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72" d="100"/>
          <a:sy n="72" d="100"/>
        </p:scale>
        <p:origin x="15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C99866-D369-5544-92CA-C83D5A0BA814}" type="datetimeFigureOut">
              <a:rPr lang="en-GB" smtClean="0"/>
              <a:pPr/>
              <a:t>13/06/2017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5B2C4A-640C-E34E-8A72-A1B5DE5868E2}" type="slidenum">
              <a:rPr lang="en-GB" smtClean="0"/>
              <a:pPr/>
              <a:t>‹#›</a:t>
            </a:fld>
            <a:endParaRPr lang="en-GB"/>
          </a:p>
        </p:txBody>
      </p:sp>
    </p:spTree>
    <p:extLst>
      <p:ext uri="{BB962C8B-B14F-4D97-AF65-F5344CB8AC3E}">
        <p14:creationId xmlns:p14="http://schemas.microsoft.com/office/powerpoint/2010/main" val="17109536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A5B2C4A-640C-E34E-8A72-A1B5DE5868E2}" type="slidenum">
              <a:rPr lang="en-GB" smtClean="0"/>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37332110-40AB-EC4B-80D1-EB7C733CF42F}" type="datetimeFigureOut">
              <a:rPr lang="en-GB" smtClean="0"/>
              <a:pPr/>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93343-80C2-5B42-9494-CC2AC4F6C42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37332110-40AB-EC4B-80D1-EB7C733CF42F}" type="datetimeFigureOut">
              <a:rPr lang="en-GB" smtClean="0"/>
              <a:pPr/>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93343-80C2-5B42-9494-CC2AC4F6C42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37332110-40AB-EC4B-80D1-EB7C733CF42F}" type="datetimeFigureOut">
              <a:rPr lang="en-GB" smtClean="0"/>
              <a:pPr/>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93343-80C2-5B42-9494-CC2AC4F6C42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37332110-40AB-EC4B-80D1-EB7C733CF42F}" type="datetimeFigureOut">
              <a:rPr lang="en-GB" smtClean="0"/>
              <a:pPr/>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93343-80C2-5B42-9494-CC2AC4F6C42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332110-40AB-EC4B-80D1-EB7C733CF42F}" type="datetimeFigureOut">
              <a:rPr lang="en-GB" smtClean="0"/>
              <a:pPr/>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93343-80C2-5B42-9494-CC2AC4F6C42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37332110-40AB-EC4B-80D1-EB7C733CF42F}" type="datetimeFigureOut">
              <a:rPr lang="en-GB" smtClean="0"/>
              <a:pPr/>
              <a:t>13/06/2017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C93343-80C2-5B42-9494-CC2AC4F6C42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37332110-40AB-EC4B-80D1-EB7C733CF42F}" type="datetimeFigureOut">
              <a:rPr lang="en-GB" smtClean="0"/>
              <a:pPr/>
              <a:t>13/06/2017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C93343-80C2-5B42-9494-CC2AC4F6C42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37332110-40AB-EC4B-80D1-EB7C733CF42F}" type="datetimeFigureOut">
              <a:rPr lang="en-GB" smtClean="0"/>
              <a:pPr/>
              <a:t>13/06/2017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C93343-80C2-5B42-9494-CC2AC4F6C42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32110-40AB-EC4B-80D1-EB7C733CF42F}" type="datetimeFigureOut">
              <a:rPr lang="en-GB" smtClean="0"/>
              <a:pPr/>
              <a:t>13/06/2017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C93343-80C2-5B42-9494-CC2AC4F6C42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332110-40AB-EC4B-80D1-EB7C733CF42F}" type="datetimeFigureOut">
              <a:rPr lang="en-GB" smtClean="0"/>
              <a:pPr/>
              <a:t>13/06/2017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C93343-80C2-5B42-9494-CC2AC4F6C42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332110-40AB-EC4B-80D1-EB7C733CF42F}" type="datetimeFigureOut">
              <a:rPr lang="en-GB" smtClean="0"/>
              <a:pPr/>
              <a:t>13/06/2017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C93343-80C2-5B42-9494-CC2AC4F6C42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32110-40AB-EC4B-80D1-EB7C733CF42F}" type="datetimeFigureOut">
              <a:rPr lang="en-GB" smtClean="0"/>
              <a:pPr/>
              <a:t>13/06/2017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93343-80C2-5B42-9494-CC2AC4F6C42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0000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495130" y="1155700"/>
            <a:ext cx="8153740" cy="2324100"/>
          </a:xfrm>
          <a:prstGeom prst="rect">
            <a:avLst/>
          </a:prstGeom>
        </p:spPr>
        <p:txBody>
          <a:bodyPr anchor="ctr">
            <a:normAutofit/>
          </a:bodyPr>
          <a:lstStyle/>
          <a:p>
            <a:pPr>
              <a:defRPr>
                <a:solidFill>
                  <a:srgbClr val="0433FF"/>
                </a:solidFill>
              </a:defRPr>
            </a:pPr>
            <a:r>
              <a:rPr lang="en-GB" sz="6600" dirty="0"/>
              <a:t>Artificial Intelligence</a:t>
            </a:r>
            <a:endParaRPr sz="6600" dirty="0"/>
          </a:p>
        </p:txBody>
      </p:sp>
      <p:sp>
        <p:nvSpPr>
          <p:cNvPr id="139" name="Shape 139"/>
          <p:cNvSpPr>
            <a:spLocks noGrp="1"/>
          </p:cNvSpPr>
          <p:nvPr>
            <p:ph type="body" sz="quarter" idx="1"/>
          </p:nvPr>
        </p:nvSpPr>
        <p:spPr>
          <a:xfrm>
            <a:off x="1371600" y="3435623"/>
            <a:ext cx="6400800" cy="2448339"/>
          </a:xfrm>
          <a:prstGeom prst="rect">
            <a:avLst/>
          </a:prstGeom>
        </p:spPr>
        <p:txBody>
          <a:bodyPr>
            <a:normAutofit fontScale="92500" lnSpcReduction="10000"/>
          </a:bodyPr>
          <a:lstStyle/>
          <a:p>
            <a:r>
              <a:rPr dirty="0"/>
              <a:t>Martyn Thomas CBE </a:t>
            </a:r>
            <a:r>
              <a:rPr dirty="0" err="1"/>
              <a:t>FREng</a:t>
            </a:r>
            <a:endParaRPr dirty="0"/>
          </a:p>
          <a:p>
            <a:r>
              <a:rPr dirty="0"/>
              <a:t>Livery Company Professor of Information Technology</a:t>
            </a:r>
            <a:endParaRPr lang="en-GB" dirty="0"/>
          </a:p>
          <a:p>
            <a:endParaRPr lang="en-GB" dirty="0"/>
          </a:p>
          <a:p>
            <a:r>
              <a:rPr lang="en-US" dirty="0">
                <a:solidFill>
                  <a:schemeClr val="tx1"/>
                </a:solidFill>
              </a:rPr>
              <a:t>Twitter: @</a:t>
            </a:r>
            <a:r>
              <a:rPr lang="en-US" dirty="0" err="1">
                <a:solidFill>
                  <a:schemeClr val="tx1"/>
                </a:solidFill>
              </a:rPr>
              <a:t>greshamcollege</a:t>
            </a:r>
            <a:r>
              <a:rPr lang="en-US" dirty="0">
                <a:solidFill>
                  <a:schemeClr val="tx1"/>
                </a:solidFill>
              </a:rPr>
              <a:t> #</a:t>
            </a:r>
            <a:r>
              <a:rPr lang="en-US" dirty="0" err="1">
                <a:solidFill>
                  <a:schemeClr val="tx1"/>
                </a:solidFill>
              </a:rPr>
              <a:t>greshamAI</a:t>
            </a:r>
            <a:endParaRPr dirty="0">
              <a:solidFill>
                <a:schemeClr val="tx1"/>
              </a:solidFill>
            </a:endParaRPr>
          </a:p>
        </p:txBody>
      </p:sp>
      <p:pic>
        <p:nvPicPr>
          <p:cNvPr id="141" name="image1.tiff"/>
          <p:cNvPicPr>
            <a:picLocks noChangeAspect="1"/>
          </p:cNvPicPr>
          <p:nvPr/>
        </p:nvPicPr>
        <p:blipFill>
          <a:blip r:embed="rId2">
            <a:extLst/>
          </a:blip>
          <a:stretch>
            <a:fillRect/>
          </a:stretch>
        </p:blipFill>
        <p:spPr>
          <a:xfrm>
            <a:off x="-1" y="-1"/>
            <a:ext cx="1088703" cy="1155701"/>
          </a:xfrm>
          <a:prstGeom prst="rect">
            <a:avLst/>
          </a:prstGeom>
          <a:ln w="12700"/>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Machine Learning (ML)</a:t>
            </a:r>
            <a:br>
              <a:rPr lang="en-GB" dirty="0"/>
            </a:br>
            <a:r>
              <a:rPr lang="en-GB" sz="3111" i="1" dirty="0"/>
              <a:t>the most widely used subset of AI</a:t>
            </a:r>
            <a:endParaRPr lang="en-GB" dirty="0"/>
          </a:p>
        </p:txBody>
      </p:sp>
      <p:sp>
        <p:nvSpPr>
          <p:cNvPr id="3" name="Content Placeholder 2"/>
          <p:cNvSpPr>
            <a:spLocks noGrp="1"/>
          </p:cNvSpPr>
          <p:nvPr>
            <p:ph idx="1"/>
          </p:nvPr>
        </p:nvSpPr>
        <p:spPr/>
        <p:txBody>
          <a:bodyPr>
            <a:normAutofit lnSpcReduction="10000"/>
          </a:bodyPr>
          <a:lstStyle/>
          <a:p>
            <a:r>
              <a:rPr lang="en-GB" dirty="0"/>
              <a:t>Learning from data: the </a:t>
            </a:r>
            <a:r>
              <a:rPr lang="en-GB" i="1" dirty="0"/>
              <a:t>Neural Net</a:t>
            </a:r>
          </a:p>
          <a:p>
            <a:pPr lvl="1"/>
            <a:r>
              <a:rPr lang="en-GB" dirty="0"/>
              <a:t>A computer version of a simple model of the way the brain works</a:t>
            </a:r>
          </a:p>
          <a:p>
            <a:pPr lvl="1"/>
            <a:r>
              <a:rPr lang="en-GB" dirty="0"/>
              <a:t>“neurons” are connected and pass data with differing “weights”</a:t>
            </a:r>
          </a:p>
          <a:p>
            <a:pPr lvl="1"/>
            <a:r>
              <a:rPr lang="en-GB" dirty="0"/>
              <a:t>The </a:t>
            </a:r>
            <a:r>
              <a:rPr lang="en-GB" i="1" dirty="0"/>
              <a:t>weights </a:t>
            </a:r>
            <a:r>
              <a:rPr lang="en-GB" dirty="0"/>
              <a:t>are calculated by analysing lots of data and adjusting the weights to get the best result. Training can largely be automated</a:t>
            </a:r>
          </a:p>
          <a:p>
            <a:r>
              <a:rPr lang="en-GB" dirty="0"/>
              <a:t>Sophisticated pattern matching – used in (e.g.) computer vision and speech recognition</a:t>
            </a:r>
          </a:p>
          <a:p>
            <a:pPr lvl="1"/>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GB" dirty="0"/>
              <a:t>Simple Neural Network</a:t>
            </a:r>
            <a:br>
              <a:rPr lang="en-GB" dirty="0"/>
            </a:br>
            <a:r>
              <a:rPr lang="en-GB" sz="2000" dirty="0"/>
              <a:t>see </a:t>
            </a:r>
            <a:r>
              <a:rPr lang="en-GB" sz="2000" b="1" i="1" dirty="0"/>
              <a:t>open source computer vision library</a:t>
            </a:r>
            <a:r>
              <a:rPr lang="en-GB" sz="2000" dirty="0"/>
              <a:t> http://</a:t>
            </a:r>
            <a:r>
              <a:rPr lang="en-GB" sz="2000" dirty="0" err="1"/>
              <a:t>opencv.org</a:t>
            </a:r>
            <a:r>
              <a:rPr lang="en-GB" sz="2000" dirty="0"/>
              <a:t> </a:t>
            </a:r>
            <a:endParaRPr lang="en-GB" sz="3556" dirty="0"/>
          </a:p>
        </p:txBody>
      </p:sp>
      <p:pic>
        <p:nvPicPr>
          <p:cNvPr id="5" name="Content Placeholder 3" descr="multi-layer perceptrons.tiff"/>
          <p:cNvPicPr>
            <a:picLocks noChangeAspect="1"/>
          </p:cNvPicPr>
          <p:nvPr/>
        </p:nvPicPr>
        <p:blipFill>
          <a:blip r:embed="rId2"/>
          <a:srcRect l="-28518" r="-28518"/>
          <a:stretch>
            <a:fillRect/>
          </a:stretch>
        </p:blipFill>
        <p:spPr>
          <a:xfrm>
            <a:off x="457200" y="1715983"/>
            <a:ext cx="8229600" cy="45259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a:t>Simple Neural Network</a:t>
            </a:r>
            <a:br>
              <a:rPr lang="en-GB" dirty="0"/>
            </a:br>
            <a:r>
              <a:rPr lang="en-GB" sz="2667" dirty="0"/>
              <a:t>see </a:t>
            </a:r>
            <a:r>
              <a:rPr lang="en-GB" sz="2667" b="1" i="1" dirty="0"/>
              <a:t>open source computer vision library</a:t>
            </a:r>
            <a:r>
              <a:rPr lang="en-GB" sz="2667" dirty="0"/>
              <a:t> http://</a:t>
            </a:r>
            <a:r>
              <a:rPr lang="en-GB" sz="2667" dirty="0" err="1"/>
              <a:t>opencv.org</a:t>
            </a:r>
            <a:r>
              <a:rPr lang="en-GB" sz="2667" dirty="0"/>
              <a:t> </a:t>
            </a:r>
            <a:endParaRPr lang="en-GB" sz="3556" dirty="0"/>
          </a:p>
        </p:txBody>
      </p:sp>
      <p:pic>
        <p:nvPicPr>
          <p:cNvPr id="5" name="Content Placeholder 3" descr="multi-layer perceptrons.tiff"/>
          <p:cNvPicPr>
            <a:picLocks noChangeAspect="1"/>
          </p:cNvPicPr>
          <p:nvPr/>
        </p:nvPicPr>
        <p:blipFill>
          <a:blip r:embed="rId2"/>
          <a:stretch>
            <a:fillRect/>
          </a:stretch>
        </p:blipFill>
        <p:spPr>
          <a:xfrm>
            <a:off x="1167338" y="1752600"/>
            <a:ext cx="7114123" cy="45259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ep neural net.tiff"/>
          <p:cNvPicPr>
            <a:picLocks noChangeAspect="1"/>
          </p:cNvPicPr>
          <p:nvPr/>
        </p:nvPicPr>
        <p:blipFill>
          <a:blip r:embed="rId2"/>
          <a:stretch>
            <a:fillRect/>
          </a:stretch>
        </p:blipFill>
        <p:spPr>
          <a:xfrm>
            <a:off x="178793" y="280732"/>
            <a:ext cx="8660268" cy="540886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uses of Machine Learning</a:t>
            </a:r>
          </a:p>
        </p:txBody>
      </p:sp>
      <p:sp>
        <p:nvSpPr>
          <p:cNvPr id="3" name="Content Placeholder 2"/>
          <p:cNvSpPr>
            <a:spLocks noGrp="1"/>
          </p:cNvSpPr>
          <p:nvPr>
            <p:ph idx="1"/>
          </p:nvPr>
        </p:nvSpPr>
        <p:spPr>
          <a:xfrm>
            <a:off x="457200" y="1600200"/>
            <a:ext cx="8686800" cy="4525963"/>
          </a:xfrm>
        </p:spPr>
        <p:txBody>
          <a:bodyPr>
            <a:normAutofit fontScale="92500" lnSpcReduction="20000"/>
          </a:bodyPr>
          <a:lstStyle/>
          <a:p>
            <a:r>
              <a:rPr lang="en-GB" i="1" dirty="0"/>
              <a:t>Recommenders</a:t>
            </a:r>
            <a:r>
              <a:rPr lang="en-GB" dirty="0"/>
              <a:t> </a:t>
            </a:r>
            <a:r>
              <a:rPr lang="en-GB" dirty="0">
                <a:solidFill>
                  <a:schemeClr val="tx1"/>
                </a:solidFill>
              </a:rPr>
              <a:t>on Amazon, Netflix and many other </a:t>
            </a:r>
            <a:r>
              <a:rPr lang="en-GB" dirty="0" err="1">
                <a:solidFill>
                  <a:schemeClr val="tx1"/>
                </a:solidFill>
              </a:rPr>
              <a:t>eCommerce</a:t>
            </a:r>
            <a:r>
              <a:rPr lang="en-GB" dirty="0">
                <a:solidFill>
                  <a:schemeClr val="tx1"/>
                </a:solidFill>
              </a:rPr>
              <a:t> sites “you may also like …”</a:t>
            </a:r>
          </a:p>
          <a:p>
            <a:r>
              <a:rPr lang="en-GB" dirty="0"/>
              <a:t>Voice recognition </a:t>
            </a:r>
            <a:r>
              <a:rPr lang="en-GB" dirty="0">
                <a:solidFill>
                  <a:srgbClr val="000000"/>
                </a:solidFill>
              </a:rPr>
              <a:t>in </a:t>
            </a:r>
            <a:r>
              <a:rPr lang="en-GB" i="1" dirty="0" err="1">
                <a:solidFill>
                  <a:srgbClr val="000000"/>
                </a:solidFill>
              </a:rPr>
              <a:t>Siri</a:t>
            </a:r>
            <a:r>
              <a:rPr lang="en-GB" dirty="0">
                <a:solidFill>
                  <a:srgbClr val="000000"/>
                </a:solidFill>
              </a:rPr>
              <a:t>, </a:t>
            </a:r>
            <a:r>
              <a:rPr lang="en-GB" i="1" dirty="0" err="1">
                <a:solidFill>
                  <a:srgbClr val="000000"/>
                </a:solidFill>
              </a:rPr>
              <a:t>Alexa</a:t>
            </a:r>
            <a:r>
              <a:rPr lang="en-GB" dirty="0">
                <a:solidFill>
                  <a:srgbClr val="000000"/>
                </a:solidFill>
              </a:rPr>
              <a:t>, </a:t>
            </a:r>
            <a:r>
              <a:rPr lang="en-GB" i="1" dirty="0" err="1">
                <a:solidFill>
                  <a:srgbClr val="000000"/>
                </a:solidFill>
              </a:rPr>
              <a:t>Cortana</a:t>
            </a:r>
            <a:r>
              <a:rPr lang="en-GB" i="1" dirty="0">
                <a:solidFill>
                  <a:srgbClr val="000000"/>
                </a:solidFill>
              </a:rPr>
              <a:t> </a:t>
            </a:r>
            <a:r>
              <a:rPr lang="en-GB" dirty="0">
                <a:solidFill>
                  <a:srgbClr val="000000"/>
                </a:solidFill>
              </a:rPr>
              <a:t>etc</a:t>
            </a:r>
          </a:p>
          <a:p>
            <a:r>
              <a:rPr lang="en-GB" dirty="0"/>
              <a:t>Image recognition / tagging on social media</a:t>
            </a:r>
          </a:p>
          <a:p>
            <a:r>
              <a:rPr lang="en-GB" dirty="0"/>
              <a:t>On-line card fraud / money laundering detection</a:t>
            </a:r>
          </a:p>
          <a:p>
            <a:r>
              <a:rPr lang="en-GB" dirty="0"/>
              <a:t>Design of new drugs</a:t>
            </a:r>
          </a:p>
          <a:p>
            <a:r>
              <a:rPr lang="en-GB" dirty="0"/>
              <a:t>Searching for new planets / subatomic particles</a:t>
            </a:r>
          </a:p>
          <a:p>
            <a:r>
              <a:rPr lang="en-GB" dirty="0"/>
              <a:t>Medical diagnosis</a:t>
            </a:r>
          </a:p>
          <a:p>
            <a:r>
              <a:rPr lang="en-GB" dirty="0"/>
              <a:t>“predictive policing” </a:t>
            </a:r>
          </a:p>
          <a:p>
            <a:r>
              <a:rPr lang="en-GB" b="1" dirty="0"/>
              <a:t>Many (soon to be most) routine back-office tasks</a:t>
            </a: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Limitations of Machine Learning</a:t>
            </a:r>
          </a:p>
        </p:txBody>
      </p:sp>
      <p:sp>
        <p:nvSpPr>
          <p:cNvPr id="3" name="Content Placeholder 2"/>
          <p:cNvSpPr>
            <a:spLocks noGrp="1"/>
          </p:cNvSpPr>
          <p:nvPr>
            <p:ph idx="1"/>
          </p:nvPr>
        </p:nvSpPr>
        <p:spPr>
          <a:xfrm>
            <a:off x="1" y="1600200"/>
            <a:ext cx="8939314" cy="4525963"/>
          </a:xfrm>
        </p:spPr>
        <p:txBody>
          <a:bodyPr>
            <a:normAutofit lnSpcReduction="10000"/>
          </a:bodyPr>
          <a:lstStyle/>
          <a:p>
            <a:r>
              <a:rPr lang="en-GB" dirty="0"/>
              <a:t>The recent Royal Society Report on ML listed some research challenges:</a:t>
            </a:r>
          </a:p>
          <a:p>
            <a:pPr lvl="1"/>
            <a:r>
              <a:rPr lang="en-GB" dirty="0"/>
              <a:t>creating systems that discover cause and effect and </a:t>
            </a:r>
            <a:r>
              <a:rPr lang="en-GB" b="1" dirty="0"/>
              <a:t>not just correlations</a:t>
            </a:r>
          </a:p>
          <a:p>
            <a:pPr lvl="1"/>
            <a:r>
              <a:rPr lang="en-GB" dirty="0"/>
              <a:t>creating systems whose workings can be </a:t>
            </a:r>
            <a:r>
              <a:rPr lang="en-GB" b="1" dirty="0"/>
              <a:t>understood</a:t>
            </a:r>
          </a:p>
          <a:p>
            <a:pPr lvl="1"/>
            <a:r>
              <a:rPr lang="en-GB" dirty="0"/>
              <a:t>verifying ML systems so they can be </a:t>
            </a:r>
            <a:r>
              <a:rPr lang="en-GB" b="1" dirty="0"/>
              <a:t>trusted</a:t>
            </a:r>
          </a:p>
          <a:p>
            <a:pPr lvl="1"/>
            <a:r>
              <a:rPr lang="en-GB" dirty="0"/>
              <a:t>preserving </a:t>
            </a:r>
            <a:r>
              <a:rPr lang="en-GB" b="1" dirty="0"/>
              <a:t>privacy, whilst sharing </a:t>
            </a:r>
            <a:r>
              <a:rPr lang="en-GB" dirty="0"/>
              <a:t>datasets</a:t>
            </a:r>
          </a:p>
          <a:p>
            <a:pPr lvl="1"/>
            <a:r>
              <a:rPr lang="en-GB" b="1" dirty="0"/>
              <a:t>eliminating </a:t>
            </a:r>
            <a:r>
              <a:rPr lang="en-GB" dirty="0"/>
              <a:t>systemic or social </a:t>
            </a:r>
            <a:r>
              <a:rPr lang="en-GB" b="1" dirty="0"/>
              <a:t>bias </a:t>
            </a:r>
            <a:r>
              <a:rPr lang="en-GB" dirty="0"/>
              <a:t>from ML systems</a:t>
            </a:r>
          </a:p>
          <a:p>
            <a:pPr lvl="1"/>
            <a:r>
              <a:rPr lang="en-GB" dirty="0"/>
              <a:t>ensuring that ML systems are </a:t>
            </a:r>
            <a:r>
              <a:rPr lang="en-GB" b="1" dirty="0"/>
              <a:t>secure from cyberattack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endParaRPr lang="en-GB" i="1" dirty="0"/>
          </a:p>
          <a:p>
            <a:pPr indent="7938">
              <a:buNone/>
            </a:pPr>
            <a:r>
              <a:rPr lang="en-GB" i="1" dirty="0"/>
              <a:t>“An important feature of a learning machine is that its teacher will often be very largely ignorant of quite what is going on inside, although he may still be able </a:t>
            </a:r>
            <a:r>
              <a:rPr lang="en-GB" b="1" i="1" dirty="0">
                <a:solidFill>
                  <a:srgbClr val="000000"/>
                </a:solidFill>
              </a:rPr>
              <a:t>to some extent </a:t>
            </a:r>
            <a:r>
              <a:rPr lang="en-GB" i="1" dirty="0"/>
              <a:t>to predict his pupil's behaviour”.</a:t>
            </a:r>
            <a:r>
              <a:rPr lang="en-GB" dirty="0"/>
              <a:t> </a:t>
            </a:r>
          </a:p>
        </p:txBody>
      </p:sp>
      <p:pic>
        <p:nvPicPr>
          <p:cNvPr id="8" name="Content Placeholder 3" descr="turing.tiff"/>
          <p:cNvPicPr>
            <a:picLocks noChangeAspect="1"/>
          </p:cNvPicPr>
          <p:nvPr/>
        </p:nvPicPr>
        <p:blipFill>
          <a:blip r:embed="rId2"/>
          <a:srcRect l="-47092" r="-47092"/>
          <a:stretch>
            <a:fillRect/>
          </a:stretch>
        </p:blipFill>
        <p:spPr>
          <a:xfrm>
            <a:off x="0" y="0"/>
            <a:ext cx="2817764" cy="15496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Future Impact of AI</a:t>
            </a:r>
          </a:p>
        </p:txBody>
      </p:sp>
      <p:sp>
        <p:nvSpPr>
          <p:cNvPr id="3" name="Content Placeholder 2"/>
          <p:cNvSpPr>
            <a:spLocks noGrp="1"/>
          </p:cNvSpPr>
          <p:nvPr>
            <p:ph idx="1"/>
          </p:nvPr>
        </p:nvSpPr>
        <p:spPr>
          <a:xfrm>
            <a:off x="200509" y="1600200"/>
            <a:ext cx="8705388" cy="4525963"/>
          </a:xfrm>
        </p:spPr>
        <p:txBody>
          <a:bodyPr>
            <a:normAutofit/>
          </a:bodyPr>
          <a:lstStyle/>
          <a:p>
            <a:pPr>
              <a:buNone/>
            </a:pPr>
            <a:r>
              <a:rPr lang="en-GB" dirty="0"/>
              <a:t>Marvin </a:t>
            </a:r>
            <a:r>
              <a:rPr lang="en-GB" dirty="0" err="1"/>
              <a:t>Minsky</a:t>
            </a:r>
            <a:r>
              <a:rPr lang="en-GB" dirty="0"/>
              <a:t>: </a:t>
            </a:r>
            <a:r>
              <a:rPr lang="en-GB" dirty="0">
                <a:solidFill>
                  <a:srgbClr val="000000"/>
                </a:solidFill>
              </a:rPr>
              <a:t>IBM’s Watson may turn out to be a major advance … combines major [AI] methods</a:t>
            </a:r>
          </a:p>
          <a:p>
            <a:pPr>
              <a:buNone/>
            </a:pPr>
            <a:r>
              <a:rPr lang="en-GB" dirty="0"/>
              <a:t>Richard and Daniel Susskind: </a:t>
            </a:r>
            <a:r>
              <a:rPr lang="en-GB" dirty="0">
                <a:solidFill>
                  <a:srgbClr val="000000"/>
                </a:solidFill>
              </a:rPr>
              <a:t>Within decades the traditional professions will be dismantled … replaced …</a:t>
            </a:r>
            <a:r>
              <a:rPr lang="en-GB" dirty="0"/>
              <a:t>  </a:t>
            </a:r>
          </a:p>
          <a:p>
            <a:pPr lvl="1"/>
            <a:r>
              <a:rPr lang="en-GB" dirty="0"/>
              <a:t>Lawyers, doctors, accountants, estate agents, bankers, priests …</a:t>
            </a:r>
          </a:p>
          <a:p>
            <a:pPr lvl="1"/>
            <a:r>
              <a:rPr lang="en-GB" dirty="0"/>
              <a:t>Drivers and couriers … 3.5 million truck drivers in the USA.</a:t>
            </a:r>
          </a:p>
          <a:p>
            <a:pPr>
              <a:buNone/>
            </a:pPr>
            <a:endParaRPr lang="en-GB" dirty="0"/>
          </a:p>
          <a:p>
            <a:pPr>
              <a:buNone/>
            </a:pPr>
            <a:endParaRPr lang="en-GB" dirty="0"/>
          </a:p>
          <a:p>
            <a:pPr>
              <a:buNone/>
            </a:pP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Half of all jobs are at </a:t>
            </a:r>
            <a:r>
              <a:rPr lang="en-GB"/>
              <a:t>high risk</a:t>
            </a:r>
            <a:br>
              <a:rPr lang="en-GB"/>
            </a:br>
            <a:endParaRPr lang="en-GB" dirty="0"/>
          </a:p>
        </p:txBody>
      </p:sp>
      <p:pic>
        <p:nvPicPr>
          <p:cNvPr id="4" name="Content Placeholder 3" descr="job risk from scotland skill report Fig 7.tiff"/>
          <p:cNvPicPr>
            <a:picLocks noGrp="1" noChangeAspect="1"/>
          </p:cNvPicPr>
          <p:nvPr>
            <p:ph idx="1"/>
          </p:nvPr>
        </p:nvPicPr>
        <p:blipFill>
          <a:blip r:embed="rId2"/>
          <a:srcRect l="-13365" r="-13365"/>
          <a:stretch>
            <a:fillRect/>
          </a:stretch>
        </p:blipFill>
        <p:spPr>
          <a:xfrm>
            <a:off x="0" y="1600200"/>
            <a:ext cx="8941175" cy="491730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Public Understanding is Low</a:t>
            </a:r>
          </a:p>
        </p:txBody>
      </p:sp>
      <p:sp>
        <p:nvSpPr>
          <p:cNvPr id="3" name="Content Placeholder 2"/>
          <p:cNvSpPr>
            <a:spLocks noGrp="1"/>
          </p:cNvSpPr>
          <p:nvPr>
            <p:ph idx="1"/>
          </p:nvPr>
        </p:nvSpPr>
        <p:spPr/>
        <p:txBody>
          <a:bodyPr>
            <a:normAutofit fontScale="92500" lnSpcReduction="10000"/>
          </a:bodyPr>
          <a:lstStyle/>
          <a:p>
            <a:r>
              <a:rPr lang="en-GB" dirty="0"/>
              <a:t>The Royal Society Machine Learning Report said that </a:t>
            </a:r>
            <a:r>
              <a:rPr lang="en-GB" b="1" dirty="0"/>
              <a:t>less than 10% </a:t>
            </a:r>
            <a:r>
              <a:rPr lang="en-GB" dirty="0"/>
              <a:t>of people had heard the term “machine learning” and that </a:t>
            </a:r>
            <a:r>
              <a:rPr lang="en-GB" b="1" dirty="0"/>
              <a:t>less than 3% </a:t>
            </a:r>
            <a:r>
              <a:rPr lang="en-GB" dirty="0"/>
              <a:t>felt they knew “a fair amount” about it.</a:t>
            </a:r>
          </a:p>
          <a:p>
            <a:r>
              <a:rPr lang="en-GB" dirty="0"/>
              <a:t>More jobs will be destroyed than created and new jobs will need new skills.</a:t>
            </a:r>
          </a:p>
          <a:p>
            <a:r>
              <a:rPr lang="en-GB" dirty="0"/>
              <a:t>The widespread adoption of AI </a:t>
            </a:r>
            <a:r>
              <a:rPr lang="en-GB" b="1" dirty="0"/>
              <a:t>should </a:t>
            </a:r>
            <a:r>
              <a:rPr lang="en-GB" dirty="0"/>
              <a:t>be delayed by the unsolved research problems</a:t>
            </a:r>
            <a:r>
              <a:rPr lang="en-GB" i="1" dirty="0"/>
              <a:t>, but will businesses and politicians allow this to happen in a competitive world?</a:t>
            </a:r>
            <a:r>
              <a:rPr lang="en-GB" b="1" dirty="0"/>
              <a:t> </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 Computers Think? </a:t>
            </a:r>
          </a:p>
        </p:txBody>
      </p:sp>
      <p:sp>
        <p:nvSpPr>
          <p:cNvPr id="3" name="Content Placeholder 2"/>
          <p:cNvSpPr>
            <a:spLocks noGrp="1"/>
          </p:cNvSpPr>
          <p:nvPr>
            <p:ph idx="1"/>
          </p:nvPr>
        </p:nvSpPr>
        <p:spPr>
          <a:xfrm>
            <a:off x="457200" y="2021572"/>
            <a:ext cx="8229600" cy="4525963"/>
          </a:xfrm>
        </p:spPr>
        <p:txBody>
          <a:bodyPr/>
          <a:lstStyle/>
          <a:p>
            <a:r>
              <a:rPr lang="en-GB" dirty="0"/>
              <a:t>If they can, how would we tell for certain?	</a:t>
            </a:r>
          </a:p>
          <a:p>
            <a:pPr lvl="1"/>
            <a:r>
              <a:rPr lang="en-GB" dirty="0"/>
              <a:t>This is an open (and possibly circular) philosophical question: </a:t>
            </a:r>
            <a:r>
              <a:rPr lang="en-GB" i="1" dirty="0"/>
              <a:t>solipsism</a:t>
            </a:r>
          </a:p>
          <a:p>
            <a:pPr lvl="1"/>
            <a:r>
              <a:rPr lang="en-GB" dirty="0"/>
              <a:t>Alan Turing decided it was better to ask </a:t>
            </a:r>
            <a:r>
              <a:rPr lang="en-GB" i="1" dirty="0">
                <a:solidFill>
                  <a:srgbClr val="0000FF"/>
                </a:solidFill>
              </a:rPr>
              <a:t>can we tell from a conversation whether we are talking to a computer or to a person?	</a:t>
            </a:r>
          </a:p>
          <a:p>
            <a:r>
              <a:rPr lang="en-GB" dirty="0">
                <a:solidFill>
                  <a:srgbClr val="0000FF"/>
                </a:solidFill>
              </a:rPr>
              <a:t>The </a:t>
            </a:r>
            <a:r>
              <a:rPr lang="en-GB" i="1" dirty="0">
                <a:solidFill>
                  <a:srgbClr val="0000FF"/>
                </a:solidFill>
              </a:rPr>
              <a:t>Imitation Game </a:t>
            </a:r>
            <a:r>
              <a:rPr lang="en-GB" dirty="0"/>
              <a:t>that became the </a:t>
            </a:r>
            <a:br>
              <a:rPr lang="en-GB" dirty="0"/>
            </a:br>
            <a:r>
              <a:rPr lang="en-GB" b="1" dirty="0"/>
              <a:t>Turing Test</a:t>
            </a:r>
            <a:endParaRPr lang="en-GB" b="1" dirty="0">
              <a:solidFill>
                <a:srgbClr val="0000FF"/>
              </a:solidFill>
            </a:endParaRPr>
          </a:p>
          <a:p>
            <a:endParaRPr lang="en-GB" dirty="0"/>
          </a:p>
        </p:txBody>
      </p:sp>
      <p:pic>
        <p:nvPicPr>
          <p:cNvPr id="4" name="Picture 3" descr="turing.tiff"/>
          <p:cNvPicPr>
            <a:picLocks noChangeAspect="1"/>
          </p:cNvPicPr>
          <p:nvPr/>
        </p:nvPicPr>
        <p:blipFill>
          <a:blip r:embed="rId2"/>
          <a:stretch>
            <a:fillRect/>
          </a:stretch>
        </p:blipFill>
        <p:spPr>
          <a:xfrm>
            <a:off x="7131109" y="4662521"/>
            <a:ext cx="2012891" cy="2149637"/>
          </a:xfrm>
          <a:prstGeom prst="rect">
            <a:avLst/>
          </a:prstGeom>
        </p:spPr>
      </p:pic>
      <p:pic>
        <p:nvPicPr>
          <p:cNvPr id="5" name="Picture 4" descr="Thinker.tiff"/>
          <p:cNvPicPr>
            <a:picLocks noChangeAspect="1"/>
          </p:cNvPicPr>
          <p:nvPr/>
        </p:nvPicPr>
        <p:blipFill>
          <a:blip r:embed="rId3"/>
          <a:stretch>
            <a:fillRect/>
          </a:stretch>
        </p:blipFill>
        <p:spPr>
          <a:xfrm>
            <a:off x="0" y="0"/>
            <a:ext cx="1503810" cy="20661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Ethical Issues</a:t>
            </a:r>
          </a:p>
        </p:txBody>
      </p:sp>
      <p:sp>
        <p:nvSpPr>
          <p:cNvPr id="3" name="Content Placeholder 2"/>
          <p:cNvSpPr>
            <a:spLocks noGrp="1"/>
          </p:cNvSpPr>
          <p:nvPr>
            <p:ph idx="1"/>
          </p:nvPr>
        </p:nvSpPr>
        <p:spPr>
          <a:xfrm>
            <a:off x="457199" y="1600200"/>
            <a:ext cx="8419331" cy="4525963"/>
          </a:xfrm>
        </p:spPr>
        <p:txBody>
          <a:bodyPr>
            <a:normAutofit/>
          </a:bodyPr>
          <a:lstStyle/>
          <a:p>
            <a:r>
              <a:rPr lang="en-GB" dirty="0"/>
              <a:t>How can society maximise and share the benefits whilst minimising (and sharing!) the risks? </a:t>
            </a:r>
            <a:r>
              <a:rPr lang="en-GB" dirty="0">
                <a:solidFill>
                  <a:schemeClr val="tx1"/>
                </a:solidFill>
              </a:rPr>
              <a:t>Who decides?</a:t>
            </a:r>
          </a:p>
          <a:p>
            <a:r>
              <a:rPr lang="en-GB" dirty="0"/>
              <a:t>Should important decisions be taken by AI systems if no-one can understand or explain the detailed reasoning that led to the decision?</a:t>
            </a:r>
          </a:p>
          <a:p>
            <a:r>
              <a:rPr lang="en-GB" dirty="0"/>
              <a:t>How will we enforce the laws against systemic bias (gender, race, ethnicity, disability …)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973"/>
            <a:ext cx="9144000" cy="1200329"/>
          </a:xfrm>
        </p:spPr>
        <p:txBody>
          <a:bodyPr wrap="square">
            <a:spAutoFit/>
          </a:bodyPr>
          <a:lstStyle/>
          <a:p>
            <a:r>
              <a:rPr lang="en-GB" sz="3600" dirty="0">
                <a:solidFill>
                  <a:schemeClr val="tx1"/>
                </a:solidFill>
              </a:rPr>
              <a:t>Could Machines become more Intelligent and more Capable than Humans?</a:t>
            </a:r>
          </a:p>
        </p:txBody>
      </p:sp>
      <p:sp>
        <p:nvSpPr>
          <p:cNvPr id="3" name="Content Placeholder 2"/>
          <p:cNvSpPr>
            <a:spLocks noGrp="1"/>
          </p:cNvSpPr>
          <p:nvPr>
            <p:ph idx="1"/>
          </p:nvPr>
        </p:nvSpPr>
        <p:spPr>
          <a:xfrm>
            <a:off x="0" y="1600200"/>
            <a:ext cx="8959360" cy="4525963"/>
          </a:xfrm>
        </p:spPr>
        <p:txBody>
          <a:bodyPr>
            <a:normAutofit fontScale="92500" lnSpcReduction="10000"/>
          </a:bodyPr>
          <a:lstStyle/>
          <a:p>
            <a:r>
              <a:rPr lang="en-GB" sz="2800" dirty="0"/>
              <a:t>Alan Turing’s answer was </a:t>
            </a:r>
            <a:r>
              <a:rPr lang="en-GB" sz="2800" dirty="0">
                <a:solidFill>
                  <a:srgbClr val="FF0000"/>
                </a:solidFill>
              </a:rPr>
              <a:t>“Yes” </a:t>
            </a:r>
            <a:r>
              <a:rPr lang="en-GB" sz="2800" dirty="0"/>
              <a:t>but  he added </a:t>
            </a:r>
            <a:r>
              <a:rPr lang="en-GB" sz="2800" i="1" dirty="0"/>
              <a:t>“ … if a machine is expected to be infallible it cannot also be intelligent – there are several mathematical theorems that  say almost exactly that”.</a:t>
            </a:r>
          </a:p>
          <a:p>
            <a:r>
              <a:rPr lang="en-GB" sz="2800" dirty="0"/>
              <a:t>Consciousness remains the Hard Problem. </a:t>
            </a:r>
            <a:r>
              <a:rPr lang="en-GB" sz="2800" dirty="0">
                <a:solidFill>
                  <a:srgbClr val="000000"/>
                </a:solidFill>
              </a:rPr>
              <a:t>(But how could we tell?)</a:t>
            </a:r>
          </a:p>
          <a:p>
            <a:r>
              <a:rPr lang="en-GB" sz="2800" dirty="0"/>
              <a:t>No-one has yet come up with a convincing argument for </a:t>
            </a:r>
            <a:r>
              <a:rPr lang="en-GB" sz="2800" dirty="0">
                <a:solidFill>
                  <a:srgbClr val="FF0000"/>
                </a:solidFill>
              </a:rPr>
              <a:t>“No”</a:t>
            </a:r>
          </a:p>
          <a:p>
            <a:pPr>
              <a:buNone/>
            </a:pPr>
            <a:endParaRPr lang="en-GB" sz="2800" dirty="0">
              <a:solidFill>
                <a:srgbClr val="FF0000"/>
              </a:solidFill>
            </a:endParaRPr>
          </a:p>
          <a:p>
            <a:pPr>
              <a:buNone/>
            </a:pPr>
            <a:r>
              <a:rPr lang="en-GB" sz="2800" dirty="0">
                <a:solidFill>
                  <a:srgbClr val="FF0000"/>
                </a:solidFill>
              </a:rPr>
              <a:t>If machines become more capable that people, there could be a </a:t>
            </a:r>
            <a:r>
              <a:rPr lang="en-GB" sz="2800" b="1" i="1" dirty="0">
                <a:solidFill>
                  <a:srgbClr val="FF0000"/>
                </a:solidFill>
              </a:rPr>
              <a:t>Singularity </a:t>
            </a:r>
            <a:r>
              <a:rPr lang="en-GB" sz="2800" dirty="0">
                <a:solidFill>
                  <a:srgbClr val="FF0000"/>
                </a:solidFill>
              </a:rPr>
              <a:t>as machines may rapidly create ever more capable machines … … </a:t>
            </a:r>
            <a:endParaRPr lang="en-GB" sz="2800" i="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wking.tiff"/>
          <p:cNvPicPr>
            <a:picLocks noChangeAspect="1"/>
          </p:cNvPicPr>
          <p:nvPr/>
        </p:nvPicPr>
        <p:blipFill rotWithShape="1">
          <a:blip r:embed="rId2"/>
          <a:srcRect t="1" b="7087"/>
          <a:stretch/>
        </p:blipFill>
        <p:spPr>
          <a:xfrm>
            <a:off x="1815547" y="84858"/>
            <a:ext cx="5910470" cy="670688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Hawking’s</a:t>
            </a:r>
            <a:r>
              <a:rPr lang="en-GB" dirty="0"/>
              <a:t> article in the Independent</a:t>
            </a:r>
          </a:p>
        </p:txBody>
      </p:sp>
      <p:sp>
        <p:nvSpPr>
          <p:cNvPr id="3" name="Content Placeholder 2"/>
          <p:cNvSpPr>
            <a:spLocks noGrp="1"/>
          </p:cNvSpPr>
          <p:nvPr>
            <p:ph idx="1"/>
          </p:nvPr>
        </p:nvSpPr>
        <p:spPr>
          <a:xfrm>
            <a:off x="457200" y="1600200"/>
            <a:ext cx="8502160" cy="5054165"/>
          </a:xfrm>
        </p:spPr>
        <p:txBody>
          <a:bodyPr>
            <a:normAutofit fontScale="85000" lnSpcReduction="20000"/>
          </a:bodyPr>
          <a:lstStyle/>
          <a:p>
            <a:pPr>
              <a:lnSpc>
                <a:spcPct val="120000"/>
              </a:lnSpc>
            </a:pPr>
            <a:r>
              <a:rPr lang="en-GB" i="1" dirty="0"/>
              <a:t>Looking further ahead, there are no fundamental limits to what can be achieved: there is no physical law precluding particles from being organised in ways that perform even more advanced computations than the arrangements of particles in human brains. An explosive transition is possible … One can imagine such technology outsmarting financial markets, out-inventing human researchers, out-manipulating human leaders, and developing weapons we cannot even understand. </a:t>
            </a:r>
            <a:r>
              <a:rPr lang="en-GB" b="1" i="1" dirty="0"/>
              <a:t>Whereas the short-term impact of AI depends on who controls it, the long-term impact depends on whether it can be controlled at all.</a:t>
            </a:r>
            <a:r>
              <a:rPr lang="en-GB" b="1"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GB" i="1" dirty="0"/>
              <a:t>	“If a superior alien civilisation sent us a message saying, "We'll arrive in a few decades," would we just reply, "OK, call us when you get here – we'll leave the lights on"? Probably not – but this is more or less what is happening with AI.”</a:t>
            </a:r>
          </a:p>
          <a:p>
            <a:pPr>
              <a:buNone/>
            </a:pPr>
            <a:endParaRPr lang="en-GB" i="1" dirty="0"/>
          </a:p>
          <a:p>
            <a:pPr indent="0">
              <a:buNone/>
            </a:pPr>
            <a:r>
              <a:rPr lang="en-GB" i="1" dirty="0"/>
              <a:t>Other experts believe that sentient AI may be too far in the future to worry about.</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Conclusions</a:t>
            </a:r>
          </a:p>
        </p:txBody>
      </p:sp>
      <p:sp>
        <p:nvSpPr>
          <p:cNvPr id="3" name="Content Placeholder 2"/>
          <p:cNvSpPr>
            <a:spLocks noGrp="1"/>
          </p:cNvSpPr>
          <p:nvPr>
            <p:ph idx="1"/>
          </p:nvPr>
        </p:nvSpPr>
        <p:spPr>
          <a:xfrm>
            <a:off x="193268" y="1600200"/>
            <a:ext cx="8697068" cy="4525963"/>
          </a:xfrm>
        </p:spPr>
        <p:txBody>
          <a:bodyPr>
            <a:normAutofit fontScale="92500" lnSpcReduction="10000"/>
          </a:bodyPr>
          <a:lstStyle/>
          <a:p>
            <a:r>
              <a:rPr lang="en-GB" dirty="0"/>
              <a:t>AI is already disruptive. </a:t>
            </a:r>
          </a:p>
          <a:p>
            <a:r>
              <a:rPr lang="en-GB" dirty="0"/>
              <a:t>There will be great winners and great losers</a:t>
            </a:r>
          </a:p>
          <a:p>
            <a:r>
              <a:rPr lang="en-GB" dirty="0"/>
              <a:t>All of us will be affected in many ways</a:t>
            </a:r>
          </a:p>
          <a:p>
            <a:r>
              <a:rPr lang="en-GB" dirty="0"/>
              <a:t>A completely free market is unlikely to maximise social benefits and quality of life.</a:t>
            </a:r>
          </a:p>
          <a:p>
            <a:r>
              <a:rPr lang="en-GB" dirty="0"/>
              <a:t>Politicians are conflicted – and may not understand the extent and speed of the changes that AI will bring.</a:t>
            </a:r>
          </a:p>
          <a:p>
            <a:r>
              <a:rPr lang="en-GB" dirty="0">
                <a:solidFill>
                  <a:srgbClr val="000000"/>
                </a:solidFill>
              </a:rPr>
              <a:t>Come to my lecture on Driverless Cars: 24 October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Frequently Raised Objections</a:t>
            </a:r>
          </a:p>
        </p:txBody>
      </p:sp>
      <p:sp>
        <p:nvSpPr>
          <p:cNvPr id="3" name="Content Placeholder 2"/>
          <p:cNvSpPr>
            <a:spLocks noGrp="1"/>
          </p:cNvSpPr>
          <p:nvPr>
            <p:ph idx="1"/>
          </p:nvPr>
        </p:nvSpPr>
        <p:spPr/>
        <p:txBody>
          <a:bodyPr>
            <a:normAutofit fontScale="92500" lnSpcReduction="10000"/>
          </a:bodyPr>
          <a:lstStyle/>
          <a:p>
            <a:r>
              <a:rPr lang="en-GB" i="1" dirty="0"/>
              <a:t>The Theological Objection</a:t>
            </a:r>
          </a:p>
          <a:p>
            <a:r>
              <a:rPr lang="en-GB" i="1" dirty="0"/>
              <a:t>The Heads in the Sand Objection</a:t>
            </a:r>
          </a:p>
          <a:p>
            <a:r>
              <a:rPr lang="en-GB" i="1" dirty="0"/>
              <a:t>The Mathematical Objection</a:t>
            </a:r>
          </a:p>
          <a:p>
            <a:r>
              <a:rPr lang="en-GB" i="1" dirty="0"/>
              <a:t>The Argument from Consciousness</a:t>
            </a:r>
          </a:p>
          <a:p>
            <a:r>
              <a:rPr lang="en-GB" i="1" dirty="0"/>
              <a:t>Arguments from Various Disabilities</a:t>
            </a:r>
          </a:p>
          <a:p>
            <a:r>
              <a:rPr lang="en-GB" i="1" dirty="0"/>
              <a:t>Lady Lovelace’s Objection</a:t>
            </a:r>
          </a:p>
          <a:p>
            <a:r>
              <a:rPr lang="en-GB" i="1" dirty="0"/>
              <a:t>The Argument from Continuity in the Nervous System</a:t>
            </a:r>
          </a:p>
          <a:p>
            <a:r>
              <a:rPr lang="en-GB" i="1" dirty="0"/>
              <a:t>The Argument from Informality of Behaviour</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a:t>Turing’s Conclusion (</a:t>
            </a:r>
            <a:r>
              <a:rPr lang="en-GB" sz="3200" i="1" dirty="0"/>
              <a:t>Mind, 1950</a:t>
            </a:r>
            <a:r>
              <a:rPr lang="en-GB" i="1" dirty="0"/>
              <a:t>)</a:t>
            </a:r>
            <a:endParaRPr lang="en-GB" dirty="0"/>
          </a:p>
        </p:txBody>
      </p:sp>
      <p:sp>
        <p:nvSpPr>
          <p:cNvPr id="3" name="Content Placeholder 2"/>
          <p:cNvSpPr>
            <a:spLocks noGrp="1"/>
          </p:cNvSpPr>
          <p:nvPr>
            <p:ph idx="1"/>
          </p:nvPr>
        </p:nvSpPr>
        <p:spPr>
          <a:xfrm>
            <a:off x="193268" y="1118265"/>
            <a:ext cx="8710872" cy="5054165"/>
          </a:xfrm>
        </p:spPr>
        <p:txBody>
          <a:bodyPr>
            <a:noAutofit/>
          </a:bodyPr>
          <a:lstStyle/>
          <a:p>
            <a:pPr indent="0">
              <a:lnSpc>
                <a:spcPct val="170000"/>
              </a:lnSpc>
              <a:spcBef>
                <a:spcPts val="600"/>
              </a:spcBef>
              <a:buNone/>
            </a:pPr>
            <a:r>
              <a:rPr lang="en-GB" sz="2000" i="1" dirty="0">
                <a:solidFill>
                  <a:schemeClr val="tx1"/>
                </a:solidFill>
              </a:rPr>
              <a:t>We may hope that machines will eventually compete with men in all purely intellectual fields. But which are the best ones to start with? Even this is a difficult decision. Many people think that a very abstract activity, like the playing of chess, would be best. It can also be maintained that it is best to provide the machine with the best sense organs that money can buy, and then teach it to understand and speak English. This process could follow the normal teaching of a child. Things would be pointed out and named, etc. Again I do not know what the right answer is, but I think both approaches should be tried.</a:t>
            </a:r>
            <a:endParaRPr lang="en-GB" sz="2000" dirty="0">
              <a:solidFill>
                <a:schemeClr val="tx1"/>
              </a:solidFill>
            </a:endParaRPr>
          </a:p>
          <a:p>
            <a:pPr indent="0">
              <a:lnSpc>
                <a:spcPct val="170000"/>
              </a:lnSpc>
              <a:spcBef>
                <a:spcPts val="600"/>
              </a:spcBef>
              <a:buNone/>
            </a:pPr>
            <a:r>
              <a:rPr lang="en-GB" sz="2000" b="1" i="1" dirty="0">
                <a:solidFill>
                  <a:schemeClr val="tx1"/>
                </a:solidFill>
              </a:rPr>
              <a:t>We can only see a short distance ahead, but we can see plenty there that needs to be done</a:t>
            </a:r>
            <a:r>
              <a:rPr lang="en-GB" sz="2000" dirty="0">
                <a:solidFill>
                  <a:schemeClr val="tx1"/>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75331"/>
          </a:xfrm>
        </p:spPr>
        <p:txBody>
          <a:bodyPr>
            <a:normAutofit/>
          </a:bodyPr>
          <a:lstStyle/>
          <a:p>
            <a:pPr algn="l"/>
            <a:r>
              <a:rPr lang="en-GB" dirty="0">
                <a:solidFill>
                  <a:schemeClr val="tx1"/>
                </a:solidFill>
              </a:rPr>
              <a:t>Ten years later … </a:t>
            </a:r>
            <a:br>
              <a:rPr lang="en-GB" dirty="0"/>
            </a:br>
            <a:r>
              <a:rPr lang="en-GB" dirty="0"/>
              <a:t>Marvin </a:t>
            </a:r>
            <a:r>
              <a:rPr lang="en-GB" dirty="0" err="1"/>
              <a:t>Minsky</a:t>
            </a:r>
            <a:r>
              <a:rPr lang="en-GB" dirty="0"/>
              <a:t> (MIT)</a:t>
            </a:r>
          </a:p>
        </p:txBody>
      </p:sp>
      <p:sp>
        <p:nvSpPr>
          <p:cNvPr id="3" name="Content Placeholder 2"/>
          <p:cNvSpPr>
            <a:spLocks noGrp="1"/>
          </p:cNvSpPr>
          <p:nvPr>
            <p:ph idx="1"/>
          </p:nvPr>
        </p:nvSpPr>
        <p:spPr>
          <a:xfrm>
            <a:off x="0" y="2332037"/>
            <a:ext cx="9144000" cy="4525963"/>
          </a:xfrm>
        </p:spPr>
        <p:txBody>
          <a:bodyPr>
            <a:normAutofit fontScale="92500" lnSpcReduction="10000"/>
          </a:bodyPr>
          <a:lstStyle/>
          <a:p>
            <a:r>
              <a:rPr lang="en-GB" dirty="0"/>
              <a:t>Survey of Artificial Intelligence in 1960: </a:t>
            </a:r>
            <a:r>
              <a:rPr lang="en-GB" dirty="0">
                <a:solidFill>
                  <a:srgbClr val="000000"/>
                </a:solidFill>
              </a:rPr>
              <a:t>most of our current AI methods were already in use by 1960</a:t>
            </a:r>
          </a:p>
          <a:p>
            <a:r>
              <a:rPr lang="en-GB" dirty="0" err="1"/>
              <a:t>Minsky</a:t>
            </a:r>
            <a:r>
              <a:rPr lang="en-GB" i="1" dirty="0"/>
              <a:t>: To me "intelligence" seems to denote little more than the complex of performances which we happen to respect, but do not understand. </a:t>
            </a:r>
          </a:p>
          <a:p>
            <a:r>
              <a:rPr lang="en-GB" dirty="0">
                <a:solidFill>
                  <a:srgbClr val="000000"/>
                </a:solidFill>
              </a:rPr>
              <a:t>Turing: </a:t>
            </a:r>
            <a:r>
              <a:rPr lang="en-GB" i="1" dirty="0">
                <a:solidFill>
                  <a:srgbClr val="000000"/>
                </a:solidFill>
              </a:rPr>
              <a:t>… one might be tempted to define thinking as consisting of </a:t>
            </a:r>
            <a:r>
              <a:rPr lang="en-GB" dirty="0"/>
              <a:t>“those mental processes that we don’t understand”</a:t>
            </a:r>
            <a:r>
              <a:rPr lang="en-GB" i="1" dirty="0">
                <a:solidFill>
                  <a:srgbClr val="000000"/>
                </a:solidFill>
              </a:rPr>
              <a:t>. If this is right then to make a thinking machine is to make one that does interesting things without our really understanding quite how it is done</a:t>
            </a:r>
            <a:r>
              <a:rPr lang="en-GB" dirty="0">
                <a:solidFill>
                  <a:srgbClr val="000000"/>
                </a:solidFill>
              </a:rPr>
              <a:t>. </a:t>
            </a:r>
          </a:p>
          <a:p>
            <a:endParaRPr lang="en-GB" dirty="0"/>
          </a:p>
        </p:txBody>
      </p:sp>
      <p:pic>
        <p:nvPicPr>
          <p:cNvPr id="4" name="Picture 3" descr="minsky.tiff"/>
          <p:cNvPicPr>
            <a:picLocks noChangeAspect="1"/>
          </p:cNvPicPr>
          <p:nvPr/>
        </p:nvPicPr>
        <p:blipFill>
          <a:blip r:embed="rId3"/>
          <a:stretch>
            <a:fillRect/>
          </a:stretch>
        </p:blipFill>
        <p:spPr>
          <a:xfrm>
            <a:off x="6298331" y="-1"/>
            <a:ext cx="2845669" cy="20722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Arthur C Clarke’s </a:t>
            </a:r>
            <a:r>
              <a:rPr lang="en-GB" b="1" dirty="0"/>
              <a:t>Laws </a:t>
            </a:r>
            <a:br>
              <a:rPr lang="en-GB" b="1" dirty="0"/>
            </a:br>
            <a:r>
              <a:rPr lang="en-GB" b="1" dirty="0"/>
              <a:t>of Prediction</a:t>
            </a:r>
          </a:p>
        </p:txBody>
      </p:sp>
      <p:sp>
        <p:nvSpPr>
          <p:cNvPr id="3" name="Content Placeholder 2"/>
          <p:cNvSpPr>
            <a:spLocks noGrp="1"/>
          </p:cNvSpPr>
          <p:nvPr>
            <p:ph idx="1"/>
          </p:nvPr>
        </p:nvSpPr>
        <p:spPr>
          <a:xfrm>
            <a:off x="0" y="2332037"/>
            <a:ext cx="8229600" cy="4525963"/>
          </a:xfrm>
        </p:spPr>
        <p:txBody>
          <a:bodyPr>
            <a:normAutofit fontScale="92500"/>
          </a:bodyPr>
          <a:lstStyle/>
          <a:p>
            <a:pPr marL="514350" indent="-514350">
              <a:buFont typeface="+mj-lt"/>
              <a:buAutoNum type="arabicPeriod"/>
            </a:pPr>
            <a:r>
              <a:rPr lang="en-GB" dirty="0"/>
              <a:t>When a distinguished but elderly scientist states that something is possible, he is almost certainly right. </a:t>
            </a:r>
            <a:r>
              <a:rPr lang="en-GB" dirty="0">
                <a:solidFill>
                  <a:srgbClr val="000000"/>
                </a:solidFill>
              </a:rPr>
              <a:t>When he states that something is impossible, he is very probably wrong</a:t>
            </a:r>
            <a:r>
              <a:rPr lang="en-GB" dirty="0"/>
              <a:t>.</a:t>
            </a:r>
          </a:p>
          <a:p>
            <a:pPr marL="514350" indent="-514350">
              <a:buFont typeface="+mj-lt"/>
              <a:buAutoNum type="arabicPeriod"/>
            </a:pPr>
            <a:r>
              <a:rPr lang="en-GB" dirty="0"/>
              <a:t>The only way of discovering the limits of the possible is to venture a little way past them into the impossible.</a:t>
            </a:r>
          </a:p>
          <a:p>
            <a:pPr marL="742950" indent="-742950">
              <a:buFont typeface="+mj-lt"/>
              <a:buAutoNum type="arabicPeriod"/>
            </a:pPr>
            <a:r>
              <a:rPr lang="en-GB" sz="3600" b="1" dirty="0">
                <a:solidFill>
                  <a:srgbClr val="000000"/>
                </a:solidFill>
              </a:rPr>
              <a:t>Any sufficiently advanced technology is indistinguishable from magic</a:t>
            </a:r>
            <a:r>
              <a:rPr lang="en-GB" sz="3600" dirty="0">
                <a:solidFill>
                  <a:srgbClr val="000000"/>
                </a:solidFill>
              </a:rPr>
              <a:t>. </a:t>
            </a:r>
          </a:p>
        </p:txBody>
      </p:sp>
      <p:pic>
        <p:nvPicPr>
          <p:cNvPr id="4" name="Picture 3" descr="Clarke.tiff"/>
          <p:cNvPicPr>
            <a:picLocks noChangeAspect="1"/>
          </p:cNvPicPr>
          <p:nvPr/>
        </p:nvPicPr>
        <p:blipFill>
          <a:blip r:embed="rId2"/>
          <a:stretch>
            <a:fillRect/>
          </a:stretch>
        </p:blipFill>
        <p:spPr>
          <a:xfrm>
            <a:off x="7348834" y="0"/>
            <a:ext cx="1795165" cy="23320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Achievements by 2017</a:t>
            </a:r>
          </a:p>
        </p:txBody>
      </p:sp>
      <p:sp>
        <p:nvSpPr>
          <p:cNvPr id="4" name="Content Placeholder 3"/>
          <p:cNvSpPr>
            <a:spLocks noGrp="1"/>
          </p:cNvSpPr>
          <p:nvPr>
            <p:ph sz="half" idx="1"/>
          </p:nvPr>
        </p:nvSpPr>
        <p:spPr/>
        <p:txBody>
          <a:bodyPr/>
          <a:lstStyle/>
          <a:p>
            <a:r>
              <a:rPr lang="en-GB" dirty="0"/>
              <a:t>1997: IBM’s </a:t>
            </a:r>
            <a:r>
              <a:rPr lang="en-GB" i="1" dirty="0"/>
              <a:t>Deep Blue</a:t>
            </a:r>
            <a:r>
              <a:rPr lang="en-GB" dirty="0"/>
              <a:t> beats the World Chess Champion Garry Kasparov in a series of 6 matches</a:t>
            </a:r>
          </a:p>
          <a:p>
            <a:r>
              <a:rPr lang="en-GB" dirty="0"/>
              <a:t>2011 IBM’s </a:t>
            </a:r>
            <a:r>
              <a:rPr lang="en-GB" i="1" dirty="0"/>
              <a:t>Watson </a:t>
            </a:r>
            <a:r>
              <a:rPr lang="en-GB" dirty="0"/>
              <a:t>beat champions Ken Jennings and Brad </a:t>
            </a:r>
            <a:r>
              <a:rPr lang="en-GB" dirty="0" err="1"/>
              <a:t>Rutter</a:t>
            </a:r>
            <a:r>
              <a:rPr lang="en-GB" dirty="0"/>
              <a:t> in a three game </a:t>
            </a:r>
            <a:r>
              <a:rPr lang="en-GB" i="1" dirty="0"/>
              <a:t>Jeopardy</a:t>
            </a:r>
            <a:r>
              <a:rPr lang="en-GB" dirty="0"/>
              <a:t> tournament</a:t>
            </a:r>
          </a:p>
          <a:p>
            <a:endParaRPr lang="en-GB" dirty="0"/>
          </a:p>
        </p:txBody>
      </p:sp>
      <p:pic>
        <p:nvPicPr>
          <p:cNvPr id="8" name="Content Placeholder 7" descr="deep blue.tiff"/>
          <p:cNvPicPr>
            <a:picLocks noGrp="1" noChangeAspect="1"/>
          </p:cNvPicPr>
          <p:nvPr>
            <p:ph sz="half" idx="2"/>
          </p:nvPr>
        </p:nvPicPr>
        <p:blipFill>
          <a:blip r:embed="rId2"/>
          <a:srcRect t="-43231" b="-43231"/>
          <a:stretch>
            <a:fillRect/>
          </a:stretch>
        </p:blipFill>
        <p:spPr>
          <a:xfrm>
            <a:off x="4648200" y="547373"/>
            <a:ext cx="4038600" cy="4525963"/>
          </a:xfrm>
        </p:spPr>
      </p:pic>
      <p:pic>
        <p:nvPicPr>
          <p:cNvPr id="9" name="Picture 8" descr="jeopardy.tiff"/>
          <p:cNvPicPr>
            <a:picLocks noChangeAspect="1"/>
          </p:cNvPicPr>
          <p:nvPr/>
        </p:nvPicPr>
        <p:blipFill>
          <a:blip r:embed="rId3"/>
          <a:stretch>
            <a:fillRect/>
          </a:stretch>
        </p:blipFill>
        <p:spPr>
          <a:xfrm>
            <a:off x="4648200" y="4284638"/>
            <a:ext cx="4047754" cy="23484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a:t>Achievements by 2017</a:t>
            </a:r>
            <a:br>
              <a:rPr lang="en-GB" dirty="0"/>
            </a:br>
            <a:r>
              <a:rPr lang="en-GB" sz="3111" dirty="0"/>
              <a:t>2016: </a:t>
            </a:r>
            <a:r>
              <a:rPr lang="en-GB" sz="3111" dirty="0" err="1"/>
              <a:t>AlphaGo</a:t>
            </a:r>
            <a:r>
              <a:rPr lang="en-GB" sz="3111" dirty="0"/>
              <a:t> beat top Go professional Lee </a:t>
            </a:r>
            <a:r>
              <a:rPr lang="en-GB" sz="3111" dirty="0" err="1"/>
              <a:t>Sedol</a:t>
            </a:r>
            <a:r>
              <a:rPr lang="en-GB" sz="3111" dirty="0"/>
              <a:t> 4-1</a:t>
            </a:r>
            <a:br>
              <a:rPr lang="en-GB" sz="3111" dirty="0"/>
            </a:br>
            <a:r>
              <a:rPr lang="en-GB" sz="3111" dirty="0"/>
              <a:t>2017: </a:t>
            </a:r>
            <a:r>
              <a:rPr lang="en-GB" sz="3111" dirty="0" err="1"/>
              <a:t>AlphaGo</a:t>
            </a:r>
            <a:r>
              <a:rPr lang="en-GB" sz="3111" dirty="0"/>
              <a:t> beat the world #1 Go champion </a:t>
            </a:r>
            <a:endParaRPr lang="en-GB" dirty="0"/>
          </a:p>
        </p:txBody>
      </p:sp>
      <p:pic>
        <p:nvPicPr>
          <p:cNvPr id="5" name="Picture 4" descr="AphaGo.tiff"/>
          <p:cNvPicPr>
            <a:picLocks noChangeAspect="1"/>
          </p:cNvPicPr>
          <p:nvPr/>
        </p:nvPicPr>
        <p:blipFill>
          <a:blip r:embed="rId2"/>
          <a:stretch>
            <a:fillRect/>
          </a:stretch>
        </p:blipFill>
        <p:spPr>
          <a:xfrm>
            <a:off x="0" y="1748379"/>
            <a:ext cx="9144000" cy="51096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Passing the </a:t>
            </a:r>
            <a:r>
              <a:rPr lang="en-GB" b="1" i="1" dirty="0"/>
              <a:t>Turing Test</a:t>
            </a:r>
            <a:r>
              <a:rPr lang="en-GB" b="1" dirty="0"/>
              <a:t>?</a:t>
            </a:r>
            <a:br>
              <a:rPr lang="en-GB" dirty="0"/>
            </a:br>
            <a:r>
              <a:rPr lang="en-GB" sz="3111" dirty="0"/>
              <a:t>How close have we come to human-level understanding?</a:t>
            </a:r>
            <a:endParaRPr lang="en-GB" dirty="0"/>
          </a:p>
        </p:txBody>
      </p:sp>
      <p:sp>
        <p:nvSpPr>
          <p:cNvPr id="3" name="Content Placeholder 2"/>
          <p:cNvSpPr>
            <a:spLocks noGrp="1"/>
          </p:cNvSpPr>
          <p:nvPr>
            <p:ph idx="1"/>
          </p:nvPr>
        </p:nvSpPr>
        <p:spPr>
          <a:xfrm>
            <a:off x="457200" y="1600200"/>
            <a:ext cx="8465406" cy="4525963"/>
          </a:xfrm>
        </p:spPr>
        <p:txBody>
          <a:bodyPr>
            <a:normAutofit fontScale="92500" lnSpcReduction="10000"/>
          </a:bodyPr>
          <a:lstStyle/>
          <a:p>
            <a:r>
              <a:rPr lang="en-GB" b="1" dirty="0"/>
              <a:t>Jeopardy </a:t>
            </a:r>
            <a:r>
              <a:rPr lang="en-GB" dirty="0"/>
              <a:t>example questions</a:t>
            </a:r>
            <a:r>
              <a:rPr lang="en-GB" b="1" dirty="0"/>
              <a:t>:</a:t>
            </a:r>
            <a:r>
              <a:rPr lang="en-GB" dirty="0"/>
              <a:t> </a:t>
            </a:r>
          </a:p>
          <a:p>
            <a:pPr lvl="1"/>
            <a:r>
              <a:rPr lang="en-GB" i="1" dirty="0"/>
              <a:t> a porch adjoining a building, like where Mummy often served tea </a:t>
            </a:r>
            <a:r>
              <a:rPr lang="en-GB" dirty="0">
                <a:solidFill>
                  <a:srgbClr val="0000FF"/>
                </a:solidFill>
              </a:rPr>
              <a:t>[Terrace]</a:t>
            </a:r>
          </a:p>
          <a:p>
            <a:pPr lvl="1"/>
            <a:r>
              <a:rPr lang="en-GB" dirty="0"/>
              <a:t>This number, one of the first twenty, uses only one vowel (4 times!). </a:t>
            </a:r>
            <a:r>
              <a:rPr lang="en-GB" dirty="0">
                <a:solidFill>
                  <a:srgbClr val="0000FF"/>
                </a:solidFill>
              </a:rPr>
              <a:t>[Seventeen]</a:t>
            </a:r>
            <a:endParaRPr lang="en-GB" dirty="0"/>
          </a:p>
          <a:p>
            <a:r>
              <a:rPr lang="en-GB" b="1" dirty="0" err="1"/>
              <a:t>Weschler</a:t>
            </a:r>
            <a:r>
              <a:rPr lang="en-GB" b="1" dirty="0"/>
              <a:t> Preschool and Primary IQ Test </a:t>
            </a:r>
            <a:r>
              <a:rPr lang="en-GB" dirty="0"/>
              <a:t>examples</a:t>
            </a:r>
            <a:r>
              <a:rPr lang="en-GB" b="1" dirty="0"/>
              <a:t>:</a:t>
            </a:r>
          </a:p>
          <a:p>
            <a:pPr lvl="1"/>
            <a:r>
              <a:rPr lang="en-GB" i="1" dirty="0"/>
              <a:t>What is a house?</a:t>
            </a:r>
          </a:p>
          <a:p>
            <a:pPr lvl="1"/>
            <a:r>
              <a:rPr lang="en-GB" i="1" dirty="0"/>
              <a:t>You can see through it. It is square and can be opened. What is it? </a:t>
            </a:r>
            <a:endParaRPr lang="en-GB" dirty="0"/>
          </a:p>
          <a:p>
            <a:pPr lvl="1"/>
            <a:r>
              <a:rPr lang="en-GB" b="1" dirty="0" err="1"/>
              <a:t>ConceptNet</a:t>
            </a:r>
            <a:r>
              <a:rPr lang="en-GB" dirty="0"/>
              <a:t> (MIT) scored as an average 4-y-o child</a:t>
            </a:r>
            <a:r>
              <a:rPr lang="en-GB" i="1" dirty="0"/>
              <a:t> </a:t>
            </a:r>
          </a:p>
          <a:p>
            <a:endParaRPr lang="en-GB"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3151</TotalTime>
  <Words>1274</Words>
  <Application>Microsoft Office PowerPoint</Application>
  <PresentationFormat>On-screen Show (4:3)</PresentationFormat>
  <Paragraphs>104</Paragraphs>
  <Slides>25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Artificial Intelligence</vt:lpstr>
      <vt:lpstr>Can Computers Think? </vt:lpstr>
      <vt:lpstr>Frequently Raised Objections</vt:lpstr>
      <vt:lpstr>Turing’s Conclusion (Mind, 1950)</vt:lpstr>
      <vt:lpstr>Ten years later …  Marvin Minsky (MIT)</vt:lpstr>
      <vt:lpstr>Arthur C Clarke’s Laws  of Prediction</vt:lpstr>
      <vt:lpstr>Achievements by 2017</vt:lpstr>
      <vt:lpstr>Achievements by 2017 2016: AlphaGo beat top Go professional Lee Sedol 4-1 2017: AlphaGo beat the world #1 Go champion </vt:lpstr>
      <vt:lpstr>Passing the Turing Test? How close have we come to human-level understanding?</vt:lpstr>
      <vt:lpstr>Machine Learning (ML) the most widely used subset of AI</vt:lpstr>
      <vt:lpstr>Simple Neural Network see open source computer vision library http://opencv.org </vt:lpstr>
      <vt:lpstr>Simple Neural Network see open source computer vision library http://opencv.org </vt:lpstr>
      <vt:lpstr>PowerPoint Presentation</vt:lpstr>
      <vt:lpstr>Example uses of Machine Learning</vt:lpstr>
      <vt:lpstr>Limitations of Machine Learning</vt:lpstr>
      <vt:lpstr>PowerPoint Presentation</vt:lpstr>
      <vt:lpstr>The Future Impact of AI</vt:lpstr>
      <vt:lpstr>Half of all jobs are at high risk </vt:lpstr>
      <vt:lpstr>Public Understanding is Low</vt:lpstr>
      <vt:lpstr>Ethical Issues</vt:lpstr>
      <vt:lpstr>Could Machines become more Intelligent and more Capable than Humans?</vt:lpstr>
      <vt:lpstr>PowerPoint Presentation</vt:lpstr>
      <vt:lpstr>Hawking’s article in the Independent</vt:lpstr>
      <vt:lpstr>PowerPoint Presentation</vt:lpstr>
      <vt:lpstr>Conclusions</vt:lpstr>
    </vt:vector>
  </TitlesOfParts>
  <Company>MTAL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Martyn Thomas</dc:creator>
  <cp:lastModifiedBy>Gresham College</cp:lastModifiedBy>
  <cp:revision>19</cp:revision>
  <dcterms:created xsi:type="dcterms:W3CDTF">2017-05-26T16:45:23Z</dcterms:created>
  <dcterms:modified xsi:type="dcterms:W3CDTF">2017-06-13T14:11:17Z</dcterms:modified>
</cp:coreProperties>
</file>