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17" r:id="rId2"/>
    <p:sldId id="577" r:id="rId3"/>
    <p:sldId id="602" r:id="rId4"/>
    <p:sldId id="547" r:id="rId5"/>
    <p:sldId id="582" r:id="rId6"/>
    <p:sldId id="607" r:id="rId7"/>
    <p:sldId id="606" r:id="rId8"/>
    <p:sldId id="604" r:id="rId9"/>
    <p:sldId id="608" r:id="rId10"/>
    <p:sldId id="605" r:id="rId11"/>
    <p:sldId id="603" r:id="rId12"/>
    <p:sldId id="615" r:id="rId13"/>
    <p:sldId id="616" r:id="rId14"/>
    <p:sldId id="581" r:id="rId15"/>
    <p:sldId id="586" r:id="rId16"/>
    <p:sldId id="585" r:id="rId17"/>
    <p:sldId id="587" r:id="rId18"/>
    <p:sldId id="588" r:id="rId19"/>
    <p:sldId id="589" r:id="rId20"/>
    <p:sldId id="590" r:id="rId21"/>
    <p:sldId id="631" r:id="rId22"/>
    <p:sldId id="609" r:id="rId23"/>
    <p:sldId id="610" r:id="rId24"/>
    <p:sldId id="611" r:id="rId25"/>
    <p:sldId id="612" r:id="rId26"/>
    <p:sldId id="613" r:id="rId27"/>
    <p:sldId id="568" r:id="rId28"/>
    <p:sldId id="591" r:id="rId29"/>
    <p:sldId id="592" r:id="rId30"/>
    <p:sldId id="593" r:id="rId31"/>
    <p:sldId id="594" r:id="rId32"/>
    <p:sldId id="595" r:id="rId33"/>
    <p:sldId id="597" r:id="rId34"/>
    <p:sldId id="596" r:id="rId35"/>
    <p:sldId id="614" r:id="rId36"/>
    <p:sldId id="601" r:id="rId37"/>
    <p:sldId id="618" r:id="rId38"/>
    <p:sldId id="632" r:id="rId39"/>
    <p:sldId id="619" r:id="rId40"/>
    <p:sldId id="633" r:id="rId41"/>
    <p:sldId id="621" r:id="rId42"/>
    <p:sldId id="630" r:id="rId43"/>
    <p:sldId id="622" r:id="rId44"/>
    <p:sldId id="624" r:id="rId45"/>
    <p:sldId id="634" r:id="rId46"/>
    <p:sldId id="628" r:id="rId47"/>
    <p:sldId id="629" r:id="rId48"/>
    <p:sldId id="635" r:id="rId49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CC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 varScale="1">
        <p:scale>
          <a:sx n="61" d="100"/>
          <a:sy n="61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pPr>
              <a:defRPr/>
            </a:pPr>
            <a:fld id="{7172C94D-748D-422C-A1B3-C57E44094DBE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pPr>
              <a:defRPr/>
            </a:pPr>
            <a:fld id="{222EA094-DB81-4DF2-9F32-633366577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8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1"/>
            <a:ext cx="2982418" cy="500114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FEE3508-DBB2-4F49-A32A-4A21BA47B501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0" y="4757713"/>
            <a:ext cx="5506346" cy="4507655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9512112"/>
            <a:ext cx="2982418" cy="50177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9A3ADC-80FA-4C28-B812-33F5E89CC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A1D7-A482-4203-9051-BE7241603C25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60D4-3A41-4D78-AC64-91D12ABBC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8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037E8-D24B-4D20-969D-7BA000E206F2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9402-2D01-457D-8BC0-4A8B70568F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8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57D-B985-47DF-BD52-C6491FEAD1B0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6A6C-077A-4CE5-978F-8761B699C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8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EDD-B577-467B-87E4-15C49D92194B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B27F-8986-4A0D-AE34-EA52E5146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FF42-6E54-45F3-BA38-F28106A0EC76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482E-9DAF-4479-BC73-939F5FAE2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A210-9854-40D2-97E1-3DF8505A6A85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37BF-AA92-4F33-B2EB-1207A118F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124E-D3A6-4B4E-AC05-EB5B59A4D0DA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CB2-B3D8-4DBE-8779-24607190B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5A41-E30F-412B-B17E-932DCB4E573B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D2A1-2542-46CD-91AB-0FCFDC687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C70E-AD4B-4B44-8CCF-5630C1BF6B75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4A42-22DD-4ED0-A74B-9075B09E8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73C-41B8-4228-8F8E-78E6CD7B9E30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F821-958A-40B8-8639-9D9E26F96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3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22C7-1D2F-4DAC-8FA7-F9FE820E12DD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C809-5B8B-46B8-9022-470E904FA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6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6436DF-0436-4DD8-A686-3A7C2D0D7809}" type="datetimeFigureOut">
              <a:rPr lang="en-GB"/>
              <a:pPr>
                <a:defRPr/>
              </a:pPr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EA6C-08C7-49A0-83C4-0A90EEEAE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5400" dirty="0" smtClean="0">
                <a:solidFill>
                  <a:srgbClr val="0066FF"/>
                </a:solidFill>
                <a:latin typeface="Garamond" pitchFamily="18" charset="0"/>
              </a:rPr>
              <a:t>Surfaces and Topology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London Tube Map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37" y="1600200"/>
            <a:ext cx="6774126" cy="4525963"/>
          </a:xfrm>
        </p:spPr>
      </p:pic>
    </p:spTree>
    <p:extLst>
      <p:ext uri="{BB962C8B-B14F-4D97-AF65-F5344CB8AC3E}">
        <p14:creationId xmlns:p14="http://schemas.microsoft.com/office/powerpoint/2010/main" val="26100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Geometry and Topology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Geometry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3951288"/>
          </a:xfrm>
        </p:spPr>
        <p:txBody>
          <a:bodyPr/>
          <a:lstStyle/>
          <a:p>
            <a:r>
              <a:rPr lang="en-GB" i="1" dirty="0">
                <a:latin typeface="Garamond" panose="02020404030301010803" pitchFamily="18" charset="0"/>
              </a:rPr>
              <a:t>Geometry </a:t>
            </a:r>
            <a:r>
              <a:rPr lang="en-GB" dirty="0">
                <a:latin typeface="Garamond" panose="02020404030301010803" pitchFamily="18" charset="0"/>
              </a:rPr>
              <a:t>from the Greek </a:t>
            </a:r>
            <a:r>
              <a:rPr lang="en-GB" i="1" dirty="0">
                <a:latin typeface="Garamond" panose="02020404030301010803" pitchFamily="18" charset="0"/>
              </a:rPr>
              <a:t>geo-</a:t>
            </a:r>
            <a:r>
              <a:rPr lang="en-GB" dirty="0">
                <a:latin typeface="Garamond" panose="02020404030301010803" pitchFamily="18" charset="0"/>
              </a:rPr>
              <a:t> "earth", </a:t>
            </a:r>
            <a:r>
              <a:rPr lang="en-GB" i="1" dirty="0">
                <a:latin typeface="Garamond" panose="02020404030301010803" pitchFamily="18" charset="0"/>
              </a:rPr>
              <a:t>-</a:t>
            </a:r>
            <a:r>
              <a:rPr lang="en-GB" i="1" dirty="0" err="1">
                <a:latin typeface="Garamond" panose="02020404030301010803" pitchFamily="18" charset="0"/>
              </a:rPr>
              <a:t>metron</a:t>
            </a:r>
            <a:r>
              <a:rPr lang="en-GB" dirty="0">
                <a:latin typeface="Garamond" panose="02020404030301010803" pitchFamily="18" charset="0"/>
              </a:rPr>
              <a:t> "measurement"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Concerned with the properties of space and of figures in space.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Concerned with measurement, for example of  angles and distances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Topology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247455" cy="4824536"/>
          </a:xfrm>
        </p:spPr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Topology from the Greek </a:t>
            </a:r>
            <a:r>
              <a:rPr lang="en-GB" dirty="0" err="1">
                <a:latin typeface="Garamond" panose="02020404030301010803" pitchFamily="18" charset="0"/>
              </a:rPr>
              <a:t>τό</a:t>
            </a:r>
            <a:r>
              <a:rPr lang="en-GB" dirty="0">
                <a:latin typeface="Garamond" panose="02020404030301010803" pitchFamily="18" charset="0"/>
              </a:rPr>
              <a:t>πος, "place", and λόγος, "</a:t>
            </a:r>
            <a:r>
              <a:rPr lang="en-GB" dirty="0" smtClean="0">
                <a:latin typeface="Garamond" panose="02020404030301010803" pitchFamily="18" charset="0"/>
              </a:rPr>
              <a:t>study“ and was originally </a:t>
            </a:r>
            <a:r>
              <a:rPr lang="en-GB" dirty="0">
                <a:latin typeface="Garamond" panose="02020404030301010803" pitchFamily="18" charset="0"/>
              </a:rPr>
              <a:t>called </a:t>
            </a:r>
            <a:r>
              <a:rPr lang="en-GB" i="1" dirty="0">
                <a:latin typeface="Garamond" panose="02020404030301010803" pitchFamily="18" charset="0"/>
              </a:rPr>
              <a:t>analysis situs </a:t>
            </a:r>
            <a:r>
              <a:rPr lang="en-GB" dirty="0">
                <a:latin typeface="Garamond" panose="02020404030301010803" pitchFamily="18" charset="0"/>
              </a:rPr>
              <a:t> - analysis of position 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Concerned with those properties of geometrical figures that are unchanged under continuous deformation – rubber sheet geometry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Topology </a:t>
            </a:r>
            <a:r>
              <a:rPr lang="en-GB" dirty="0">
                <a:latin typeface="Garamond" panose="02020404030301010803" pitchFamily="18" charset="0"/>
              </a:rPr>
              <a:t>tackles the </a:t>
            </a:r>
            <a:r>
              <a:rPr lang="en-GB" dirty="0" smtClean="0">
                <a:latin typeface="Garamond" panose="02020404030301010803" pitchFamily="18" charset="0"/>
              </a:rPr>
              <a:t>question: </a:t>
            </a:r>
            <a:r>
              <a:rPr lang="en-GB" i="1" dirty="0" smtClean="0">
                <a:latin typeface="Garamond" panose="02020404030301010803" pitchFamily="18" charset="0"/>
              </a:rPr>
              <a:t>What </a:t>
            </a:r>
            <a:r>
              <a:rPr lang="en-GB" i="1" dirty="0">
                <a:latin typeface="Garamond" panose="02020404030301010803" pitchFamily="18" charset="0"/>
              </a:rPr>
              <a:t>shape is this thing?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sz="2300" dirty="0" smtClean="0">
              <a:latin typeface="Garamond" panose="02020404030301010803" pitchFamily="18" charset="0"/>
            </a:endParaRPr>
          </a:p>
          <a:p>
            <a:endParaRPr lang="en-GB" sz="23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392488" cy="504535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Comes from the Greek roots, </a:t>
            </a:r>
            <a:r>
              <a:rPr lang="en-GB" i="1" dirty="0" smtClean="0">
                <a:latin typeface="Garamond" panose="02020404030301010803" pitchFamily="18" charset="0"/>
              </a:rPr>
              <a:t>poly</a:t>
            </a:r>
            <a:r>
              <a:rPr lang="en-GB" dirty="0" smtClean="0">
                <a:latin typeface="Garamond" panose="02020404030301010803" pitchFamily="18" charset="0"/>
              </a:rPr>
              <a:t> meaning </a:t>
            </a:r>
            <a:r>
              <a:rPr lang="en-GB" i="1" dirty="0" smtClean="0">
                <a:latin typeface="Garamond" panose="02020404030301010803" pitchFamily="18" charset="0"/>
              </a:rPr>
              <a:t>many</a:t>
            </a:r>
            <a:r>
              <a:rPr lang="en-GB" dirty="0" smtClean="0">
                <a:latin typeface="Garamond" panose="02020404030301010803" pitchFamily="18" charset="0"/>
              </a:rPr>
              <a:t> and </a:t>
            </a:r>
            <a:r>
              <a:rPr lang="en-GB" i="1" dirty="0" err="1" smtClean="0">
                <a:latin typeface="Garamond" panose="02020404030301010803" pitchFamily="18" charset="0"/>
              </a:rPr>
              <a:t>hedra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meaning </a:t>
            </a:r>
            <a:r>
              <a:rPr lang="en-GB" i="1" dirty="0" smtClean="0">
                <a:latin typeface="Garamond" panose="02020404030301010803" pitchFamily="18" charset="0"/>
              </a:rPr>
              <a:t>seat</a:t>
            </a:r>
            <a:r>
              <a:rPr lang="en-GB" dirty="0" smtClean="0">
                <a:latin typeface="Garamond" panose="02020404030301010803" pitchFamily="18" charset="0"/>
              </a:rPr>
              <a:t>. 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Garamond" panose="02020404030301010803" pitchFamily="18" charset="0"/>
              </a:rPr>
              <a:t>Convex </a:t>
            </a:r>
            <a:r>
              <a:rPr lang="en-GB" dirty="0" smtClean="0">
                <a:latin typeface="Garamond" panose="02020404030301010803" pitchFamily="18" charset="0"/>
              </a:rPr>
              <a:t>polyhedron has the property that the line joining any 2 points in the object is contained in the polyhedron, or it can rest on any of its faces. </a:t>
            </a:r>
            <a:endParaRPr lang="en-GB" i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91" y="1556792"/>
            <a:ext cx="3227945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8471" y="5445224"/>
            <a:ext cx="322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A polyhedron has many seats – faces - on which it can be set down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Convex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Non convex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0948"/>
            <a:ext cx="4041775" cy="3059141"/>
          </a:xfrm>
        </p:spPr>
      </p:pic>
      <p:sp>
        <p:nvSpPr>
          <p:cNvPr id="9" name="TextBox 8"/>
          <p:cNvSpPr txBox="1"/>
          <p:nvPr/>
        </p:nvSpPr>
        <p:spPr>
          <a:xfrm>
            <a:off x="1259632" y="630932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Garamond" panose="02020404030301010803" pitchFamily="18" charset="0"/>
              </a:rPr>
              <a:t>Icosidodecahedron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300028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Hexagonal torus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Euler’s formula for convex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,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V = number of vertices</a:t>
            </a:r>
          </a:p>
          <a:p>
            <a:pPr marL="0" indent="0">
              <a:buNone/>
            </a:pPr>
            <a:endParaRPr lang="en-GB" sz="3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E = number of edges</a:t>
            </a:r>
          </a:p>
          <a:p>
            <a:pPr marL="0" indent="0">
              <a:buNone/>
            </a:pPr>
            <a:endParaRPr lang="en-GB" sz="36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F = number of faces</a:t>
            </a: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Tetrahedron</a:t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Vertices, V = 4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Edges, E = 6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Faces, F = 4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V – E + F = 4 – 6 + 4 = 2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9895"/>
            <a:ext cx="4038600" cy="3826573"/>
          </a:xfrm>
        </p:spPr>
      </p:pic>
    </p:spTree>
    <p:extLst>
      <p:ext uri="{BB962C8B-B14F-4D97-AF65-F5344CB8AC3E}">
        <p14:creationId xmlns:p14="http://schemas.microsoft.com/office/powerpoint/2010/main" val="6812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Cube or Hexahedron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536504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Vertices</a:t>
            </a:r>
            <a:r>
              <a:rPr lang="en-GB" dirty="0">
                <a:latin typeface="Garamond" panose="02020404030301010803" pitchFamily="18" charset="0"/>
              </a:rPr>
              <a:t>, V = </a:t>
            </a:r>
            <a:r>
              <a:rPr lang="en-GB" dirty="0" smtClean="0">
                <a:latin typeface="Garamond" panose="02020404030301010803" pitchFamily="18" charset="0"/>
              </a:rPr>
              <a:t>8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Edges, E = </a:t>
            </a:r>
            <a:r>
              <a:rPr lang="en-GB" dirty="0" smtClean="0">
                <a:latin typeface="Garamond" panose="02020404030301010803" pitchFamily="18" charset="0"/>
              </a:rPr>
              <a:t>12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Faces, F = </a:t>
            </a:r>
            <a:r>
              <a:rPr lang="en-GB" dirty="0" smtClean="0">
                <a:latin typeface="Garamond" panose="02020404030301010803" pitchFamily="18" charset="0"/>
              </a:rPr>
              <a:t>6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 – E + F = </a:t>
            </a:r>
            <a:r>
              <a:rPr lang="en-GB" dirty="0" smtClean="0">
                <a:latin typeface="Garamond" panose="02020404030301010803" pitchFamily="18" charset="0"/>
              </a:rPr>
              <a:t>8 </a:t>
            </a:r>
            <a:r>
              <a:rPr lang="en-GB" dirty="0">
                <a:latin typeface="Garamond" panose="02020404030301010803" pitchFamily="18" charset="0"/>
              </a:rPr>
              <a:t>– </a:t>
            </a:r>
            <a:r>
              <a:rPr lang="en-GB" dirty="0" smtClean="0">
                <a:latin typeface="Garamond" panose="02020404030301010803" pitchFamily="18" charset="0"/>
              </a:rPr>
              <a:t>12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dirty="0" smtClean="0">
                <a:latin typeface="Garamond" panose="02020404030301010803" pitchFamily="18" charset="0"/>
              </a:rPr>
              <a:t>6 </a:t>
            </a:r>
            <a:r>
              <a:rPr lang="en-GB" dirty="0">
                <a:latin typeface="Garamond" panose="02020404030301010803" pitchFamily="18" charset="0"/>
              </a:rPr>
              <a:t>= 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0" y="1949895"/>
            <a:ext cx="3444260" cy="3826573"/>
          </a:xfrm>
        </p:spPr>
      </p:pic>
    </p:spTree>
    <p:extLst>
      <p:ext uri="{BB962C8B-B14F-4D97-AF65-F5344CB8AC3E}">
        <p14:creationId xmlns:p14="http://schemas.microsoft.com/office/powerpoint/2010/main" val="10883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Octahedron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Vertices, V = </a:t>
            </a:r>
            <a:r>
              <a:rPr lang="en-GB" dirty="0" smtClean="0">
                <a:latin typeface="Garamond" panose="02020404030301010803" pitchFamily="18" charset="0"/>
              </a:rPr>
              <a:t>6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Edges, E = </a:t>
            </a:r>
            <a:r>
              <a:rPr lang="en-GB" dirty="0" smtClean="0">
                <a:latin typeface="Garamond" panose="02020404030301010803" pitchFamily="18" charset="0"/>
              </a:rPr>
              <a:t>12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Faces, F = </a:t>
            </a:r>
            <a:r>
              <a:rPr lang="en-GB" dirty="0" smtClean="0">
                <a:latin typeface="Garamond" panose="02020404030301010803" pitchFamily="18" charset="0"/>
              </a:rPr>
              <a:t>8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 – E + F = </a:t>
            </a:r>
            <a:r>
              <a:rPr lang="en-GB" dirty="0" smtClean="0">
                <a:latin typeface="Garamond" panose="02020404030301010803" pitchFamily="18" charset="0"/>
              </a:rPr>
              <a:t>6 </a:t>
            </a:r>
            <a:r>
              <a:rPr lang="en-GB" dirty="0">
                <a:latin typeface="Garamond" panose="02020404030301010803" pitchFamily="18" charset="0"/>
              </a:rPr>
              <a:t>– 12 + </a:t>
            </a:r>
            <a:r>
              <a:rPr lang="en-GB" dirty="0" smtClean="0">
                <a:latin typeface="Garamond" panose="02020404030301010803" pitchFamily="18" charset="0"/>
              </a:rPr>
              <a:t>8 </a:t>
            </a:r>
            <a:r>
              <a:rPr lang="en-GB" dirty="0">
                <a:latin typeface="Garamond" panose="02020404030301010803" pitchFamily="18" charset="0"/>
              </a:rPr>
              <a:t>= 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63" y="1949895"/>
            <a:ext cx="3863274" cy="3826573"/>
          </a:xfrm>
        </p:spPr>
      </p:pic>
    </p:spTree>
    <p:extLst>
      <p:ext uri="{BB962C8B-B14F-4D97-AF65-F5344CB8AC3E}">
        <p14:creationId xmlns:p14="http://schemas.microsoft.com/office/powerpoint/2010/main" val="41173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Dodecahedron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Vertices, V = </a:t>
            </a:r>
            <a:r>
              <a:rPr lang="en-GB" dirty="0" smtClean="0">
                <a:latin typeface="Garamond" panose="02020404030301010803" pitchFamily="18" charset="0"/>
              </a:rPr>
              <a:t>20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Edges, E = </a:t>
            </a:r>
            <a:r>
              <a:rPr lang="en-GB" dirty="0" smtClean="0">
                <a:latin typeface="Garamond" panose="02020404030301010803" pitchFamily="18" charset="0"/>
              </a:rPr>
              <a:t>30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Faces, F = </a:t>
            </a:r>
            <a:r>
              <a:rPr lang="en-GB" dirty="0" smtClean="0">
                <a:latin typeface="Garamond" panose="02020404030301010803" pitchFamily="18" charset="0"/>
              </a:rPr>
              <a:t>12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 – E + F = </a:t>
            </a:r>
            <a:r>
              <a:rPr lang="en-GB" dirty="0" smtClean="0">
                <a:latin typeface="Garamond" panose="02020404030301010803" pitchFamily="18" charset="0"/>
              </a:rPr>
              <a:t>20 </a:t>
            </a:r>
            <a:r>
              <a:rPr lang="en-GB" dirty="0">
                <a:latin typeface="Garamond" panose="02020404030301010803" pitchFamily="18" charset="0"/>
              </a:rPr>
              <a:t>– </a:t>
            </a:r>
            <a:r>
              <a:rPr lang="en-GB" dirty="0" smtClean="0">
                <a:latin typeface="Garamond" panose="02020404030301010803" pitchFamily="18" charset="0"/>
              </a:rPr>
              <a:t>30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dirty="0" smtClean="0">
                <a:latin typeface="Garamond" panose="02020404030301010803" pitchFamily="18" charset="0"/>
              </a:rPr>
              <a:t>12 </a:t>
            </a:r>
            <a:r>
              <a:rPr lang="en-GB" dirty="0">
                <a:latin typeface="Garamond" panose="02020404030301010803" pitchFamily="18" charset="0"/>
              </a:rPr>
              <a:t>= 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13" y="1949895"/>
            <a:ext cx="3826573" cy="3826573"/>
          </a:xfrm>
        </p:spPr>
      </p:pic>
    </p:spTree>
    <p:extLst>
      <p:ext uri="{BB962C8B-B14F-4D97-AF65-F5344CB8AC3E}">
        <p14:creationId xmlns:p14="http://schemas.microsoft.com/office/powerpoint/2010/main" val="1433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Icosahedron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Vertices, V = </a:t>
            </a:r>
            <a:r>
              <a:rPr lang="en-GB" dirty="0" smtClean="0">
                <a:latin typeface="Garamond" panose="02020404030301010803" pitchFamily="18" charset="0"/>
              </a:rPr>
              <a:t>12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Edges, E = </a:t>
            </a:r>
            <a:r>
              <a:rPr lang="en-GB" dirty="0" smtClean="0">
                <a:latin typeface="Garamond" panose="02020404030301010803" pitchFamily="18" charset="0"/>
              </a:rPr>
              <a:t>30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Faces, F = </a:t>
            </a:r>
            <a:r>
              <a:rPr lang="en-GB" dirty="0" smtClean="0">
                <a:latin typeface="Garamond" panose="02020404030301010803" pitchFamily="18" charset="0"/>
              </a:rPr>
              <a:t>20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 – E + F = </a:t>
            </a:r>
            <a:r>
              <a:rPr lang="en-GB" dirty="0" smtClean="0">
                <a:latin typeface="Garamond" panose="02020404030301010803" pitchFamily="18" charset="0"/>
              </a:rPr>
              <a:t>20 </a:t>
            </a:r>
            <a:r>
              <a:rPr lang="en-GB" dirty="0">
                <a:latin typeface="Garamond" panose="02020404030301010803" pitchFamily="18" charset="0"/>
              </a:rPr>
              <a:t>– </a:t>
            </a:r>
            <a:r>
              <a:rPr lang="en-GB" dirty="0" smtClean="0">
                <a:latin typeface="Garamond" panose="02020404030301010803" pitchFamily="18" charset="0"/>
              </a:rPr>
              <a:t>30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dirty="0" smtClean="0">
                <a:latin typeface="Garamond" panose="02020404030301010803" pitchFamily="18" charset="0"/>
              </a:rPr>
              <a:t>12 </a:t>
            </a:r>
            <a:r>
              <a:rPr lang="en-GB" dirty="0">
                <a:latin typeface="Garamond" panose="02020404030301010803" pitchFamily="18" charset="0"/>
              </a:rPr>
              <a:t>= 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67" y="1949895"/>
            <a:ext cx="3981865" cy="3826573"/>
          </a:xfrm>
        </p:spPr>
      </p:pic>
    </p:spTree>
    <p:extLst>
      <p:ext uri="{BB962C8B-B14F-4D97-AF65-F5344CB8AC3E}">
        <p14:creationId xmlns:p14="http://schemas.microsoft.com/office/powerpoint/2010/main" val="37504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Overview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sz="3600" dirty="0" smtClean="0">
                <a:latin typeface="Garamond" panose="02020404030301010803" pitchFamily="18" charset="0"/>
              </a:rPr>
              <a:t>Leonhard </a:t>
            </a:r>
            <a:r>
              <a:rPr lang="en-GB" sz="3600" dirty="0">
                <a:latin typeface="Garamond" panose="02020404030301010803" pitchFamily="18" charset="0"/>
              </a:rPr>
              <a:t>Euler</a:t>
            </a:r>
          </a:p>
          <a:p>
            <a:r>
              <a:rPr lang="en-GB" sz="3600" dirty="0">
                <a:latin typeface="Garamond" panose="02020404030301010803" pitchFamily="18" charset="0"/>
              </a:rPr>
              <a:t>Difference between geometry and topology - bridges of </a:t>
            </a:r>
            <a:r>
              <a:rPr lang="en-GB" sz="3600" dirty="0" err="1">
                <a:latin typeface="Garamond" panose="02020404030301010803" pitchFamily="18" charset="0"/>
              </a:rPr>
              <a:t>Königsberg</a:t>
            </a:r>
            <a:endParaRPr lang="en-GB" sz="3600" dirty="0">
              <a:latin typeface="Garamond" panose="02020404030301010803" pitchFamily="18" charset="0"/>
            </a:endParaRPr>
          </a:p>
          <a:p>
            <a:r>
              <a:rPr lang="en-GB" sz="3600" dirty="0" smtClean="0">
                <a:latin typeface="Garamond" panose="02020404030301010803" pitchFamily="18" charset="0"/>
              </a:rPr>
              <a:t>Euler’s </a:t>
            </a:r>
            <a:r>
              <a:rPr lang="en-GB" sz="3600" dirty="0">
                <a:latin typeface="Garamond" panose="02020404030301010803" pitchFamily="18" charset="0"/>
              </a:rPr>
              <a:t>formula for </a:t>
            </a:r>
            <a:r>
              <a:rPr lang="en-GB" sz="3600" dirty="0" err="1">
                <a:latin typeface="Garamond" panose="02020404030301010803" pitchFamily="18" charset="0"/>
              </a:rPr>
              <a:t>polyhedra</a:t>
            </a:r>
            <a:r>
              <a:rPr lang="en-GB" sz="3600" dirty="0">
                <a:latin typeface="Garamond" panose="02020404030301010803" pitchFamily="18" charset="0"/>
              </a:rPr>
              <a:t> – </a:t>
            </a:r>
            <a:r>
              <a:rPr lang="en-GB" sz="3600" dirty="0" smtClean="0">
                <a:latin typeface="Garamond" panose="02020404030301010803" pitchFamily="18" charset="0"/>
              </a:rPr>
              <a:t>examples, an application </a:t>
            </a:r>
            <a:r>
              <a:rPr lang="en-GB" sz="3600" dirty="0">
                <a:latin typeface="Garamond" panose="02020404030301010803" pitchFamily="18" charset="0"/>
              </a:rPr>
              <a:t>and outline of a proof</a:t>
            </a:r>
          </a:p>
          <a:p>
            <a:r>
              <a:rPr lang="en-GB" sz="3600" dirty="0" smtClean="0">
                <a:latin typeface="Garamond" panose="02020404030301010803" pitchFamily="18" charset="0"/>
              </a:rPr>
              <a:t>Classification </a:t>
            </a:r>
            <a:r>
              <a:rPr lang="en-GB" sz="3600" dirty="0">
                <a:latin typeface="Garamond" panose="02020404030301010803" pitchFamily="18" charset="0"/>
              </a:rPr>
              <a:t>of surfaces</a:t>
            </a:r>
          </a:p>
          <a:p>
            <a:r>
              <a:rPr lang="en-GB" sz="3600" dirty="0">
                <a:latin typeface="Garamond" panose="02020404030301010803" pitchFamily="18" charset="0"/>
              </a:rPr>
              <a:t>Hairy ball theorem</a:t>
            </a:r>
          </a:p>
          <a:p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66FF"/>
                </a:solidFill>
                <a:latin typeface="Garamond" panose="02020404030301010803" pitchFamily="18" charset="0"/>
              </a:rPr>
              <a:t>icosidodecahedron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V – E + F =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Vertices, V = </a:t>
            </a:r>
            <a:r>
              <a:rPr lang="en-GB" dirty="0" smtClean="0">
                <a:latin typeface="Garamond" panose="02020404030301010803" pitchFamily="18" charset="0"/>
              </a:rPr>
              <a:t>30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Edges, E = 6</a:t>
            </a:r>
            <a:r>
              <a:rPr lang="en-GB" dirty="0" smtClean="0">
                <a:latin typeface="Garamond" panose="02020404030301010803" pitchFamily="18" charset="0"/>
              </a:rPr>
              <a:t>0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Faces, F = </a:t>
            </a:r>
            <a:r>
              <a:rPr lang="en-GB" dirty="0" smtClean="0">
                <a:latin typeface="Garamond" panose="02020404030301010803" pitchFamily="18" charset="0"/>
              </a:rPr>
              <a:t>32</a:t>
            </a: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 – E + F = 3</a:t>
            </a:r>
            <a:r>
              <a:rPr lang="en-GB" dirty="0" smtClean="0">
                <a:latin typeface="Garamond" panose="02020404030301010803" pitchFamily="18" charset="0"/>
              </a:rPr>
              <a:t>0 </a:t>
            </a:r>
            <a:r>
              <a:rPr lang="en-GB" dirty="0">
                <a:latin typeface="Garamond" panose="02020404030301010803" pitchFamily="18" charset="0"/>
              </a:rPr>
              <a:t>– </a:t>
            </a:r>
            <a:r>
              <a:rPr lang="en-GB" dirty="0" smtClean="0">
                <a:latin typeface="Garamond" panose="02020404030301010803" pitchFamily="18" charset="0"/>
              </a:rPr>
              <a:t>60 </a:t>
            </a:r>
            <a:r>
              <a:rPr lang="en-GB" dirty="0">
                <a:latin typeface="Garamond" panose="02020404030301010803" pitchFamily="18" charset="0"/>
              </a:rPr>
              <a:t>+ 3</a:t>
            </a:r>
            <a:r>
              <a:rPr lang="en-GB" dirty="0" smtClean="0">
                <a:latin typeface="Garamond" panose="02020404030301010803" pitchFamily="18" charset="0"/>
              </a:rPr>
              <a:t>2 </a:t>
            </a:r>
            <a:r>
              <a:rPr lang="en-GB" dirty="0">
                <a:latin typeface="Garamond" panose="02020404030301010803" pitchFamily="18" charset="0"/>
              </a:rPr>
              <a:t>= 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13" y="1949895"/>
            <a:ext cx="3826573" cy="3826573"/>
          </a:xfrm>
        </p:spPr>
      </p:pic>
    </p:spTree>
    <p:extLst>
      <p:ext uri="{BB962C8B-B14F-4D97-AF65-F5344CB8AC3E}">
        <p14:creationId xmlns:p14="http://schemas.microsoft.com/office/powerpoint/2010/main" val="9627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 – E + F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If we remove an edge and a face at the same time then </a:t>
            </a:r>
            <a:br>
              <a:rPr lang="en-GB" dirty="0" smtClean="0">
                <a:latin typeface="Garamond" panose="02020404030301010803" pitchFamily="18" charset="0"/>
              </a:rPr>
            </a:br>
            <a:r>
              <a:rPr lang="en-GB" sz="2400" dirty="0" smtClean="0">
                <a:latin typeface="Garamond" panose="02020404030301010803" pitchFamily="18" charset="0"/>
              </a:rPr>
              <a:t>number of vertices – number of edges + number of faces</a:t>
            </a:r>
            <a:r>
              <a:rPr lang="en-GB" dirty="0" smtClean="0">
                <a:latin typeface="Garamond" panose="02020404030301010803" pitchFamily="18" charset="0"/>
              </a:rPr>
              <a:t/>
            </a:r>
            <a:br>
              <a:rPr lang="en-GB" dirty="0" smtClean="0">
                <a:latin typeface="Garamond" panose="02020404030301010803" pitchFamily="18" charset="0"/>
              </a:rPr>
            </a:br>
            <a:r>
              <a:rPr lang="en-GB" dirty="0" smtClean="0">
                <a:latin typeface="Garamond" panose="02020404030301010803" pitchFamily="18" charset="0"/>
              </a:rPr>
              <a:t>stays the same. Because you are talking away one less edge but adding on one less face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Similarly </a:t>
            </a:r>
            <a:r>
              <a:rPr lang="en-GB" dirty="0">
                <a:latin typeface="Garamond" panose="02020404030301010803" pitchFamily="18" charset="0"/>
              </a:rPr>
              <a:t>we remove an edge and a </a:t>
            </a:r>
            <a:r>
              <a:rPr lang="en-GB" dirty="0" smtClean="0">
                <a:latin typeface="Garamond" panose="02020404030301010803" pitchFamily="18" charset="0"/>
              </a:rPr>
              <a:t>vertex </a:t>
            </a:r>
            <a:r>
              <a:rPr lang="en-GB" dirty="0">
                <a:latin typeface="Garamond" panose="02020404030301010803" pitchFamily="18" charset="0"/>
              </a:rPr>
              <a:t>at the same time then </a:t>
            </a:r>
            <a:br>
              <a:rPr lang="en-GB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number of vertices – number of edges + number of faces</a:t>
            </a:r>
            <a:r>
              <a:rPr lang="en-GB" dirty="0">
                <a:latin typeface="Garamond" panose="02020404030301010803" pitchFamily="18" charset="0"/>
              </a:rPr>
              <a:t/>
            </a:r>
            <a:br>
              <a:rPr lang="en-GB" dirty="0">
                <a:latin typeface="Garamond" panose="02020404030301010803" pitchFamily="18" charset="0"/>
              </a:rPr>
            </a:br>
            <a:r>
              <a:rPr lang="en-GB" dirty="0" smtClean="0">
                <a:latin typeface="Garamond" panose="02020404030301010803" pitchFamily="18" charset="0"/>
              </a:rPr>
              <a:t>stays </a:t>
            </a:r>
            <a:r>
              <a:rPr lang="en-GB" dirty="0">
                <a:latin typeface="Garamond" panose="02020404030301010803" pitchFamily="18" charset="0"/>
              </a:rPr>
              <a:t>the same. Because you are talking away one less edge but adding on one less </a:t>
            </a:r>
            <a:r>
              <a:rPr lang="en-GB" dirty="0" smtClean="0">
                <a:latin typeface="Garamond" panose="02020404030301010803" pitchFamily="18" charset="0"/>
              </a:rPr>
              <a:t>vertex.</a:t>
            </a:r>
            <a:endParaRPr lang="en-GB" dirty="0">
              <a:latin typeface="Garamond" panose="02020404030301010803" pitchFamily="18" charset="0"/>
            </a:endParaRPr>
          </a:p>
          <a:p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1: Deform the convex polyhedron into a sphere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 – E + F left unchanged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9036"/>
          <a:stretch/>
        </p:blipFill>
        <p:spPr>
          <a:xfrm>
            <a:off x="879790" y="3760281"/>
            <a:ext cx="1548000" cy="1828959"/>
          </a:xfrm>
        </p:spPr>
      </p:pic>
    </p:spTree>
    <p:extLst>
      <p:ext uri="{BB962C8B-B14F-4D97-AF65-F5344CB8AC3E}">
        <p14:creationId xmlns:p14="http://schemas.microsoft.com/office/powerpoint/2010/main" val="27255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8579296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2: Remove an edge so as to merge two faces.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Leaves V – E + F unchanged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60024"/>
          <a:stretch/>
        </p:blipFill>
        <p:spPr>
          <a:xfrm>
            <a:off x="879790" y="3760281"/>
            <a:ext cx="2952000" cy="1828959"/>
          </a:xfrm>
        </p:spPr>
      </p:pic>
      <p:sp>
        <p:nvSpPr>
          <p:cNvPr id="3" name="TextBox 2"/>
          <p:cNvSpPr txBox="1"/>
          <p:nvPr/>
        </p:nvSpPr>
        <p:spPr>
          <a:xfrm>
            <a:off x="2699791" y="2311712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edge, so merging the two adjacent faces into 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1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3: End up with only 1 face and the edges and vertices forming a graph with no loops – a tree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0523"/>
          <a:stretch/>
        </p:blipFill>
        <p:spPr>
          <a:xfrm>
            <a:off x="879790" y="3760281"/>
            <a:ext cx="4392000" cy="1828959"/>
          </a:xfrm>
        </p:spPr>
      </p:pic>
      <p:sp>
        <p:nvSpPr>
          <p:cNvPr id="4" name="TextBox 3"/>
          <p:cNvSpPr txBox="1"/>
          <p:nvPr/>
        </p:nvSpPr>
        <p:spPr>
          <a:xfrm>
            <a:off x="2699791" y="2311712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edge, so merging the two adjacent faces into 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4: remove a terminating vertex and edge from the tree. 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Leaves V – E + F unchanged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026"/>
          <a:stretch/>
        </p:blipFill>
        <p:spPr>
          <a:xfrm>
            <a:off x="879790" y="3760281"/>
            <a:ext cx="5832000" cy="1828959"/>
          </a:xfrm>
        </p:spPr>
      </p:pic>
      <p:sp>
        <p:nvSpPr>
          <p:cNvPr id="4" name="TextBox 3"/>
          <p:cNvSpPr txBox="1"/>
          <p:nvPr/>
        </p:nvSpPr>
        <p:spPr>
          <a:xfrm>
            <a:off x="2699791" y="2311712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edge, so merging the two adjacent faces into one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58871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terminating edge and vertex from the tree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5: As F = 1, E = 0 and V = 1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 V – E + F =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2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0" y="3760281"/>
            <a:ext cx="7384420" cy="1828959"/>
          </a:xfrm>
        </p:spPr>
      </p:pic>
      <p:sp>
        <p:nvSpPr>
          <p:cNvPr id="4" name="TextBox 3"/>
          <p:cNvSpPr txBox="1"/>
          <p:nvPr/>
        </p:nvSpPr>
        <p:spPr>
          <a:xfrm>
            <a:off x="2699791" y="2311712"/>
            <a:ext cx="1584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edge, so merging the two adjacent faces into one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58871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Remove this terminating edge and vertex from the tree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309320"/>
            <a:ext cx="835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Picture Source: </a:t>
            </a:r>
            <a:r>
              <a:rPr lang="en-GB" i="1" dirty="0" smtClean="0"/>
              <a:t>17 Equations that Changed the World, </a:t>
            </a:r>
            <a:r>
              <a:rPr lang="en-GB" dirty="0" smtClean="0"/>
              <a:t> Ian Stewart, Profile Books, 2012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658919"/>
          </a:xfrm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 a </a:t>
            </a:r>
            <a:r>
              <a:rPr lang="en-GB" sz="3600" b="1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regular</a:t>
            </a:r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polyhedron all the faces are the same and the arrangement of faces at each vertex is the same.</a:t>
            </a:r>
            <a:endParaRPr lang="en-GB" sz="36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8232"/>
            <a:ext cx="3744416" cy="4637112"/>
          </a:xfrm>
        </p:spPr>
        <p:txBody>
          <a:bodyPr/>
          <a:lstStyle/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Tetrahedron </a:t>
            </a:r>
            <a:r>
              <a:rPr lang="en-GB" sz="2700" dirty="0" smtClean="0">
                <a:latin typeface="Garamond" panose="02020404030301010803" pitchFamily="18" charset="0"/>
              </a:rPr>
              <a:t>– four faces each an equilateral triangle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Cube </a:t>
            </a:r>
            <a:r>
              <a:rPr lang="en-GB" sz="2700" dirty="0" smtClean="0">
                <a:latin typeface="Garamond" panose="02020404030301010803" pitchFamily="18" charset="0"/>
              </a:rPr>
              <a:t>– six faces, each a square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Octahedron – </a:t>
            </a:r>
            <a:r>
              <a:rPr lang="en-GB" sz="2700" dirty="0" smtClean="0">
                <a:latin typeface="Garamond" panose="02020404030301010803" pitchFamily="18" charset="0"/>
              </a:rPr>
              <a:t>eight faces each an equilateral triangle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Dodecahedron</a:t>
            </a:r>
            <a:r>
              <a:rPr lang="en-GB" sz="2700" dirty="0" smtClean="0">
                <a:latin typeface="Garamond" panose="02020404030301010803" pitchFamily="18" charset="0"/>
              </a:rPr>
              <a:t> – twelve faces each a regular pentagon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Icosahedron</a:t>
            </a:r>
            <a:r>
              <a:rPr lang="en-GB" sz="2700" dirty="0" smtClean="0">
                <a:latin typeface="Garamond" panose="02020404030301010803" pitchFamily="18" charset="0"/>
              </a:rPr>
              <a:t> – twenty faces each an equilateral triangle</a:t>
            </a:r>
            <a:endParaRPr lang="en-GB" sz="27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-14069" r="-1977" b="14069"/>
          <a:stretch/>
        </p:blipFill>
        <p:spPr bwMode="auto">
          <a:xfrm>
            <a:off x="3996152" y="1775551"/>
            <a:ext cx="4680304" cy="41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589240"/>
          </a:xfrm>
        </p:spPr>
        <p:txBody>
          <a:bodyPr/>
          <a:lstStyle/>
          <a:p>
            <a:pPr marL="0" indent="0">
              <a:buNone/>
            </a:pPr>
            <a:r>
              <a:rPr lang="en-GB" sz="2700" dirty="0" smtClean="0">
                <a:latin typeface="Garamond" panose="02020404030301010803" pitchFamily="18" charset="0"/>
              </a:rPr>
              <a:t>Assume the polyhedron </a:t>
            </a:r>
            <a:r>
              <a:rPr lang="en-GB" sz="2700" dirty="0" smtClean="0">
                <a:latin typeface="Garamond" panose="02020404030301010803" pitchFamily="18" charset="0"/>
              </a:rPr>
              <a:t>is regular. Call the number of sides of each face </a:t>
            </a:r>
            <a:r>
              <a:rPr lang="en-GB" sz="2700" i="1" dirty="0" smtClean="0">
                <a:latin typeface="Garamond" panose="02020404030301010803" pitchFamily="18" charset="0"/>
              </a:rPr>
              <a:t>n</a:t>
            </a:r>
            <a:r>
              <a:rPr lang="en-GB" sz="2700" dirty="0">
                <a:latin typeface="Garamond" panose="02020404030301010803" pitchFamily="18" charset="0"/>
              </a:rPr>
              <a:t>.</a:t>
            </a:r>
            <a:r>
              <a:rPr lang="en-GB" sz="2700" dirty="0" smtClean="0">
                <a:latin typeface="Garamond" panose="02020404030301010803" pitchFamily="18" charset="0"/>
              </a:rPr>
              <a:t> Call the number of faces meeting at each vertex</a:t>
            </a:r>
            <a:r>
              <a:rPr lang="en-GB" sz="2700" i="1" dirty="0" smtClean="0">
                <a:latin typeface="Garamond" panose="02020404030301010803" pitchFamily="18" charset="0"/>
              </a:rPr>
              <a:t>, m</a:t>
            </a:r>
            <a:r>
              <a:rPr lang="en-GB" sz="2700" dirty="0">
                <a:latin typeface="Garamond" panose="02020404030301010803" pitchFamily="18" charset="0"/>
              </a:rPr>
              <a:t>.</a:t>
            </a:r>
            <a:r>
              <a:rPr lang="en-GB" sz="2700" dirty="0" smtClean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5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Assume the polyhedron is regular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.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Call 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m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  <a:blipFill rotWithShape="1">
                <a:blip r:embed="rId2"/>
                <a:stretch>
                  <a:fillRect l="-1319" t="-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9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584176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Leonhard Euler, 1707–1783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sz="4000" i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Read Euler, read Euler, he is the master of us all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55365"/>
            <a:ext cx="4392488" cy="4958011"/>
          </a:xfrm>
        </p:spPr>
        <p:txBody>
          <a:bodyPr/>
          <a:lstStyle/>
          <a:p>
            <a:endParaRPr lang="en-GB" dirty="0" smtClean="0">
              <a:solidFill>
                <a:srgbClr val="0066FF"/>
              </a:solidFill>
              <a:latin typeface="Garamond" panose="02020404030301010803" pitchFamily="18" charset="0"/>
            </a:endParaRPr>
          </a:p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Notation</a:t>
            </a:r>
          </a:p>
          <a:p>
            <a:pPr marL="0" indent="0">
              <a:buNone/>
            </a:pPr>
            <a:r>
              <a:rPr lang="en-GB" i="1" dirty="0" smtClean="0">
                <a:latin typeface="Garamond" panose="02020404030301010803" pitchFamily="18" charset="0"/>
              </a:rPr>
              <a:t>e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for the exponential number, </a:t>
            </a:r>
            <a:r>
              <a:rPr lang="en-GB" i="1" dirty="0">
                <a:latin typeface="Garamond" panose="02020404030301010803" pitchFamily="18" charset="0"/>
              </a:rPr>
              <a:t>f</a:t>
            </a:r>
            <a:r>
              <a:rPr lang="en-GB" dirty="0">
                <a:latin typeface="Garamond" panose="02020404030301010803" pitchFamily="18" charset="0"/>
              </a:rPr>
              <a:t> for a function and </a:t>
            </a:r>
            <a:r>
              <a:rPr lang="en-GB" i="1" dirty="0" err="1">
                <a:latin typeface="Garamond" panose="02020404030301010803" pitchFamily="18" charset="0"/>
              </a:rPr>
              <a:t>i</a:t>
            </a:r>
            <a:r>
              <a:rPr lang="en-GB" dirty="0">
                <a:latin typeface="Garamond" panose="02020404030301010803" pitchFamily="18" charset="0"/>
              </a:rPr>
              <a:t> for √−1. </a:t>
            </a:r>
          </a:p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Infinite series</a:t>
            </a:r>
          </a:p>
          <a:p>
            <a:pPr lvl="1"/>
            <a:r>
              <a:rPr lang="en-GB" dirty="0" smtClean="0">
                <a:latin typeface="Garamond" panose="02020404030301010803" pitchFamily="18" charset="0"/>
              </a:rPr>
              <a:t>Euler’s constant</a:t>
            </a:r>
          </a:p>
          <a:p>
            <a:pPr marL="0" indent="0">
              <a:buNone/>
            </a:pPr>
            <a:r>
              <a:rPr lang="en-GB" sz="1800" dirty="0">
                <a:latin typeface="Garamond" panose="02020404030301010803" pitchFamily="18" charset="0"/>
              </a:rPr>
              <a:t>(1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2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3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4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5</a:t>
            </a:r>
            <a:r>
              <a:rPr lang="en-GB" sz="1800" dirty="0">
                <a:latin typeface="Garamond" panose="02020404030301010803" pitchFamily="18" charset="0"/>
              </a:rPr>
              <a:t> + . . .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i="1" baseline="-25000" dirty="0">
                <a:latin typeface="Garamond" panose="02020404030301010803" pitchFamily="18" charset="0"/>
              </a:rPr>
              <a:t>n</a:t>
            </a:r>
            <a:r>
              <a:rPr lang="en-GB" sz="1800" dirty="0">
                <a:latin typeface="Garamond" panose="02020404030301010803" pitchFamily="18" charset="0"/>
              </a:rPr>
              <a:t>) – log</a:t>
            </a:r>
            <a:r>
              <a:rPr lang="en-GB" sz="1800" i="1" baseline="-25000" dirty="0">
                <a:latin typeface="Garamond" panose="02020404030301010803" pitchFamily="18" charset="0"/>
              </a:rPr>
              <a:t>e</a:t>
            </a:r>
            <a:r>
              <a:rPr lang="en-GB" sz="1800" dirty="0">
                <a:latin typeface="Garamond" panose="02020404030301010803" pitchFamily="18" charset="0"/>
              </a:rPr>
              <a:t> </a:t>
            </a:r>
            <a:r>
              <a:rPr lang="en-GB" sz="1800" i="1" dirty="0">
                <a:latin typeface="Garamond" panose="02020404030301010803" pitchFamily="18" charset="0"/>
              </a:rPr>
              <a:t>n</a:t>
            </a:r>
            <a:endParaRPr lang="en-GB" sz="1800" dirty="0" smtClean="0">
              <a:latin typeface="Garamond" panose="02020404030301010803" pitchFamily="18" charset="0"/>
            </a:endParaRPr>
          </a:p>
          <a:p>
            <a:pPr lvl="1"/>
            <a:r>
              <a:rPr lang="en-GB" dirty="0" smtClean="0">
                <a:latin typeface="Garamond" panose="02020404030301010803" pitchFamily="18" charset="0"/>
              </a:rPr>
              <a:t>Basel problem</a:t>
            </a:r>
          </a:p>
          <a:p>
            <a:pPr marL="0" indent="0">
              <a:buNone/>
            </a:pPr>
            <a:r>
              <a:rPr lang="en-GB" sz="1800" dirty="0">
                <a:latin typeface="Garamond" panose="02020404030301010803" pitchFamily="18" charset="0"/>
              </a:rPr>
              <a:t>1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4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9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16</a:t>
            </a:r>
            <a:r>
              <a:rPr lang="en-GB" sz="1800" dirty="0">
                <a:latin typeface="Garamond" panose="02020404030301010803" pitchFamily="18" charset="0"/>
              </a:rPr>
              <a:t> + </a:t>
            </a:r>
            <a:r>
              <a:rPr lang="en-GB" sz="1800" baseline="30000" dirty="0">
                <a:latin typeface="Garamond" panose="02020404030301010803" pitchFamily="18" charset="0"/>
              </a:rPr>
              <a:t>1</a:t>
            </a:r>
            <a:r>
              <a:rPr lang="en-GB" sz="1800" dirty="0">
                <a:latin typeface="Garamond" panose="02020404030301010803" pitchFamily="18" charset="0"/>
              </a:rPr>
              <a:t>/</a:t>
            </a:r>
            <a:r>
              <a:rPr lang="en-GB" sz="1800" baseline="-25000" dirty="0">
                <a:latin typeface="Garamond" panose="02020404030301010803" pitchFamily="18" charset="0"/>
              </a:rPr>
              <a:t>25</a:t>
            </a:r>
            <a:r>
              <a:rPr lang="en-GB" sz="1800" dirty="0">
                <a:latin typeface="Garamond" panose="02020404030301010803" pitchFamily="18" charset="0"/>
              </a:rPr>
              <a:t> + . . . </a:t>
            </a:r>
            <a:r>
              <a:rPr lang="en-GB" sz="1800" dirty="0" smtClean="0">
                <a:latin typeface="Garamond" panose="02020404030301010803" pitchFamily="18" charset="0"/>
              </a:rPr>
              <a:t> = </a:t>
            </a:r>
            <a:r>
              <a:rPr lang="en-GB" sz="1800" i="1" dirty="0" smtClean="0">
                <a:latin typeface="Garamond" panose="02020404030301010803" pitchFamily="18" charset="0"/>
              </a:rPr>
              <a:t>π</a:t>
            </a:r>
            <a:r>
              <a:rPr lang="en-GB" sz="1800" baseline="30000" dirty="0" smtClean="0">
                <a:latin typeface="Garamond" panose="02020404030301010803" pitchFamily="18" charset="0"/>
              </a:rPr>
              <a:t>2</a:t>
            </a:r>
            <a:r>
              <a:rPr lang="en-GB" sz="1800" dirty="0" smtClean="0">
                <a:latin typeface="Garamond" panose="02020404030301010803" pitchFamily="18" charset="0"/>
              </a:rPr>
              <a:t>/6</a:t>
            </a:r>
          </a:p>
          <a:p>
            <a:pPr marL="0" indent="0">
              <a:buNone/>
            </a:pPr>
            <a:r>
              <a:rPr lang="en-GB" sz="1800" dirty="0">
                <a:latin typeface="Garamond" panose="02020404030301010803" pitchFamily="18" charset="0"/>
              </a:rPr>
              <a:t>4th powers </a:t>
            </a:r>
            <a:r>
              <a:rPr lang="en-GB" sz="1800" i="1" dirty="0" smtClean="0">
                <a:latin typeface="Garamond" panose="02020404030301010803" pitchFamily="18" charset="0"/>
              </a:rPr>
              <a:t>π</a:t>
            </a:r>
            <a:r>
              <a:rPr lang="en-GB" sz="1800" baseline="30000" dirty="0" smtClean="0">
                <a:latin typeface="Garamond" panose="02020404030301010803" pitchFamily="18" charset="0"/>
              </a:rPr>
              <a:t>4</a:t>
            </a:r>
            <a:r>
              <a:rPr lang="en-GB" sz="1800" dirty="0" smtClean="0">
                <a:latin typeface="Garamond" panose="02020404030301010803" pitchFamily="18" charset="0"/>
              </a:rPr>
              <a:t>/90</a:t>
            </a:r>
          </a:p>
          <a:p>
            <a:pPr marL="0" indent="0">
              <a:buNone/>
            </a:pPr>
            <a:r>
              <a:rPr lang="en-GB" sz="1800" dirty="0" smtClean="0">
                <a:latin typeface="Garamond" panose="02020404030301010803" pitchFamily="18" charset="0"/>
              </a:rPr>
              <a:t>6th </a:t>
            </a:r>
            <a:r>
              <a:rPr lang="en-GB" sz="1800" dirty="0">
                <a:latin typeface="Garamond" panose="02020404030301010803" pitchFamily="18" charset="0"/>
              </a:rPr>
              <a:t>powers </a:t>
            </a:r>
            <a:r>
              <a:rPr lang="en-GB" sz="1800" i="1" dirty="0" smtClean="0">
                <a:latin typeface="Garamond" panose="02020404030301010803" pitchFamily="18" charset="0"/>
              </a:rPr>
              <a:t>π</a:t>
            </a:r>
            <a:r>
              <a:rPr lang="en-GB" sz="1800" baseline="30000" dirty="0" smtClean="0">
                <a:latin typeface="Garamond" panose="02020404030301010803" pitchFamily="18" charset="0"/>
              </a:rPr>
              <a:t>6</a:t>
            </a:r>
            <a:r>
              <a:rPr lang="en-GB" sz="1800" dirty="0" smtClean="0">
                <a:latin typeface="Garamond" panose="02020404030301010803" pitchFamily="18" charset="0"/>
              </a:rPr>
              <a:t>/945, and </a:t>
            </a:r>
            <a:r>
              <a:rPr lang="en-GB" sz="1800" dirty="0">
                <a:latin typeface="Garamond" panose="02020404030301010803" pitchFamily="18" charset="0"/>
              </a:rPr>
              <a:t>up to the 26th </a:t>
            </a:r>
            <a:r>
              <a:rPr lang="en-GB" sz="1800" dirty="0" smtClean="0">
                <a:latin typeface="Garamond" panose="02020404030301010803" pitchFamily="18" charset="0"/>
              </a:rPr>
              <a:t>powers!</a:t>
            </a:r>
          </a:p>
          <a:p>
            <a:pPr marL="0" indent="0">
              <a:buNone/>
            </a:pPr>
            <a:endParaRPr lang="en-GB" sz="18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35" y="1783357"/>
            <a:ext cx="3623130" cy="4525963"/>
          </a:xfrm>
        </p:spPr>
      </p:pic>
      <p:sp>
        <p:nvSpPr>
          <p:cNvPr id="6" name="TextBox 5"/>
          <p:cNvSpPr txBox="1"/>
          <p:nvPr/>
        </p:nvSpPr>
        <p:spPr>
          <a:xfrm>
            <a:off x="4662348" y="6444044"/>
            <a:ext cx="430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Portrait by </a:t>
            </a:r>
            <a:r>
              <a:rPr lang="en-GB" dirty="0" err="1">
                <a:latin typeface="Garamond" panose="02020404030301010803" pitchFamily="18" charset="0"/>
              </a:rPr>
              <a:t>Jakob</a:t>
            </a:r>
            <a:r>
              <a:rPr lang="en-GB" dirty="0">
                <a:latin typeface="Garamond" panose="02020404030301010803" pitchFamily="18" charset="0"/>
              </a:rPr>
              <a:t> Emanuel </a:t>
            </a:r>
            <a:r>
              <a:rPr lang="en-GB" dirty="0" err="1" smtClean="0">
                <a:latin typeface="Garamond" panose="02020404030301010803" pitchFamily="18" charset="0"/>
              </a:rPr>
              <a:t>Handmann</a:t>
            </a:r>
            <a:r>
              <a:rPr lang="en-GB" dirty="0" smtClean="0">
                <a:latin typeface="Garamond" panose="02020404030301010803" pitchFamily="18" charset="0"/>
              </a:rPr>
              <a:t>, 1756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Assume the polyhedron is regular. Call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m.</a:t>
                </a:r>
                <a:endParaRPr lang="en-GB" sz="2700" dirty="0" smtClean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Substitute into Euler’s formula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– E + F = 2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solve for F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4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+2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sz="2700" i="1" dirty="0" smtClean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  <a:blipFill rotWithShape="1">
                <a:blip r:embed="rId2"/>
                <a:stretch>
                  <a:fillRect l="-1319" t="-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Assume the polyhedron is regular. Call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</a:t>
                </a:r>
                <a:endParaRPr lang="en-GB" sz="2700" dirty="0" smtClean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Substitute into Euler’s formula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– E + F = 2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solve for F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4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+2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As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F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and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4m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are positive the same is true for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2n –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mn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+ 2m.</a:t>
                </a:r>
                <a:endParaRPr lang="en-GB" sz="2700" b="0" i="1" dirty="0" smtClean="0">
                  <a:latin typeface="Garamond" panose="02020404030301010803" pitchFamily="18" charset="0"/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  <a:blipFill rotWithShape="1">
                <a:blip r:embed="rId2"/>
                <a:stretch>
                  <a:fillRect l="-1319" t="-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Assume the polyhedron is regular. Call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m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Substitute into Euler’s formula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– E + F = 2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solve for F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4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+2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As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F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and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4m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are positive the same is true for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2n –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mn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+ 2m.</a:t>
                </a:r>
                <a:endParaRPr lang="en-GB" sz="2700" b="0" i="1" dirty="0" smtClean="0">
                  <a:latin typeface="Garamond" panose="02020404030301010803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There are only five pairs of integers (n, m) that satisfy this condition.</a:t>
                </a: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500" i="1" dirty="0" smtClean="0">
                    <a:latin typeface="Garamond" panose="02020404030301010803" pitchFamily="18" charset="0"/>
                  </a:rPr>
                  <a:t>n = 3 </a:t>
                </a:r>
                <a:r>
                  <a:rPr lang="en-GB" sz="2500" dirty="0" smtClean="0">
                    <a:latin typeface="Garamond" panose="02020404030301010803" pitchFamily="18" charset="0"/>
                  </a:rPr>
                  <a:t>then </a:t>
                </a:r>
                <a:r>
                  <a:rPr lang="en-GB" sz="2400" i="1" dirty="0">
                    <a:latin typeface="Garamond" panose="02020404030301010803" pitchFamily="18" charset="0"/>
                  </a:rPr>
                  <a:t>2n – </a:t>
                </a:r>
                <a:r>
                  <a:rPr lang="en-GB" sz="2400" i="1" dirty="0" err="1">
                    <a:latin typeface="Garamond" panose="02020404030301010803" pitchFamily="18" charset="0"/>
                  </a:rPr>
                  <a:t>mn</a:t>
                </a:r>
                <a:r>
                  <a:rPr lang="en-GB" sz="2400" i="1" dirty="0">
                    <a:latin typeface="Garamond" panose="02020404030301010803" pitchFamily="18" charset="0"/>
                  </a:rPr>
                  <a:t> +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2m = 6 – 3m + 2m = 6 – m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so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m = 3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4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 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5.</a:t>
                </a:r>
                <a:endParaRPr lang="en-GB" sz="2500" dirty="0" smtClean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  <a:blipFill rotWithShape="1">
                <a:blip r:embed="rId2"/>
                <a:stretch>
                  <a:fillRect l="-1319" t="-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8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Polyhedron is regular. Call 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m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Substitute into Euler’s formula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– E + F = 2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solve for F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4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+2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As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F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and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4m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are positive the same is true for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2n –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mn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+ 2m.</a:t>
                </a:r>
                <a:endParaRPr lang="en-GB" sz="2700" b="0" i="1" dirty="0" smtClean="0">
                  <a:latin typeface="Garamond" panose="02020404030301010803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There are only five pairs of integers (n, m) that satisfy this condition.</a:t>
                </a: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500" i="1" dirty="0" smtClean="0">
                    <a:latin typeface="Garamond" panose="02020404030301010803" pitchFamily="18" charset="0"/>
                  </a:rPr>
                  <a:t>n = 3 </a:t>
                </a:r>
                <a:r>
                  <a:rPr lang="en-GB" sz="2500" dirty="0" smtClean="0">
                    <a:latin typeface="Garamond" panose="02020404030301010803" pitchFamily="18" charset="0"/>
                  </a:rPr>
                  <a:t>then </a:t>
                </a:r>
                <a:r>
                  <a:rPr lang="en-GB" sz="2400" i="1" dirty="0">
                    <a:latin typeface="Garamond" panose="02020404030301010803" pitchFamily="18" charset="0"/>
                  </a:rPr>
                  <a:t>2n – </a:t>
                </a:r>
                <a:r>
                  <a:rPr lang="en-GB" sz="2400" i="1" dirty="0" err="1">
                    <a:latin typeface="Garamond" panose="02020404030301010803" pitchFamily="18" charset="0"/>
                  </a:rPr>
                  <a:t>mn</a:t>
                </a:r>
                <a:r>
                  <a:rPr lang="en-GB" sz="2400" i="1" dirty="0">
                    <a:latin typeface="Garamond" panose="02020404030301010803" pitchFamily="18" charset="0"/>
                  </a:rPr>
                  <a:t> +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2m = 6 – 3m + 2m = 6 – m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so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m = 3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4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 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5.</a:t>
                </a:r>
                <a:endParaRPr lang="en-GB" sz="25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400" i="1" dirty="0" smtClean="0">
                    <a:latin typeface="Garamond" panose="02020404030301010803" pitchFamily="18" charset="0"/>
                  </a:rPr>
                  <a:t>(3, 3)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tetrahedron: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(3, 4)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octahedron: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(3, 5)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icosahedron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589240"/>
              </a:xfrm>
              <a:blipFill rotWithShape="1">
                <a:blip r:embed="rId2"/>
                <a:stretch>
                  <a:fillRect l="-1319" t="-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5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here are exactly five regular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polyhedra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24744"/>
                <a:ext cx="8784976" cy="5616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700" dirty="0">
                    <a:latin typeface="Garamond" panose="02020404030301010803" pitchFamily="18" charset="0"/>
                  </a:rPr>
                  <a:t>Assume the polyhedron is regular. Call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the number of sides of each face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n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Call the number of faces meeting at each vertex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, m</a:t>
                </a:r>
                <a:r>
                  <a:rPr lang="en-GB" sz="2700" dirty="0">
                    <a:latin typeface="Garamond" panose="02020404030301010803" pitchFamily="18" charset="0"/>
                  </a:rPr>
                  <a:t>.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 		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		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700" i="1" dirty="0" smtClean="0">
                    <a:latin typeface="Garamond" panose="02020404030301010803" pitchFamily="18" charset="0"/>
                  </a:rPr>
                  <a:t> F n</a:t>
                </a: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Substitute into Euler’s formula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V – E + F = 2 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and solve for F</a:t>
                </a:r>
              </a:p>
              <a:p>
                <a:pPr marL="0" indent="0" algn="ctr">
                  <a:buNone/>
                </a:pPr>
                <a:r>
                  <a:rPr lang="en-GB" sz="2700" i="1" dirty="0" smtClean="0">
                    <a:latin typeface="Garamond" panose="02020404030301010803" pitchFamily="18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7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700" b="0" i="1" smtClean="0">
                            <a:latin typeface="Cambria Math"/>
                          </a:rPr>
                          <m:t>4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GB" sz="2700" b="0" i="1" smtClean="0">
                            <a:latin typeface="Cambria Math"/>
                          </a:rPr>
                          <m:t>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 −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𝑚𝑛</m:t>
                        </m:r>
                        <m:r>
                          <a:rPr lang="en-GB" sz="2700" b="0" i="1" smtClean="0">
                            <a:latin typeface="Cambria Math"/>
                          </a:rPr>
                          <m:t>+2</m:t>
                        </m:r>
                        <m:r>
                          <a:rPr lang="en-GB" sz="27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sz="2700" i="1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700" dirty="0" smtClean="0">
                    <a:latin typeface="Garamond" panose="02020404030301010803" pitchFamily="18" charset="0"/>
                  </a:rPr>
                  <a:t>As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F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and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4m</a:t>
                </a:r>
                <a:r>
                  <a:rPr lang="en-GB" sz="2700" dirty="0" smtClean="0">
                    <a:latin typeface="Garamond" panose="02020404030301010803" pitchFamily="18" charset="0"/>
                  </a:rPr>
                  <a:t> are positive the same is true for 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2n – </a:t>
                </a:r>
                <a:r>
                  <a:rPr lang="en-GB" sz="2700" i="1" dirty="0" err="1" smtClean="0">
                    <a:latin typeface="Garamond" panose="02020404030301010803" pitchFamily="18" charset="0"/>
                  </a:rPr>
                  <a:t>mn</a:t>
                </a:r>
                <a:r>
                  <a:rPr lang="en-GB" sz="2700" i="1" dirty="0" smtClean="0">
                    <a:latin typeface="Garamond" panose="02020404030301010803" pitchFamily="18" charset="0"/>
                  </a:rPr>
                  <a:t> + 2m.</a:t>
                </a:r>
                <a:endParaRPr lang="en-GB" sz="2700" b="0" i="1" dirty="0" smtClean="0">
                  <a:latin typeface="Garamond" panose="02020404030301010803" pitchFamily="18" charset="0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There are only five pairs of integers (n, m) that satisfy this condition.</a:t>
                </a:r>
              </a:p>
              <a:p>
                <a:pPr marL="0" indent="0">
                  <a:buNone/>
                </a:pPr>
                <a:r>
                  <a:rPr lang="en-GB" sz="2500" dirty="0" smtClean="0">
                    <a:latin typeface="Garamond" panose="02020404030301010803" pitchFamily="18" charset="0"/>
                  </a:rPr>
                  <a:t>If </a:t>
                </a:r>
                <a:r>
                  <a:rPr lang="en-GB" sz="2500" i="1" dirty="0" smtClean="0">
                    <a:latin typeface="Garamond" panose="02020404030301010803" pitchFamily="18" charset="0"/>
                  </a:rPr>
                  <a:t>n = 3 </a:t>
                </a:r>
                <a:r>
                  <a:rPr lang="en-GB" sz="2500" dirty="0" smtClean="0">
                    <a:latin typeface="Garamond" panose="02020404030301010803" pitchFamily="18" charset="0"/>
                  </a:rPr>
                  <a:t>then </a:t>
                </a:r>
                <a:r>
                  <a:rPr lang="en-GB" sz="2400" i="1" dirty="0">
                    <a:latin typeface="Garamond" panose="02020404030301010803" pitchFamily="18" charset="0"/>
                  </a:rPr>
                  <a:t>2n – </a:t>
                </a:r>
                <a:r>
                  <a:rPr lang="en-GB" sz="2400" i="1" dirty="0" err="1">
                    <a:latin typeface="Garamond" panose="02020404030301010803" pitchFamily="18" charset="0"/>
                  </a:rPr>
                  <a:t>mn</a:t>
                </a:r>
                <a:r>
                  <a:rPr lang="en-GB" sz="2400" i="1" dirty="0">
                    <a:latin typeface="Garamond" panose="02020404030301010803" pitchFamily="18" charset="0"/>
                  </a:rPr>
                  <a:t> +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2m = 6 – 3m + 2m = 6 – m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so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m = 3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4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 or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5.</a:t>
                </a:r>
                <a:endParaRPr lang="en-GB" sz="25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400" i="1" dirty="0" smtClean="0">
                    <a:latin typeface="Garamond" panose="02020404030301010803" pitchFamily="18" charset="0"/>
                  </a:rPr>
                  <a:t>(3, 3)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tetrahedron: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(3, 4)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octahedron: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(3, 5)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icosahedron</a:t>
                </a:r>
              </a:p>
              <a:p>
                <a:pPr marL="0" indent="0">
                  <a:buNone/>
                </a:pPr>
                <a:r>
                  <a:rPr lang="en-GB" sz="2400" i="1" dirty="0" smtClean="0">
                    <a:latin typeface="Garamond" panose="02020404030301010803" pitchFamily="18" charset="0"/>
                  </a:rPr>
                  <a:t>n = 4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gives only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(4, 3)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cube: </a:t>
                </a:r>
              </a:p>
              <a:p>
                <a:pPr marL="0" indent="0">
                  <a:buNone/>
                </a:pPr>
                <a:r>
                  <a:rPr lang="en-GB" sz="2400" i="1" dirty="0" smtClean="0">
                    <a:latin typeface="Garamond" panose="02020404030301010803" pitchFamily="18" charset="0"/>
                  </a:rPr>
                  <a:t>n = 5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gives only </a:t>
                </a:r>
                <a:r>
                  <a:rPr lang="en-GB" sz="2400" i="1" dirty="0" smtClean="0">
                    <a:latin typeface="Garamond" panose="02020404030301010803" pitchFamily="18" charset="0"/>
                  </a:rPr>
                  <a:t>(5, 3) </a:t>
                </a:r>
                <a:r>
                  <a:rPr lang="en-GB" sz="2400" dirty="0" smtClean="0">
                    <a:latin typeface="Garamond" panose="02020404030301010803" pitchFamily="18" charset="0"/>
                  </a:rPr>
                  <a:t>the dodecahedron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24744"/>
                <a:ext cx="8784976" cy="5616624"/>
              </a:xfrm>
              <a:blipFill rotWithShape="1">
                <a:blip r:embed="rId2"/>
                <a:stretch>
                  <a:fillRect l="-1319" t="-869" b="-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1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Five regular or Platonic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S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olids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744416" cy="4637112"/>
          </a:xfrm>
        </p:spPr>
        <p:txBody>
          <a:bodyPr/>
          <a:lstStyle/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Tetrahedron </a:t>
            </a:r>
            <a:r>
              <a:rPr lang="en-GB" sz="2700" dirty="0" smtClean="0">
                <a:latin typeface="Garamond" panose="02020404030301010803" pitchFamily="18" charset="0"/>
              </a:rPr>
              <a:t>– four faces each an equilateral triangle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Cube </a:t>
            </a:r>
            <a:r>
              <a:rPr lang="en-GB" sz="2700" dirty="0" smtClean="0">
                <a:latin typeface="Garamond" panose="02020404030301010803" pitchFamily="18" charset="0"/>
              </a:rPr>
              <a:t>– six faces, each a square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Octahedron – </a:t>
            </a:r>
            <a:r>
              <a:rPr lang="en-GB" sz="2700" dirty="0" smtClean="0">
                <a:latin typeface="Garamond" panose="02020404030301010803" pitchFamily="18" charset="0"/>
              </a:rPr>
              <a:t>eight faces each an equilateral triangle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Dodecahedron</a:t>
            </a:r>
            <a:r>
              <a:rPr lang="en-GB" sz="2700" dirty="0" smtClean="0">
                <a:latin typeface="Garamond" panose="02020404030301010803" pitchFamily="18" charset="0"/>
              </a:rPr>
              <a:t> – twelve faces each a regular pentagon</a:t>
            </a:r>
          </a:p>
          <a:p>
            <a:pPr marL="0" indent="0">
              <a:buNone/>
            </a:pPr>
            <a:r>
              <a:rPr lang="en-GB" sz="2700" i="1" dirty="0" smtClean="0">
                <a:latin typeface="Garamond" panose="02020404030301010803" pitchFamily="18" charset="0"/>
              </a:rPr>
              <a:t>Icosahedron</a:t>
            </a:r>
            <a:r>
              <a:rPr lang="en-GB" sz="2700" dirty="0" smtClean="0">
                <a:latin typeface="Garamond" panose="02020404030301010803" pitchFamily="18" charset="0"/>
              </a:rPr>
              <a:t> – twenty faces each an equilateral triangle</a:t>
            </a:r>
            <a:endParaRPr lang="en-GB" sz="2700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-14069" r="-1977" b="14069"/>
          <a:stretch/>
        </p:blipFill>
        <p:spPr bwMode="auto">
          <a:xfrm>
            <a:off x="3996152" y="1775551"/>
            <a:ext cx="4680304" cy="41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Toroidal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polyhedron</a:t>
            </a:r>
            <a:b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– E +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F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= 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4496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 = 24 as 6 x 4 quadrilateral faces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E = 24 + 24 = 48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V = 6 x 4 = 24</a:t>
            </a:r>
          </a:p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V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– E + </a:t>
            </a:r>
            <a:r>
              <a:rPr lang="en-GB" dirty="0" smtClean="0">
                <a:latin typeface="Garamond" panose="02020404030301010803" pitchFamily="18" charset="0"/>
              </a:rPr>
              <a:t>F </a:t>
            </a:r>
            <a:r>
              <a:rPr lang="en-GB" dirty="0" smtClean="0">
                <a:latin typeface="Garamond" panose="02020404030301010803" pitchFamily="18" charset="0"/>
              </a:rPr>
              <a:t>= 24 – 48 + 24 </a:t>
            </a:r>
            <a:r>
              <a:rPr lang="en-GB" dirty="0" smtClean="0">
                <a:latin typeface="Garamond" panose="02020404030301010803" pitchFamily="18" charset="0"/>
              </a:rPr>
              <a:t>= 0</a:t>
            </a:r>
            <a:endParaRPr lang="en-GB" dirty="0" smtClean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4812"/>
            <a:ext cx="4038600" cy="3056738"/>
          </a:xfrm>
        </p:spPr>
      </p:pic>
    </p:spTree>
    <p:extLst>
      <p:ext uri="{BB962C8B-B14F-4D97-AF65-F5344CB8AC3E}">
        <p14:creationId xmlns:p14="http://schemas.microsoft.com/office/powerpoint/2010/main" val="10553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Any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solid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deformable into a torus will have V –E 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+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F = 0</a:t>
            </a:r>
            <a:endParaRPr lang="en-GB" dirty="0">
              <a:solidFill>
                <a:srgbClr val="00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3600400" cy="237626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36" y="3356992"/>
            <a:ext cx="4477064" cy="922075"/>
          </a:xfrm>
        </p:spPr>
      </p:pic>
    </p:spTree>
    <p:extLst>
      <p:ext uri="{BB962C8B-B14F-4D97-AF65-F5344CB8AC3E}">
        <p14:creationId xmlns:p14="http://schemas.microsoft.com/office/powerpoint/2010/main" val="22590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Surfaces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A surface is a two dimensional shape like the surface of a sphere or the surface of a torus.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Given a surface, </a:t>
            </a:r>
            <a:r>
              <a:rPr lang="en-GB" i="1" dirty="0" smtClean="0">
                <a:latin typeface="Garamond" panose="02020404030301010803" pitchFamily="18" charset="0"/>
              </a:rPr>
              <a:t>S, </a:t>
            </a:r>
            <a:r>
              <a:rPr lang="en-GB" dirty="0" smtClean="0">
                <a:latin typeface="Garamond" panose="02020404030301010803" pitchFamily="18" charset="0"/>
              </a:rPr>
              <a:t>we can partition it into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vertices</a:t>
            </a:r>
            <a:r>
              <a:rPr lang="en-GB" i="1" dirty="0" smtClean="0">
                <a:latin typeface="Garamond" panose="02020404030301010803" pitchFamily="18" charset="0"/>
              </a:rPr>
              <a:t>, </a:t>
            </a:r>
            <a:r>
              <a:rPr lang="en-GB" dirty="0" smtClean="0">
                <a:latin typeface="Garamond" panose="02020404030301010803" pitchFamily="18" charset="0"/>
              </a:rPr>
              <a:t>edges and faces and calculate the Euler Characteristic, 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(S),</a:t>
            </a:r>
            <a:r>
              <a:rPr lang="en-GB" i="1" dirty="0" smtClean="0">
                <a:latin typeface="Garamond" panose="02020404030301010803" pitchFamily="18" charset="0"/>
              </a:rPr>
              <a:t> </a:t>
            </a:r>
            <a:r>
              <a:rPr lang="en-GB" dirty="0" smtClean="0">
                <a:latin typeface="Garamond" panose="02020404030301010803" pitchFamily="18" charset="0"/>
              </a:rPr>
              <a:t>as </a:t>
            </a:r>
          </a:p>
          <a:p>
            <a:pPr marL="0" indent="0" algn="ctr">
              <a:buNone/>
            </a:pPr>
            <a:r>
              <a:rPr lang="en-GB" i="1" dirty="0">
                <a:latin typeface="Garamond" panose="02020404030301010803" pitchFamily="18" charset="0"/>
                <a:sym typeface="Symbol"/>
              </a:rPr>
              <a:t>(S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) = V – E + F</a:t>
            </a:r>
          </a:p>
          <a:p>
            <a:pPr marL="0" indent="0" algn="ctr">
              <a:buNone/>
            </a:pPr>
            <a:endParaRPr lang="en-GB" i="1" dirty="0" smtClean="0">
              <a:latin typeface="Garamond" panose="02020404030301010803" pitchFamily="18" charset="0"/>
              <a:sym typeface="Symbol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Garamond" panose="02020404030301010803" pitchFamily="18" charset="0"/>
                <a:sym typeface="Symbol"/>
              </a:rPr>
              <a:t>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(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Sphere) = 2 and </a:t>
            </a:r>
            <a:r>
              <a:rPr lang="en-GB" i="1" dirty="0">
                <a:latin typeface="Garamond" panose="02020404030301010803" pitchFamily="18" charset="0"/>
                <a:sym typeface="Symbol"/>
              </a:rPr>
              <a:t></a:t>
            </a:r>
            <a:r>
              <a:rPr lang="en-GB" i="1" dirty="0" smtClean="0">
                <a:latin typeface="Garamond" panose="02020404030301010803" pitchFamily="18" charset="0"/>
                <a:sym typeface="Symbol"/>
              </a:rPr>
              <a:t>(Torus) = 0</a:t>
            </a:r>
          </a:p>
          <a:p>
            <a:pPr marL="0" indent="0" algn="ctr">
              <a:buNone/>
            </a:pP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  <a:sym typeface="Symbol"/>
              </a:rPr>
              <a:t>The Euler Characteristic is a topological invariant for surfaces</a:t>
            </a:r>
            <a:endParaRPr lang="en-GB" i="1" dirty="0">
              <a:solidFill>
                <a:srgbClr val="0066FF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i="1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36" y="3501008"/>
            <a:ext cx="2170144" cy="1635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78318"/>
            <a:ext cx="2213954" cy="10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40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5805264"/>
            <a:ext cx="2095972" cy="720080"/>
          </a:xfrm>
        </p:spPr>
        <p:txBody>
          <a:bodyPr/>
          <a:lstStyle/>
          <a:p>
            <a:r>
              <a:rPr lang="en-GB" sz="2200" b="0" dirty="0" smtClean="0">
                <a:latin typeface="Garamond" panose="02020404030301010803" pitchFamily="18" charset="0"/>
              </a:rPr>
              <a:t>Two holed torus: 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V – E + F = -2</a:t>
            </a:r>
            <a:endParaRPr lang="en-GB" sz="2200" b="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64" y="2687567"/>
            <a:ext cx="2851376" cy="31176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1169" y="5669558"/>
            <a:ext cx="2807295" cy="639762"/>
          </a:xfrm>
        </p:spPr>
        <p:txBody>
          <a:bodyPr/>
          <a:lstStyle/>
          <a:p>
            <a:r>
              <a:rPr lang="en-GB" sz="2200" b="0" dirty="0" smtClean="0">
                <a:latin typeface="Garamond" panose="02020404030301010803" pitchFamily="18" charset="0"/>
              </a:rPr>
              <a:t>Three holed torus: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 V – E + F = -4 </a:t>
            </a:r>
            <a:endParaRPr lang="en-GB" sz="2200" b="0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21" y="2729296"/>
            <a:ext cx="4041775" cy="284244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057404" cy="135788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51520" y="4005064"/>
            <a:ext cx="1800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0" dirty="0" smtClean="0">
                <a:latin typeface="Garamond" panose="02020404030301010803" pitchFamily="18" charset="0"/>
              </a:rPr>
              <a:t>torus: 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V – E + F = 0</a:t>
            </a:r>
            <a:endParaRPr lang="en-GB" sz="2200" b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Euler’s books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4" y="1556792"/>
            <a:ext cx="340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70" y="1600200"/>
            <a:ext cx="3059805" cy="4525963"/>
          </a:xfrm>
        </p:spPr>
      </p:pic>
    </p:spTree>
    <p:extLst>
      <p:ext uri="{BB962C8B-B14F-4D97-AF65-F5344CB8AC3E}">
        <p14:creationId xmlns:p14="http://schemas.microsoft.com/office/powerpoint/2010/main" val="4641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Any solid deformable into a g holed torus satisfies V – E + F = 2 – 2g</a:t>
            </a:r>
            <a:endParaRPr lang="en-GB" sz="40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5805264"/>
            <a:ext cx="2095972" cy="720080"/>
          </a:xfrm>
        </p:spPr>
        <p:txBody>
          <a:bodyPr/>
          <a:lstStyle/>
          <a:p>
            <a:r>
              <a:rPr lang="en-GB" sz="2200" b="0" dirty="0" smtClean="0">
                <a:latin typeface="Garamond" panose="02020404030301010803" pitchFamily="18" charset="0"/>
              </a:rPr>
              <a:t>Two holed torus: 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V – E + F = -2</a:t>
            </a:r>
            <a:endParaRPr lang="en-GB" sz="2200" b="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64" y="2687567"/>
            <a:ext cx="2851376" cy="311769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1169" y="5669558"/>
            <a:ext cx="2807295" cy="639762"/>
          </a:xfrm>
        </p:spPr>
        <p:txBody>
          <a:bodyPr/>
          <a:lstStyle/>
          <a:p>
            <a:r>
              <a:rPr lang="en-GB" sz="2200" b="0" dirty="0" smtClean="0">
                <a:latin typeface="Garamond" panose="02020404030301010803" pitchFamily="18" charset="0"/>
              </a:rPr>
              <a:t>Three holed torus: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 V – E + F = -4 </a:t>
            </a:r>
            <a:endParaRPr lang="en-GB" sz="2200" b="0" dirty="0">
              <a:latin typeface="Garamond" panose="020204040303010108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21" y="2729296"/>
            <a:ext cx="4041775" cy="284244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057404" cy="135788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51520" y="4005064"/>
            <a:ext cx="1800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0" dirty="0" smtClean="0">
                <a:latin typeface="Garamond" panose="02020404030301010803" pitchFamily="18" charset="0"/>
              </a:rPr>
              <a:t>torus: </a:t>
            </a:r>
            <a:br>
              <a:rPr lang="en-GB" sz="2200" b="0" dirty="0" smtClean="0">
                <a:latin typeface="Garamond" panose="02020404030301010803" pitchFamily="18" charset="0"/>
              </a:rPr>
            </a:br>
            <a:r>
              <a:rPr lang="en-GB" sz="2200" b="0" dirty="0" smtClean="0">
                <a:latin typeface="Garamond" panose="02020404030301010803" pitchFamily="18" charset="0"/>
              </a:rPr>
              <a:t>V – E + F = 0</a:t>
            </a:r>
            <a:endParaRPr lang="en-GB" sz="2200" b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Classification of surfaces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Suppose the surface is of </a:t>
            </a:r>
            <a:r>
              <a:rPr lang="en-GB" i="1" dirty="0" smtClean="0">
                <a:latin typeface="Garamond" panose="02020404030301010803" pitchFamily="18" charset="0"/>
              </a:rPr>
              <a:t>finite extent </a:t>
            </a:r>
            <a:r>
              <a:rPr lang="en-GB" dirty="0" smtClean="0">
                <a:latin typeface="Garamond" panose="02020404030301010803" pitchFamily="18" charset="0"/>
              </a:rPr>
              <a:t>and </a:t>
            </a:r>
            <a:r>
              <a:rPr lang="en-GB" i="1" dirty="0" smtClean="0">
                <a:latin typeface="Garamond" panose="02020404030301010803" pitchFamily="18" charset="0"/>
              </a:rPr>
              <a:t>has no boundary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And suppose the surface is </a:t>
            </a:r>
            <a:r>
              <a:rPr lang="en-GB" i="1" dirty="0" smtClean="0">
                <a:latin typeface="Garamond" panose="02020404030301010803" pitchFamily="18" charset="0"/>
              </a:rPr>
              <a:t>two-sided </a:t>
            </a:r>
            <a:endParaRPr lang="en-GB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Then the surface is uniquely determined by its Euler characteristic.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It is the same as one of the family: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 sphere, torus, one-holed torus, two holed torus, three-holed torus, four-holed torus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25" y="5733256"/>
            <a:ext cx="1418339" cy="9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6" y="5674940"/>
            <a:ext cx="1066428" cy="1066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6" y="5373216"/>
            <a:ext cx="1332734" cy="1457213"/>
          </a:xfrm>
          <a:prstGeom prst="rect">
            <a:avLst/>
          </a:prstGeom>
          <a:scene3d>
            <a:camera prst="orthographicFront">
              <a:rot lat="0" lon="0" rev="66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31" y="5600852"/>
            <a:ext cx="1727089" cy="12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Classification of one sided surfaces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Garamond" panose="02020404030301010803" pitchFamily="18" charset="0"/>
              </a:rPr>
              <a:t>Möbius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Band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44" y="2267861"/>
            <a:ext cx="2915816" cy="1809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653135"/>
            <a:ext cx="60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Garamond" panose="02020404030301010803" pitchFamily="18" charset="0"/>
              </a:rPr>
              <a:t>A family of one sided surfaces without boundary can be constructed by taking a sphere, cutting discs out of it and gluing  in </a:t>
            </a:r>
            <a:r>
              <a:rPr lang="en-GB" sz="2600" dirty="0" err="1" smtClean="0">
                <a:latin typeface="Garamond" panose="02020404030301010803" pitchFamily="18" charset="0"/>
              </a:rPr>
              <a:t>Möbius</a:t>
            </a:r>
            <a:r>
              <a:rPr lang="en-GB" sz="2600" dirty="0" smtClean="0">
                <a:latin typeface="Garamond" panose="02020404030301010803" pitchFamily="18" charset="0"/>
              </a:rPr>
              <a:t> Bands instead of the discs.</a:t>
            </a:r>
            <a:endParaRPr lang="en-GB" sz="2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Vector fields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A </a:t>
            </a:r>
            <a:r>
              <a:rPr lang="en-GB" i="1" dirty="0" smtClean="0">
                <a:latin typeface="Garamond" panose="02020404030301010803" pitchFamily="18" charset="0"/>
              </a:rPr>
              <a:t>vector</a:t>
            </a:r>
            <a:r>
              <a:rPr lang="en-GB" dirty="0" smtClean="0">
                <a:latin typeface="Garamond" panose="02020404030301010803" pitchFamily="18" charset="0"/>
              </a:rPr>
              <a:t> has magnitude and direction, for example velocity.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A </a:t>
            </a:r>
            <a:r>
              <a:rPr lang="en-GB" i="1" dirty="0" smtClean="0">
                <a:latin typeface="Garamond" panose="02020404030301010803" pitchFamily="18" charset="0"/>
              </a:rPr>
              <a:t>vector field </a:t>
            </a:r>
            <a:r>
              <a:rPr lang="en-GB" dirty="0" smtClean="0">
                <a:latin typeface="Garamond" panose="02020404030301010803" pitchFamily="18" charset="0"/>
              </a:rPr>
              <a:t>on a surface is  obtained by associating a vector with each point on the surface. 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79" y="4653136"/>
            <a:ext cx="1577477" cy="1600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75" y="4684535"/>
            <a:ext cx="2095265" cy="17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Index of a zero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27002"/>
            <a:ext cx="2226175" cy="549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7647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Index of a centre is 1</a:t>
            </a:r>
            <a:endParaRPr lang="en-GB" b="1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6" y="116632"/>
            <a:ext cx="2156460" cy="1676400"/>
          </a:xfrm>
        </p:spPr>
      </p:pic>
    </p:spTree>
    <p:extLst>
      <p:ext uri="{BB962C8B-B14F-4D97-AF65-F5344CB8AC3E}">
        <p14:creationId xmlns:p14="http://schemas.microsoft.com/office/powerpoint/2010/main" val="34152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Index of a zero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2226175" cy="22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764704"/>
            <a:ext cx="145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Index of a centre is 1</a:t>
            </a:r>
            <a:endParaRPr lang="en-GB" b="1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7961"/>
            <a:ext cx="7181164" cy="1483712"/>
          </a:xfrm>
        </p:spPr>
      </p:pic>
      <p:sp>
        <p:nvSpPr>
          <p:cNvPr id="8" name="TextBox 7"/>
          <p:cNvSpPr txBox="1"/>
          <p:nvPr/>
        </p:nvSpPr>
        <p:spPr>
          <a:xfrm>
            <a:off x="107504" y="52292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sz="3600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         </a:t>
            </a:r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dipole</a:t>
            </a:r>
            <a:r>
              <a:rPr lang="en-GB" sz="3600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   </a:t>
            </a:r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centre</a:t>
            </a:r>
            <a:r>
              <a:rPr lang="en-GB" sz="36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  </a:t>
            </a:r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saddle      sink     source</a:t>
            </a:r>
            <a:endParaRPr lang="en-GB" sz="32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836" y="116632"/>
            <a:ext cx="215646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609503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Index:      2          1           -1             1             </a:t>
            </a:r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15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Poincaré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–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Hopf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The sum of the indices of the zeroes of a vector field on a closed surface equals the surface’s Euler characteristic.</a:t>
            </a:r>
          </a:p>
          <a:p>
            <a:pPr marL="0" indent="0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Example: For a sphere with Euler characteristic 2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1959339" cy="1913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3" y="56612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A source and a sink – each of index 1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12" y="3717032"/>
            <a:ext cx="1715375" cy="1913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5661248"/>
            <a:ext cx="164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Two centres – each of index 1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16" y="3645024"/>
            <a:ext cx="1883100" cy="1913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5661248"/>
            <a:ext cx="19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A dipole of index 2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Poincaré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–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Hopf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Garamond" panose="02020404030301010803" pitchFamily="18" charset="0"/>
              </a:rPr>
              <a:t>The sum of the indices of the zeroes of a vector field on a closed surface equals the surface’s Euler characteristic.</a:t>
            </a:r>
          </a:p>
          <a:p>
            <a:pPr marL="0" indent="0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Example: For a torus with Euler characteristic 0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48199"/>
            <a:ext cx="2743337" cy="2328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3741420" cy="1927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8751" y="6207695"/>
            <a:ext cx="677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Examples of two vector fields on a torus with no </a:t>
            </a:r>
            <a:r>
              <a:rPr lang="en-GB" sz="2400" dirty="0" err="1" smtClean="0">
                <a:latin typeface="Garamond" panose="02020404030301010803" pitchFamily="18" charset="0"/>
              </a:rPr>
              <a:t>zeros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sz="3600" dirty="0">
                <a:solidFill>
                  <a:srgbClr val="0066FF"/>
                </a:solidFill>
                <a:latin typeface="Garamond" pitchFamily="18" charset="0"/>
              </a:rPr>
              <a:t>Probability and its Limits </a:t>
            </a:r>
            <a:br>
              <a:rPr lang="en-GB" sz="3600" dirty="0">
                <a:solidFill>
                  <a:srgbClr val="0066FF"/>
                </a:solidFill>
                <a:latin typeface="Garamond" pitchFamily="18" charset="0"/>
              </a:rPr>
            </a:br>
            <a:r>
              <a:rPr lang="en-GB" sz="3600" dirty="0">
                <a:solidFill>
                  <a:srgbClr val="0066FF"/>
                </a:solidFill>
                <a:latin typeface="Garamond" pitchFamily="18" charset="0"/>
              </a:rPr>
              <a:t>Tuesday 18 February 2014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84" y="1600200"/>
            <a:ext cx="6839232" cy="4525963"/>
          </a:xfrm>
        </p:spPr>
      </p:pic>
    </p:spTree>
    <p:extLst>
      <p:ext uri="{BB962C8B-B14F-4D97-AF65-F5344CB8AC3E}">
        <p14:creationId xmlns:p14="http://schemas.microsoft.com/office/powerpoint/2010/main" val="2767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The Exponential Function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11349"/>
            <a:ext cx="4752528" cy="4525963"/>
          </a:xfrm>
        </p:spPr>
        <p:txBody>
          <a:bodyPr/>
          <a:lstStyle/>
          <a:p>
            <a:r>
              <a:rPr lang="en-GB" sz="3200" dirty="0" smtClean="0">
                <a:latin typeface="Garamond" panose="02020404030301010803" pitchFamily="18" charset="0"/>
              </a:rPr>
              <a:t>Exponential functions</a:t>
            </a:r>
            <a:br>
              <a:rPr lang="en-GB" sz="3200" dirty="0" smtClean="0">
                <a:latin typeface="Garamond" panose="02020404030301010803" pitchFamily="18" charset="0"/>
              </a:rPr>
            </a:br>
            <a:r>
              <a:rPr lang="en-GB" sz="3200" dirty="0" smtClean="0">
                <a:latin typeface="Garamond" panose="02020404030301010803" pitchFamily="18" charset="0"/>
              </a:rPr>
              <a:t>2</a:t>
            </a:r>
            <a:r>
              <a:rPr lang="en-GB" sz="3200" i="1" baseline="30000" dirty="0" smtClean="0">
                <a:latin typeface="Garamond" panose="02020404030301010803" pitchFamily="18" charset="0"/>
              </a:rPr>
              <a:t>n</a:t>
            </a:r>
            <a:r>
              <a:rPr lang="en-GB" sz="3200" dirty="0" smtClean="0">
                <a:latin typeface="Garamond" panose="02020404030301010803" pitchFamily="18" charset="0"/>
              </a:rPr>
              <a:t> </a:t>
            </a:r>
            <a:r>
              <a:rPr lang="en-GB" sz="3200" dirty="0">
                <a:latin typeface="Garamond" panose="02020404030301010803" pitchFamily="18" charset="0"/>
              </a:rPr>
              <a:t>or </a:t>
            </a:r>
            <a:r>
              <a:rPr lang="en-GB" sz="3200" dirty="0" smtClean="0">
                <a:latin typeface="Garamond" panose="02020404030301010803" pitchFamily="18" charset="0"/>
              </a:rPr>
              <a:t>3</a:t>
            </a:r>
            <a:r>
              <a:rPr lang="en-GB" sz="3200" i="1" baseline="30000" dirty="0" smtClean="0">
                <a:latin typeface="Garamond" panose="02020404030301010803" pitchFamily="18" charset="0"/>
              </a:rPr>
              <a:t>n </a:t>
            </a:r>
            <a:r>
              <a:rPr lang="en-GB" sz="3200" i="1" dirty="0" smtClean="0">
                <a:latin typeface="Garamond" panose="02020404030301010803" pitchFamily="18" charset="0"/>
              </a:rPr>
              <a:t> </a:t>
            </a:r>
            <a:r>
              <a:rPr lang="en-GB" sz="3200" dirty="0" smtClean="0">
                <a:latin typeface="Garamond" panose="02020404030301010803" pitchFamily="18" charset="0"/>
              </a:rPr>
              <a:t>or</a:t>
            </a:r>
            <a:r>
              <a:rPr lang="en-GB" sz="3200" dirty="0">
                <a:latin typeface="Garamond" panose="02020404030301010803" pitchFamily="18" charset="0"/>
              </a:rPr>
              <a:t/>
            </a:r>
            <a:br>
              <a:rPr lang="en-GB" sz="3200" dirty="0">
                <a:latin typeface="Garamond" panose="02020404030301010803" pitchFamily="18" charset="0"/>
              </a:rPr>
            </a:br>
            <a:r>
              <a:rPr lang="en-GB" sz="3200" i="1" dirty="0" smtClean="0">
                <a:latin typeface="Garamond" panose="02020404030301010803" pitchFamily="18" charset="0"/>
              </a:rPr>
              <a:t>e</a:t>
            </a:r>
            <a:r>
              <a:rPr lang="en-GB" sz="3200" i="1" baseline="30000" dirty="0" smtClean="0">
                <a:latin typeface="Garamond" panose="02020404030301010803" pitchFamily="18" charset="0"/>
              </a:rPr>
              <a:t>n</a:t>
            </a:r>
            <a:r>
              <a:rPr lang="en-GB" sz="3200" dirty="0">
                <a:latin typeface="Garamond" panose="02020404030301010803" pitchFamily="18" charset="0"/>
              </a:rPr>
              <a:t>, where </a:t>
            </a:r>
            <a:r>
              <a:rPr lang="en-GB" sz="3200" i="1" dirty="0" smtClean="0">
                <a:latin typeface="Garamond" panose="02020404030301010803" pitchFamily="18" charset="0"/>
              </a:rPr>
              <a:t>e</a:t>
            </a:r>
            <a:r>
              <a:rPr lang="en-GB" sz="3200" dirty="0" smtClean="0">
                <a:latin typeface="Garamond" panose="02020404030301010803" pitchFamily="18" charset="0"/>
              </a:rPr>
              <a:t> </a:t>
            </a:r>
            <a:r>
              <a:rPr lang="en-GB" sz="3200" dirty="0">
                <a:latin typeface="Garamond" panose="02020404030301010803" pitchFamily="18" charset="0"/>
              </a:rPr>
              <a:t>= </a:t>
            </a:r>
            <a:r>
              <a:rPr lang="en-GB" sz="3200" dirty="0" smtClean="0">
                <a:latin typeface="Garamond" panose="02020404030301010803" pitchFamily="18" charset="0"/>
              </a:rPr>
              <a:t>2.6182818</a:t>
            </a:r>
            <a:r>
              <a:rPr lang="en-GB" sz="3200" dirty="0">
                <a:latin typeface="Garamond" panose="02020404030301010803" pitchFamily="18" charset="0"/>
              </a:rPr>
              <a:t>… </a:t>
            </a:r>
            <a:endParaRPr lang="en-GB" sz="3200" dirty="0" smtClean="0">
              <a:latin typeface="Garamond" panose="02020404030301010803" pitchFamily="18" charset="0"/>
            </a:endParaRPr>
          </a:p>
          <a:p>
            <a:r>
              <a:rPr lang="en-GB" sz="2400" i="1" dirty="0">
                <a:latin typeface="Garamond" panose="02020404030301010803" pitchFamily="18" charset="0"/>
              </a:rPr>
              <a:t>e</a:t>
            </a:r>
            <a:r>
              <a:rPr lang="en-GB" sz="2400" i="1" baseline="30000" dirty="0">
                <a:latin typeface="Garamond" panose="02020404030301010803" pitchFamily="18" charset="0"/>
              </a:rPr>
              <a:t>x</a:t>
            </a:r>
            <a:r>
              <a:rPr lang="en-GB" sz="2400" dirty="0">
                <a:latin typeface="Garamond" panose="02020404030301010803" pitchFamily="18" charset="0"/>
              </a:rPr>
              <a:t> = 1 + </a:t>
            </a:r>
            <a:r>
              <a:rPr lang="en-GB" sz="2400" i="1" dirty="0">
                <a:latin typeface="Garamond" panose="02020404030301010803" pitchFamily="18" charset="0"/>
              </a:rPr>
              <a:t>x</a:t>
            </a:r>
            <a:r>
              <a:rPr lang="en-GB" sz="2400" dirty="0">
                <a:latin typeface="Garamond" panose="02020404030301010803" pitchFamily="18" charset="0"/>
              </a:rPr>
              <a:t>/1! + </a:t>
            </a:r>
            <a:r>
              <a:rPr lang="en-GB" sz="2400" i="1" dirty="0">
                <a:latin typeface="Garamond" panose="02020404030301010803" pitchFamily="18" charset="0"/>
              </a:rPr>
              <a:t>x</a:t>
            </a:r>
            <a:r>
              <a:rPr lang="en-GB" sz="2400" baseline="30000" dirty="0">
                <a:latin typeface="Garamond" panose="02020404030301010803" pitchFamily="18" charset="0"/>
              </a:rPr>
              <a:t>2</a:t>
            </a:r>
            <a:r>
              <a:rPr lang="en-GB" sz="2400" dirty="0">
                <a:latin typeface="Garamond" panose="02020404030301010803" pitchFamily="18" charset="0"/>
              </a:rPr>
              <a:t>/2! + </a:t>
            </a:r>
            <a:r>
              <a:rPr lang="en-GB" sz="2400" i="1" dirty="0">
                <a:latin typeface="Garamond" panose="02020404030301010803" pitchFamily="18" charset="0"/>
              </a:rPr>
              <a:t>x</a:t>
            </a:r>
            <a:r>
              <a:rPr lang="en-GB" sz="2400" baseline="30000" dirty="0">
                <a:latin typeface="Garamond" panose="02020404030301010803" pitchFamily="18" charset="0"/>
              </a:rPr>
              <a:t>3</a:t>
            </a:r>
            <a:r>
              <a:rPr lang="en-GB" sz="2400" dirty="0">
                <a:latin typeface="Garamond" panose="02020404030301010803" pitchFamily="18" charset="0"/>
              </a:rPr>
              <a:t>/3! + . . 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i="1" dirty="0" smtClean="0">
                <a:latin typeface="Garamond" panose="02020404030301010803" pitchFamily="18" charset="0"/>
              </a:rPr>
              <a:t>e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= 1 + </a:t>
            </a:r>
            <a:r>
              <a:rPr lang="en-GB" baseline="30000" dirty="0">
                <a:latin typeface="Garamond" panose="02020404030301010803" pitchFamily="18" charset="0"/>
              </a:rPr>
              <a:t>1</a:t>
            </a:r>
            <a:r>
              <a:rPr lang="en-GB" dirty="0">
                <a:latin typeface="Garamond" panose="02020404030301010803" pitchFamily="18" charset="0"/>
              </a:rPr>
              <a:t>/</a:t>
            </a:r>
            <a:r>
              <a:rPr lang="en-GB" baseline="-25000" dirty="0">
                <a:latin typeface="Garamond" panose="02020404030301010803" pitchFamily="18" charset="0"/>
              </a:rPr>
              <a:t>1!</a:t>
            </a:r>
            <a:r>
              <a:rPr lang="en-GB" dirty="0">
                <a:latin typeface="Garamond" panose="02020404030301010803" pitchFamily="18" charset="0"/>
              </a:rPr>
              <a:t> + </a:t>
            </a:r>
            <a:r>
              <a:rPr lang="en-GB" baseline="30000" dirty="0">
                <a:latin typeface="Garamond" panose="02020404030301010803" pitchFamily="18" charset="0"/>
              </a:rPr>
              <a:t>1</a:t>
            </a:r>
            <a:r>
              <a:rPr lang="en-GB" dirty="0">
                <a:latin typeface="Garamond" panose="02020404030301010803" pitchFamily="18" charset="0"/>
              </a:rPr>
              <a:t>/</a:t>
            </a:r>
            <a:r>
              <a:rPr lang="en-GB" baseline="-25000" dirty="0">
                <a:latin typeface="Garamond" panose="02020404030301010803" pitchFamily="18" charset="0"/>
              </a:rPr>
              <a:t>2! </a:t>
            </a:r>
            <a:r>
              <a:rPr lang="en-GB" dirty="0">
                <a:latin typeface="Garamond" panose="02020404030301010803" pitchFamily="18" charset="0"/>
              </a:rPr>
              <a:t>+ </a:t>
            </a:r>
            <a:r>
              <a:rPr lang="en-GB" baseline="30000" dirty="0">
                <a:latin typeface="Garamond" panose="02020404030301010803" pitchFamily="18" charset="0"/>
              </a:rPr>
              <a:t>1</a:t>
            </a:r>
            <a:r>
              <a:rPr lang="en-GB" dirty="0">
                <a:latin typeface="Garamond" panose="02020404030301010803" pitchFamily="18" charset="0"/>
              </a:rPr>
              <a:t>/</a:t>
            </a:r>
            <a:r>
              <a:rPr lang="en-GB" baseline="-25000" dirty="0">
                <a:latin typeface="Garamond" panose="02020404030301010803" pitchFamily="18" charset="0"/>
              </a:rPr>
              <a:t>3!</a:t>
            </a:r>
            <a:r>
              <a:rPr lang="en-GB" dirty="0">
                <a:latin typeface="Garamond" panose="02020404030301010803" pitchFamily="18" charset="0"/>
              </a:rPr>
              <a:t> + … </a:t>
            </a:r>
            <a:endParaRPr lang="en-GB" dirty="0" smtClean="0">
              <a:latin typeface="Garamond" panose="02020404030301010803" pitchFamily="18" charset="0"/>
            </a:endParaRPr>
          </a:p>
          <a:p>
            <a:r>
              <a:rPr lang="en-GB" sz="3600" i="1" dirty="0" err="1">
                <a:latin typeface="Garamond" panose="02020404030301010803" pitchFamily="18" charset="0"/>
              </a:rPr>
              <a:t>e</a:t>
            </a:r>
            <a:r>
              <a:rPr lang="en-GB" sz="3600" i="1" baseline="30000" dirty="0" err="1">
                <a:latin typeface="Garamond" panose="02020404030301010803" pitchFamily="18" charset="0"/>
              </a:rPr>
              <a:t>ix</a:t>
            </a:r>
            <a:r>
              <a:rPr lang="en-GB" sz="3600" dirty="0">
                <a:latin typeface="Garamond" panose="02020404030301010803" pitchFamily="18" charset="0"/>
              </a:rPr>
              <a:t> = cos </a:t>
            </a:r>
            <a:r>
              <a:rPr lang="en-GB" sz="3600" i="1" dirty="0">
                <a:latin typeface="Garamond" panose="02020404030301010803" pitchFamily="18" charset="0"/>
              </a:rPr>
              <a:t>x</a:t>
            </a:r>
            <a:r>
              <a:rPr lang="en-GB" sz="3600" dirty="0">
                <a:latin typeface="Garamond" panose="02020404030301010803" pitchFamily="18" charset="0"/>
              </a:rPr>
              <a:t> + </a:t>
            </a:r>
            <a:r>
              <a:rPr lang="en-GB" sz="3600" i="1" dirty="0" err="1">
                <a:latin typeface="Garamond" panose="02020404030301010803" pitchFamily="18" charset="0"/>
              </a:rPr>
              <a:t>i</a:t>
            </a:r>
            <a:r>
              <a:rPr lang="en-GB" sz="3600" dirty="0">
                <a:latin typeface="Garamond" panose="02020404030301010803" pitchFamily="18" charset="0"/>
              </a:rPr>
              <a:t> sin </a:t>
            </a:r>
            <a:r>
              <a:rPr lang="en-GB" sz="3600" i="1" dirty="0" smtClean="0">
                <a:latin typeface="Garamond" panose="02020404030301010803" pitchFamily="18" charset="0"/>
              </a:rPr>
              <a:t>x</a:t>
            </a:r>
          </a:p>
          <a:p>
            <a:r>
              <a:rPr lang="en-GB" sz="3600" i="1" dirty="0" err="1">
                <a:latin typeface="Garamond" panose="02020404030301010803" pitchFamily="18" charset="0"/>
              </a:rPr>
              <a:t>e</a:t>
            </a:r>
            <a:r>
              <a:rPr lang="en-GB" sz="3600" i="1" baseline="30000" dirty="0" err="1">
                <a:latin typeface="Garamond" panose="02020404030301010803" pitchFamily="18" charset="0"/>
              </a:rPr>
              <a:t>i</a:t>
            </a:r>
            <a:r>
              <a:rPr lang="en-GB" sz="3600" i="1" baseline="30000" dirty="0">
                <a:latin typeface="Garamond" panose="02020404030301010803" pitchFamily="18" charset="0"/>
              </a:rPr>
              <a:t>π</a:t>
            </a:r>
            <a:r>
              <a:rPr lang="en-GB" sz="3600" dirty="0">
                <a:latin typeface="Garamond" panose="02020404030301010803" pitchFamily="18" charset="0"/>
              </a:rPr>
              <a:t> = −1  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  <a:br>
              <a:rPr lang="en-GB" sz="3600" dirty="0" smtClean="0">
                <a:latin typeface="Garamond" panose="02020404030301010803" pitchFamily="18" charset="0"/>
              </a:rPr>
            </a:br>
            <a:r>
              <a:rPr lang="en-GB" sz="3600" i="1" dirty="0" smtClean="0">
                <a:latin typeface="Garamond" panose="02020404030301010803" pitchFamily="18" charset="0"/>
              </a:rPr>
              <a:t>e</a:t>
            </a:r>
            <a:r>
              <a:rPr lang="en-GB" sz="3600" i="1" baseline="30000" dirty="0" smtClean="0">
                <a:latin typeface="Garamond" panose="02020404030301010803" pitchFamily="18" charset="0"/>
              </a:rPr>
              <a:t>iπ </a:t>
            </a:r>
            <a:r>
              <a:rPr lang="en-GB" sz="3600" dirty="0">
                <a:latin typeface="Garamond" panose="02020404030301010803" pitchFamily="18" charset="0"/>
              </a:rPr>
              <a:t>+ 1 = </a:t>
            </a:r>
            <a:r>
              <a:rPr lang="en-GB" sz="3600" dirty="0" smtClean="0">
                <a:latin typeface="Garamond" panose="02020404030301010803" pitchFamily="18" charset="0"/>
              </a:rPr>
              <a:t>0 </a:t>
            </a:r>
            <a:endParaRPr lang="en-GB" sz="3600" dirty="0">
              <a:latin typeface="Garamond" panose="02020404030301010803" pitchFamily="18" charset="0"/>
            </a:endParaRPr>
          </a:p>
          <a:p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80" y="1700808"/>
            <a:ext cx="4038600" cy="3028950"/>
          </a:xfrm>
        </p:spPr>
      </p:pic>
      <p:sp>
        <p:nvSpPr>
          <p:cNvPr id="6" name="TextBox 5"/>
          <p:cNvSpPr txBox="1"/>
          <p:nvPr/>
        </p:nvSpPr>
        <p:spPr>
          <a:xfrm>
            <a:off x="5269755" y="4797152"/>
            <a:ext cx="3478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The exponential function </a:t>
            </a:r>
            <a:r>
              <a:rPr lang="en-GB" sz="2400" i="1" dirty="0" smtClean="0">
                <a:latin typeface="Garamond" panose="02020404030301010803" pitchFamily="18" charset="0"/>
              </a:rPr>
              <a:t>e</a:t>
            </a:r>
            <a:r>
              <a:rPr lang="en-GB" sz="2400" i="1" baseline="30000" dirty="0" smtClean="0">
                <a:latin typeface="Garamond" panose="02020404030301010803" pitchFamily="18" charset="0"/>
              </a:rPr>
              <a:t>x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 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The </a:t>
            </a:r>
            <a:r>
              <a:rPr lang="en-GB" sz="2400" dirty="0">
                <a:latin typeface="Garamond" panose="02020404030301010803" pitchFamily="18" charset="0"/>
              </a:rPr>
              <a:t>slope of this </a:t>
            </a:r>
            <a:r>
              <a:rPr lang="en-GB" sz="2400" dirty="0" smtClean="0">
                <a:latin typeface="Garamond" panose="02020404030301010803" pitchFamily="18" charset="0"/>
              </a:rPr>
              <a:t>curve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at any point x is also </a:t>
            </a:r>
            <a:r>
              <a:rPr lang="en-GB" sz="2400" i="1" dirty="0">
                <a:latin typeface="Garamond" panose="02020404030301010803" pitchFamily="18" charset="0"/>
              </a:rPr>
              <a:t>e</a:t>
            </a:r>
            <a:r>
              <a:rPr lang="en-GB" sz="2400" i="1" baseline="30000" dirty="0">
                <a:latin typeface="Garamond" panose="02020404030301010803" pitchFamily="18" charset="0"/>
              </a:rPr>
              <a:t>x</a:t>
            </a:r>
            <a:endParaRPr lang="en-GB" sz="2400" i="1" dirty="0">
              <a:latin typeface="Garamond" panose="02020404030301010803" pitchFamily="18" charset="0"/>
            </a:endParaRPr>
          </a:p>
          <a:p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B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ridges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of </a:t>
            </a:r>
            <a:r>
              <a:rPr lang="en-GB" dirty="0" err="1">
                <a:solidFill>
                  <a:srgbClr val="0066FF"/>
                </a:solidFill>
                <a:latin typeface="Garamond" panose="02020404030301010803" pitchFamily="18" charset="0"/>
              </a:rPr>
              <a:t>Königsberg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37112"/>
            <a:ext cx="2250250" cy="1800200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9" y="2007424"/>
            <a:ext cx="3043053" cy="18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484784"/>
            <a:ext cx="4531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Euler’s </a:t>
            </a:r>
            <a:r>
              <a:rPr lang="en-GB" sz="2400" dirty="0">
                <a:latin typeface="Garamond" panose="02020404030301010803" pitchFamily="18" charset="0"/>
              </a:rPr>
              <a:t>drawing of the seven bridges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57453"/>
            <a:ext cx="3314583" cy="2651667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>
            <a:off x="4716016" y="4653136"/>
            <a:ext cx="1297251" cy="11521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ent-Up Arrow 11"/>
          <p:cNvSpPr/>
          <p:nvPr/>
        </p:nvSpPr>
        <p:spPr>
          <a:xfrm>
            <a:off x="323528" y="4293096"/>
            <a:ext cx="1512168" cy="1224136"/>
          </a:xfrm>
          <a:prstGeom prst="bentUp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576" y="6237312"/>
            <a:ext cx="418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The seven bridges </a:t>
            </a:r>
            <a:r>
              <a:rPr lang="en-GB" sz="2400" dirty="0">
                <a:latin typeface="Garamond" panose="02020404030301010803" pitchFamily="18" charset="0"/>
              </a:rPr>
              <a:t>of </a:t>
            </a:r>
            <a:r>
              <a:rPr lang="en-GB" sz="2400" dirty="0" err="1">
                <a:latin typeface="Garamond" panose="02020404030301010803" pitchFamily="18" charset="0"/>
              </a:rPr>
              <a:t>Königsberg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4437112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The graph associated with the seven </a:t>
            </a:r>
            <a:r>
              <a:rPr lang="en-GB" sz="2400" dirty="0">
                <a:latin typeface="Garamond" panose="02020404030301010803" pitchFamily="18" charset="0"/>
              </a:rPr>
              <a:t>bridges of </a:t>
            </a:r>
            <a:r>
              <a:rPr lang="en-GB" sz="2400" dirty="0" err="1" smtClean="0">
                <a:latin typeface="Garamond" panose="02020404030301010803" pitchFamily="18" charset="0"/>
              </a:rPr>
              <a:t>Königsberg</a:t>
            </a:r>
            <a:r>
              <a:rPr lang="en-GB" sz="2400" dirty="0" smtClean="0">
                <a:latin typeface="Garamond" panose="02020404030301010803" pitchFamily="18" charset="0"/>
              </a:rPr>
              <a:t> problem</a:t>
            </a: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584176"/>
          </a:xfrm>
        </p:spPr>
        <p:txBody>
          <a:bodyPr/>
          <a:lstStyle/>
          <a:p>
            <a:r>
              <a:rPr lang="en-GB" sz="34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 graph has an Euler walk precisely when it is connected and there are no or only two vertices of odd degree. </a:t>
            </a:r>
            <a:endParaRPr lang="en-GB" sz="34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781128"/>
          </a:xfrm>
        </p:spPr>
        <p:txBody>
          <a:bodyPr/>
          <a:lstStyle/>
          <a:p>
            <a:r>
              <a:rPr lang="en-GB" dirty="0" smtClean="0"/>
              <a:t>A graph is made up of points called </a:t>
            </a:r>
            <a:r>
              <a:rPr lang="en-GB" i="1" dirty="0" smtClean="0"/>
              <a:t>vertices</a:t>
            </a:r>
            <a:r>
              <a:rPr lang="en-GB" dirty="0" smtClean="0"/>
              <a:t> and lines joining these points, called </a:t>
            </a:r>
            <a:r>
              <a:rPr lang="en-GB" i="1" dirty="0" smtClean="0"/>
              <a:t>edges.</a:t>
            </a:r>
          </a:p>
          <a:p>
            <a:r>
              <a:rPr lang="en-GB" dirty="0" smtClean="0"/>
              <a:t>A graph is </a:t>
            </a:r>
            <a:r>
              <a:rPr lang="en-GB" i="1" dirty="0" smtClean="0"/>
              <a:t>connected</a:t>
            </a:r>
            <a:r>
              <a:rPr lang="en-GB" dirty="0" smtClean="0"/>
              <a:t> if it is possible to get from any vertex to any other vertex by following a sequence of edges.</a:t>
            </a:r>
            <a:endParaRPr lang="en-GB" i="1" dirty="0" smtClean="0"/>
          </a:p>
          <a:p>
            <a:r>
              <a:rPr lang="en-GB" dirty="0" smtClean="0"/>
              <a:t>The </a:t>
            </a:r>
            <a:r>
              <a:rPr lang="en-GB" i="1" dirty="0" smtClean="0"/>
              <a:t>degree</a:t>
            </a:r>
            <a:r>
              <a:rPr lang="en-GB" dirty="0" smtClean="0"/>
              <a:t> of a vertex is the number of edges coming out of it.</a:t>
            </a:r>
          </a:p>
          <a:p>
            <a:r>
              <a:rPr lang="en-GB" dirty="0" smtClean="0"/>
              <a:t>An </a:t>
            </a:r>
            <a:r>
              <a:rPr lang="en-GB" i="1" dirty="0"/>
              <a:t>E</a:t>
            </a:r>
            <a:r>
              <a:rPr lang="en-GB" i="1" dirty="0" smtClean="0"/>
              <a:t>uler walk </a:t>
            </a:r>
            <a:r>
              <a:rPr lang="en-GB" dirty="0" smtClean="0"/>
              <a:t>on a graph visits each edge exactly once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9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B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ridges </a:t>
            </a:r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of </a:t>
            </a:r>
            <a:r>
              <a:rPr lang="en-GB" dirty="0" err="1">
                <a:solidFill>
                  <a:srgbClr val="0066FF"/>
                </a:solidFill>
                <a:latin typeface="Garamond" panose="02020404030301010803" pitchFamily="18" charset="0"/>
              </a:rPr>
              <a:t>Königsberg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A graph has an Euler walk precisely when it is connected and there are </a:t>
            </a:r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no </a:t>
            </a:r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or </a:t>
            </a:r>
            <a:r>
              <a:rPr lang="en-GB" sz="3200" dirty="0" smtClean="0">
                <a:solidFill>
                  <a:srgbClr val="0066FF"/>
                </a:solidFill>
                <a:latin typeface="Garamond" panose="02020404030301010803" pitchFamily="18" charset="0"/>
              </a:rPr>
              <a:t>only two </a:t>
            </a:r>
            <a:r>
              <a:rPr lang="en-GB" sz="3200" dirty="0">
                <a:solidFill>
                  <a:srgbClr val="0066FF"/>
                </a:solidFill>
                <a:latin typeface="Garamond" panose="02020404030301010803" pitchFamily="18" charset="0"/>
              </a:rPr>
              <a:t>vertices of odd degree. 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57453"/>
            <a:ext cx="3314583" cy="2651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4208" y="4437112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The graph associated with the seven </a:t>
            </a:r>
            <a:r>
              <a:rPr lang="en-GB" sz="2400" dirty="0">
                <a:latin typeface="Garamond" panose="02020404030301010803" pitchFamily="18" charset="0"/>
              </a:rPr>
              <a:t>bridges of </a:t>
            </a:r>
            <a:r>
              <a:rPr lang="en-GB" sz="2400" dirty="0" err="1" smtClean="0">
                <a:latin typeface="Garamond" panose="02020404030301010803" pitchFamily="18" charset="0"/>
              </a:rPr>
              <a:t>Königsberg</a:t>
            </a:r>
            <a:r>
              <a:rPr lang="en-GB" sz="2400" dirty="0" smtClean="0">
                <a:latin typeface="Garamond" panose="02020404030301010803" pitchFamily="18" charset="0"/>
              </a:rPr>
              <a:t> problem</a:t>
            </a:r>
            <a:endParaRPr lang="en-GB" sz="2400" dirty="0">
              <a:latin typeface="Garamond" panose="02020404030301010803" pitchFamily="18" charset="0"/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2201" y="11967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6FF"/>
                </a:solidFill>
                <a:latin typeface="Garamond" panose="02020404030301010803" pitchFamily="18" charset="0"/>
              </a:rPr>
              <a:t>All vertices have odd order</a:t>
            </a:r>
            <a:endParaRPr lang="en-GB" sz="2400" b="1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New bridge added in </a:t>
            </a:r>
            <a:r>
              <a:rPr lang="en-GB" dirty="0" err="1" smtClean="0">
                <a:solidFill>
                  <a:srgbClr val="0066FF"/>
                </a:solidFill>
                <a:latin typeface="Garamond" panose="02020404030301010803" pitchFamily="18" charset="0"/>
              </a:rPr>
              <a:t>Königsberg</a:t>
            </a:r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1779111"/>
            <a:ext cx="7688580" cy="4168140"/>
          </a:xfrm>
        </p:spPr>
      </p:pic>
      <p:sp>
        <p:nvSpPr>
          <p:cNvPr id="5" name="TextBox 4"/>
          <p:cNvSpPr txBox="1"/>
          <p:nvPr/>
        </p:nvSpPr>
        <p:spPr>
          <a:xfrm>
            <a:off x="1259632" y="6237312"/>
            <a:ext cx="68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Source: </a:t>
            </a:r>
            <a:r>
              <a:rPr lang="en-GB" i="1" dirty="0" smtClean="0">
                <a:latin typeface="Garamond" panose="02020404030301010803" pitchFamily="18" charset="0"/>
              </a:rPr>
              <a:t>Euler’s Gem, </a:t>
            </a:r>
            <a:r>
              <a:rPr lang="en-GB" dirty="0" smtClean="0">
                <a:latin typeface="Garamond" panose="02020404030301010803" pitchFamily="18" charset="0"/>
              </a:rPr>
              <a:t>David S. Richardson, Princeton University Press, 2008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34134</TotalTime>
  <Words>1700</Words>
  <Application>Microsoft Office PowerPoint</Application>
  <PresentationFormat>On-screen Show (4:3)</PresentationFormat>
  <Paragraphs>248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Surfaces and Topology</vt:lpstr>
      <vt:lpstr>Overview</vt:lpstr>
      <vt:lpstr>Leonhard Euler, 1707–1783 Read Euler, read Euler, he is the master of us all</vt:lpstr>
      <vt:lpstr>Euler’s books</vt:lpstr>
      <vt:lpstr>The Exponential Function</vt:lpstr>
      <vt:lpstr>Bridges of Königsberg</vt:lpstr>
      <vt:lpstr>A graph has an Euler walk precisely when it is connected and there are no or only two vertices of odd degree. </vt:lpstr>
      <vt:lpstr>Bridges of Königsberg</vt:lpstr>
      <vt:lpstr>New bridge added in Königsberg!</vt:lpstr>
      <vt:lpstr>London Tube Map</vt:lpstr>
      <vt:lpstr>Geometry and Topology</vt:lpstr>
      <vt:lpstr>Polyhedra</vt:lpstr>
      <vt:lpstr>Polyhedra</vt:lpstr>
      <vt:lpstr>Euler’s formula for convex polyhedra, V – E + F = 2</vt:lpstr>
      <vt:lpstr>Tetrahedron V – E + F = 2</vt:lpstr>
      <vt:lpstr>Cube or Hexahedron V – E + F = 2</vt:lpstr>
      <vt:lpstr>Octahedron V – E + F = 2</vt:lpstr>
      <vt:lpstr>Dodecahedron V – E + F = 2</vt:lpstr>
      <vt:lpstr>Icosahedron V – E + F = 2</vt:lpstr>
      <vt:lpstr>icosidodecahedron V – E + F = 2</vt:lpstr>
      <vt:lpstr>V – E + F</vt:lpstr>
      <vt:lpstr>1: Deform the convex polyhedron into a sphere V – E + F left unchanged</vt:lpstr>
      <vt:lpstr>2: Remove an edge so as to merge two faces. Leaves V – E + F unchanged</vt:lpstr>
      <vt:lpstr>3: End up with only 1 face and the edges and vertices forming a graph with no loops – a tree</vt:lpstr>
      <vt:lpstr>4: remove a terminating vertex and edge from the tree.  Leaves V – E + F unchanged</vt:lpstr>
      <vt:lpstr>5: As F = 1, E = 0 and V = 1  V – E + F = 2</vt:lpstr>
      <vt:lpstr>In a regular polyhedron all the faces are the same and the arrangement of faces at each vertex is the same.</vt:lpstr>
      <vt:lpstr>There are exactly five regular polyhedra </vt:lpstr>
      <vt:lpstr>There are exactly five regular polyhedra </vt:lpstr>
      <vt:lpstr>There are exactly five regular polyhedra </vt:lpstr>
      <vt:lpstr>There are exactly five regular polyhedra </vt:lpstr>
      <vt:lpstr>There are exactly five regular polyhedra </vt:lpstr>
      <vt:lpstr>There are exactly five regular polyhedra </vt:lpstr>
      <vt:lpstr>There are exactly five regular polyhedra </vt:lpstr>
      <vt:lpstr>The Five regular or Platonic Solids</vt:lpstr>
      <vt:lpstr>Toroidal polyhedron V – E + F = 0</vt:lpstr>
      <vt:lpstr>Any solid deformable into a torus will have V –E + F = 0</vt:lpstr>
      <vt:lpstr>Surfaces</vt:lpstr>
      <vt:lpstr>PowerPoint Presentation</vt:lpstr>
      <vt:lpstr>Any solid deformable into a g holed torus satisfies V – E + F = 2 – 2g</vt:lpstr>
      <vt:lpstr>Classification of surfaces</vt:lpstr>
      <vt:lpstr>Classification of one sided surfaces</vt:lpstr>
      <vt:lpstr>Vector fields</vt:lpstr>
      <vt:lpstr>Index of a zero</vt:lpstr>
      <vt:lpstr>Index of a zero</vt:lpstr>
      <vt:lpstr>Poincaré–Hopf theorem</vt:lpstr>
      <vt:lpstr>Poincaré–Hopf theorem</vt:lpstr>
      <vt:lpstr>Probability and its Limits  Tuesday 18 February 2014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of Departed Quantities: Calculus and its Limits</dc:title>
  <dc:creator>Raymond</dc:creator>
  <cp:lastModifiedBy>Raymond</cp:lastModifiedBy>
  <cp:revision>964</cp:revision>
  <cp:lastPrinted>2014-01-15T12:17:25Z</cp:lastPrinted>
  <dcterms:created xsi:type="dcterms:W3CDTF">2012-07-24T09:09:03Z</dcterms:created>
  <dcterms:modified xsi:type="dcterms:W3CDTF">2014-01-19T13:48:13Z</dcterms:modified>
</cp:coreProperties>
</file>