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handoutMasterIdLst>
    <p:handoutMasterId r:id="rId29"/>
  </p:handoutMasterIdLst>
  <p:sldIdLst>
    <p:sldId id="842" r:id="rId3"/>
    <p:sldId id="987" r:id="rId4"/>
    <p:sldId id="1050" r:id="rId5"/>
    <p:sldId id="1099" r:id="rId6"/>
    <p:sldId id="1100" r:id="rId7"/>
    <p:sldId id="1101" r:id="rId8"/>
    <p:sldId id="1103" r:id="rId9"/>
    <p:sldId id="1107" r:id="rId10"/>
    <p:sldId id="1104" r:id="rId11"/>
    <p:sldId id="1108" r:id="rId12"/>
    <p:sldId id="1109" r:id="rId13"/>
    <p:sldId id="1097" r:id="rId14"/>
    <p:sldId id="1098" r:id="rId15"/>
    <p:sldId id="1120" r:id="rId16"/>
    <p:sldId id="1110" r:id="rId17"/>
    <p:sldId id="1111" r:id="rId18"/>
    <p:sldId id="1112" r:id="rId19"/>
    <p:sldId id="1113" r:id="rId20"/>
    <p:sldId id="1114" r:id="rId21"/>
    <p:sldId id="1115" r:id="rId22"/>
    <p:sldId id="1116" r:id="rId23"/>
    <p:sldId id="1117" r:id="rId24"/>
    <p:sldId id="1118" r:id="rId25"/>
    <p:sldId id="1119" r:id="rId26"/>
    <p:sldId id="930" r:id="rId27"/>
  </p:sldIdLst>
  <p:sldSz cx="9906000" cy="6858000" type="A4"/>
  <p:notesSz cx="9863138" cy="6731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rgbClr val="000000"/>
      </a:buClr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000000"/>
      </a:buClr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000000"/>
      </a:buClr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000000"/>
      </a:buClr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000000"/>
      </a:buClr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CCFF"/>
    <a:srgbClr val="FFFF66"/>
    <a:srgbClr val="00FFFF"/>
    <a:srgbClr val="0099FF"/>
    <a:srgbClr val="FF9933"/>
    <a:srgbClr val="99CC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66" autoAdjust="0"/>
    <p:restoredTop sz="93241" autoAdjust="0"/>
  </p:normalViewPr>
  <p:slideViewPr>
    <p:cSldViewPr snapToGrid="0">
      <p:cViewPr>
        <p:scale>
          <a:sx n="73" d="100"/>
          <a:sy n="73" d="100"/>
        </p:scale>
        <p:origin x="-936" y="-14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cebr-fs01\company\the%20prospects%20service\Reports\Budget%20and%20Pre-budget%20reports\Budget%202013\DS%20budget%20income%20tax%20slide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Sheet1!$B$2</c:f>
              <c:strCache>
                <c:ptCount val="1"/>
                <c:pt idx="0">
                  <c:v>tax</c:v>
                </c:pt>
              </c:strCache>
            </c:strRef>
          </c:tx>
          <c:cat>
            <c:strRef>
              <c:f>Sheet1!$A$3:$A$5</c:f>
              <c:strCache>
                <c:ptCount val="3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</c:strCache>
            </c:strRef>
          </c:cat>
          <c:val>
            <c:numRef>
              <c:f>Sheet1!$B$3:$B$5</c:f>
              <c:numCache>
                <c:formatCode>General</c:formatCode>
                <c:ptCount val="3"/>
                <c:pt idx="0">
                  <c:v>3379</c:v>
                </c:pt>
                <c:pt idx="1">
                  <c:v>3112</c:v>
                </c:pt>
                <c:pt idx="2">
                  <c:v>3000</c:v>
                </c:pt>
              </c:numCache>
            </c:numRef>
          </c:val>
        </c:ser>
        <c:dLbls/>
        <c:axId val="68153728"/>
        <c:axId val="68155264"/>
      </c:barChart>
      <c:catAx>
        <c:axId val="6815372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Arial Narrow" pitchFamily="34" charset="0"/>
              </a:defRPr>
            </a:pPr>
            <a:endParaRPr lang="en-US"/>
          </a:p>
        </c:txPr>
        <c:crossAx val="68155264"/>
        <c:crosses val="autoZero"/>
        <c:auto val="1"/>
        <c:lblAlgn val="ctr"/>
        <c:lblOffset val="100"/>
      </c:catAx>
      <c:valAx>
        <c:axId val="68155264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600" b="1">
                <a:latin typeface="Arial Narrow" pitchFamily="34" charset="0"/>
              </a:defRPr>
            </a:pPr>
            <a:endParaRPr lang="en-US"/>
          </a:p>
        </c:txPr>
        <c:crossAx val="68153728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52DFA5-C340-4FD4-A5F1-236FC13E4C7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0551E6F-B3AC-49DF-A6DD-18A4E8712600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2000" b="1" dirty="0" smtClean="0"/>
            <a:t>Cheap educated labour</a:t>
          </a:r>
          <a:endParaRPr lang="en-GB" sz="2000" b="1" dirty="0"/>
        </a:p>
      </dgm:t>
    </dgm:pt>
    <dgm:pt modelId="{2019C32D-07EF-4242-8E61-7F14FA3C3185}" type="parTrans" cxnId="{8C90963D-275B-42C1-BEC4-5ABC215FBE60}">
      <dgm:prSet/>
      <dgm:spPr/>
      <dgm:t>
        <a:bodyPr/>
        <a:lstStyle/>
        <a:p>
          <a:endParaRPr lang="en-GB"/>
        </a:p>
      </dgm:t>
    </dgm:pt>
    <dgm:pt modelId="{299030FE-3A7F-42E6-855C-4AEE1500B1F6}" type="sibTrans" cxnId="{8C90963D-275B-42C1-BEC4-5ABC215FBE60}">
      <dgm:prSet/>
      <dgm:spPr>
        <a:solidFill>
          <a:srgbClr val="FFC000"/>
        </a:solidFill>
      </dgm:spPr>
      <dgm:t>
        <a:bodyPr/>
        <a:lstStyle/>
        <a:p>
          <a:endParaRPr lang="en-GB"/>
        </a:p>
      </dgm:t>
    </dgm:pt>
    <dgm:pt modelId="{12EA26E3-E944-44E0-98C5-E8623E4AB775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1800" b="1" dirty="0" smtClean="0"/>
            <a:t>Export growth leading to rising GDP</a:t>
          </a:r>
          <a:endParaRPr lang="en-GB" sz="1800" b="1" dirty="0"/>
        </a:p>
      </dgm:t>
    </dgm:pt>
    <dgm:pt modelId="{9E3A73D4-0CFE-4127-9899-D2CB559E3356}" type="parTrans" cxnId="{CF5F89CF-EF2A-42D1-AEB6-72C34793D8FE}">
      <dgm:prSet/>
      <dgm:spPr/>
      <dgm:t>
        <a:bodyPr/>
        <a:lstStyle/>
        <a:p>
          <a:endParaRPr lang="en-GB"/>
        </a:p>
      </dgm:t>
    </dgm:pt>
    <dgm:pt modelId="{EE951301-EE3B-4093-BD25-892E758BD54D}" type="sibTrans" cxnId="{CF5F89CF-EF2A-42D1-AEB6-72C34793D8FE}">
      <dgm:prSet/>
      <dgm:spPr>
        <a:solidFill>
          <a:srgbClr val="FFC000"/>
        </a:solidFill>
      </dgm:spPr>
      <dgm:t>
        <a:bodyPr/>
        <a:lstStyle/>
        <a:p>
          <a:endParaRPr lang="en-GB"/>
        </a:p>
      </dgm:t>
    </dgm:pt>
    <dgm:pt modelId="{54A9A52F-BC9C-4602-B131-7D274AE75FAD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2000" b="1" dirty="0" smtClean="0"/>
            <a:t>High profits</a:t>
          </a:r>
          <a:endParaRPr lang="en-GB" sz="2000" b="1" dirty="0"/>
        </a:p>
      </dgm:t>
    </dgm:pt>
    <dgm:pt modelId="{DB6F3EBF-005C-457D-A9E8-CFAC1097093D}" type="parTrans" cxnId="{DD22E306-5160-41CD-ADA6-021FB9AAAA08}">
      <dgm:prSet/>
      <dgm:spPr/>
      <dgm:t>
        <a:bodyPr/>
        <a:lstStyle/>
        <a:p>
          <a:endParaRPr lang="en-GB"/>
        </a:p>
      </dgm:t>
    </dgm:pt>
    <dgm:pt modelId="{1CAC8E99-943A-417C-99D9-BB1CBFA68F30}" type="sibTrans" cxnId="{DD22E306-5160-41CD-ADA6-021FB9AAAA08}">
      <dgm:prSet/>
      <dgm:spPr>
        <a:solidFill>
          <a:srgbClr val="FFC000"/>
        </a:solidFill>
      </dgm:spPr>
      <dgm:t>
        <a:bodyPr/>
        <a:lstStyle/>
        <a:p>
          <a:endParaRPr lang="en-GB"/>
        </a:p>
      </dgm:t>
    </dgm:pt>
    <dgm:pt modelId="{3D964B4A-EEC3-4195-8902-5651B865813F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1600" b="1" dirty="0" smtClean="0"/>
            <a:t>High investment</a:t>
          </a:r>
          <a:endParaRPr lang="en-GB" sz="1600" b="1" dirty="0"/>
        </a:p>
      </dgm:t>
    </dgm:pt>
    <dgm:pt modelId="{2680448D-8A04-4ED4-9AF9-46222C535207}" type="parTrans" cxnId="{144336FF-D077-429E-AF06-F4836663AA66}">
      <dgm:prSet/>
      <dgm:spPr/>
      <dgm:t>
        <a:bodyPr/>
        <a:lstStyle/>
        <a:p>
          <a:endParaRPr lang="en-GB"/>
        </a:p>
      </dgm:t>
    </dgm:pt>
    <dgm:pt modelId="{2FCE6724-B922-4537-80C7-DA6EA9244D3A}" type="sibTrans" cxnId="{144336FF-D077-429E-AF06-F4836663AA66}">
      <dgm:prSet/>
      <dgm:spPr>
        <a:solidFill>
          <a:srgbClr val="FFC000"/>
        </a:solidFill>
      </dgm:spPr>
      <dgm:t>
        <a:bodyPr/>
        <a:lstStyle/>
        <a:p>
          <a:endParaRPr lang="en-GB"/>
        </a:p>
      </dgm:t>
    </dgm:pt>
    <dgm:pt modelId="{5766B3D2-6762-4BF5-B10E-9C3CC92878C8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1400" b="1" dirty="0" smtClean="0"/>
            <a:t>Strong productivity growth</a:t>
          </a:r>
          <a:endParaRPr lang="en-GB" sz="1400" b="1" dirty="0"/>
        </a:p>
      </dgm:t>
    </dgm:pt>
    <dgm:pt modelId="{D2231739-F5B7-47E1-9002-95A756107BC5}" type="parTrans" cxnId="{2083700F-855A-47A5-AA89-44C6FCF4AE97}">
      <dgm:prSet/>
      <dgm:spPr/>
      <dgm:t>
        <a:bodyPr/>
        <a:lstStyle/>
        <a:p>
          <a:endParaRPr lang="en-GB"/>
        </a:p>
      </dgm:t>
    </dgm:pt>
    <dgm:pt modelId="{3F7D2683-FCDB-49EC-8924-A38D409F5F2F}" type="sibTrans" cxnId="{2083700F-855A-47A5-AA89-44C6FCF4AE97}">
      <dgm:prSet/>
      <dgm:spPr>
        <a:solidFill>
          <a:srgbClr val="FFC000"/>
        </a:solidFill>
      </dgm:spPr>
      <dgm:t>
        <a:bodyPr/>
        <a:lstStyle/>
        <a:p>
          <a:endParaRPr lang="en-GB"/>
        </a:p>
      </dgm:t>
    </dgm:pt>
    <dgm:pt modelId="{9017AFBB-6AC0-4EFE-B916-E45F00EF908E}" type="pres">
      <dgm:prSet presAssocID="{3252DFA5-C340-4FD4-A5F1-236FC13E4C7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D3AF7D3-5EFE-4118-8EAC-BB3AC05BAF80}" type="pres">
      <dgm:prSet presAssocID="{80551E6F-B3AC-49DF-A6DD-18A4E871260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0561F9-2B03-4BAA-B1CD-960B1D8A959C}" type="pres">
      <dgm:prSet presAssocID="{299030FE-3A7F-42E6-855C-4AEE1500B1F6}" presName="sibTrans" presStyleLbl="sibTrans2D1" presStyleIdx="0" presStyleCnt="5"/>
      <dgm:spPr/>
      <dgm:t>
        <a:bodyPr/>
        <a:lstStyle/>
        <a:p>
          <a:endParaRPr lang="en-GB"/>
        </a:p>
      </dgm:t>
    </dgm:pt>
    <dgm:pt modelId="{887997A6-BFE9-4C22-9168-5648DBFDF8F7}" type="pres">
      <dgm:prSet presAssocID="{299030FE-3A7F-42E6-855C-4AEE1500B1F6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E3018B30-0D1F-4D6A-AB50-DBC77E96A981}" type="pres">
      <dgm:prSet presAssocID="{12EA26E3-E944-44E0-98C5-E8623E4AB77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823A20-4801-458C-9257-8867B0D38FD2}" type="pres">
      <dgm:prSet presAssocID="{EE951301-EE3B-4093-BD25-892E758BD54D}" presName="sibTrans" presStyleLbl="sibTrans2D1" presStyleIdx="1" presStyleCnt="5"/>
      <dgm:spPr/>
      <dgm:t>
        <a:bodyPr/>
        <a:lstStyle/>
        <a:p>
          <a:endParaRPr lang="en-GB"/>
        </a:p>
      </dgm:t>
    </dgm:pt>
    <dgm:pt modelId="{0766C3F7-CE03-427A-BE44-5953AA03ECA8}" type="pres">
      <dgm:prSet presAssocID="{EE951301-EE3B-4093-BD25-892E758BD54D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2B5416EB-8CF1-467B-BE84-95F4B26C2E9D}" type="pres">
      <dgm:prSet presAssocID="{54A9A52F-BC9C-4602-B131-7D274AE75FA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87B022-F764-4D64-9BB9-22F5BB9EAF2C}" type="pres">
      <dgm:prSet presAssocID="{1CAC8E99-943A-417C-99D9-BB1CBFA68F30}" presName="sibTrans" presStyleLbl="sibTrans2D1" presStyleIdx="2" presStyleCnt="5"/>
      <dgm:spPr/>
      <dgm:t>
        <a:bodyPr/>
        <a:lstStyle/>
        <a:p>
          <a:endParaRPr lang="en-GB"/>
        </a:p>
      </dgm:t>
    </dgm:pt>
    <dgm:pt modelId="{BAB3B237-DDAE-46C4-98E7-69E67743E61E}" type="pres">
      <dgm:prSet presAssocID="{1CAC8E99-943A-417C-99D9-BB1CBFA68F30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6480D89A-3FCF-4FA3-B3DD-448E82D7AA95}" type="pres">
      <dgm:prSet presAssocID="{3D964B4A-EEC3-4195-8902-5651B865813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F3DAC6-0DF9-4241-965A-0463FE419F2F}" type="pres">
      <dgm:prSet presAssocID="{2FCE6724-B922-4537-80C7-DA6EA9244D3A}" presName="sibTrans" presStyleLbl="sibTrans2D1" presStyleIdx="3" presStyleCnt="5"/>
      <dgm:spPr/>
      <dgm:t>
        <a:bodyPr/>
        <a:lstStyle/>
        <a:p>
          <a:endParaRPr lang="en-GB"/>
        </a:p>
      </dgm:t>
    </dgm:pt>
    <dgm:pt modelId="{256E9691-7491-4C6F-A99D-0CEE2B0D8616}" type="pres">
      <dgm:prSet presAssocID="{2FCE6724-B922-4537-80C7-DA6EA9244D3A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8AC3EF21-FB62-4E72-801E-0A22C458FFA9}" type="pres">
      <dgm:prSet presAssocID="{5766B3D2-6762-4BF5-B10E-9C3CC92878C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D29822-DC00-484D-827B-97CA6AAD54DF}" type="pres">
      <dgm:prSet presAssocID="{3F7D2683-FCDB-49EC-8924-A38D409F5F2F}" presName="sibTrans" presStyleLbl="sibTrans2D1" presStyleIdx="4" presStyleCnt="5"/>
      <dgm:spPr/>
      <dgm:t>
        <a:bodyPr/>
        <a:lstStyle/>
        <a:p>
          <a:endParaRPr lang="en-GB"/>
        </a:p>
      </dgm:t>
    </dgm:pt>
    <dgm:pt modelId="{56274F30-1D87-4269-BA00-D856364764BE}" type="pres">
      <dgm:prSet presAssocID="{3F7D2683-FCDB-49EC-8924-A38D409F5F2F}" presName="connectorText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83F1D69F-0C30-467D-B3EA-CE1AA269FE73}" type="presOf" srcId="{EE951301-EE3B-4093-BD25-892E758BD54D}" destId="{0766C3F7-CE03-427A-BE44-5953AA03ECA8}" srcOrd="1" destOrd="0" presId="urn:microsoft.com/office/officeart/2005/8/layout/cycle2"/>
    <dgm:cxn modelId="{FA556A62-487F-4855-BD1D-D10B7D6ABE82}" type="presOf" srcId="{1CAC8E99-943A-417C-99D9-BB1CBFA68F30}" destId="{BB87B022-F764-4D64-9BB9-22F5BB9EAF2C}" srcOrd="0" destOrd="0" presId="urn:microsoft.com/office/officeart/2005/8/layout/cycle2"/>
    <dgm:cxn modelId="{D44AA331-56D4-4380-BDBE-75C1DED9D6D6}" type="presOf" srcId="{3F7D2683-FCDB-49EC-8924-A38D409F5F2F}" destId="{56274F30-1D87-4269-BA00-D856364764BE}" srcOrd="1" destOrd="0" presId="urn:microsoft.com/office/officeart/2005/8/layout/cycle2"/>
    <dgm:cxn modelId="{1E52F212-8236-4A56-A573-D2F71ECDD136}" type="presOf" srcId="{1CAC8E99-943A-417C-99D9-BB1CBFA68F30}" destId="{BAB3B237-DDAE-46C4-98E7-69E67743E61E}" srcOrd="1" destOrd="0" presId="urn:microsoft.com/office/officeart/2005/8/layout/cycle2"/>
    <dgm:cxn modelId="{D1CE628D-6DAD-4042-B822-84F2D80D5D10}" type="presOf" srcId="{299030FE-3A7F-42E6-855C-4AEE1500B1F6}" destId="{940561F9-2B03-4BAA-B1CD-960B1D8A959C}" srcOrd="0" destOrd="0" presId="urn:microsoft.com/office/officeart/2005/8/layout/cycle2"/>
    <dgm:cxn modelId="{B17989C3-1F2B-4066-BB62-1C30805D2E1B}" type="presOf" srcId="{2FCE6724-B922-4537-80C7-DA6EA9244D3A}" destId="{256E9691-7491-4C6F-A99D-0CEE2B0D8616}" srcOrd="1" destOrd="0" presId="urn:microsoft.com/office/officeart/2005/8/layout/cycle2"/>
    <dgm:cxn modelId="{0A089707-33E0-4C09-9CDD-7CB0841A2125}" type="presOf" srcId="{2FCE6724-B922-4537-80C7-DA6EA9244D3A}" destId="{36F3DAC6-0DF9-4241-965A-0463FE419F2F}" srcOrd="0" destOrd="0" presId="urn:microsoft.com/office/officeart/2005/8/layout/cycle2"/>
    <dgm:cxn modelId="{75F8CB8C-76E0-466D-9626-7A3A2CA12F1D}" type="presOf" srcId="{3F7D2683-FCDB-49EC-8924-A38D409F5F2F}" destId="{38D29822-DC00-484D-827B-97CA6AAD54DF}" srcOrd="0" destOrd="0" presId="urn:microsoft.com/office/officeart/2005/8/layout/cycle2"/>
    <dgm:cxn modelId="{5AC552CA-0C60-4610-B085-E4F5E02F84AD}" type="presOf" srcId="{54A9A52F-BC9C-4602-B131-7D274AE75FAD}" destId="{2B5416EB-8CF1-467B-BE84-95F4B26C2E9D}" srcOrd="0" destOrd="0" presId="urn:microsoft.com/office/officeart/2005/8/layout/cycle2"/>
    <dgm:cxn modelId="{4D7A300A-0E9A-4E94-9E2E-EE5CC919C847}" type="presOf" srcId="{299030FE-3A7F-42E6-855C-4AEE1500B1F6}" destId="{887997A6-BFE9-4C22-9168-5648DBFDF8F7}" srcOrd="1" destOrd="0" presId="urn:microsoft.com/office/officeart/2005/8/layout/cycle2"/>
    <dgm:cxn modelId="{926EBE28-BB4A-4D9B-A4E3-E9F5942E1C78}" type="presOf" srcId="{12EA26E3-E944-44E0-98C5-E8623E4AB775}" destId="{E3018B30-0D1F-4D6A-AB50-DBC77E96A981}" srcOrd="0" destOrd="0" presId="urn:microsoft.com/office/officeart/2005/8/layout/cycle2"/>
    <dgm:cxn modelId="{144336FF-D077-429E-AF06-F4836663AA66}" srcId="{3252DFA5-C340-4FD4-A5F1-236FC13E4C7B}" destId="{3D964B4A-EEC3-4195-8902-5651B865813F}" srcOrd="3" destOrd="0" parTransId="{2680448D-8A04-4ED4-9AF9-46222C535207}" sibTransId="{2FCE6724-B922-4537-80C7-DA6EA9244D3A}"/>
    <dgm:cxn modelId="{83EE245C-7E7D-43F9-AD81-5A7329D3C5E1}" type="presOf" srcId="{3D964B4A-EEC3-4195-8902-5651B865813F}" destId="{6480D89A-3FCF-4FA3-B3DD-448E82D7AA95}" srcOrd="0" destOrd="0" presId="urn:microsoft.com/office/officeart/2005/8/layout/cycle2"/>
    <dgm:cxn modelId="{2083700F-855A-47A5-AA89-44C6FCF4AE97}" srcId="{3252DFA5-C340-4FD4-A5F1-236FC13E4C7B}" destId="{5766B3D2-6762-4BF5-B10E-9C3CC92878C8}" srcOrd="4" destOrd="0" parTransId="{D2231739-F5B7-47E1-9002-95A756107BC5}" sibTransId="{3F7D2683-FCDB-49EC-8924-A38D409F5F2F}"/>
    <dgm:cxn modelId="{DD22E306-5160-41CD-ADA6-021FB9AAAA08}" srcId="{3252DFA5-C340-4FD4-A5F1-236FC13E4C7B}" destId="{54A9A52F-BC9C-4602-B131-7D274AE75FAD}" srcOrd="2" destOrd="0" parTransId="{DB6F3EBF-005C-457D-A9E8-CFAC1097093D}" sibTransId="{1CAC8E99-943A-417C-99D9-BB1CBFA68F30}"/>
    <dgm:cxn modelId="{D45EE4FD-1B2E-4BCF-8D5E-7DCE746D94AE}" type="presOf" srcId="{80551E6F-B3AC-49DF-A6DD-18A4E8712600}" destId="{5D3AF7D3-5EFE-4118-8EAC-BB3AC05BAF80}" srcOrd="0" destOrd="0" presId="urn:microsoft.com/office/officeart/2005/8/layout/cycle2"/>
    <dgm:cxn modelId="{2AC8FCAA-272E-4EA8-9499-87799C2AEC2F}" type="presOf" srcId="{3252DFA5-C340-4FD4-A5F1-236FC13E4C7B}" destId="{9017AFBB-6AC0-4EFE-B916-E45F00EF908E}" srcOrd="0" destOrd="0" presId="urn:microsoft.com/office/officeart/2005/8/layout/cycle2"/>
    <dgm:cxn modelId="{547E70DE-6492-4AB9-9750-5785C1AED194}" type="presOf" srcId="{5766B3D2-6762-4BF5-B10E-9C3CC92878C8}" destId="{8AC3EF21-FB62-4E72-801E-0A22C458FFA9}" srcOrd="0" destOrd="0" presId="urn:microsoft.com/office/officeart/2005/8/layout/cycle2"/>
    <dgm:cxn modelId="{8C90963D-275B-42C1-BEC4-5ABC215FBE60}" srcId="{3252DFA5-C340-4FD4-A5F1-236FC13E4C7B}" destId="{80551E6F-B3AC-49DF-A6DD-18A4E8712600}" srcOrd="0" destOrd="0" parTransId="{2019C32D-07EF-4242-8E61-7F14FA3C3185}" sibTransId="{299030FE-3A7F-42E6-855C-4AEE1500B1F6}"/>
    <dgm:cxn modelId="{CF5F89CF-EF2A-42D1-AEB6-72C34793D8FE}" srcId="{3252DFA5-C340-4FD4-A5F1-236FC13E4C7B}" destId="{12EA26E3-E944-44E0-98C5-E8623E4AB775}" srcOrd="1" destOrd="0" parTransId="{9E3A73D4-0CFE-4127-9899-D2CB559E3356}" sibTransId="{EE951301-EE3B-4093-BD25-892E758BD54D}"/>
    <dgm:cxn modelId="{702F260E-CE17-45F5-A4BF-09E6E49482E6}" type="presOf" srcId="{EE951301-EE3B-4093-BD25-892E758BD54D}" destId="{79823A20-4801-458C-9257-8867B0D38FD2}" srcOrd="0" destOrd="0" presId="urn:microsoft.com/office/officeart/2005/8/layout/cycle2"/>
    <dgm:cxn modelId="{3146BC5B-A6A7-4DC4-8647-AB90BF0EE1BC}" type="presParOf" srcId="{9017AFBB-6AC0-4EFE-B916-E45F00EF908E}" destId="{5D3AF7D3-5EFE-4118-8EAC-BB3AC05BAF80}" srcOrd="0" destOrd="0" presId="urn:microsoft.com/office/officeart/2005/8/layout/cycle2"/>
    <dgm:cxn modelId="{9C644315-AE91-42A9-A844-0F3B54E1C37A}" type="presParOf" srcId="{9017AFBB-6AC0-4EFE-B916-E45F00EF908E}" destId="{940561F9-2B03-4BAA-B1CD-960B1D8A959C}" srcOrd="1" destOrd="0" presId="urn:microsoft.com/office/officeart/2005/8/layout/cycle2"/>
    <dgm:cxn modelId="{11267776-437C-471E-ADA5-9AFD277E619A}" type="presParOf" srcId="{940561F9-2B03-4BAA-B1CD-960B1D8A959C}" destId="{887997A6-BFE9-4C22-9168-5648DBFDF8F7}" srcOrd="0" destOrd="0" presId="urn:microsoft.com/office/officeart/2005/8/layout/cycle2"/>
    <dgm:cxn modelId="{B53D5616-7A09-4673-BE6D-EF2558AD2953}" type="presParOf" srcId="{9017AFBB-6AC0-4EFE-B916-E45F00EF908E}" destId="{E3018B30-0D1F-4D6A-AB50-DBC77E96A981}" srcOrd="2" destOrd="0" presId="urn:microsoft.com/office/officeart/2005/8/layout/cycle2"/>
    <dgm:cxn modelId="{2F3DA07D-91D4-4771-91CB-C1BA9BE84436}" type="presParOf" srcId="{9017AFBB-6AC0-4EFE-B916-E45F00EF908E}" destId="{79823A20-4801-458C-9257-8867B0D38FD2}" srcOrd="3" destOrd="0" presId="urn:microsoft.com/office/officeart/2005/8/layout/cycle2"/>
    <dgm:cxn modelId="{BCF3B2F8-381A-451A-A9F6-F8FE5F193C5B}" type="presParOf" srcId="{79823A20-4801-458C-9257-8867B0D38FD2}" destId="{0766C3F7-CE03-427A-BE44-5953AA03ECA8}" srcOrd="0" destOrd="0" presId="urn:microsoft.com/office/officeart/2005/8/layout/cycle2"/>
    <dgm:cxn modelId="{A9D7DAF1-CDB9-4BB0-BD94-A7A1153C4245}" type="presParOf" srcId="{9017AFBB-6AC0-4EFE-B916-E45F00EF908E}" destId="{2B5416EB-8CF1-467B-BE84-95F4B26C2E9D}" srcOrd="4" destOrd="0" presId="urn:microsoft.com/office/officeart/2005/8/layout/cycle2"/>
    <dgm:cxn modelId="{35591559-48C0-4C77-87B1-990998E118AB}" type="presParOf" srcId="{9017AFBB-6AC0-4EFE-B916-E45F00EF908E}" destId="{BB87B022-F764-4D64-9BB9-22F5BB9EAF2C}" srcOrd="5" destOrd="0" presId="urn:microsoft.com/office/officeart/2005/8/layout/cycle2"/>
    <dgm:cxn modelId="{209E1D1A-367A-4DF0-AC8E-53C201D78FC3}" type="presParOf" srcId="{BB87B022-F764-4D64-9BB9-22F5BB9EAF2C}" destId="{BAB3B237-DDAE-46C4-98E7-69E67743E61E}" srcOrd="0" destOrd="0" presId="urn:microsoft.com/office/officeart/2005/8/layout/cycle2"/>
    <dgm:cxn modelId="{2095F4EF-5776-49BA-B481-B718A1D701D1}" type="presParOf" srcId="{9017AFBB-6AC0-4EFE-B916-E45F00EF908E}" destId="{6480D89A-3FCF-4FA3-B3DD-448E82D7AA95}" srcOrd="6" destOrd="0" presId="urn:microsoft.com/office/officeart/2005/8/layout/cycle2"/>
    <dgm:cxn modelId="{AAC7B0C9-4D69-42E7-9482-F767DA03516A}" type="presParOf" srcId="{9017AFBB-6AC0-4EFE-B916-E45F00EF908E}" destId="{36F3DAC6-0DF9-4241-965A-0463FE419F2F}" srcOrd="7" destOrd="0" presId="urn:microsoft.com/office/officeart/2005/8/layout/cycle2"/>
    <dgm:cxn modelId="{DA6685B3-4AA1-4AF4-B92C-48FDD2437328}" type="presParOf" srcId="{36F3DAC6-0DF9-4241-965A-0463FE419F2F}" destId="{256E9691-7491-4C6F-A99D-0CEE2B0D8616}" srcOrd="0" destOrd="0" presId="urn:microsoft.com/office/officeart/2005/8/layout/cycle2"/>
    <dgm:cxn modelId="{4C9D4C19-1C72-4CF5-8CF4-B860565744D7}" type="presParOf" srcId="{9017AFBB-6AC0-4EFE-B916-E45F00EF908E}" destId="{8AC3EF21-FB62-4E72-801E-0A22C458FFA9}" srcOrd="8" destOrd="0" presId="urn:microsoft.com/office/officeart/2005/8/layout/cycle2"/>
    <dgm:cxn modelId="{CABD0ADE-E689-4520-A624-F7603BCA2928}" type="presParOf" srcId="{9017AFBB-6AC0-4EFE-B916-E45F00EF908E}" destId="{38D29822-DC00-484D-827B-97CA6AAD54DF}" srcOrd="9" destOrd="0" presId="urn:microsoft.com/office/officeart/2005/8/layout/cycle2"/>
    <dgm:cxn modelId="{CA380D89-035C-4C8C-8BA0-4FD3192B6CEA}" type="presParOf" srcId="{38D29822-DC00-484D-827B-97CA6AAD54DF}" destId="{56274F30-1D87-4269-BA00-D856364764B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52DFA5-C340-4FD4-A5F1-236FC13E4C7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0551E6F-B3AC-49DF-A6DD-18A4E8712600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2000" b="1" dirty="0" smtClean="0"/>
            <a:t>Costs cannot compete</a:t>
          </a:r>
          <a:endParaRPr lang="en-GB" sz="2000" b="1" dirty="0"/>
        </a:p>
      </dgm:t>
    </dgm:pt>
    <dgm:pt modelId="{2019C32D-07EF-4242-8E61-7F14FA3C3185}" type="parTrans" cxnId="{8C90963D-275B-42C1-BEC4-5ABC215FBE60}">
      <dgm:prSet/>
      <dgm:spPr/>
      <dgm:t>
        <a:bodyPr/>
        <a:lstStyle/>
        <a:p>
          <a:endParaRPr lang="en-GB"/>
        </a:p>
      </dgm:t>
    </dgm:pt>
    <dgm:pt modelId="{299030FE-3A7F-42E6-855C-4AEE1500B1F6}" type="sibTrans" cxnId="{8C90963D-275B-42C1-BEC4-5ABC215FBE60}">
      <dgm:prSet/>
      <dgm:spPr>
        <a:solidFill>
          <a:srgbClr val="7030A0"/>
        </a:solidFill>
      </dgm:spPr>
      <dgm:t>
        <a:bodyPr/>
        <a:lstStyle/>
        <a:p>
          <a:endParaRPr lang="en-GB"/>
        </a:p>
      </dgm:t>
    </dgm:pt>
    <dgm:pt modelId="{12EA26E3-E944-44E0-98C5-E8623E4AB775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1800" b="1" dirty="0" smtClean="0"/>
            <a:t>Weak exports leading to weak GDP</a:t>
          </a:r>
          <a:endParaRPr lang="en-GB" sz="1800" b="1" dirty="0"/>
        </a:p>
      </dgm:t>
    </dgm:pt>
    <dgm:pt modelId="{9E3A73D4-0CFE-4127-9899-D2CB559E3356}" type="parTrans" cxnId="{CF5F89CF-EF2A-42D1-AEB6-72C34793D8FE}">
      <dgm:prSet/>
      <dgm:spPr/>
      <dgm:t>
        <a:bodyPr/>
        <a:lstStyle/>
        <a:p>
          <a:endParaRPr lang="en-GB"/>
        </a:p>
      </dgm:t>
    </dgm:pt>
    <dgm:pt modelId="{EE951301-EE3B-4093-BD25-892E758BD54D}" type="sibTrans" cxnId="{CF5F89CF-EF2A-42D1-AEB6-72C34793D8FE}">
      <dgm:prSet/>
      <dgm:spPr>
        <a:solidFill>
          <a:srgbClr val="7030A0"/>
        </a:solidFill>
      </dgm:spPr>
      <dgm:t>
        <a:bodyPr/>
        <a:lstStyle/>
        <a:p>
          <a:endParaRPr lang="en-GB"/>
        </a:p>
      </dgm:t>
    </dgm:pt>
    <dgm:pt modelId="{54A9A52F-BC9C-4602-B131-7D274AE75FAD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2000" b="1" dirty="0" smtClean="0"/>
            <a:t>Profits squeeze and loss of tax</a:t>
          </a:r>
          <a:endParaRPr lang="en-GB" sz="2000" b="1" dirty="0"/>
        </a:p>
      </dgm:t>
    </dgm:pt>
    <dgm:pt modelId="{DB6F3EBF-005C-457D-A9E8-CFAC1097093D}" type="parTrans" cxnId="{DD22E306-5160-41CD-ADA6-021FB9AAAA08}">
      <dgm:prSet/>
      <dgm:spPr/>
      <dgm:t>
        <a:bodyPr/>
        <a:lstStyle/>
        <a:p>
          <a:endParaRPr lang="en-GB"/>
        </a:p>
      </dgm:t>
    </dgm:pt>
    <dgm:pt modelId="{1CAC8E99-943A-417C-99D9-BB1CBFA68F30}" type="sibTrans" cxnId="{DD22E306-5160-41CD-ADA6-021FB9AAAA08}">
      <dgm:prSet/>
      <dgm:spPr>
        <a:solidFill>
          <a:srgbClr val="7030A0"/>
        </a:solidFill>
      </dgm:spPr>
      <dgm:t>
        <a:bodyPr/>
        <a:lstStyle/>
        <a:p>
          <a:endParaRPr lang="en-GB"/>
        </a:p>
      </dgm:t>
    </dgm:pt>
    <dgm:pt modelId="{3D964B4A-EEC3-4195-8902-5651B865813F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1600" b="1" dirty="0" smtClean="0"/>
            <a:t>Falling investment</a:t>
          </a:r>
          <a:endParaRPr lang="en-GB" sz="1600" b="1" dirty="0"/>
        </a:p>
      </dgm:t>
    </dgm:pt>
    <dgm:pt modelId="{2680448D-8A04-4ED4-9AF9-46222C535207}" type="parTrans" cxnId="{144336FF-D077-429E-AF06-F4836663AA66}">
      <dgm:prSet/>
      <dgm:spPr/>
      <dgm:t>
        <a:bodyPr/>
        <a:lstStyle/>
        <a:p>
          <a:endParaRPr lang="en-GB"/>
        </a:p>
      </dgm:t>
    </dgm:pt>
    <dgm:pt modelId="{2FCE6724-B922-4537-80C7-DA6EA9244D3A}" type="sibTrans" cxnId="{144336FF-D077-429E-AF06-F4836663AA66}">
      <dgm:prSet/>
      <dgm:spPr>
        <a:solidFill>
          <a:srgbClr val="7030A0"/>
        </a:solidFill>
      </dgm:spPr>
      <dgm:t>
        <a:bodyPr/>
        <a:lstStyle/>
        <a:p>
          <a:endParaRPr lang="en-GB"/>
        </a:p>
      </dgm:t>
    </dgm:pt>
    <dgm:pt modelId="{5766B3D2-6762-4BF5-B10E-9C3CC92878C8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1400" b="1" dirty="0" smtClean="0"/>
            <a:t>Stagnant</a:t>
          </a:r>
        </a:p>
        <a:p>
          <a:r>
            <a:rPr lang="en-GB" sz="1400" b="1" dirty="0" smtClean="0"/>
            <a:t>productivity</a:t>
          </a:r>
          <a:endParaRPr lang="en-GB" sz="1400" b="1" dirty="0"/>
        </a:p>
      </dgm:t>
    </dgm:pt>
    <dgm:pt modelId="{D2231739-F5B7-47E1-9002-95A756107BC5}" type="parTrans" cxnId="{2083700F-855A-47A5-AA89-44C6FCF4AE97}">
      <dgm:prSet/>
      <dgm:spPr/>
      <dgm:t>
        <a:bodyPr/>
        <a:lstStyle/>
        <a:p>
          <a:endParaRPr lang="en-GB"/>
        </a:p>
      </dgm:t>
    </dgm:pt>
    <dgm:pt modelId="{3F7D2683-FCDB-49EC-8924-A38D409F5F2F}" type="sibTrans" cxnId="{2083700F-855A-47A5-AA89-44C6FCF4AE97}">
      <dgm:prSet/>
      <dgm:spPr>
        <a:solidFill>
          <a:srgbClr val="7030A0"/>
        </a:solidFill>
      </dgm:spPr>
      <dgm:t>
        <a:bodyPr/>
        <a:lstStyle/>
        <a:p>
          <a:endParaRPr lang="en-GB"/>
        </a:p>
      </dgm:t>
    </dgm:pt>
    <dgm:pt modelId="{9017AFBB-6AC0-4EFE-B916-E45F00EF908E}" type="pres">
      <dgm:prSet presAssocID="{3252DFA5-C340-4FD4-A5F1-236FC13E4C7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D3AF7D3-5EFE-4118-8EAC-BB3AC05BAF80}" type="pres">
      <dgm:prSet presAssocID="{80551E6F-B3AC-49DF-A6DD-18A4E871260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0561F9-2B03-4BAA-B1CD-960B1D8A959C}" type="pres">
      <dgm:prSet presAssocID="{299030FE-3A7F-42E6-855C-4AEE1500B1F6}" presName="sibTrans" presStyleLbl="sibTrans2D1" presStyleIdx="0" presStyleCnt="5"/>
      <dgm:spPr/>
      <dgm:t>
        <a:bodyPr/>
        <a:lstStyle/>
        <a:p>
          <a:endParaRPr lang="en-GB"/>
        </a:p>
      </dgm:t>
    </dgm:pt>
    <dgm:pt modelId="{887997A6-BFE9-4C22-9168-5648DBFDF8F7}" type="pres">
      <dgm:prSet presAssocID="{299030FE-3A7F-42E6-855C-4AEE1500B1F6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E3018B30-0D1F-4D6A-AB50-DBC77E96A981}" type="pres">
      <dgm:prSet presAssocID="{12EA26E3-E944-44E0-98C5-E8623E4AB77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823A20-4801-458C-9257-8867B0D38FD2}" type="pres">
      <dgm:prSet presAssocID="{EE951301-EE3B-4093-BD25-892E758BD54D}" presName="sibTrans" presStyleLbl="sibTrans2D1" presStyleIdx="1" presStyleCnt="5"/>
      <dgm:spPr/>
      <dgm:t>
        <a:bodyPr/>
        <a:lstStyle/>
        <a:p>
          <a:endParaRPr lang="en-GB"/>
        </a:p>
      </dgm:t>
    </dgm:pt>
    <dgm:pt modelId="{0766C3F7-CE03-427A-BE44-5953AA03ECA8}" type="pres">
      <dgm:prSet presAssocID="{EE951301-EE3B-4093-BD25-892E758BD54D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2B5416EB-8CF1-467B-BE84-95F4B26C2E9D}" type="pres">
      <dgm:prSet presAssocID="{54A9A52F-BC9C-4602-B131-7D274AE75FA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87B022-F764-4D64-9BB9-22F5BB9EAF2C}" type="pres">
      <dgm:prSet presAssocID="{1CAC8E99-943A-417C-99D9-BB1CBFA68F30}" presName="sibTrans" presStyleLbl="sibTrans2D1" presStyleIdx="2" presStyleCnt="5"/>
      <dgm:spPr/>
      <dgm:t>
        <a:bodyPr/>
        <a:lstStyle/>
        <a:p>
          <a:endParaRPr lang="en-GB"/>
        </a:p>
      </dgm:t>
    </dgm:pt>
    <dgm:pt modelId="{BAB3B237-DDAE-46C4-98E7-69E67743E61E}" type="pres">
      <dgm:prSet presAssocID="{1CAC8E99-943A-417C-99D9-BB1CBFA68F30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6480D89A-3FCF-4FA3-B3DD-448E82D7AA95}" type="pres">
      <dgm:prSet presAssocID="{3D964B4A-EEC3-4195-8902-5651B865813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F3DAC6-0DF9-4241-965A-0463FE419F2F}" type="pres">
      <dgm:prSet presAssocID="{2FCE6724-B922-4537-80C7-DA6EA9244D3A}" presName="sibTrans" presStyleLbl="sibTrans2D1" presStyleIdx="3" presStyleCnt="5"/>
      <dgm:spPr/>
      <dgm:t>
        <a:bodyPr/>
        <a:lstStyle/>
        <a:p>
          <a:endParaRPr lang="en-GB"/>
        </a:p>
      </dgm:t>
    </dgm:pt>
    <dgm:pt modelId="{256E9691-7491-4C6F-A99D-0CEE2B0D8616}" type="pres">
      <dgm:prSet presAssocID="{2FCE6724-B922-4537-80C7-DA6EA9244D3A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8AC3EF21-FB62-4E72-801E-0A22C458FFA9}" type="pres">
      <dgm:prSet presAssocID="{5766B3D2-6762-4BF5-B10E-9C3CC92878C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D29822-DC00-484D-827B-97CA6AAD54DF}" type="pres">
      <dgm:prSet presAssocID="{3F7D2683-FCDB-49EC-8924-A38D409F5F2F}" presName="sibTrans" presStyleLbl="sibTrans2D1" presStyleIdx="4" presStyleCnt="5"/>
      <dgm:spPr/>
      <dgm:t>
        <a:bodyPr/>
        <a:lstStyle/>
        <a:p>
          <a:endParaRPr lang="en-GB"/>
        </a:p>
      </dgm:t>
    </dgm:pt>
    <dgm:pt modelId="{56274F30-1D87-4269-BA00-D856364764BE}" type="pres">
      <dgm:prSet presAssocID="{3F7D2683-FCDB-49EC-8924-A38D409F5F2F}" presName="connectorText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B5A037EA-697C-4E66-BB5C-98C23D61AE4E}" type="presOf" srcId="{299030FE-3A7F-42E6-855C-4AEE1500B1F6}" destId="{887997A6-BFE9-4C22-9168-5648DBFDF8F7}" srcOrd="1" destOrd="0" presId="urn:microsoft.com/office/officeart/2005/8/layout/cycle2"/>
    <dgm:cxn modelId="{D6E92BEF-4981-43BC-88C7-71C6B452F195}" type="presOf" srcId="{2FCE6724-B922-4537-80C7-DA6EA9244D3A}" destId="{36F3DAC6-0DF9-4241-965A-0463FE419F2F}" srcOrd="0" destOrd="0" presId="urn:microsoft.com/office/officeart/2005/8/layout/cycle2"/>
    <dgm:cxn modelId="{27988692-5786-41C7-A545-8F6F870C9D94}" type="presOf" srcId="{12EA26E3-E944-44E0-98C5-E8623E4AB775}" destId="{E3018B30-0D1F-4D6A-AB50-DBC77E96A981}" srcOrd="0" destOrd="0" presId="urn:microsoft.com/office/officeart/2005/8/layout/cycle2"/>
    <dgm:cxn modelId="{2CB6E349-73DF-4D8C-824B-BC30BD8DCBB6}" type="presOf" srcId="{299030FE-3A7F-42E6-855C-4AEE1500B1F6}" destId="{940561F9-2B03-4BAA-B1CD-960B1D8A959C}" srcOrd="0" destOrd="0" presId="urn:microsoft.com/office/officeart/2005/8/layout/cycle2"/>
    <dgm:cxn modelId="{6F5A0F25-1B38-47D4-9ADD-916F0B4B39AF}" type="presOf" srcId="{1CAC8E99-943A-417C-99D9-BB1CBFA68F30}" destId="{BAB3B237-DDAE-46C4-98E7-69E67743E61E}" srcOrd="1" destOrd="0" presId="urn:microsoft.com/office/officeart/2005/8/layout/cycle2"/>
    <dgm:cxn modelId="{1DD5F880-C805-4770-84AC-94839F5B8693}" type="presOf" srcId="{3F7D2683-FCDB-49EC-8924-A38D409F5F2F}" destId="{38D29822-DC00-484D-827B-97CA6AAD54DF}" srcOrd="0" destOrd="0" presId="urn:microsoft.com/office/officeart/2005/8/layout/cycle2"/>
    <dgm:cxn modelId="{6EEFBD3D-0A22-4FAE-8C36-D88FB388DE93}" type="presOf" srcId="{3D964B4A-EEC3-4195-8902-5651B865813F}" destId="{6480D89A-3FCF-4FA3-B3DD-448E82D7AA95}" srcOrd="0" destOrd="0" presId="urn:microsoft.com/office/officeart/2005/8/layout/cycle2"/>
    <dgm:cxn modelId="{045EA0BE-B5B6-4688-9373-BAA841F8D2FF}" type="presOf" srcId="{2FCE6724-B922-4537-80C7-DA6EA9244D3A}" destId="{256E9691-7491-4C6F-A99D-0CEE2B0D8616}" srcOrd="1" destOrd="0" presId="urn:microsoft.com/office/officeart/2005/8/layout/cycle2"/>
    <dgm:cxn modelId="{C1FB8302-87C0-455A-9F7B-C517EBEE8A7C}" type="presOf" srcId="{80551E6F-B3AC-49DF-A6DD-18A4E8712600}" destId="{5D3AF7D3-5EFE-4118-8EAC-BB3AC05BAF80}" srcOrd="0" destOrd="0" presId="urn:microsoft.com/office/officeart/2005/8/layout/cycle2"/>
    <dgm:cxn modelId="{058BFE1A-9424-41FA-A4BD-3696DA0444A4}" type="presOf" srcId="{1CAC8E99-943A-417C-99D9-BB1CBFA68F30}" destId="{BB87B022-F764-4D64-9BB9-22F5BB9EAF2C}" srcOrd="0" destOrd="0" presId="urn:microsoft.com/office/officeart/2005/8/layout/cycle2"/>
    <dgm:cxn modelId="{54F3BE48-336C-4C3E-9494-F04FCE5985D5}" type="presOf" srcId="{3252DFA5-C340-4FD4-A5F1-236FC13E4C7B}" destId="{9017AFBB-6AC0-4EFE-B916-E45F00EF908E}" srcOrd="0" destOrd="0" presId="urn:microsoft.com/office/officeart/2005/8/layout/cycle2"/>
    <dgm:cxn modelId="{C32FC3B1-46B2-436A-B883-13CB87E3BFDE}" type="presOf" srcId="{54A9A52F-BC9C-4602-B131-7D274AE75FAD}" destId="{2B5416EB-8CF1-467B-BE84-95F4B26C2E9D}" srcOrd="0" destOrd="0" presId="urn:microsoft.com/office/officeart/2005/8/layout/cycle2"/>
    <dgm:cxn modelId="{144336FF-D077-429E-AF06-F4836663AA66}" srcId="{3252DFA5-C340-4FD4-A5F1-236FC13E4C7B}" destId="{3D964B4A-EEC3-4195-8902-5651B865813F}" srcOrd="3" destOrd="0" parTransId="{2680448D-8A04-4ED4-9AF9-46222C535207}" sibTransId="{2FCE6724-B922-4537-80C7-DA6EA9244D3A}"/>
    <dgm:cxn modelId="{2083700F-855A-47A5-AA89-44C6FCF4AE97}" srcId="{3252DFA5-C340-4FD4-A5F1-236FC13E4C7B}" destId="{5766B3D2-6762-4BF5-B10E-9C3CC92878C8}" srcOrd="4" destOrd="0" parTransId="{D2231739-F5B7-47E1-9002-95A756107BC5}" sibTransId="{3F7D2683-FCDB-49EC-8924-A38D409F5F2F}"/>
    <dgm:cxn modelId="{DD22E306-5160-41CD-ADA6-021FB9AAAA08}" srcId="{3252DFA5-C340-4FD4-A5F1-236FC13E4C7B}" destId="{54A9A52F-BC9C-4602-B131-7D274AE75FAD}" srcOrd="2" destOrd="0" parTransId="{DB6F3EBF-005C-457D-A9E8-CFAC1097093D}" sibTransId="{1CAC8E99-943A-417C-99D9-BB1CBFA68F30}"/>
    <dgm:cxn modelId="{6822D1AD-2B87-49B9-94B2-4D2E210D89DB}" type="presOf" srcId="{5766B3D2-6762-4BF5-B10E-9C3CC92878C8}" destId="{8AC3EF21-FB62-4E72-801E-0A22C458FFA9}" srcOrd="0" destOrd="0" presId="urn:microsoft.com/office/officeart/2005/8/layout/cycle2"/>
    <dgm:cxn modelId="{CC7D03BB-7612-466C-A224-1FF648F282B0}" type="presOf" srcId="{EE951301-EE3B-4093-BD25-892E758BD54D}" destId="{0766C3F7-CE03-427A-BE44-5953AA03ECA8}" srcOrd="1" destOrd="0" presId="urn:microsoft.com/office/officeart/2005/8/layout/cycle2"/>
    <dgm:cxn modelId="{07E9020F-0A99-4BB8-8EB1-4A643E7B6A10}" type="presOf" srcId="{3F7D2683-FCDB-49EC-8924-A38D409F5F2F}" destId="{56274F30-1D87-4269-BA00-D856364764BE}" srcOrd="1" destOrd="0" presId="urn:microsoft.com/office/officeart/2005/8/layout/cycle2"/>
    <dgm:cxn modelId="{8C90963D-275B-42C1-BEC4-5ABC215FBE60}" srcId="{3252DFA5-C340-4FD4-A5F1-236FC13E4C7B}" destId="{80551E6F-B3AC-49DF-A6DD-18A4E8712600}" srcOrd="0" destOrd="0" parTransId="{2019C32D-07EF-4242-8E61-7F14FA3C3185}" sibTransId="{299030FE-3A7F-42E6-855C-4AEE1500B1F6}"/>
    <dgm:cxn modelId="{F8FAC894-BA1D-4EA8-8E88-446F9755B9A6}" type="presOf" srcId="{EE951301-EE3B-4093-BD25-892E758BD54D}" destId="{79823A20-4801-458C-9257-8867B0D38FD2}" srcOrd="0" destOrd="0" presId="urn:microsoft.com/office/officeart/2005/8/layout/cycle2"/>
    <dgm:cxn modelId="{CF5F89CF-EF2A-42D1-AEB6-72C34793D8FE}" srcId="{3252DFA5-C340-4FD4-A5F1-236FC13E4C7B}" destId="{12EA26E3-E944-44E0-98C5-E8623E4AB775}" srcOrd="1" destOrd="0" parTransId="{9E3A73D4-0CFE-4127-9899-D2CB559E3356}" sibTransId="{EE951301-EE3B-4093-BD25-892E758BD54D}"/>
    <dgm:cxn modelId="{8A069ABB-D4ED-4A12-8CAC-F672A17B4124}" type="presParOf" srcId="{9017AFBB-6AC0-4EFE-B916-E45F00EF908E}" destId="{5D3AF7D3-5EFE-4118-8EAC-BB3AC05BAF80}" srcOrd="0" destOrd="0" presId="urn:microsoft.com/office/officeart/2005/8/layout/cycle2"/>
    <dgm:cxn modelId="{F812DDE4-27F1-4153-B4EF-5EDC3113CBD5}" type="presParOf" srcId="{9017AFBB-6AC0-4EFE-B916-E45F00EF908E}" destId="{940561F9-2B03-4BAA-B1CD-960B1D8A959C}" srcOrd="1" destOrd="0" presId="urn:microsoft.com/office/officeart/2005/8/layout/cycle2"/>
    <dgm:cxn modelId="{F79C7A35-41BA-4A9C-9087-1654294F7A6E}" type="presParOf" srcId="{940561F9-2B03-4BAA-B1CD-960B1D8A959C}" destId="{887997A6-BFE9-4C22-9168-5648DBFDF8F7}" srcOrd="0" destOrd="0" presId="urn:microsoft.com/office/officeart/2005/8/layout/cycle2"/>
    <dgm:cxn modelId="{E3D0B01A-9CB0-47E0-9A73-15504BD09A30}" type="presParOf" srcId="{9017AFBB-6AC0-4EFE-B916-E45F00EF908E}" destId="{E3018B30-0D1F-4D6A-AB50-DBC77E96A981}" srcOrd="2" destOrd="0" presId="urn:microsoft.com/office/officeart/2005/8/layout/cycle2"/>
    <dgm:cxn modelId="{56082303-6974-4F48-BEAF-1DA9B163E291}" type="presParOf" srcId="{9017AFBB-6AC0-4EFE-B916-E45F00EF908E}" destId="{79823A20-4801-458C-9257-8867B0D38FD2}" srcOrd="3" destOrd="0" presId="urn:microsoft.com/office/officeart/2005/8/layout/cycle2"/>
    <dgm:cxn modelId="{7E30E0B1-5514-4939-8449-8ACC0A73AC5C}" type="presParOf" srcId="{79823A20-4801-458C-9257-8867B0D38FD2}" destId="{0766C3F7-CE03-427A-BE44-5953AA03ECA8}" srcOrd="0" destOrd="0" presId="urn:microsoft.com/office/officeart/2005/8/layout/cycle2"/>
    <dgm:cxn modelId="{D960A05C-9F3C-4B27-AF65-D4B57C727178}" type="presParOf" srcId="{9017AFBB-6AC0-4EFE-B916-E45F00EF908E}" destId="{2B5416EB-8CF1-467B-BE84-95F4B26C2E9D}" srcOrd="4" destOrd="0" presId="urn:microsoft.com/office/officeart/2005/8/layout/cycle2"/>
    <dgm:cxn modelId="{1E0BC90A-FB8C-4B20-BEDB-DD42C23E085E}" type="presParOf" srcId="{9017AFBB-6AC0-4EFE-B916-E45F00EF908E}" destId="{BB87B022-F764-4D64-9BB9-22F5BB9EAF2C}" srcOrd="5" destOrd="0" presId="urn:microsoft.com/office/officeart/2005/8/layout/cycle2"/>
    <dgm:cxn modelId="{80B991DF-532C-4118-8C2F-8078041C5F08}" type="presParOf" srcId="{BB87B022-F764-4D64-9BB9-22F5BB9EAF2C}" destId="{BAB3B237-DDAE-46C4-98E7-69E67743E61E}" srcOrd="0" destOrd="0" presId="urn:microsoft.com/office/officeart/2005/8/layout/cycle2"/>
    <dgm:cxn modelId="{66433DAC-DAEB-40CB-A26C-D9D1727401D5}" type="presParOf" srcId="{9017AFBB-6AC0-4EFE-B916-E45F00EF908E}" destId="{6480D89A-3FCF-4FA3-B3DD-448E82D7AA95}" srcOrd="6" destOrd="0" presId="urn:microsoft.com/office/officeart/2005/8/layout/cycle2"/>
    <dgm:cxn modelId="{CEF80752-6570-456F-A375-171BE48F1C43}" type="presParOf" srcId="{9017AFBB-6AC0-4EFE-B916-E45F00EF908E}" destId="{36F3DAC6-0DF9-4241-965A-0463FE419F2F}" srcOrd="7" destOrd="0" presId="urn:microsoft.com/office/officeart/2005/8/layout/cycle2"/>
    <dgm:cxn modelId="{01A1A69C-7D59-4218-BD73-DFFB0DE78B8D}" type="presParOf" srcId="{36F3DAC6-0DF9-4241-965A-0463FE419F2F}" destId="{256E9691-7491-4C6F-A99D-0CEE2B0D8616}" srcOrd="0" destOrd="0" presId="urn:microsoft.com/office/officeart/2005/8/layout/cycle2"/>
    <dgm:cxn modelId="{2675363A-D92A-47EA-8BBA-4BD9F2F70E86}" type="presParOf" srcId="{9017AFBB-6AC0-4EFE-B916-E45F00EF908E}" destId="{8AC3EF21-FB62-4E72-801E-0A22C458FFA9}" srcOrd="8" destOrd="0" presId="urn:microsoft.com/office/officeart/2005/8/layout/cycle2"/>
    <dgm:cxn modelId="{316E19E5-001B-4B8E-8AF3-5A5FA933D355}" type="presParOf" srcId="{9017AFBB-6AC0-4EFE-B916-E45F00EF908E}" destId="{38D29822-DC00-484D-827B-97CA6AAD54DF}" srcOrd="9" destOrd="0" presId="urn:microsoft.com/office/officeart/2005/8/layout/cycle2"/>
    <dgm:cxn modelId="{5CE88ED8-C553-4270-8269-AA9A6F4238FD}" type="presParOf" srcId="{38D29822-DC00-484D-827B-97CA6AAD54DF}" destId="{56274F30-1D87-4269-BA00-D856364764B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52DFA5-C340-4FD4-A5F1-236FC13E4C7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0551E6F-B3AC-49DF-A6DD-18A4E8712600}">
      <dgm:prSet phldrT="[Text]" custT="1"/>
      <dgm:spPr>
        <a:solidFill>
          <a:schemeClr val="tx1"/>
        </a:solidFill>
      </dgm:spPr>
      <dgm:t>
        <a:bodyPr/>
        <a:lstStyle/>
        <a:p>
          <a:r>
            <a:rPr lang="en-GB" sz="1600" b="1" dirty="0" smtClean="0"/>
            <a:t>Competitive </a:t>
          </a:r>
        </a:p>
        <a:p>
          <a:r>
            <a:rPr lang="en-GB" sz="1600" b="1" dirty="0" smtClean="0"/>
            <a:t>wage below welfare level</a:t>
          </a:r>
          <a:endParaRPr lang="en-GB" sz="1600" b="1" dirty="0"/>
        </a:p>
      </dgm:t>
    </dgm:pt>
    <dgm:pt modelId="{2019C32D-07EF-4242-8E61-7F14FA3C3185}" type="parTrans" cxnId="{8C90963D-275B-42C1-BEC4-5ABC215FBE60}">
      <dgm:prSet/>
      <dgm:spPr/>
      <dgm:t>
        <a:bodyPr/>
        <a:lstStyle/>
        <a:p>
          <a:endParaRPr lang="en-GB"/>
        </a:p>
      </dgm:t>
    </dgm:pt>
    <dgm:pt modelId="{299030FE-3A7F-42E6-855C-4AEE1500B1F6}" type="sibTrans" cxnId="{8C90963D-275B-42C1-BEC4-5ABC215FBE60}">
      <dgm:prSet/>
      <dgm:spPr>
        <a:solidFill>
          <a:schemeClr val="tx1"/>
        </a:solidFill>
      </dgm:spPr>
      <dgm:t>
        <a:bodyPr/>
        <a:lstStyle/>
        <a:p>
          <a:endParaRPr lang="en-GB"/>
        </a:p>
      </dgm:t>
    </dgm:pt>
    <dgm:pt modelId="{12EA26E3-E944-44E0-98C5-E8623E4AB775}">
      <dgm:prSet phldrT="[Text]" custT="1"/>
      <dgm:spPr>
        <a:solidFill>
          <a:schemeClr val="tx1"/>
        </a:solidFill>
      </dgm:spPr>
      <dgm:t>
        <a:bodyPr/>
        <a:lstStyle/>
        <a:p>
          <a:r>
            <a:rPr lang="en-GB" sz="1600" b="1" dirty="0" smtClean="0"/>
            <a:t>Collapsing employment and GDP</a:t>
          </a:r>
          <a:endParaRPr lang="en-GB" sz="1600" b="1" dirty="0"/>
        </a:p>
      </dgm:t>
    </dgm:pt>
    <dgm:pt modelId="{9E3A73D4-0CFE-4127-9899-D2CB559E3356}" type="parTrans" cxnId="{CF5F89CF-EF2A-42D1-AEB6-72C34793D8FE}">
      <dgm:prSet/>
      <dgm:spPr/>
      <dgm:t>
        <a:bodyPr/>
        <a:lstStyle/>
        <a:p>
          <a:endParaRPr lang="en-GB"/>
        </a:p>
      </dgm:t>
    </dgm:pt>
    <dgm:pt modelId="{EE951301-EE3B-4093-BD25-892E758BD54D}" type="sibTrans" cxnId="{CF5F89CF-EF2A-42D1-AEB6-72C34793D8FE}">
      <dgm:prSet/>
      <dgm:spPr>
        <a:solidFill>
          <a:schemeClr val="tx1"/>
        </a:solidFill>
      </dgm:spPr>
      <dgm:t>
        <a:bodyPr/>
        <a:lstStyle/>
        <a:p>
          <a:endParaRPr lang="en-GB"/>
        </a:p>
      </dgm:t>
    </dgm:pt>
    <dgm:pt modelId="{54A9A52F-BC9C-4602-B131-7D274AE75FAD}">
      <dgm:prSet phldrT="[Text]" custT="1"/>
      <dgm:spPr>
        <a:solidFill>
          <a:schemeClr val="tx1"/>
        </a:solidFill>
      </dgm:spPr>
      <dgm:t>
        <a:bodyPr/>
        <a:lstStyle/>
        <a:p>
          <a:r>
            <a:rPr lang="en-GB" sz="2000" b="1" dirty="0" smtClean="0"/>
            <a:t>Escalating deficits</a:t>
          </a:r>
          <a:endParaRPr lang="en-GB" sz="2000" b="1" dirty="0"/>
        </a:p>
      </dgm:t>
    </dgm:pt>
    <dgm:pt modelId="{DB6F3EBF-005C-457D-A9E8-CFAC1097093D}" type="parTrans" cxnId="{DD22E306-5160-41CD-ADA6-021FB9AAAA08}">
      <dgm:prSet/>
      <dgm:spPr/>
      <dgm:t>
        <a:bodyPr/>
        <a:lstStyle/>
        <a:p>
          <a:endParaRPr lang="en-GB"/>
        </a:p>
      </dgm:t>
    </dgm:pt>
    <dgm:pt modelId="{1CAC8E99-943A-417C-99D9-BB1CBFA68F30}" type="sibTrans" cxnId="{DD22E306-5160-41CD-ADA6-021FB9AAAA08}">
      <dgm:prSet/>
      <dgm:spPr>
        <a:solidFill>
          <a:schemeClr val="tx1"/>
        </a:solidFill>
      </dgm:spPr>
      <dgm:t>
        <a:bodyPr/>
        <a:lstStyle/>
        <a:p>
          <a:endParaRPr lang="en-GB"/>
        </a:p>
      </dgm:t>
    </dgm:pt>
    <dgm:pt modelId="{3D964B4A-EEC3-4195-8902-5651B865813F}">
      <dgm:prSet phldrT="[Text]" custT="1"/>
      <dgm:spPr>
        <a:solidFill>
          <a:schemeClr val="tx1"/>
        </a:solidFill>
      </dgm:spPr>
      <dgm:t>
        <a:bodyPr/>
        <a:lstStyle/>
        <a:p>
          <a:r>
            <a:rPr lang="en-GB" sz="1600" b="1" dirty="0" smtClean="0"/>
            <a:t>Financial collapse</a:t>
          </a:r>
          <a:endParaRPr lang="en-GB" sz="1600" b="1" dirty="0"/>
        </a:p>
      </dgm:t>
    </dgm:pt>
    <dgm:pt modelId="{2680448D-8A04-4ED4-9AF9-46222C535207}" type="parTrans" cxnId="{144336FF-D077-429E-AF06-F4836663AA66}">
      <dgm:prSet/>
      <dgm:spPr/>
      <dgm:t>
        <a:bodyPr/>
        <a:lstStyle/>
        <a:p>
          <a:endParaRPr lang="en-GB"/>
        </a:p>
      </dgm:t>
    </dgm:pt>
    <dgm:pt modelId="{2FCE6724-B922-4537-80C7-DA6EA9244D3A}" type="sibTrans" cxnId="{144336FF-D077-429E-AF06-F4836663AA66}">
      <dgm:prSet/>
      <dgm:spPr>
        <a:solidFill>
          <a:schemeClr val="tx1"/>
        </a:solidFill>
      </dgm:spPr>
      <dgm:t>
        <a:bodyPr/>
        <a:lstStyle/>
        <a:p>
          <a:endParaRPr lang="en-GB"/>
        </a:p>
      </dgm:t>
    </dgm:pt>
    <dgm:pt modelId="{5766B3D2-6762-4BF5-B10E-9C3CC92878C8}">
      <dgm:prSet phldrT="[Text]" custT="1"/>
      <dgm:spPr>
        <a:solidFill>
          <a:schemeClr val="tx1"/>
        </a:solidFill>
      </dgm:spPr>
      <dgm:t>
        <a:bodyPr/>
        <a:lstStyle/>
        <a:p>
          <a:r>
            <a:rPr lang="en-GB" sz="1400" b="1" dirty="0" smtClean="0"/>
            <a:t>Higher taxes and reduced public services</a:t>
          </a:r>
          <a:endParaRPr lang="en-GB" sz="1400" b="1" dirty="0"/>
        </a:p>
      </dgm:t>
    </dgm:pt>
    <dgm:pt modelId="{D2231739-F5B7-47E1-9002-95A756107BC5}" type="parTrans" cxnId="{2083700F-855A-47A5-AA89-44C6FCF4AE97}">
      <dgm:prSet/>
      <dgm:spPr/>
      <dgm:t>
        <a:bodyPr/>
        <a:lstStyle/>
        <a:p>
          <a:endParaRPr lang="en-GB"/>
        </a:p>
      </dgm:t>
    </dgm:pt>
    <dgm:pt modelId="{3F7D2683-FCDB-49EC-8924-A38D409F5F2F}" type="sibTrans" cxnId="{2083700F-855A-47A5-AA89-44C6FCF4AE97}">
      <dgm:prSet/>
      <dgm:spPr>
        <a:solidFill>
          <a:schemeClr val="tx1"/>
        </a:solidFill>
      </dgm:spPr>
      <dgm:t>
        <a:bodyPr/>
        <a:lstStyle/>
        <a:p>
          <a:endParaRPr lang="en-GB"/>
        </a:p>
      </dgm:t>
    </dgm:pt>
    <dgm:pt modelId="{9017AFBB-6AC0-4EFE-B916-E45F00EF908E}" type="pres">
      <dgm:prSet presAssocID="{3252DFA5-C340-4FD4-A5F1-236FC13E4C7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D3AF7D3-5EFE-4118-8EAC-BB3AC05BAF80}" type="pres">
      <dgm:prSet presAssocID="{80551E6F-B3AC-49DF-A6DD-18A4E8712600}" presName="node" presStyleLbl="node1" presStyleIdx="0" presStyleCnt="5" custScaleX="1129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0561F9-2B03-4BAA-B1CD-960B1D8A959C}" type="pres">
      <dgm:prSet presAssocID="{299030FE-3A7F-42E6-855C-4AEE1500B1F6}" presName="sibTrans" presStyleLbl="sibTrans2D1" presStyleIdx="0" presStyleCnt="5"/>
      <dgm:spPr/>
      <dgm:t>
        <a:bodyPr/>
        <a:lstStyle/>
        <a:p>
          <a:endParaRPr lang="en-GB"/>
        </a:p>
      </dgm:t>
    </dgm:pt>
    <dgm:pt modelId="{887997A6-BFE9-4C22-9168-5648DBFDF8F7}" type="pres">
      <dgm:prSet presAssocID="{299030FE-3A7F-42E6-855C-4AEE1500B1F6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E3018B30-0D1F-4D6A-AB50-DBC77E96A981}" type="pres">
      <dgm:prSet presAssocID="{12EA26E3-E944-44E0-98C5-E8623E4AB775}" presName="node" presStyleLbl="node1" presStyleIdx="1" presStyleCnt="5" custScaleX="1105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823A20-4801-458C-9257-8867B0D38FD2}" type="pres">
      <dgm:prSet presAssocID="{EE951301-EE3B-4093-BD25-892E758BD54D}" presName="sibTrans" presStyleLbl="sibTrans2D1" presStyleIdx="1" presStyleCnt="5"/>
      <dgm:spPr/>
      <dgm:t>
        <a:bodyPr/>
        <a:lstStyle/>
        <a:p>
          <a:endParaRPr lang="en-GB"/>
        </a:p>
      </dgm:t>
    </dgm:pt>
    <dgm:pt modelId="{0766C3F7-CE03-427A-BE44-5953AA03ECA8}" type="pres">
      <dgm:prSet presAssocID="{EE951301-EE3B-4093-BD25-892E758BD54D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2B5416EB-8CF1-467B-BE84-95F4B26C2E9D}" type="pres">
      <dgm:prSet presAssocID="{54A9A52F-BC9C-4602-B131-7D274AE75FAD}" presName="node" presStyleLbl="node1" presStyleIdx="2" presStyleCnt="5" custScaleX="10890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87B022-F764-4D64-9BB9-22F5BB9EAF2C}" type="pres">
      <dgm:prSet presAssocID="{1CAC8E99-943A-417C-99D9-BB1CBFA68F30}" presName="sibTrans" presStyleLbl="sibTrans2D1" presStyleIdx="2" presStyleCnt="5"/>
      <dgm:spPr/>
      <dgm:t>
        <a:bodyPr/>
        <a:lstStyle/>
        <a:p>
          <a:endParaRPr lang="en-GB"/>
        </a:p>
      </dgm:t>
    </dgm:pt>
    <dgm:pt modelId="{BAB3B237-DDAE-46C4-98E7-69E67743E61E}" type="pres">
      <dgm:prSet presAssocID="{1CAC8E99-943A-417C-99D9-BB1CBFA68F30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6480D89A-3FCF-4FA3-B3DD-448E82D7AA95}" type="pres">
      <dgm:prSet presAssocID="{3D964B4A-EEC3-4195-8902-5651B865813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F3DAC6-0DF9-4241-965A-0463FE419F2F}" type="pres">
      <dgm:prSet presAssocID="{2FCE6724-B922-4537-80C7-DA6EA9244D3A}" presName="sibTrans" presStyleLbl="sibTrans2D1" presStyleIdx="3" presStyleCnt="5"/>
      <dgm:spPr/>
      <dgm:t>
        <a:bodyPr/>
        <a:lstStyle/>
        <a:p>
          <a:endParaRPr lang="en-GB"/>
        </a:p>
      </dgm:t>
    </dgm:pt>
    <dgm:pt modelId="{256E9691-7491-4C6F-A99D-0CEE2B0D8616}" type="pres">
      <dgm:prSet presAssocID="{2FCE6724-B922-4537-80C7-DA6EA9244D3A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8AC3EF21-FB62-4E72-801E-0A22C458FFA9}" type="pres">
      <dgm:prSet presAssocID="{5766B3D2-6762-4BF5-B10E-9C3CC92878C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D29822-DC00-484D-827B-97CA6AAD54DF}" type="pres">
      <dgm:prSet presAssocID="{3F7D2683-FCDB-49EC-8924-A38D409F5F2F}" presName="sibTrans" presStyleLbl="sibTrans2D1" presStyleIdx="4" presStyleCnt="5"/>
      <dgm:spPr/>
      <dgm:t>
        <a:bodyPr/>
        <a:lstStyle/>
        <a:p>
          <a:endParaRPr lang="en-GB"/>
        </a:p>
      </dgm:t>
    </dgm:pt>
    <dgm:pt modelId="{56274F30-1D87-4269-BA00-D856364764BE}" type="pres">
      <dgm:prSet presAssocID="{3F7D2683-FCDB-49EC-8924-A38D409F5F2F}" presName="connectorText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AEDEDC7F-4D3D-4CA0-923E-06907842658C}" type="presOf" srcId="{3F7D2683-FCDB-49EC-8924-A38D409F5F2F}" destId="{56274F30-1D87-4269-BA00-D856364764BE}" srcOrd="1" destOrd="0" presId="urn:microsoft.com/office/officeart/2005/8/layout/cycle2"/>
    <dgm:cxn modelId="{AF78E0E4-22A7-424B-A61B-C8D631879B83}" type="presOf" srcId="{80551E6F-B3AC-49DF-A6DD-18A4E8712600}" destId="{5D3AF7D3-5EFE-4118-8EAC-BB3AC05BAF80}" srcOrd="0" destOrd="0" presId="urn:microsoft.com/office/officeart/2005/8/layout/cycle2"/>
    <dgm:cxn modelId="{EE7B0EF2-7DFF-4323-B7D2-8BA53825C39E}" type="presOf" srcId="{54A9A52F-BC9C-4602-B131-7D274AE75FAD}" destId="{2B5416EB-8CF1-467B-BE84-95F4B26C2E9D}" srcOrd="0" destOrd="0" presId="urn:microsoft.com/office/officeart/2005/8/layout/cycle2"/>
    <dgm:cxn modelId="{EABC0DD5-A7E2-4DBF-9E88-E21DA1C72963}" type="presOf" srcId="{1CAC8E99-943A-417C-99D9-BB1CBFA68F30}" destId="{BB87B022-F764-4D64-9BB9-22F5BB9EAF2C}" srcOrd="0" destOrd="0" presId="urn:microsoft.com/office/officeart/2005/8/layout/cycle2"/>
    <dgm:cxn modelId="{E60ED81B-D392-4E10-A841-89DCB0A59F75}" type="presOf" srcId="{EE951301-EE3B-4093-BD25-892E758BD54D}" destId="{79823A20-4801-458C-9257-8867B0D38FD2}" srcOrd="0" destOrd="0" presId="urn:microsoft.com/office/officeart/2005/8/layout/cycle2"/>
    <dgm:cxn modelId="{6130CC6D-8466-47B9-AA99-7B5F8E194872}" type="presOf" srcId="{299030FE-3A7F-42E6-855C-4AEE1500B1F6}" destId="{887997A6-BFE9-4C22-9168-5648DBFDF8F7}" srcOrd="1" destOrd="0" presId="urn:microsoft.com/office/officeart/2005/8/layout/cycle2"/>
    <dgm:cxn modelId="{575DE7B0-8DDF-4DEC-87BF-A9D0B9824508}" type="presOf" srcId="{299030FE-3A7F-42E6-855C-4AEE1500B1F6}" destId="{940561F9-2B03-4BAA-B1CD-960B1D8A959C}" srcOrd="0" destOrd="0" presId="urn:microsoft.com/office/officeart/2005/8/layout/cycle2"/>
    <dgm:cxn modelId="{32CD20D2-D245-4CE0-A569-A146342105E2}" type="presOf" srcId="{3D964B4A-EEC3-4195-8902-5651B865813F}" destId="{6480D89A-3FCF-4FA3-B3DD-448E82D7AA95}" srcOrd="0" destOrd="0" presId="urn:microsoft.com/office/officeart/2005/8/layout/cycle2"/>
    <dgm:cxn modelId="{9E67D44D-C302-4CD4-B177-ED9387EDED8B}" type="presOf" srcId="{12EA26E3-E944-44E0-98C5-E8623E4AB775}" destId="{E3018B30-0D1F-4D6A-AB50-DBC77E96A981}" srcOrd="0" destOrd="0" presId="urn:microsoft.com/office/officeart/2005/8/layout/cycle2"/>
    <dgm:cxn modelId="{CF7A816F-C2D8-49E3-988A-5D208DD85413}" type="presOf" srcId="{3F7D2683-FCDB-49EC-8924-A38D409F5F2F}" destId="{38D29822-DC00-484D-827B-97CA6AAD54DF}" srcOrd="0" destOrd="0" presId="urn:microsoft.com/office/officeart/2005/8/layout/cycle2"/>
    <dgm:cxn modelId="{144336FF-D077-429E-AF06-F4836663AA66}" srcId="{3252DFA5-C340-4FD4-A5F1-236FC13E4C7B}" destId="{3D964B4A-EEC3-4195-8902-5651B865813F}" srcOrd="3" destOrd="0" parTransId="{2680448D-8A04-4ED4-9AF9-46222C535207}" sibTransId="{2FCE6724-B922-4537-80C7-DA6EA9244D3A}"/>
    <dgm:cxn modelId="{489A71B2-52B6-46A5-9283-61CDDBB5094E}" type="presOf" srcId="{2FCE6724-B922-4537-80C7-DA6EA9244D3A}" destId="{256E9691-7491-4C6F-A99D-0CEE2B0D8616}" srcOrd="1" destOrd="0" presId="urn:microsoft.com/office/officeart/2005/8/layout/cycle2"/>
    <dgm:cxn modelId="{2761BE90-9C27-4C80-BA2D-4CD4B0889FF9}" type="presOf" srcId="{2FCE6724-B922-4537-80C7-DA6EA9244D3A}" destId="{36F3DAC6-0DF9-4241-965A-0463FE419F2F}" srcOrd="0" destOrd="0" presId="urn:microsoft.com/office/officeart/2005/8/layout/cycle2"/>
    <dgm:cxn modelId="{F41B3306-321A-4CC6-8D38-D4B833C4B372}" type="presOf" srcId="{5766B3D2-6762-4BF5-B10E-9C3CC92878C8}" destId="{8AC3EF21-FB62-4E72-801E-0A22C458FFA9}" srcOrd="0" destOrd="0" presId="urn:microsoft.com/office/officeart/2005/8/layout/cycle2"/>
    <dgm:cxn modelId="{2083700F-855A-47A5-AA89-44C6FCF4AE97}" srcId="{3252DFA5-C340-4FD4-A5F1-236FC13E4C7B}" destId="{5766B3D2-6762-4BF5-B10E-9C3CC92878C8}" srcOrd="4" destOrd="0" parTransId="{D2231739-F5B7-47E1-9002-95A756107BC5}" sibTransId="{3F7D2683-FCDB-49EC-8924-A38D409F5F2F}"/>
    <dgm:cxn modelId="{DD22E306-5160-41CD-ADA6-021FB9AAAA08}" srcId="{3252DFA5-C340-4FD4-A5F1-236FC13E4C7B}" destId="{54A9A52F-BC9C-4602-B131-7D274AE75FAD}" srcOrd="2" destOrd="0" parTransId="{DB6F3EBF-005C-457D-A9E8-CFAC1097093D}" sibTransId="{1CAC8E99-943A-417C-99D9-BB1CBFA68F30}"/>
    <dgm:cxn modelId="{BB7CA03C-A379-4D14-B729-9525074E9954}" type="presOf" srcId="{1CAC8E99-943A-417C-99D9-BB1CBFA68F30}" destId="{BAB3B237-DDAE-46C4-98E7-69E67743E61E}" srcOrd="1" destOrd="0" presId="urn:microsoft.com/office/officeart/2005/8/layout/cycle2"/>
    <dgm:cxn modelId="{8C90963D-275B-42C1-BEC4-5ABC215FBE60}" srcId="{3252DFA5-C340-4FD4-A5F1-236FC13E4C7B}" destId="{80551E6F-B3AC-49DF-A6DD-18A4E8712600}" srcOrd="0" destOrd="0" parTransId="{2019C32D-07EF-4242-8E61-7F14FA3C3185}" sibTransId="{299030FE-3A7F-42E6-855C-4AEE1500B1F6}"/>
    <dgm:cxn modelId="{47715695-6E65-4225-9AFD-35A14E3BEB14}" type="presOf" srcId="{EE951301-EE3B-4093-BD25-892E758BD54D}" destId="{0766C3F7-CE03-427A-BE44-5953AA03ECA8}" srcOrd="1" destOrd="0" presId="urn:microsoft.com/office/officeart/2005/8/layout/cycle2"/>
    <dgm:cxn modelId="{CF5F89CF-EF2A-42D1-AEB6-72C34793D8FE}" srcId="{3252DFA5-C340-4FD4-A5F1-236FC13E4C7B}" destId="{12EA26E3-E944-44E0-98C5-E8623E4AB775}" srcOrd="1" destOrd="0" parTransId="{9E3A73D4-0CFE-4127-9899-D2CB559E3356}" sibTransId="{EE951301-EE3B-4093-BD25-892E758BD54D}"/>
    <dgm:cxn modelId="{1DF5CD03-2463-42C5-A2D6-79BCA4B37137}" type="presOf" srcId="{3252DFA5-C340-4FD4-A5F1-236FC13E4C7B}" destId="{9017AFBB-6AC0-4EFE-B916-E45F00EF908E}" srcOrd="0" destOrd="0" presId="urn:microsoft.com/office/officeart/2005/8/layout/cycle2"/>
    <dgm:cxn modelId="{E5AA2F81-BC2A-4E7A-A65B-10A7C9559BED}" type="presParOf" srcId="{9017AFBB-6AC0-4EFE-B916-E45F00EF908E}" destId="{5D3AF7D3-5EFE-4118-8EAC-BB3AC05BAF80}" srcOrd="0" destOrd="0" presId="urn:microsoft.com/office/officeart/2005/8/layout/cycle2"/>
    <dgm:cxn modelId="{0359E93D-88C2-4B9A-BF13-6B3D09EFAC41}" type="presParOf" srcId="{9017AFBB-6AC0-4EFE-B916-E45F00EF908E}" destId="{940561F9-2B03-4BAA-B1CD-960B1D8A959C}" srcOrd="1" destOrd="0" presId="urn:microsoft.com/office/officeart/2005/8/layout/cycle2"/>
    <dgm:cxn modelId="{C4B6EB9B-7F35-4B6F-AD05-BD8313C59FC0}" type="presParOf" srcId="{940561F9-2B03-4BAA-B1CD-960B1D8A959C}" destId="{887997A6-BFE9-4C22-9168-5648DBFDF8F7}" srcOrd="0" destOrd="0" presId="urn:microsoft.com/office/officeart/2005/8/layout/cycle2"/>
    <dgm:cxn modelId="{D234BCB0-BBAB-474D-989F-7E6477AF6B76}" type="presParOf" srcId="{9017AFBB-6AC0-4EFE-B916-E45F00EF908E}" destId="{E3018B30-0D1F-4D6A-AB50-DBC77E96A981}" srcOrd="2" destOrd="0" presId="urn:microsoft.com/office/officeart/2005/8/layout/cycle2"/>
    <dgm:cxn modelId="{5733549D-5D0D-46D6-AAEE-58F9185683C6}" type="presParOf" srcId="{9017AFBB-6AC0-4EFE-B916-E45F00EF908E}" destId="{79823A20-4801-458C-9257-8867B0D38FD2}" srcOrd="3" destOrd="0" presId="urn:microsoft.com/office/officeart/2005/8/layout/cycle2"/>
    <dgm:cxn modelId="{9FF4ABCC-58F1-4D2B-8104-88D3B89890FE}" type="presParOf" srcId="{79823A20-4801-458C-9257-8867B0D38FD2}" destId="{0766C3F7-CE03-427A-BE44-5953AA03ECA8}" srcOrd="0" destOrd="0" presId="urn:microsoft.com/office/officeart/2005/8/layout/cycle2"/>
    <dgm:cxn modelId="{4F749B81-2CDB-4B66-A6BF-3436DD8EA48D}" type="presParOf" srcId="{9017AFBB-6AC0-4EFE-B916-E45F00EF908E}" destId="{2B5416EB-8CF1-467B-BE84-95F4B26C2E9D}" srcOrd="4" destOrd="0" presId="urn:microsoft.com/office/officeart/2005/8/layout/cycle2"/>
    <dgm:cxn modelId="{ED43E5A1-A2EF-447D-9723-DB1F2E430F07}" type="presParOf" srcId="{9017AFBB-6AC0-4EFE-B916-E45F00EF908E}" destId="{BB87B022-F764-4D64-9BB9-22F5BB9EAF2C}" srcOrd="5" destOrd="0" presId="urn:microsoft.com/office/officeart/2005/8/layout/cycle2"/>
    <dgm:cxn modelId="{FE87927A-CEFB-43BF-AC86-895739F13889}" type="presParOf" srcId="{BB87B022-F764-4D64-9BB9-22F5BB9EAF2C}" destId="{BAB3B237-DDAE-46C4-98E7-69E67743E61E}" srcOrd="0" destOrd="0" presId="urn:microsoft.com/office/officeart/2005/8/layout/cycle2"/>
    <dgm:cxn modelId="{744DD6C1-FD31-455E-B237-C23B48390504}" type="presParOf" srcId="{9017AFBB-6AC0-4EFE-B916-E45F00EF908E}" destId="{6480D89A-3FCF-4FA3-B3DD-448E82D7AA95}" srcOrd="6" destOrd="0" presId="urn:microsoft.com/office/officeart/2005/8/layout/cycle2"/>
    <dgm:cxn modelId="{C99CF9C9-B005-468E-9CCE-E6030FBF741B}" type="presParOf" srcId="{9017AFBB-6AC0-4EFE-B916-E45F00EF908E}" destId="{36F3DAC6-0DF9-4241-965A-0463FE419F2F}" srcOrd="7" destOrd="0" presId="urn:microsoft.com/office/officeart/2005/8/layout/cycle2"/>
    <dgm:cxn modelId="{928A5093-2A66-4D20-91B4-DA7995724F14}" type="presParOf" srcId="{36F3DAC6-0DF9-4241-965A-0463FE419F2F}" destId="{256E9691-7491-4C6F-A99D-0CEE2B0D8616}" srcOrd="0" destOrd="0" presId="urn:microsoft.com/office/officeart/2005/8/layout/cycle2"/>
    <dgm:cxn modelId="{BEDB790E-2740-43BF-9572-FD0A220693CF}" type="presParOf" srcId="{9017AFBB-6AC0-4EFE-B916-E45F00EF908E}" destId="{8AC3EF21-FB62-4E72-801E-0A22C458FFA9}" srcOrd="8" destOrd="0" presId="urn:microsoft.com/office/officeart/2005/8/layout/cycle2"/>
    <dgm:cxn modelId="{EDC149D8-A2B9-42A4-A3E1-D2EA5141CC9D}" type="presParOf" srcId="{9017AFBB-6AC0-4EFE-B916-E45F00EF908E}" destId="{38D29822-DC00-484D-827B-97CA6AAD54DF}" srcOrd="9" destOrd="0" presId="urn:microsoft.com/office/officeart/2005/8/layout/cycle2"/>
    <dgm:cxn modelId="{B82FC6C0-EE64-4D17-85EB-74DD019EADE5}" type="presParOf" srcId="{38D29822-DC00-484D-827B-97CA6AAD54DF}" destId="{56274F30-1D87-4269-BA00-D856364764B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3AF7D3-5EFE-4118-8EAC-BB3AC05BAF80}">
      <dsp:nvSpPr>
        <dsp:cNvPr id="0" name=""/>
        <dsp:cNvSpPr/>
      </dsp:nvSpPr>
      <dsp:spPr>
        <a:xfrm>
          <a:off x="3490636" y="929"/>
          <a:ext cx="1649965" cy="1649965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Cheap educated labour</a:t>
          </a:r>
          <a:endParaRPr lang="en-GB" sz="2000" b="1" kern="1200" dirty="0"/>
        </a:p>
      </dsp:txBody>
      <dsp:txXfrm>
        <a:off x="3490636" y="929"/>
        <a:ext cx="1649965" cy="1649965"/>
      </dsp:txXfrm>
    </dsp:sp>
    <dsp:sp modelId="{940561F9-2B03-4BAA-B1CD-960B1D8A959C}">
      <dsp:nvSpPr>
        <dsp:cNvPr id="0" name=""/>
        <dsp:cNvSpPr/>
      </dsp:nvSpPr>
      <dsp:spPr>
        <a:xfrm rot="2160000">
          <a:off x="5088701" y="1268867"/>
          <a:ext cx="439641" cy="556863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 rot="2160000">
        <a:off x="5088701" y="1268867"/>
        <a:ext cx="439641" cy="556863"/>
      </dsp:txXfrm>
    </dsp:sp>
    <dsp:sp modelId="{E3018B30-0D1F-4D6A-AB50-DBC77E96A981}">
      <dsp:nvSpPr>
        <dsp:cNvPr id="0" name=""/>
        <dsp:cNvSpPr/>
      </dsp:nvSpPr>
      <dsp:spPr>
        <a:xfrm>
          <a:off x="5496576" y="1458330"/>
          <a:ext cx="1649965" cy="1649965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Export growth leading to rising GDP</a:t>
          </a:r>
          <a:endParaRPr lang="en-GB" sz="1800" b="1" kern="1200" dirty="0"/>
        </a:p>
      </dsp:txBody>
      <dsp:txXfrm>
        <a:off x="5496576" y="1458330"/>
        <a:ext cx="1649965" cy="1649965"/>
      </dsp:txXfrm>
    </dsp:sp>
    <dsp:sp modelId="{79823A20-4801-458C-9257-8867B0D38FD2}">
      <dsp:nvSpPr>
        <dsp:cNvPr id="0" name=""/>
        <dsp:cNvSpPr/>
      </dsp:nvSpPr>
      <dsp:spPr>
        <a:xfrm rot="6480000">
          <a:off x="5722482" y="3172110"/>
          <a:ext cx="439641" cy="556863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 rot="6480000">
        <a:off x="5722482" y="3172110"/>
        <a:ext cx="439641" cy="556863"/>
      </dsp:txXfrm>
    </dsp:sp>
    <dsp:sp modelId="{2B5416EB-8CF1-467B-BE84-95F4B26C2E9D}">
      <dsp:nvSpPr>
        <dsp:cNvPr id="0" name=""/>
        <dsp:cNvSpPr/>
      </dsp:nvSpPr>
      <dsp:spPr>
        <a:xfrm>
          <a:off x="4730375" y="3816454"/>
          <a:ext cx="1649965" cy="1649965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High profits</a:t>
          </a:r>
          <a:endParaRPr lang="en-GB" sz="2000" b="1" kern="1200" dirty="0"/>
        </a:p>
      </dsp:txBody>
      <dsp:txXfrm>
        <a:off x="4730375" y="3816454"/>
        <a:ext cx="1649965" cy="1649965"/>
      </dsp:txXfrm>
    </dsp:sp>
    <dsp:sp modelId="{BB87B022-F764-4D64-9BB9-22F5BB9EAF2C}">
      <dsp:nvSpPr>
        <dsp:cNvPr id="0" name=""/>
        <dsp:cNvSpPr/>
      </dsp:nvSpPr>
      <dsp:spPr>
        <a:xfrm rot="10800000">
          <a:off x="4108240" y="4363005"/>
          <a:ext cx="439641" cy="556863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 rot="10800000">
        <a:off x="4108240" y="4363005"/>
        <a:ext cx="439641" cy="556863"/>
      </dsp:txXfrm>
    </dsp:sp>
    <dsp:sp modelId="{6480D89A-3FCF-4FA3-B3DD-448E82D7AA95}">
      <dsp:nvSpPr>
        <dsp:cNvPr id="0" name=""/>
        <dsp:cNvSpPr/>
      </dsp:nvSpPr>
      <dsp:spPr>
        <a:xfrm>
          <a:off x="2250896" y="3816454"/>
          <a:ext cx="1649965" cy="1649965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High investment</a:t>
          </a:r>
          <a:endParaRPr lang="en-GB" sz="1600" b="1" kern="1200" dirty="0"/>
        </a:p>
      </dsp:txBody>
      <dsp:txXfrm>
        <a:off x="2250896" y="3816454"/>
        <a:ext cx="1649965" cy="1649965"/>
      </dsp:txXfrm>
    </dsp:sp>
    <dsp:sp modelId="{36F3DAC6-0DF9-4241-965A-0463FE419F2F}">
      <dsp:nvSpPr>
        <dsp:cNvPr id="0" name=""/>
        <dsp:cNvSpPr/>
      </dsp:nvSpPr>
      <dsp:spPr>
        <a:xfrm rot="15120000">
          <a:off x="2476803" y="3195777"/>
          <a:ext cx="439641" cy="556863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 rot="15120000">
        <a:off x="2476803" y="3195777"/>
        <a:ext cx="439641" cy="556863"/>
      </dsp:txXfrm>
    </dsp:sp>
    <dsp:sp modelId="{8AC3EF21-FB62-4E72-801E-0A22C458FFA9}">
      <dsp:nvSpPr>
        <dsp:cNvPr id="0" name=""/>
        <dsp:cNvSpPr/>
      </dsp:nvSpPr>
      <dsp:spPr>
        <a:xfrm>
          <a:off x="1484695" y="1458330"/>
          <a:ext cx="1649965" cy="1649965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Strong productivity growth</a:t>
          </a:r>
          <a:endParaRPr lang="en-GB" sz="1400" b="1" kern="1200" dirty="0"/>
        </a:p>
      </dsp:txBody>
      <dsp:txXfrm>
        <a:off x="1484695" y="1458330"/>
        <a:ext cx="1649965" cy="1649965"/>
      </dsp:txXfrm>
    </dsp:sp>
    <dsp:sp modelId="{38D29822-DC00-484D-827B-97CA6AAD54DF}">
      <dsp:nvSpPr>
        <dsp:cNvPr id="0" name=""/>
        <dsp:cNvSpPr/>
      </dsp:nvSpPr>
      <dsp:spPr>
        <a:xfrm rot="19440000">
          <a:off x="3082761" y="1283494"/>
          <a:ext cx="439641" cy="556863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 rot="19440000">
        <a:off x="3082761" y="1283494"/>
        <a:ext cx="439641" cy="55686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3AF7D3-5EFE-4118-8EAC-BB3AC05BAF80}">
      <dsp:nvSpPr>
        <dsp:cNvPr id="0" name=""/>
        <dsp:cNvSpPr/>
      </dsp:nvSpPr>
      <dsp:spPr>
        <a:xfrm>
          <a:off x="3490636" y="929"/>
          <a:ext cx="1649965" cy="1649965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Costs cannot compete</a:t>
          </a:r>
          <a:endParaRPr lang="en-GB" sz="2000" b="1" kern="1200" dirty="0"/>
        </a:p>
      </dsp:txBody>
      <dsp:txXfrm>
        <a:off x="3490636" y="929"/>
        <a:ext cx="1649965" cy="1649965"/>
      </dsp:txXfrm>
    </dsp:sp>
    <dsp:sp modelId="{940561F9-2B03-4BAA-B1CD-960B1D8A959C}">
      <dsp:nvSpPr>
        <dsp:cNvPr id="0" name=""/>
        <dsp:cNvSpPr/>
      </dsp:nvSpPr>
      <dsp:spPr>
        <a:xfrm rot="2160000">
          <a:off x="5088701" y="1268867"/>
          <a:ext cx="439641" cy="556863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 rot="2160000">
        <a:off x="5088701" y="1268867"/>
        <a:ext cx="439641" cy="556863"/>
      </dsp:txXfrm>
    </dsp:sp>
    <dsp:sp modelId="{E3018B30-0D1F-4D6A-AB50-DBC77E96A981}">
      <dsp:nvSpPr>
        <dsp:cNvPr id="0" name=""/>
        <dsp:cNvSpPr/>
      </dsp:nvSpPr>
      <dsp:spPr>
        <a:xfrm>
          <a:off x="5496576" y="1458330"/>
          <a:ext cx="1649965" cy="1649965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Weak exports leading to weak GDP</a:t>
          </a:r>
          <a:endParaRPr lang="en-GB" sz="1800" b="1" kern="1200" dirty="0"/>
        </a:p>
      </dsp:txBody>
      <dsp:txXfrm>
        <a:off x="5496576" y="1458330"/>
        <a:ext cx="1649965" cy="1649965"/>
      </dsp:txXfrm>
    </dsp:sp>
    <dsp:sp modelId="{79823A20-4801-458C-9257-8867B0D38FD2}">
      <dsp:nvSpPr>
        <dsp:cNvPr id="0" name=""/>
        <dsp:cNvSpPr/>
      </dsp:nvSpPr>
      <dsp:spPr>
        <a:xfrm rot="6480000">
          <a:off x="5722482" y="3172110"/>
          <a:ext cx="439641" cy="556863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 rot="6480000">
        <a:off x="5722482" y="3172110"/>
        <a:ext cx="439641" cy="556863"/>
      </dsp:txXfrm>
    </dsp:sp>
    <dsp:sp modelId="{2B5416EB-8CF1-467B-BE84-95F4B26C2E9D}">
      <dsp:nvSpPr>
        <dsp:cNvPr id="0" name=""/>
        <dsp:cNvSpPr/>
      </dsp:nvSpPr>
      <dsp:spPr>
        <a:xfrm>
          <a:off x="4730375" y="3816454"/>
          <a:ext cx="1649965" cy="1649965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Profits squeeze and loss of tax</a:t>
          </a:r>
          <a:endParaRPr lang="en-GB" sz="2000" b="1" kern="1200" dirty="0"/>
        </a:p>
      </dsp:txBody>
      <dsp:txXfrm>
        <a:off x="4730375" y="3816454"/>
        <a:ext cx="1649965" cy="1649965"/>
      </dsp:txXfrm>
    </dsp:sp>
    <dsp:sp modelId="{BB87B022-F764-4D64-9BB9-22F5BB9EAF2C}">
      <dsp:nvSpPr>
        <dsp:cNvPr id="0" name=""/>
        <dsp:cNvSpPr/>
      </dsp:nvSpPr>
      <dsp:spPr>
        <a:xfrm rot="10800000">
          <a:off x="4108240" y="4363005"/>
          <a:ext cx="439641" cy="556863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 rot="10800000">
        <a:off x="4108240" y="4363005"/>
        <a:ext cx="439641" cy="556863"/>
      </dsp:txXfrm>
    </dsp:sp>
    <dsp:sp modelId="{6480D89A-3FCF-4FA3-B3DD-448E82D7AA95}">
      <dsp:nvSpPr>
        <dsp:cNvPr id="0" name=""/>
        <dsp:cNvSpPr/>
      </dsp:nvSpPr>
      <dsp:spPr>
        <a:xfrm>
          <a:off x="2250896" y="3816454"/>
          <a:ext cx="1649965" cy="1649965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Falling investment</a:t>
          </a:r>
          <a:endParaRPr lang="en-GB" sz="1600" b="1" kern="1200" dirty="0"/>
        </a:p>
      </dsp:txBody>
      <dsp:txXfrm>
        <a:off x="2250896" y="3816454"/>
        <a:ext cx="1649965" cy="1649965"/>
      </dsp:txXfrm>
    </dsp:sp>
    <dsp:sp modelId="{36F3DAC6-0DF9-4241-965A-0463FE419F2F}">
      <dsp:nvSpPr>
        <dsp:cNvPr id="0" name=""/>
        <dsp:cNvSpPr/>
      </dsp:nvSpPr>
      <dsp:spPr>
        <a:xfrm rot="15120000">
          <a:off x="2476803" y="3195777"/>
          <a:ext cx="439641" cy="556863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 rot="15120000">
        <a:off x="2476803" y="3195777"/>
        <a:ext cx="439641" cy="556863"/>
      </dsp:txXfrm>
    </dsp:sp>
    <dsp:sp modelId="{8AC3EF21-FB62-4E72-801E-0A22C458FFA9}">
      <dsp:nvSpPr>
        <dsp:cNvPr id="0" name=""/>
        <dsp:cNvSpPr/>
      </dsp:nvSpPr>
      <dsp:spPr>
        <a:xfrm>
          <a:off x="1484695" y="1458330"/>
          <a:ext cx="1649965" cy="1649965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Stagnant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productivity</a:t>
          </a:r>
          <a:endParaRPr lang="en-GB" sz="1400" b="1" kern="1200" dirty="0"/>
        </a:p>
      </dsp:txBody>
      <dsp:txXfrm>
        <a:off x="1484695" y="1458330"/>
        <a:ext cx="1649965" cy="1649965"/>
      </dsp:txXfrm>
    </dsp:sp>
    <dsp:sp modelId="{38D29822-DC00-484D-827B-97CA6AAD54DF}">
      <dsp:nvSpPr>
        <dsp:cNvPr id="0" name=""/>
        <dsp:cNvSpPr/>
      </dsp:nvSpPr>
      <dsp:spPr>
        <a:xfrm rot="19440000">
          <a:off x="3082761" y="1283494"/>
          <a:ext cx="439641" cy="556863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 rot="19440000">
        <a:off x="3082761" y="1283494"/>
        <a:ext cx="439641" cy="55686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3AF7D3-5EFE-4118-8EAC-BB3AC05BAF80}">
      <dsp:nvSpPr>
        <dsp:cNvPr id="0" name=""/>
        <dsp:cNvSpPr/>
      </dsp:nvSpPr>
      <dsp:spPr>
        <a:xfrm>
          <a:off x="3339994" y="929"/>
          <a:ext cx="1864411" cy="1649965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Competitive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wage below welfare level</a:t>
          </a:r>
          <a:endParaRPr lang="en-GB" sz="1600" b="1" kern="1200" dirty="0"/>
        </a:p>
      </dsp:txBody>
      <dsp:txXfrm>
        <a:off x="3339994" y="929"/>
        <a:ext cx="1864411" cy="1649965"/>
      </dsp:txXfrm>
    </dsp:sp>
    <dsp:sp modelId="{940561F9-2B03-4BAA-B1CD-960B1D8A959C}">
      <dsp:nvSpPr>
        <dsp:cNvPr id="0" name=""/>
        <dsp:cNvSpPr/>
      </dsp:nvSpPr>
      <dsp:spPr>
        <a:xfrm rot="2160000">
          <a:off x="5083148" y="1273385"/>
          <a:ext cx="376347" cy="55686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 rot="2160000">
        <a:off x="5083148" y="1273385"/>
        <a:ext cx="376347" cy="556863"/>
      </dsp:txXfrm>
    </dsp:sp>
    <dsp:sp modelId="{E3018B30-0D1F-4D6A-AB50-DBC77E96A981}">
      <dsp:nvSpPr>
        <dsp:cNvPr id="0" name=""/>
        <dsp:cNvSpPr/>
      </dsp:nvSpPr>
      <dsp:spPr>
        <a:xfrm>
          <a:off x="5366319" y="1458330"/>
          <a:ext cx="1823641" cy="1649965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Collapsing employment and GDP</a:t>
          </a:r>
          <a:endParaRPr lang="en-GB" sz="1600" b="1" kern="1200" dirty="0"/>
        </a:p>
      </dsp:txBody>
      <dsp:txXfrm>
        <a:off x="5366319" y="1458330"/>
        <a:ext cx="1823641" cy="1649965"/>
      </dsp:txXfrm>
    </dsp:sp>
    <dsp:sp modelId="{79823A20-4801-458C-9257-8867B0D38FD2}">
      <dsp:nvSpPr>
        <dsp:cNvPr id="0" name=""/>
        <dsp:cNvSpPr/>
      </dsp:nvSpPr>
      <dsp:spPr>
        <a:xfrm rot="6480000">
          <a:off x="5682423" y="3172772"/>
          <a:ext cx="432491" cy="55686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 rot="6480000">
        <a:off x="5682423" y="3172772"/>
        <a:ext cx="432491" cy="556863"/>
      </dsp:txXfrm>
    </dsp:sp>
    <dsp:sp modelId="{2B5416EB-8CF1-467B-BE84-95F4B26C2E9D}">
      <dsp:nvSpPr>
        <dsp:cNvPr id="0" name=""/>
        <dsp:cNvSpPr/>
      </dsp:nvSpPr>
      <dsp:spPr>
        <a:xfrm>
          <a:off x="4613458" y="3816454"/>
          <a:ext cx="1796961" cy="1649965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Escalating deficits</a:t>
          </a:r>
          <a:endParaRPr lang="en-GB" sz="2000" b="1" kern="1200" dirty="0"/>
        </a:p>
      </dsp:txBody>
      <dsp:txXfrm>
        <a:off x="4613458" y="3816454"/>
        <a:ext cx="1796961" cy="1649965"/>
      </dsp:txXfrm>
    </dsp:sp>
    <dsp:sp modelId="{BB87B022-F764-4D64-9BB9-22F5BB9EAF2C}">
      <dsp:nvSpPr>
        <dsp:cNvPr id="0" name=""/>
        <dsp:cNvSpPr/>
      </dsp:nvSpPr>
      <dsp:spPr>
        <a:xfrm rot="10800000">
          <a:off x="4046447" y="4363005"/>
          <a:ext cx="400687" cy="55686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 rot="10800000">
        <a:off x="4046447" y="4363005"/>
        <a:ext cx="400687" cy="556863"/>
      </dsp:txXfrm>
    </dsp:sp>
    <dsp:sp modelId="{6480D89A-3FCF-4FA3-B3DD-448E82D7AA95}">
      <dsp:nvSpPr>
        <dsp:cNvPr id="0" name=""/>
        <dsp:cNvSpPr/>
      </dsp:nvSpPr>
      <dsp:spPr>
        <a:xfrm>
          <a:off x="2207478" y="3816454"/>
          <a:ext cx="1649965" cy="1649965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Financial collapse</a:t>
          </a:r>
          <a:endParaRPr lang="en-GB" sz="1600" b="1" kern="1200" dirty="0"/>
        </a:p>
      </dsp:txBody>
      <dsp:txXfrm>
        <a:off x="2207478" y="3816454"/>
        <a:ext cx="1649965" cy="1649965"/>
      </dsp:txXfrm>
    </dsp:sp>
    <dsp:sp modelId="{36F3DAC6-0DF9-4241-965A-0463FE419F2F}">
      <dsp:nvSpPr>
        <dsp:cNvPr id="0" name=""/>
        <dsp:cNvSpPr/>
      </dsp:nvSpPr>
      <dsp:spPr>
        <a:xfrm rot="15120000">
          <a:off x="2433384" y="3195777"/>
          <a:ext cx="439641" cy="55686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 rot="15120000">
        <a:off x="2433384" y="3195777"/>
        <a:ext cx="439641" cy="556863"/>
      </dsp:txXfrm>
    </dsp:sp>
    <dsp:sp modelId="{8AC3EF21-FB62-4E72-801E-0A22C458FFA9}">
      <dsp:nvSpPr>
        <dsp:cNvPr id="0" name=""/>
        <dsp:cNvSpPr/>
      </dsp:nvSpPr>
      <dsp:spPr>
        <a:xfrm>
          <a:off x="1441277" y="1458330"/>
          <a:ext cx="1649965" cy="1649965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Higher taxes and reduced public services</a:t>
          </a:r>
          <a:endParaRPr lang="en-GB" sz="1400" b="1" kern="1200" dirty="0"/>
        </a:p>
      </dsp:txBody>
      <dsp:txXfrm>
        <a:off x="1441277" y="1458330"/>
        <a:ext cx="1649965" cy="1649965"/>
      </dsp:txXfrm>
    </dsp:sp>
    <dsp:sp modelId="{38D29822-DC00-484D-827B-97CA6AAD54DF}">
      <dsp:nvSpPr>
        <dsp:cNvPr id="0" name=""/>
        <dsp:cNvSpPr/>
      </dsp:nvSpPr>
      <dsp:spPr>
        <a:xfrm rot="19440000">
          <a:off x="3030986" y="1302197"/>
          <a:ext cx="404870" cy="55686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 rot="19440000">
        <a:off x="3030986" y="1302197"/>
        <a:ext cx="404870" cy="556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6263" y="6394450"/>
            <a:ext cx="3368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658" tIns="43329" rIns="86658" bIns="43329" numCol="1" anchor="b" anchorCtr="0" compatLnSpc="1">
            <a:prstTxWarp prst="textNoShape">
              <a:avLst/>
            </a:prstTxWarp>
          </a:bodyPr>
          <a:lstStyle>
            <a:lvl1pPr defTabSz="866775">
              <a:spcBef>
                <a:spcPct val="0"/>
              </a:spcBef>
              <a:buClrTx/>
              <a:defRPr sz="700" b="0">
                <a:latin typeface="Trebuchet MS" pitchFamily="34" charset="0"/>
              </a:defRPr>
            </a:lvl1pPr>
          </a:lstStyle>
          <a:p>
            <a:r>
              <a:rPr lang="en-US" dirty="0"/>
              <a:t>© centre for economics and business research ltd </a:t>
            </a:r>
            <a:fld id="{55B03903-0F32-4286-B487-9572E6464586}" type="datetime3">
              <a:rPr lang="en-US"/>
              <a:pPr/>
              <a:t>21 March 2013</a:t>
            </a:fld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383588" y="6394450"/>
            <a:ext cx="903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658" tIns="43329" rIns="86658" bIns="43329" numCol="1" anchor="b" anchorCtr="0" compatLnSpc="1">
            <a:prstTxWarp prst="textNoShape">
              <a:avLst/>
            </a:prstTxWarp>
          </a:bodyPr>
          <a:lstStyle>
            <a:lvl1pPr algn="r" defTabSz="866775">
              <a:spcBef>
                <a:spcPct val="0"/>
              </a:spcBef>
              <a:buClrTx/>
              <a:defRPr sz="900" b="0">
                <a:latin typeface="Trebuchet MS" pitchFamily="34" charset="0"/>
              </a:defRPr>
            </a:lvl1pPr>
          </a:lstStyle>
          <a:p>
            <a:fld id="{4F08EDC7-1C76-4059-85B0-D87C719BCF6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6852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658" tIns="43329" rIns="86658" bIns="43329" numCol="1" anchor="t" anchorCtr="0" compatLnSpc="1">
            <a:prstTxWarp prst="textNoShape">
              <a:avLst/>
            </a:prstTxWarp>
          </a:bodyPr>
          <a:lstStyle>
            <a:lvl1pPr defTabSz="866775">
              <a:spcBef>
                <a:spcPct val="0"/>
              </a:spcBef>
              <a:buClrTx/>
              <a:defRPr sz="1100" b="0">
                <a:latin typeface="AvantGarde" charset="0"/>
              </a:defRPr>
            </a:lvl1pPr>
          </a:lstStyle>
          <a:p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8000" y="0"/>
            <a:ext cx="4275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658" tIns="43329" rIns="86658" bIns="43329" numCol="1" anchor="t" anchorCtr="0" compatLnSpc="1">
            <a:prstTxWarp prst="textNoShape">
              <a:avLst/>
            </a:prstTxWarp>
          </a:bodyPr>
          <a:lstStyle>
            <a:lvl1pPr algn="r" defTabSz="866775">
              <a:spcBef>
                <a:spcPct val="0"/>
              </a:spcBef>
              <a:buClrTx/>
              <a:defRPr sz="1100" b="0">
                <a:latin typeface="AvantGarde" charset="0"/>
              </a:defRPr>
            </a:lvl1pPr>
          </a:lstStyle>
          <a:p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08325" y="503238"/>
            <a:ext cx="3646488" cy="2524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4450" y="3195638"/>
            <a:ext cx="7234238" cy="303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658" tIns="43329" rIns="86658" bIns="43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94450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658" tIns="43329" rIns="86658" bIns="43329" numCol="1" anchor="b" anchorCtr="0" compatLnSpc="1">
            <a:prstTxWarp prst="textNoShape">
              <a:avLst/>
            </a:prstTxWarp>
          </a:bodyPr>
          <a:lstStyle>
            <a:lvl1pPr defTabSz="866775">
              <a:spcBef>
                <a:spcPct val="0"/>
              </a:spcBef>
              <a:buClrTx/>
              <a:defRPr sz="1100" b="0">
                <a:latin typeface="AvantGarde" charset="0"/>
              </a:defRPr>
            </a:lvl1pPr>
          </a:lstStyle>
          <a:p>
            <a:endParaRPr 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8000" y="6394450"/>
            <a:ext cx="4275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658" tIns="43329" rIns="86658" bIns="43329" numCol="1" anchor="b" anchorCtr="0" compatLnSpc="1">
            <a:prstTxWarp prst="textNoShape">
              <a:avLst/>
            </a:prstTxWarp>
          </a:bodyPr>
          <a:lstStyle>
            <a:lvl1pPr algn="r" defTabSz="866775">
              <a:spcBef>
                <a:spcPct val="0"/>
              </a:spcBef>
              <a:buClrTx/>
              <a:defRPr sz="1100" b="0">
                <a:latin typeface="AvantGarde" charset="0"/>
              </a:defRPr>
            </a:lvl1pPr>
          </a:lstStyle>
          <a:p>
            <a:fld id="{CB57BEAF-051C-414B-BE51-653BF3F3B9D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4761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vantGarde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vantGarde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vantGarde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vantGarde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vantGarde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FF0D0A-9A06-49C3-9EBD-09BE4E24C42C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72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8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48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48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48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48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5127864-418A-4FF0-B0D3-76E7416B41B4}" type="slidenum">
              <a:rPr lang="en-GB" smtClean="0"/>
              <a:pPr eaLnBrk="1" hangingPunct="1"/>
              <a:t>17</a:t>
            </a:fld>
            <a:endParaRPr lang="en-GB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1500" y="504825"/>
            <a:ext cx="3643313" cy="2522538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854" y="3195961"/>
            <a:ext cx="7891432" cy="3030187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8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48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48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48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48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D19F09-2890-4675-B610-40A1B84CB832}" type="slidenum">
              <a:rPr lang="en-GB" smtClean="0"/>
              <a:pPr eaLnBrk="1" hangingPunct="1"/>
              <a:t>18</a:t>
            </a:fld>
            <a:endParaRPr lang="en-GB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1500" y="504825"/>
            <a:ext cx="3643313" cy="2522538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854" y="3195961"/>
            <a:ext cx="7891432" cy="3030187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8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48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48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48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48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9C0AD97-C66E-49FB-9D5E-87526D493127}" type="slidenum">
              <a:rPr lang="en-GB" smtClean="0">
                <a:solidFill>
                  <a:srgbClr val="000000"/>
                </a:solidFill>
              </a:rPr>
              <a:pPr eaLnBrk="1" hangingPunct="1"/>
              <a:t>19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3088" y="503238"/>
            <a:ext cx="3644900" cy="252412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8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48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48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48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48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05F0572-5A79-4703-8123-A7CA1A2C815D}" type="slidenum">
              <a:rPr lang="en-GB" smtClean="0"/>
              <a:pPr eaLnBrk="1" hangingPunct="1"/>
              <a:t>23</a:t>
            </a:fld>
            <a:endParaRPr lang="en-GB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1500" y="506413"/>
            <a:ext cx="3640138" cy="25209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854" y="3195961"/>
            <a:ext cx="7891432" cy="3029111"/>
          </a:xfrm>
          <a:noFill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8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48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48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48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48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C7C9D14-2E3A-4DEE-9388-14467655E1F9}" type="slidenum">
              <a:rPr lang="en-GB" smtClean="0"/>
              <a:pPr eaLnBrk="1" hangingPunct="1"/>
              <a:t>24</a:t>
            </a:fld>
            <a:endParaRPr lang="en-GB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1500" y="506413"/>
            <a:ext cx="3640138" cy="25209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854" y="3195961"/>
            <a:ext cx="7891432" cy="3029111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B94124-FFFF-4B85-9E69-E7E2E08EE517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204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97A83B-A966-4B91-86AD-E08539FEC424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16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97A83B-A966-4B91-86AD-E08539FEC424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216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97A83B-A966-4B91-86AD-E08539FEC424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16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97A83B-A966-4B91-86AD-E08539FEC424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216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97A83B-A966-4B91-86AD-E08539FEC424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216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97A83B-A966-4B91-86AD-E08539FEC424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216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97A83B-A966-4B91-86AD-E08539FEC424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216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8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48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48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48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48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DA6C528-1742-44F8-8F22-2DADBB3339B0}" type="slidenum">
              <a:rPr lang="en-GB" smtClean="0"/>
              <a:pPr eaLnBrk="1" hangingPunct="1"/>
              <a:t>16</a:t>
            </a:fld>
            <a:endParaRPr lang="en-GB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3088" y="503238"/>
            <a:ext cx="3644900" cy="252412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sticks"/>
          <p:cNvPicPr>
            <a:picLocks noChangeAspect="1" noChangeArrowheads="1"/>
          </p:cNvPicPr>
          <p:nvPr/>
        </p:nvPicPr>
        <p:blipFill>
          <a:blip r:embed="rId2" cstate="print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49" b="9993"/>
          <a:stretch>
            <a:fillRect/>
          </a:stretch>
        </p:blipFill>
        <p:spPr bwMode="auto">
          <a:xfrm>
            <a:off x="0" y="2740025"/>
            <a:ext cx="6357938" cy="411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42950" y="2895600"/>
            <a:ext cx="84201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4648200"/>
            <a:ext cx="6934200" cy="17526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37867077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3275" y="533400"/>
            <a:ext cx="2195513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150" y="533400"/>
            <a:ext cx="6435725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05375856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50" y="533400"/>
            <a:ext cx="8783638" cy="428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5150" y="1009650"/>
            <a:ext cx="4314825" cy="5467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032375" y="1009650"/>
            <a:ext cx="4316413" cy="546735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78799517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812" y="404813"/>
            <a:ext cx="8782976" cy="808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65812" y="1557338"/>
            <a:ext cx="8782976" cy="4919662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xmlns="" val="3624834568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FDD8-D052-4043-BA60-EE841271AB56}" type="datetimeFigureOut">
              <a:rPr lang="en-GB" smtClean="0"/>
              <a:pPr/>
              <a:t>21/03/2013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43C0-AB81-4A8E-8B80-4D63C29537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49614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FDD8-D052-4043-BA60-EE841271AB56}" type="datetimeFigureOut">
              <a:rPr lang="en-GB" smtClean="0"/>
              <a:pPr/>
              <a:t>21/03/2013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43C0-AB81-4A8E-8B80-4D63C29537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70185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FDD8-D052-4043-BA60-EE841271AB56}" type="datetimeFigureOut">
              <a:rPr lang="en-GB" smtClean="0"/>
              <a:pPr/>
              <a:t>21/03/2013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43C0-AB81-4A8E-8B80-4D63C29537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93841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FDD8-D052-4043-BA60-EE841271AB56}" type="datetimeFigureOut">
              <a:rPr lang="en-GB" smtClean="0"/>
              <a:pPr/>
              <a:t>21/03/2013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43C0-AB81-4A8E-8B80-4D63C29537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83413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FDD8-D052-4043-BA60-EE841271AB56}" type="datetimeFigureOut">
              <a:rPr lang="en-GB" smtClean="0"/>
              <a:pPr/>
              <a:t>21/03/2013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43C0-AB81-4A8E-8B80-4D63C29537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78518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FDD8-D052-4043-BA60-EE841271AB56}" type="datetimeFigureOut">
              <a:rPr lang="en-GB" smtClean="0"/>
              <a:pPr/>
              <a:t>21/03/2013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43C0-AB81-4A8E-8B80-4D63C29537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5618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56737103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FDD8-D052-4043-BA60-EE841271AB56}" type="datetimeFigureOut">
              <a:rPr lang="en-GB" smtClean="0"/>
              <a:pPr/>
              <a:t>21/03/2013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43C0-AB81-4A8E-8B80-4D63C29537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68006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FDD8-D052-4043-BA60-EE841271AB56}" type="datetimeFigureOut">
              <a:rPr lang="en-GB" smtClean="0"/>
              <a:pPr/>
              <a:t>21/03/2013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43C0-AB81-4A8E-8B80-4D63C29537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06925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FDD8-D052-4043-BA60-EE841271AB56}" type="datetimeFigureOut">
              <a:rPr lang="en-GB" smtClean="0"/>
              <a:pPr/>
              <a:t>21/03/2013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43C0-AB81-4A8E-8B80-4D63C29537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47735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FDD8-D052-4043-BA60-EE841271AB56}" type="datetimeFigureOut">
              <a:rPr lang="en-GB" smtClean="0"/>
              <a:pPr/>
              <a:t>21/03/2013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43C0-AB81-4A8E-8B80-4D63C29537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40177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FDD8-D052-4043-BA60-EE841271AB56}" type="datetimeFigureOut">
              <a:rPr lang="en-GB" smtClean="0"/>
              <a:pPr/>
              <a:t>21/03/2013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43C0-AB81-4A8E-8B80-4D63C29537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3146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17725764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150" y="1009650"/>
            <a:ext cx="4314825" cy="5467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75" y="1009650"/>
            <a:ext cx="4316413" cy="5467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14019990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02980755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73163042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87142074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21609018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38460002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sticks"/>
          <p:cNvPicPr>
            <a:picLocks noChangeAspect="1" noChangeArrowheads="1"/>
          </p:cNvPicPr>
          <p:nvPr/>
        </p:nvPicPr>
        <p:blipFill>
          <a:blip r:embed="rId15" cstate="print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49" b="9993"/>
          <a:stretch>
            <a:fillRect/>
          </a:stretch>
        </p:blipFill>
        <p:spPr bwMode="auto">
          <a:xfrm>
            <a:off x="0" y="2740025"/>
            <a:ext cx="6357938" cy="411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5150" y="533400"/>
            <a:ext cx="8783638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150" y="1009650"/>
            <a:ext cx="8783638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565150" y="533400"/>
            <a:ext cx="8783638" cy="0"/>
          </a:xfrm>
          <a:prstGeom prst="line">
            <a:avLst/>
          </a:prstGeom>
          <a:noFill/>
          <a:ln w="25400">
            <a:solidFill>
              <a:srgbClr val="4984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565150" y="6629400"/>
            <a:ext cx="8783638" cy="0"/>
          </a:xfrm>
          <a:prstGeom prst="line">
            <a:avLst/>
          </a:prstGeom>
          <a:noFill/>
          <a:ln w="25400">
            <a:solidFill>
              <a:srgbClr val="4984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482600" y="6629400"/>
            <a:ext cx="240482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49849B"/>
                </a:solidFill>
                <a:latin typeface="Browallia New" pitchFamily="34" charset="-34"/>
              </a:rPr>
              <a:t>© </a:t>
            </a:r>
            <a:r>
              <a:rPr lang="en-US" sz="1000" dirty="0" smtClean="0">
                <a:solidFill>
                  <a:srgbClr val="49849B"/>
                </a:solidFill>
                <a:latin typeface="Browallia New" pitchFamily="34" charset="-34"/>
              </a:rPr>
              <a:t>Centre </a:t>
            </a:r>
            <a:r>
              <a:rPr lang="en-US" sz="1000" dirty="0">
                <a:solidFill>
                  <a:srgbClr val="49849B"/>
                </a:solidFill>
                <a:latin typeface="Browallia New" pitchFamily="34" charset="-34"/>
              </a:rPr>
              <a:t>for economics and business research ltd, </a:t>
            </a:r>
            <a:r>
              <a:rPr lang="en-US" sz="1000" dirty="0" smtClean="0">
                <a:solidFill>
                  <a:srgbClr val="49849B"/>
                </a:solidFill>
                <a:latin typeface="Browallia New" pitchFamily="34" charset="-34"/>
              </a:rPr>
              <a:t>2013</a:t>
            </a:r>
            <a:endParaRPr lang="en-US" sz="1000" dirty="0">
              <a:solidFill>
                <a:srgbClr val="49849B"/>
              </a:solidFill>
              <a:latin typeface="Browallia New" pitchFamily="34" charset="-34"/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9096375" y="6615113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fld id="{76FDF782-43F1-41E0-B000-5202A31F91B0}" type="slidenum">
              <a:rPr lang="en-US" sz="1000" b="0">
                <a:latin typeface="AvantGarde" charset="0"/>
              </a:rPr>
              <a:pPr algn="r"/>
              <a:t>‹#›</a:t>
            </a:fld>
            <a:endParaRPr lang="en-US" sz="1000" b="0" dirty="0">
              <a:latin typeface="AvantGarde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3" r:id="rId13"/>
  </p:sldLayoutIdLst>
  <p:transition>
    <p:wipe dir="r"/>
  </p:transition>
  <p:txStyles>
    <p:titleStyle>
      <a:lvl1pPr algn="l" rtl="0" fontAlgn="base">
        <a:spcBef>
          <a:spcPct val="0"/>
        </a:spcBef>
        <a:spcAft>
          <a:spcPct val="0"/>
        </a:spcAft>
        <a:defRPr sz="1600" b="1">
          <a:solidFill>
            <a:srgbClr val="49849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 b="1">
          <a:solidFill>
            <a:srgbClr val="49849B"/>
          </a:solidFill>
          <a:latin typeface="Arial Rounded MT Bold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1600" b="1">
          <a:solidFill>
            <a:srgbClr val="49849B"/>
          </a:solidFill>
          <a:latin typeface="Arial Rounded MT Bold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1600" b="1">
          <a:solidFill>
            <a:srgbClr val="49849B"/>
          </a:solidFill>
          <a:latin typeface="Arial Rounded MT Bold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1600" b="1">
          <a:solidFill>
            <a:srgbClr val="49849B"/>
          </a:solidFill>
          <a:latin typeface="Arial Rounded MT Bol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49849B"/>
          </a:solidFill>
          <a:latin typeface="Arial Rounded MT Bol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49849B"/>
          </a:solidFill>
          <a:latin typeface="Arial Rounded MT Bol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49849B"/>
          </a:solidFill>
          <a:latin typeface="Arial Rounded MT Bol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49849B"/>
          </a:solidFill>
          <a:latin typeface="Arial Rounded MT Bold" pitchFamily="34" charset="0"/>
        </a:defRPr>
      </a:lvl9pPr>
    </p:titleStyle>
    <p:bodyStyle>
      <a:lvl1pPr algn="l" rtl="0" fontAlgn="base">
        <a:spcBef>
          <a:spcPct val="0"/>
        </a:spcBef>
        <a:spcAft>
          <a:spcPts val="1400"/>
        </a:spcAft>
        <a:buClr>
          <a:srgbClr val="000000"/>
        </a:buClr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476250" indent="-285750" algn="l" rtl="0" fontAlgn="base">
        <a:spcBef>
          <a:spcPct val="0"/>
        </a:spcBef>
        <a:spcAft>
          <a:spcPts val="1400"/>
        </a:spcAft>
        <a:buClr>
          <a:srgbClr val="00000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2pPr>
      <a:lvl3pPr marL="1184275" indent="-228600" algn="l" rtl="0" fontAlgn="base">
        <a:spcBef>
          <a:spcPct val="0"/>
        </a:spcBef>
        <a:spcAft>
          <a:spcPts val="1400"/>
        </a:spcAft>
        <a:buClr>
          <a:srgbClr val="000000"/>
        </a:buClr>
        <a:buChar char="•"/>
        <a:defRPr sz="1400">
          <a:solidFill>
            <a:schemeClr val="tx1"/>
          </a:solidFill>
          <a:latin typeface="+mn-lt"/>
        </a:defRPr>
      </a:lvl3pPr>
      <a:lvl4pPr marL="1603375" indent="-228600" algn="l" rtl="0" fontAlgn="base">
        <a:spcBef>
          <a:spcPct val="0"/>
        </a:spcBef>
        <a:spcAft>
          <a:spcPts val="1400"/>
        </a:spcAft>
        <a:buClr>
          <a:srgbClr val="000000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0"/>
        </a:spcBef>
        <a:spcAft>
          <a:spcPts val="1400"/>
        </a:spcAft>
        <a:buClr>
          <a:srgbClr val="000000"/>
        </a:buClr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ts val="1400"/>
        </a:spcAft>
        <a:buClr>
          <a:srgbClr val="000000"/>
        </a:buClr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ts val="1400"/>
        </a:spcAft>
        <a:buClr>
          <a:srgbClr val="000000"/>
        </a:buClr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ts val="1400"/>
        </a:spcAft>
        <a:buClr>
          <a:srgbClr val="000000"/>
        </a:buClr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ts val="1400"/>
        </a:spcAft>
        <a:buClr>
          <a:srgbClr val="000000"/>
        </a:buClr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FDD8-D052-4043-BA60-EE841271AB56}" type="datetimeFigureOut">
              <a:rPr lang="en-GB" smtClean="0"/>
              <a:pPr/>
              <a:t>21/03/2013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543C0-AB81-4A8E-8B80-4D63C29537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7878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52650"/>
            <a:ext cx="9906000" cy="17018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/>
              <a:t/>
            </a:r>
            <a:br>
              <a:rPr lang="en-US" sz="2800" dirty="0"/>
            </a:br>
            <a:r>
              <a:rPr lang="en-GB" sz="3200" dirty="0" smtClean="0"/>
              <a:t>The winning and losing nations </a:t>
            </a:r>
            <a:br>
              <a:rPr lang="en-GB" sz="3200" dirty="0" smtClean="0"/>
            </a:br>
            <a:r>
              <a:rPr lang="en-GB" sz="2800" dirty="0" smtClean="0"/>
              <a:t>(or Sunrise, Sunset and Serendipity – time to start dropping BRICs)</a:t>
            </a:r>
            <a:endParaRPr lang="en-US" sz="1400" dirty="0">
              <a:latin typeface="Arial Narrow" pitchFamily="34" charset="0"/>
            </a:endParaRPr>
          </a:p>
        </p:txBody>
      </p:sp>
      <p:sp>
        <p:nvSpPr>
          <p:cNvPr id="1719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166235"/>
            <a:ext cx="9906000" cy="1384300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sz="2000" b="1" dirty="0" smtClean="0">
                <a:latin typeface="Arial Narrow" pitchFamily="34" charset="0"/>
              </a:rPr>
              <a:t>Sixth Gresham Lecture</a:t>
            </a:r>
          </a:p>
          <a:p>
            <a:pPr>
              <a:spcAft>
                <a:spcPct val="0"/>
              </a:spcAft>
            </a:pPr>
            <a:r>
              <a:rPr lang="en-US" sz="2000" dirty="0" smtClean="0">
                <a:latin typeface="Arial Narrow" pitchFamily="34" charset="0"/>
              </a:rPr>
              <a:t>Douglas McWilliams</a:t>
            </a:r>
          </a:p>
          <a:p>
            <a:pPr>
              <a:spcAft>
                <a:spcPct val="0"/>
              </a:spcAft>
            </a:pPr>
            <a:r>
              <a:rPr lang="en-US" sz="2000" b="1" dirty="0" smtClean="0">
                <a:latin typeface="Arial Narrow" pitchFamily="34" charset="0"/>
              </a:rPr>
              <a:t>Mercers School Memorial Professor of Commerce at Gresham College</a:t>
            </a:r>
          </a:p>
        </p:txBody>
      </p:sp>
      <p:sp>
        <p:nvSpPr>
          <p:cNvPr id="1719303" name="Rectangle 7"/>
          <p:cNvSpPr>
            <a:spLocks noChangeArrowheads="1"/>
          </p:cNvSpPr>
          <p:nvPr/>
        </p:nvSpPr>
        <p:spPr bwMode="auto">
          <a:xfrm>
            <a:off x="1485900" y="5756275"/>
            <a:ext cx="69342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sz="1000" dirty="0">
                <a:latin typeface="Arial Narrow" pitchFamily="34" charset="0"/>
              </a:rPr>
              <a:t>C</a:t>
            </a:r>
            <a:r>
              <a:rPr lang="en-US" sz="1000" dirty="0" smtClean="0">
                <a:latin typeface="Arial Narrow" pitchFamily="34" charset="0"/>
              </a:rPr>
              <a:t>entre </a:t>
            </a:r>
            <a:r>
              <a:rPr lang="en-US" sz="1000" dirty="0">
                <a:latin typeface="Arial Narrow" pitchFamily="34" charset="0"/>
              </a:rPr>
              <a:t>for </a:t>
            </a:r>
            <a:r>
              <a:rPr lang="en-US" sz="1000" dirty="0" smtClean="0">
                <a:latin typeface="Arial Narrow" pitchFamily="34" charset="0"/>
              </a:rPr>
              <a:t>economics </a:t>
            </a:r>
            <a:r>
              <a:rPr lang="en-US" sz="1000" dirty="0">
                <a:latin typeface="Arial Narrow" pitchFamily="34" charset="0"/>
              </a:rPr>
              <a:t>and business research ltd</a:t>
            </a:r>
          </a:p>
          <a:p>
            <a:pPr algn="ctr">
              <a:spcBef>
                <a:spcPct val="0"/>
              </a:spcBef>
            </a:pPr>
            <a:endParaRPr lang="en-US" sz="1000" dirty="0">
              <a:latin typeface="Arial Narrow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1000" b="0" dirty="0">
                <a:latin typeface="Arial Narrow" pitchFamily="34" charset="0"/>
              </a:rPr>
              <a:t>Unit 1, 4 Bath Street, London EC1V 9DX</a:t>
            </a:r>
          </a:p>
          <a:p>
            <a:pPr algn="ctr">
              <a:spcBef>
                <a:spcPct val="0"/>
              </a:spcBef>
            </a:pPr>
            <a:r>
              <a:rPr lang="en-US" sz="1000" b="0" dirty="0">
                <a:latin typeface="Arial Narrow" pitchFamily="34" charset="0"/>
              </a:rPr>
              <a:t>t: 020 7324 2850  f: 020 7324 2855  e: advice@cebr.com  w: www.cebr.com</a:t>
            </a:r>
          </a:p>
        </p:txBody>
      </p:sp>
      <p:pic>
        <p:nvPicPr>
          <p:cNvPr id="9218" name="Picture 2" descr="G:\Logos and branding\New Logos\CEBR Logo 140711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5195" y="251460"/>
            <a:ext cx="2975610" cy="223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19035" y="2133116"/>
            <a:ext cx="8784590" cy="6128597"/>
          </a:xfrm>
        </p:spPr>
        <p:txBody>
          <a:bodyPr/>
          <a:lstStyle/>
          <a:p>
            <a:r>
              <a:rPr lang="en-GB" sz="2400" dirty="0" smtClean="0">
                <a:latin typeface="+mj-lt"/>
              </a:rPr>
              <a:t>US</a:t>
            </a:r>
          </a:p>
          <a:p>
            <a:r>
              <a:rPr lang="en-GB" sz="2400" dirty="0" smtClean="0">
                <a:latin typeface="+mj-lt"/>
              </a:rPr>
              <a:t>Japan</a:t>
            </a:r>
          </a:p>
          <a:p>
            <a:r>
              <a:rPr lang="en-GB" sz="2400" dirty="0" smtClean="0">
                <a:latin typeface="+mj-lt"/>
              </a:rPr>
              <a:t>Europe</a:t>
            </a:r>
          </a:p>
          <a:p>
            <a:r>
              <a:rPr lang="en-GB" sz="2400" dirty="0" smtClean="0">
                <a:latin typeface="+mj-lt"/>
              </a:rPr>
              <a:t> </a:t>
            </a:r>
            <a:endParaRPr lang="en-GB" sz="2400" dirty="0"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Sunset economies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20183326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71286" y="1702042"/>
            <a:ext cx="8784590" cy="6128597"/>
          </a:xfrm>
        </p:spPr>
        <p:txBody>
          <a:bodyPr/>
          <a:lstStyle/>
          <a:p>
            <a:r>
              <a:rPr lang="en-GB" sz="2400" dirty="0" smtClean="0">
                <a:latin typeface="+mj-lt"/>
              </a:rPr>
              <a:t>Russia</a:t>
            </a:r>
          </a:p>
          <a:p>
            <a:r>
              <a:rPr lang="en-GB" sz="2400" dirty="0" smtClean="0">
                <a:latin typeface="+mj-lt"/>
              </a:rPr>
              <a:t>Brazil</a:t>
            </a:r>
          </a:p>
          <a:p>
            <a:r>
              <a:rPr lang="en-GB" sz="2400" dirty="0" smtClean="0">
                <a:latin typeface="+mj-lt"/>
              </a:rPr>
              <a:t>Canada</a:t>
            </a:r>
          </a:p>
          <a:p>
            <a:r>
              <a:rPr lang="en-GB" sz="2400" dirty="0" smtClean="0">
                <a:latin typeface="+mj-lt"/>
              </a:rPr>
              <a:t>Australia</a:t>
            </a:r>
          </a:p>
          <a:p>
            <a:r>
              <a:rPr lang="en-GB" sz="2400" dirty="0" smtClean="0">
                <a:latin typeface="+mj-lt"/>
              </a:rPr>
              <a:t>Saudi Arabia</a:t>
            </a:r>
          </a:p>
          <a:p>
            <a:r>
              <a:rPr lang="en-GB" sz="2400" dirty="0" smtClean="0">
                <a:latin typeface="+mj-lt"/>
              </a:rPr>
              <a:t> </a:t>
            </a:r>
            <a:endParaRPr lang="en-GB" sz="2400" dirty="0"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Serendipity economies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20183326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897" y="0"/>
            <a:ext cx="8647612" cy="566738"/>
          </a:xfrm>
        </p:spPr>
        <p:txBody>
          <a:bodyPr/>
          <a:lstStyle/>
          <a:p>
            <a:r>
              <a:rPr lang="en-GB" sz="2400" dirty="0" smtClean="0"/>
              <a:t>Ethnic composition of US population forecast for 2050</a:t>
            </a:r>
            <a:endParaRPr lang="en-GB" sz="2400" dirty="0"/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xmlns="" val="1109587562"/>
              </p:ext>
            </p:extLst>
          </p:nvPr>
        </p:nvGraphicFramePr>
        <p:xfrm>
          <a:off x="1275307" y="1516487"/>
          <a:ext cx="6823665" cy="321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4555"/>
                <a:gridCol w="2274555"/>
                <a:gridCol w="2274555"/>
              </a:tblGrid>
              <a:tr h="53537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2005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2050</a:t>
                      </a:r>
                      <a:endParaRPr lang="en-GB" dirty="0"/>
                    </a:p>
                  </a:txBody>
                  <a:tcPr/>
                </a:tc>
              </a:tr>
              <a:tr h="535378">
                <a:tc>
                  <a:txBody>
                    <a:bodyPr/>
                    <a:lstStyle/>
                    <a:p>
                      <a:r>
                        <a:rPr lang="en-GB" dirty="0" smtClean="0"/>
                        <a:t>Foreign born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</a:p>
                  </a:txBody>
                  <a:tcPr/>
                </a:tc>
              </a:tr>
              <a:tr h="535378">
                <a:tc>
                  <a:txBody>
                    <a:bodyPr/>
                    <a:lstStyle/>
                    <a:p>
                      <a:r>
                        <a:rPr lang="en-GB" dirty="0" smtClean="0"/>
                        <a:t>White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47</a:t>
                      </a:r>
                      <a:endParaRPr lang="en-GB" dirty="0"/>
                    </a:p>
                  </a:txBody>
                  <a:tcPr/>
                </a:tc>
              </a:tr>
              <a:tr h="535378">
                <a:tc>
                  <a:txBody>
                    <a:bodyPr/>
                    <a:lstStyle/>
                    <a:p>
                      <a:r>
                        <a:rPr lang="en-GB" dirty="0" smtClean="0"/>
                        <a:t>Hispanic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29</a:t>
                      </a:r>
                      <a:endParaRPr lang="en-GB" dirty="0"/>
                    </a:p>
                  </a:txBody>
                  <a:tcPr/>
                </a:tc>
              </a:tr>
              <a:tr h="535378">
                <a:tc>
                  <a:txBody>
                    <a:bodyPr/>
                    <a:lstStyle/>
                    <a:p>
                      <a:r>
                        <a:rPr lang="en-GB" dirty="0" smtClean="0"/>
                        <a:t>Black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</a:tr>
              <a:tr h="535378">
                <a:tc>
                  <a:txBody>
                    <a:bodyPr/>
                    <a:lstStyle/>
                    <a:p>
                      <a:r>
                        <a:rPr lang="en-GB" dirty="0" smtClean="0"/>
                        <a:t>Asian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Source: Pew Research Centre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842647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World outlook for GDP for large economies</a:t>
            </a:r>
          </a:p>
        </p:txBody>
      </p:sp>
      <p:graphicFrame>
        <p:nvGraphicFramePr>
          <p:cNvPr id="20483" name="Chart Placeholder 5"/>
          <p:cNvGraphicFramePr>
            <a:graphicFrameLocks noGrp="1"/>
          </p:cNvGraphicFramePr>
          <p:nvPr>
            <p:ph type="chart" idx="1"/>
          </p:nvPr>
        </p:nvGraphicFramePr>
        <p:xfrm>
          <a:off x="510779" y="1506538"/>
          <a:ext cx="8893042" cy="5021262"/>
        </p:xfrm>
        <a:graphic>
          <a:graphicData uri="http://schemas.openxmlformats.org/presentationml/2006/ole">
            <p:oleObj spid="_x0000_s6156" r:id="rId3" imgW="8212024" imgH="5023539" progId="Excel.Sheet.8">
              <p:embed/>
            </p:oleObj>
          </a:graphicData>
        </a:graphic>
      </p:graphicFrame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620846" y="1209676"/>
            <a:ext cx="47323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Billions of US dollars, current prices at market exchange rates</a:t>
            </a:r>
          </a:p>
        </p:txBody>
      </p:sp>
    </p:spTree>
    <p:extLst>
      <p:ext uri="{BB962C8B-B14F-4D97-AF65-F5344CB8AC3E}">
        <p14:creationId xmlns:p14="http://schemas.microsoft.com/office/powerpoint/2010/main" xmlns="" val="22272619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84349" y="1218716"/>
            <a:ext cx="8784590" cy="6128597"/>
          </a:xfrm>
        </p:spPr>
        <p:txBody>
          <a:bodyPr/>
          <a:lstStyle/>
          <a:p>
            <a:r>
              <a:rPr lang="en-GB" sz="2400" dirty="0" smtClean="0">
                <a:latin typeface="+mj-lt"/>
              </a:rPr>
              <a:t>Some cuts in current spending (may be more than seems because of need to absorb higher NI charges)</a:t>
            </a:r>
            <a:endParaRPr lang="en-GB" sz="2400" dirty="0">
              <a:latin typeface="+mj-lt"/>
            </a:endParaRPr>
          </a:p>
          <a:p>
            <a:r>
              <a:rPr lang="en-GB" sz="2400" dirty="0" smtClean="0">
                <a:latin typeface="+mj-lt"/>
              </a:rPr>
              <a:t>Extra spending on infrastructure</a:t>
            </a:r>
          </a:p>
          <a:p>
            <a:r>
              <a:rPr lang="en-GB" sz="2400" dirty="0" smtClean="0">
                <a:latin typeface="+mj-lt"/>
              </a:rPr>
              <a:t>Housing market package</a:t>
            </a:r>
          </a:p>
          <a:p>
            <a:r>
              <a:rPr lang="en-GB" sz="2400" dirty="0" smtClean="0">
                <a:latin typeface="+mj-lt"/>
              </a:rPr>
              <a:t>Rise in personal allowance for income tax</a:t>
            </a:r>
          </a:p>
          <a:p>
            <a:r>
              <a:rPr lang="en-GB" sz="2400" dirty="0" smtClean="0">
                <a:latin typeface="+mj-lt"/>
              </a:rPr>
              <a:t>Cut in corporation tax</a:t>
            </a:r>
          </a:p>
          <a:p>
            <a:r>
              <a:rPr lang="en-GB" sz="2400" dirty="0" smtClean="0">
                <a:latin typeface="+mj-lt"/>
              </a:rPr>
              <a:t>NIC allowance for expanding small businesses</a:t>
            </a:r>
          </a:p>
          <a:p>
            <a:r>
              <a:rPr lang="en-GB" sz="2400" dirty="0" smtClean="0">
                <a:latin typeface="+mj-lt"/>
              </a:rPr>
              <a:t>Potential major monetary policy reforms</a:t>
            </a:r>
          </a:p>
          <a:p>
            <a:r>
              <a:rPr lang="en-GB" sz="2400" dirty="0" smtClean="0">
                <a:latin typeface="+mj-lt"/>
              </a:rPr>
              <a:t>Revised inflation remit for MPC</a:t>
            </a:r>
            <a:endParaRPr lang="en-GB" sz="2400" dirty="0">
              <a:latin typeface="+mj-lt"/>
            </a:endParaRPr>
          </a:p>
          <a:p>
            <a:endParaRPr lang="en-GB" sz="2400" dirty="0" smtClean="0">
              <a:latin typeface="+mj-lt"/>
            </a:endParaRPr>
          </a:p>
          <a:p>
            <a:endParaRPr lang="en-GB" sz="2400" dirty="0" smtClean="0">
              <a:latin typeface="+mj-lt"/>
            </a:endParaRPr>
          </a:p>
          <a:p>
            <a:r>
              <a:rPr lang="en-GB" sz="2400" dirty="0" smtClean="0">
                <a:latin typeface="+mj-lt"/>
              </a:rPr>
              <a:t> </a:t>
            </a:r>
            <a:endParaRPr lang="en-GB" sz="2400" dirty="0"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The main Budget measures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41863808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Unrealistic hopes of a quick Eurozone recovery 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 flipH="1">
            <a:off x="4402138" y="6592888"/>
            <a:ext cx="1066800" cy="2651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graphicFrame>
        <p:nvGraphicFramePr>
          <p:cNvPr id="922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94039449"/>
              </p:ext>
            </p:extLst>
          </p:nvPr>
        </p:nvGraphicFramePr>
        <p:xfrm>
          <a:off x="966651" y="1616075"/>
          <a:ext cx="7505111" cy="4795838"/>
        </p:xfrm>
        <a:graphic>
          <a:graphicData uri="http://schemas.openxmlformats.org/presentationml/2006/ole">
            <p:oleObj spid="_x0000_s8197" name="Chart" r:id="rId3" imgW="5286257" imgH="5191057" progId="MSGraph.Chart.8">
              <p:embed followColorScheme="full"/>
            </p:oleObj>
          </a:graphicData>
        </a:graphic>
      </p:graphicFrame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31566" y="1106126"/>
            <a:ext cx="54133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600" b="1" dirty="0">
                <a:latin typeface="Arial Narrow" pitchFamily="34" charset="0"/>
              </a:rPr>
              <a:t>Eurozone real gross domestic product, annual percentage change</a:t>
            </a:r>
          </a:p>
        </p:txBody>
      </p:sp>
    </p:spTree>
    <p:extLst>
      <p:ext uri="{BB962C8B-B14F-4D97-AF65-F5344CB8AC3E}">
        <p14:creationId xmlns:p14="http://schemas.microsoft.com/office/powerpoint/2010/main" xmlns="" val="35959721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000" dirty="0" smtClean="0"/>
              <a:t>OBR still looks too optimistic on growth in the medium-term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7978775" y="115888"/>
            <a:ext cx="15271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xmlns="" w="1905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GB" sz="1000">
                <a:solidFill>
                  <a:srgbClr val="49849B"/>
                </a:solidFill>
                <a:latin typeface="Gill Sans MT" pitchFamily="34" charset="0"/>
              </a:rPr>
              <a:t>ECONOMIC OUTLOOK</a:t>
            </a:r>
          </a:p>
        </p:txBody>
      </p:sp>
      <p:graphicFrame>
        <p:nvGraphicFramePr>
          <p:cNvPr id="1024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83336695"/>
              </p:ext>
            </p:extLst>
          </p:nvPr>
        </p:nvGraphicFramePr>
        <p:xfrm>
          <a:off x="705394" y="1616075"/>
          <a:ext cx="8706894" cy="4795838"/>
        </p:xfrm>
        <a:graphic>
          <a:graphicData uri="http://schemas.openxmlformats.org/presentationml/2006/ole">
            <p:oleObj spid="_x0000_s9221" name="Chart" r:id="rId4" imgW="5286257" imgH="5191057" progId="MSGraph.Chart.8">
              <p:embed followColorScheme="full"/>
            </p:oleObj>
          </a:graphicData>
        </a:graphic>
      </p:graphicFrame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914446" y="1236800"/>
            <a:ext cx="4891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600" b="1" dirty="0">
                <a:latin typeface="Arial Narrow" pitchFamily="34" charset="0"/>
              </a:rPr>
              <a:t>UK real gross domestic product, annual percentage change</a:t>
            </a:r>
          </a:p>
        </p:txBody>
      </p:sp>
    </p:spTree>
    <p:extLst>
      <p:ext uri="{BB962C8B-B14F-4D97-AF65-F5344CB8AC3E}">
        <p14:creationId xmlns:p14="http://schemas.microsoft.com/office/powerpoint/2010/main" xmlns="" val="4749762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458788"/>
            <a:ext cx="9410700" cy="638175"/>
          </a:xfrm>
        </p:spPr>
        <p:txBody>
          <a:bodyPr/>
          <a:lstStyle/>
          <a:p>
            <a:pPr eaLnBrk="1" hangingPunct="1"/>
            <a:r>
              <a:rPr lang="en-GB" sz="2000" dirty="0" smtClean="0"/>
              <a:t>Borrowing in 2017/18 to be £30 billion higher than forecast by the OBR…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8289925" y="115888"/>
            <a:ext cx="12160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xmlns="" w="1905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GB" sz="1000">
                <a:solidFill>
                  <a:srgbClr val="49849B"/>
                </a:solidFill>
                <a:latin typeface="Gill Sans MT" pitchFamily="34" charset="0"/>
              </a:rPr>
              <a:t>PUBLIC FINANCES</a:t>
            </a:r>
          </a:p>
        </p:txBody>
      </p:sp>
      <p:graphicFrame>
        <p:nvGraphicFramePr>
          <p:cNvPr id="1126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67963827"/>
              </p:ext>
            </p:extLst>
          </p:nvPr>
        </p:nvGraphicFramePr>
        <p:xfrm>
          <a:off x="1293223" y="1649413"/>
          <a:ext cx="7985715" cy="4795837"/>
        </p:xfrm>
        <a:graphic>
          <a:graphicData uri="http://schemas.openxmlformats.org/presentationml/2006/ole">
            <p:oleObj spid="_x0000_s10245" name="Chart" r:id="rId4" imgW="5305408" imgH="5162685" progId="MSGraph.Chart.8">
              <p:embed followColorScheme="full"/>
            </p:oleObj>
          </a:graphicData>
        </a:graphic>
      </p:graphicFrame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737281" y="1112838"/>
            <a:ext cx="4254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600" b="1" dirty="0">
                <a:latin typeface="Arial Narrow" pitchFamily="34" charset="0"/>
              </a:rPr>
              <a:t>Public sector net borrowing, £ billion, financial year</a:t>
            </a:r>
          </a:p>
        </p:txBody>
      </p:sp>
    </p:spTree>
    <p:extLst>
      <p:ext uri="{BB962C8B-B14F-4D97-AF65-F5344CB8AC3E}">
        <p14:creationId xmlns:p14="http://schemas.microsoft.com/office/powerpoint/2010/main" xmlns="" val="9608185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458788"/>
            <a:ext cx="9410700" cy="638175"/>
          </a:xfrm>
        </p:spPr>
        <p:txBody>
          <a:bodyPr/>
          <a:lstStyle/>
          <a:p>
            <a:pPr eaLnBrk="1" hangingPunct="1"/>
            <a:r>
              <a:rPr lang="en-GB" sz="2400" dirty="0" smtClean="0"/>
              <a:t>… with the </a:t>
            </a:r>
            <a:r>
              <a:rPr lang="en-GB" sz="2400" dirty="0" err="1" smtClean="0"/>
              <a:t>debt:GDP</a:t>
            </a:r>
            <a:r>
              <a:rPr lang="en-GB" sz="2400" dirty="0" smtClean="0"/>
              <a:t> ratio rising above 90% 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8289925" y="115888"/>
            <a:ext cx="12160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xmlns="" w="1905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GB" sz="1000">
                <a:solidFill>
                  <a:srgbClr val="49849B"/>
                </a:solidFill>
                <a:latin typeface="Gill Sans MT" pitchFamily="34" charset="0"/>
              </a:rPr>
              <a:t>PUBLIC FINANCES</a:t>
            </a: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872536" y="1145473"/>
            <a:ext cx="377031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600" b="1" dirty="0">
                <a:latin typeface="Arial Narrow" pitchFamily="34" charset="0"/>
              </a:rPr>
              <a:t>Net debt as a percentage of GDP, fiscal years</a:t>
            </a:r>
          </a:p>
        </p:txBody>
      </p:sp>
      <p:graphicFrame>
        <p:nvGraphicFramePr>
          <p:cNvPr id="1229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77181317"/>
              </p:ext>
            </p:extLst>
          </p:nvPr>
        </p:nvGraphicFramePr>
        <p:xfrm>
          <a:off x="1410789" y="1616075"/>
          <a:ext cx="8001499" cy="4795838"/>
        </p:xfrm>
        <a:graphic>
          <a:graphicData uri="http://schemas.openxmlformats.org/presentationml/2006/ole">
            <p:oleObj spid="_x0000_s11269" name="Chart" r:id="rId4" imgW="5286257" imgH="5152957" progId="MSGraph.Chart.8">
              <p:embed followColorScheme="full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4761828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 flipH="1">
            <a:off x="4402138" y="6592888"/>
            <a:ext cx="1066800" cy="2651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000" dirty="0" smtClean="0"/>
              <a:t>£10,000 personal allowance to boost real disposable income growth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7978775" y="115888"/>
            <a:ext cx="15271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xmlns="" w="1905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GB" sz="1000">
                <a:solidFill>
                  <a:srgbClr val="49849B"/>
                </a:solidFill>
                <a:latin typeface="Gill Sans MT" pitchFamily="34" charset="0"/>
              </a:rPr>
              <a:t>ECONOMIC OUTLOOK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53415" y="1035844"/>
            <a:ext cx="57721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600" b="1" dirty="0">
                <a:solidFill>
                  <a:srgbClr val="000000"/>
                </a:solidFill>
                <a:latin typeface="Arial Narrow" pitchFamily="34" charset="0"/>
              </a:rPr>
              <a:t>Income tax (£) paid by someone with a gross yearly income of £25,000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88178312"/>
              </p:ext>
            </p:extLst>
          </p:nvPr>
        </p:nvGraphicFramePr>
        <p:xfrm>
          <a:off x="992778" y="1598748"/>
          <a:ext cx="8280036" cy="466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5028261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10870" y="1283970"/>
            <a:ext cx="8784590" cy="5467350"/>
          </a:xfrm>
        </p:spPr>
        <p:txBody>
          <a:bodyPr/>
          <a:lstStyle/>
          <a:p>
            <a:r>
              <a:rPr lang="en-GB" sz="2400" dirty="0" smtClean="0">
                <a:latin typeface="+mj-lt"/>
              </a:rPr>
              <a:t>To examine which countries are likely to perform relatively better in the changed world and which ones are likely to perform relatively worse</a:t>
            </a:r>
          </a:p>
          <a:p>
            <a:r>
              <a:rPr lang="en-GB" sz="2400" dirty="0" smtClean="0">
                <a:latin typeface="+mj-lt"/>
              </a:rPr>
              <a:t> </a:t>
            </a:r>
            <a:endParaRPr lang="en-GB" sz="2400" dirty="0"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Objective</a:t>
            </a:r>
            <a:endParaRPr lang="en-GB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Corporation tax rate reduced even further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41907" y="1108257"/>
            <a:ext cx="312896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600" b="1"/>
              <a:t>UK corporation tax - main rate</a:t>
            </a:r>
            <a:endParaRPr lang="en-GB" sz="1600"/>
          </a:p>
        </p:txBody>
      </p:sp>
      <p:graphicFrame>
        <p:nvGraphicFramePr>
          <p:cNvPr id="143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65048352"/>
              </p:ext>
            </p:extLst>
          </p:nvPr>
        </p:nvGraphicFramePr>
        <p:xfrm>
          <a:off x="1058091" y="1616075"/>
          <a:ext cx="7975374" cy="4795838"/>
        </p:xfrm>
        <a:graphic>
          <a:graphicData uri="http://schemas.openxmlformats.org/presentationml/2006/ole">
            <p:oleObj spid="_x0000_s12293" name="Chart" r:id="rId3" imgW="5286257" imgH="5172143" progId="MSGraph.Chart.8">
              <p:embed followColorScheme="full"/>
            </p:oleObj>
          </a:graphicData>
        </a:graphic>
      </p:graphicFrame>
      <p:sp>
        <p:nvSpPr>
          <p:cNvPr id="14343" name="Text Box 3"/>
          <p:cNvSpPr txBox="1">
            <a:spLocks noChangeArrowheads="1"/>
          </p:cNvSpPr>
          <p:nvPr/>
        </p:nvSpPr>
        <p:spPr bwMode="auto">
          <a:xfrm>
            <a:off x="8289925" y="115888"/>
            <a:ext cx="12160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xmlns="" w="1905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GB" sz="1000">
                <a:solidFill>
                  <a:srgbClr val="49849B"/>
                </a:solidFill>
                <a:latin typeface="Gill Sans MT" pitchFamily="34" charset="0"/>
              </a:rPr>
              <a:t>PUBLIC FINANCES</a:t>
            </a:r>
          </a:p>
        </p:txBody>
      </p:sp>
    </p:spTree>
    <p:extLst>
      <p:ext uri="{BB962C8B-B14F-4D97-AF65-F5344CB8AC3E}">
        <p14:creationId xmlns:p14="http://schemas.microsoft.com/office/powerpoint/2010/main" xmlns="" val="42045089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smtClean="0"/>
              <a:t>Small businesses to benefit from employment allowance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 flipH="1">
            <a:off x="4402138" y="6592888"/>
            <a:ext cx="1066800" cy="2651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0DD61E-DE4B-4AB5-BED8-91E0A94F7D7F}" type="slidenum">
              <a:rPr lang="en-GB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69336" y="1122362"/>
            <a:ext cx="60356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600" b="1"/>
              <a:t>Number of enterprises by employment size, 2011, thousands</a:t>
            </a:r>
            <a:endParaRPr lang="en-GB" sz="1600"/>
          </a:p>
        </p:txBody>
      </p:sp>
      <p:sp>
        <p:nvSpPr>
          <p:cNvPr id="15366" name="Text Box 3"/>
          <p:cNvSpPr txBox="1">
            <a:spLocks noChangeArrowheads="1"/>
          </p:cNvSpPr>
          <p:nvPr/>
        </p:nvSpPr>
        <p:spPr bwMode="auto">
          <a:xfrm>
            <a:off x="8289925" y="115888"/>
            <a:ext cx="12160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xmlns="" w="1905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GB" sz="1000">
                <a:solidFill>
                  <a:srgbClr val="49849B"/>
                </a:solidFill>
                <a:latin typeface="Gill Sans MT" pitchFamily="34" charset="0"/>
              </a:rPr>
              <a:t>PUBLIC FINANCES</a:t>
            </a:r>
          </a:p>
        </p:txBody>
      </p:sp>
      <p:graphicFrame>
        <p:nvGraphicFramePr>
          <p:cNvPr id="15367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3237940"/>
              </p:ext>
            </p:extLst>
          </p:nvPr>
        </p:nvGraphicFramePr>
        <p:xfrm>
          <a:off x="809898" y="1493838"/>
          <a:ext cx="8973866" cy="4856162"/>
        </p:xfrm>
        <a:graphic>
          <a:graphicData uri="http://schemas.openxmlformats.org/presentationml/2006/ole">
            <p:oleObj spid="_x0000_s13317" name="Chart" r:id="rId3" imgW="5800759" imgH="4848277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574770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1800" smtClean="0"/>
              <a:t>Help to buy scheme launched to support new and existing home purchases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94158" y="1121320"/>
            <a:ext cx="52006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600" b="1" dirty="0"/>
              <a:t>Approvals of loans for home purchases, thousands</a:t>
            </a:r>
            <a:endParaRPr lang="en-GB" sz="1600" dirty="0"/>
          </a:p>
        </p:txBody>
      </p:sp>
      <p:sp>
        <p:nvSpPr>
          <p:cNvPr id="16390" name="Text Box 3"/>
          <p:cNvSpPr txBox="1">
            <a:spLocks noChangeArrowheads="1"/>
          </p:cNvSpPr>
          <p:nvPr/>
        </p:nvSpPr>
        <p:spPr bwMode="auto">
          <a:xfrm>
            <a:off x="8289925" y="115888"/>
            <a:ext cx="12160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xmlns="" w="1905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GB" sz="1000">
                <a:solidFill>
                  <a:srgbClr val="49849B"/>
                </a:solidFill>
                <a:latin typeface="Gill Sans MT" pitchFamily="34" charset="0"/>
              </a:rPr>
              <a:t>PUBLIC FINANCES</a:t>
            </a:r>
          </a:p>
        </p:txBody>
      </p:sp>
      <p:graphicFrame>
        <p:nvGraphicFramePr>
          <p:cNvPr id="16391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6676116"/>
              </p:ext>
            </p:extLst>
          </p:nvPr>
        </p:nvGraphicFramePr>
        <p:xfrm>
          <a:off x="692331" y="1584325"/>
          <a:ext cx="8954907" cy="4918075"/>
        </p:xfrm>
        <a:graphic>
          <a:graphicData uri="http://schemas.openxmlformats.org/presentationml/2006/ole">
            <p:oleObj spid="_x0000_s14341" r:id="rId3" imgW="5809992" imgH="4919898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084826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 flipH="1">
            <a:off x="4402138" y="6592888"/>
            <a:ext cx="1066800" cy="2651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dirty="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13509" y="533400"/>
            <a:ext cx="9192441" cy="428625"/>
          </a:xfrm>
        </p:spPr>
        <p:txBody>
          <a:bodyPr/>
          <a:lstStyle/>
          <a:p>
            <a:r>
              <a:rPr lang="en-GB" sz="1800" smtClean="0"/>
              <a:t>New MPC remit could pave the way for medium-term interest rate commitments</a:t>
            </a:r>
          </a:p>
        </p:txBody>
      </p:sp>
      <p:graphicFrame>
        <p:nvGraphicFramePr>
          <p:cNvPr id="17412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14620443"/>
              </p:ext>
            </p:extLst>
          </p:nvPr>
        </p:nvGraphicFramePr>
        <p:xfrm>
          <a:off x="539616" y="1612900"/>
          <a:ext cx="8874260" cy="4797425"/>
        </p:xfrm>
        <a:graphic>
          <a:graphicData uri="http://schemas.openxmlformats.org/presentationml/2006/ole">
            <p:oleObj spid="_x0000_s15365" name="Chart" r:id="rId4" imgW="5305408" imgH="5162685" progId="MSGraph.Chart.8">
              <p:embed followColorScheme="full"/>
            </p:oleObj>
          </a:graphicData>
        </a:graphic>
      </p:graphicFrame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539615" y="1086644"/>
            <a:ext cx="336391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600" b="1" dirty="0">
                <a:latin typeface="Arial Narrow" pitchFamily="34" charset="0"/>
              </a:rPr>
              <a:t>Bank of England Bank Rate, percentage</a:t>
            </a:r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8167688" y="115888"/>
            <a:ext cx="13382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xmlns="" w="1905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GB" sz="1000">
                <a:solidFill>
                  <a:srgbClr val="49849B"/>
                </a:solidFill>
                <a:latin typeface="Gill Sans MT" pitchFamily="34" charset="0"/>
              </a:rPr>
              <a:t>MONETARY POLICY</a:t>
            </a:r>
          </a:p>
        </p:txBody>
      </p:sp>
    </p:spTree>
    <p:extLst>
      <p:ext uri="{BB962C8B-B14F-4D97-AF65-F5344CB8AC3E}">
        <p14:creationId xmlns:p14="http://schemas.microsoft.com/office/powerpoint/2010/main" xmlns="" val="22431508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 flipH="1">
            <a:off x="4402138" y="6592888"/>
            <a:ext cx="1066800" cy="2651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26571" y="533400"/>
            <a:ext cx="9179379" cy="428625"/>
          </a:xfrm>
        </p:spPr>
        <p:txBody>
          <a:bodyPr/>
          <a:lstStyle/>
          <a:p>
            <a:pPr eaLnBrk="1" hangingPunct="1"/>
            <a:r>
              <a:rPr lang="en-GB" sz="2400" dirty="0" smtClean="0"/>
              <a:t>Long term borrowing rates to rise but remain extremely low </a:t>
            </a:r>
          </a:p>
        </p:txBody>
      </p:sp>
      <p:graphicFrame>
        <p:nvGraphicFramePr>
          <p:cNvPr id="1843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43098545"/>
              </p:ext>
            </p:extLst>
          </p:nvPr>
        </p:nvGraphicFramePr>
        <p:xfrm>
          <a:off x="640081" y="1625600"/>
          <a:ext cx="8611870" cy="4833938"/>
        </p:xfrm>
        <a:graphic>
          <a:graphicData uri="http://schemas.openxmlformats.org/presentationml/2006/ole">
            <p:oleObj spid="_x0000_s16389" name="Chart" r:id="rId4" imgW="5324559" imgH="5191057" progId="MSGraph.Chart.8">
              <p:embed followColorScheme="full"/>
            </p:oleObj>
          </a:graphicData>
        </a:graphic>
      </p:graphicFrame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804635" y="1115242"/>
            <a:ext cx="3967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600" b="1" dirty="0">
                <a:latin typeface="Arial Narrow" pitchFamily="34" charset="0"/>
              </a:rPr>
              <a:t>Yield on 10 year government bonds, percentage</a:t>
            </a:r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8167688" y="115888"/>
            <a:ext cx="13382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xmlns="" w="1905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GB" sz="1000">
                <a:solidFill>
                  <a:srgbClr val="49849B"/>
                </a:solidFill>
                <a:latin typeface="Gill Sans MT" pitchFamily="34" charset="0"/>
              </a:rPr>
              <a:t>MONETARY POLICY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407275" y="1905000"/>
            <a:ext cx="1719263" cy="3644900"/>
          </a:xfrm>
          <a:prstGeom prst="rect">
            <a:avLst/>
          </a:prstGeom>
          <a:solidFill>
            <a:schemeClr val="bg1">
              <a:lumMod val="65000"/>
              <a:alpha val="2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GB">
              <a:latin typeface="Arial" charset="0"/>
              <a:ea typeface="Serif" charset="0"/>
              <a:cs typeface="Serif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364413" y="5299075"/>
            <a:ext cx="957262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Arial" pitchFamily="34" charset="0"/>
                <a:ea typeface="Serif"/>
                <a:cs typeface="Serif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Arial" pitchFamily="34" charset="0"/>
                <a:ea typeface="Serif"/>
                <a:cs typeface="Serif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Arial" pitchFamily="34" charset="0"/>
                <a:ea typeface="Serif"/>
                <a:cs typeface="Serif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Arial" pitchFamily="34" charset="0"/>
                <a:ea typeface="Serif"/>
                <a:cs typeface="Serif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Arial" pitchFamily="34" charset="0"/>
                <a:ea typeface="Serif"/>
                <a:cs typeface="Serif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ea typeface="Serif"/>
                <a:cs typeface="Serif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ea typeface="Serif"/>
                <a:cs typeface="Serif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ea typeface="Serif"/>
                <a:cs typeface="Serif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ea typeface="Serif"/>
                <a:cs typeface="Serif"/>
              </a:defRPr>
            </a:lvl9pPr>
          </a:lstStyle>
          <a:p>
            <a:pPr eaLnBrk="1" hangingPunct="1">
              <a:defRPr/>
            </a:pPr>
            <a:r>
              <a:rPr lang="en-GB" sz="1200" b="1" dirty="0" smtClean="0">
                <a:latin typeface="+mn-lt"/>
              </a:rPr>
              <a:t>Forecast</a:t>
            </a:r>
            <a:endParaRPr lang="en-GB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7391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7260" y="2635746"/>
            <a:ext cx="8412480" cy="315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kern="0" dirty="0" smtClean="0">
                <a:solidFill>
                  <a:srgbClr val="49849B"/>
                </a:solidFill>
                <a:latin typeface="Arial Rounded MT Bold"/>
                <a:ea typeface="+mj-ea"/>
                <a:cs typeface="+mj-cs"/>
              </a:rPr>
              <a:t>The </a:t>
            </a:r>
            <a:r>
              <a:rPr lang="en-GB" sz="3200" kern="0" dirty="0">
                <a:solidFill>
                  <a:srgbClr val="49849B"/>
                </a:solidFill>
                <a:latin typeface="Arial Rounded MT Bold"/>
                <a:ea typeface="+mj-ea"/>
                <a:cs typeface="+mj-cs"/>
              </a:rPr>
              <a:t>winning and losing nations </a:t>
            </a:r>
            <a:br>
              <a:rPr lang="en-GB" sz="3200" kern="0" dirty="0">
                <a:solidFill>
                  <a:srgbClr val="49849B"/>
                </a:solidFill>
                <a:latin typeface="Arial Rounded MT Bold"/>
                <a:ea typeface="+mj-ea"/>
                <a:cs typeface="+mj-cs"/>
              </a:rPr>
            </a:br>
            <a:r>
              <a:rPr lang="en-GB" sz="2800" kern="0" dirty="0">
                <a:solidFill>
                  <a:srgbClr val="49849B"/>
                </a:solidFill>
                <a:latin typeface="Arial Rounded MT Bold"/>
                <a:ea typeface="+mj-ea"/>
                <a:cs typeface="+mj-cs"/>
              </a:rPr>
              <a:t>(or Sunrise, Sunset and Serendipity – time to start dropping BRICs</a:t>
            </a:r>
            <a:r>
              <a:rPr lang="en-GB" sz="2800" kern="0" dirty="0" smtClean="0">
                <a:solidFill>
                  <a:srgbClr val="49849B"/>
                </a:solidFill>
                <a:latin typeface="Arial Rounded MT Bold"/>
                <a:ea typeface="+mj-ea"/>
                <a:cs typeface="+mj-cs"/>
              </a:rPr>
              <a:t>)</a:t>
            </a:r>
          </a:p>
          <a:p>
            <a:endParaRPr lang="en-US" sz="3600" kern="0" dirty="0" smtClean="0">
              <a:solidFill>
                <a:srgbClr val="49849B"/>
              </a:solidFill>
              <a:latin typeface="Arial Rounded MT Bold"/>
              <a:ea typeface="+mj-ea"/>
              <a:cs typeface="+mj-cs"/>
            </a:endParaRPr>
          </a:p>
          <a:p>
            <a:r>
              <a:rPr lang="en-US" sz="2000" dirty="0" smtClean="0">
                <a:latin typeface="Arial Narrow" pitchFamily="34" charset="0"/>
              </a:rPr>
              <a:t>Douglas McWilliams, </a:t>
            </a:r>
          </a:p>
          <a:p>
            <a:r>
              <a:rPr lang="en-US" sz="2000" dirty="0" smtClean="0">
                <a:latin typeface="Arial Narrow" pitchFamily="34" charset="0"/>
              </a:rPr>
              <a:t>Mercers’ </a:t>
            </a:r>
            <a:r>
              <a:rPr lang="en-US" sz="2000" dirty="0">
                <a:latin typeface="Arial Narrow" pitchFamily="34" charset="0"/>
              </a:rPr>
              <a:t>School Memorial Professor of Commerce at Gresham </a:t>
            </a:r>
            <a:r>
              <a:rPr lang="en-US" sz="2000" dirty="0" smtClean="0">
                <a:latin typeface="Arial Narrow" pitchFamily="34" charset="0"/>
              </a:rPr>
              <a:t>College and Chief Executive of Cebr </a:t>
            </a:r>
            <a:endParaRPr lang="en-US" sz="2000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84349" y="1218716"/>
            <a:ext cx="8784590" cy="6128597"/>
          </a:xfrm>
        </p:spPr>
        <p:txBody>
          <a:bodyPr/>
          <a:lstStyle/>
          <a:p>
            <a:r>
              <a:rPr lang="en-GB" sz="2400" dirty="0" smtClean="0">
                <a:latin typeface="+mj-lt"/>
              </a:rPr>
              <a:t>The context – previous lectures in the series</a:t>
            </a:r>
            <a:endParaRPr lang="en-GB" sz="2400" dirty="0">
              <a:latin typeface="+mj-lt"/>
            </a:endParaRPr>
          </a:p>
          <a:p>
            <a:r>
              <a:rPr lang="en-GB" sz="2400" dirty="0" smtClean="0">
                <a:latin typeface="+mj-lt"/>
              </a:rPr>
              <a:t>Sunrise and sunset cycles</a:t>
            </a:r>
          </a:p>
          <a:p>
            <a:r>
              <a:rPr lang="en-GB" sz="2400" dirty="0" smtClean="0">
                <a:latin typeface="+mj-lt"/>
              </a:rPr>
              <a:t>Time to start dropping BRICs</a:t>
            </a:r>
          </a:p>
          <a:p>
            <a:r>
              <a:rPr lang="en-GB" sz="2400" dirty="0" smtClean="0">
                <a:latin typeface="+mj-lt"/>
              </a:rPr>
              <a:t>Sunrise economies</a:t>
            </a:r>
          </a:p>
          <a:p>
            <a:r>
              <a:rPr lang="en-GB" sz="2400" dirty="0" smtClean="0">
                <a:latin typeface="+mj-lt"/>
              </a:rPr>
              <a:t>Sunset economies</a:t>
            </a:r>
          </a:p>
          <a:p>
            <a:r>
              <a:rPr lang="en-GB" sz="2400" dirty="0" smtClean="0">
                <a:latin typeface="+mj-lt"/>
              </a:rPr>
              <a:t>Serendipity economies</a:t>
            </a:r>
          </a:p>
          <a:p>
            <a:r>
              <a:rPr lang="en-GB" sz="2400" dirty="0" smtClean="0">
                <a:latin typeface="+mj-lt"/>
              </a:rPr>
              <a:t>Outlook to 2050</a:t>
            </a:r>
          </a:p>
          <a:p>
            <a:r>
              <a:rPr lang="en-GB" sz="2400" dirty="0" smtClean="0">
                <a:latin typeface="+mj-lt"/>
              </a:rPr>
              <a:t>The 2013 Budget</a:t>
            </a:r>
            <a:endParaRPr lang="en-GB" sz="2400" dirty="0">
              <a:latin typeface="+mj-lt"/>
            </a:endParaRPr>
          </a:p>
          <a:p>
            <a:endParaRPr lang="en-GB" sz="2400" dirty="0" smtClean="0">
              <a:latin typeface="+mj-lt"/>
            </a:endParaRPr>
          </a:p>
          <a:p>
            <a:endParaRPr lang="en-GB" sz="2400" dirty="0" smtClean="0">
              <a:latin typeface="+mj-lt"/>
            </a:endParaRPr>
          </a:p>
          <a:p>
            <a:r>
              <a:rPr lang="en-GB" sz="2400" dirty="0" smtClean="0">
                <a:latin typeface="+mj-lt"/>
              </a:rPr>
              <a:t> </a:t>
            </a:r>
            <a:endParaRPr lang="en-GB" sz="2400" dirty="0"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Overview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2092460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87" y="494212"/>
            <a:ext cx="8783638" cy="428625"/>
          </a:xfrm>
        </p:spPr>
        <p:txBody>
          <a:bodyPr/>
          <a:lstStyle/>
          <a:p>
            <a:r>
              <a:rPr lang="en-GB" sz="3200" dirty="0" smtClean="0"/>
              <a:t>The sunrise cycle</a:t>
            </a:r>
            <a:endParaRPr lang="en-GB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644323120"/>
              </p:ext>
            </p:extLst>
          </p:nvPr>
        </p:nvGraphicFramePr>
        <p:xfrm>
          <a:off x="565150" y="1009650"/>
          <a:ext cx="8631238" cy="5467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410760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87" y="494212"/>
            <a:ext cx="8783638" cy="428625"/>
          </a:xfrm>
        </p:spPr>
        <p:txBody>
          <a:bodyPr/>
          <a:lstStyle/>
          <a:p>
            <a:r>
              <a:rPr lang="en-GB" sz="3200" dirty="0" smtClean="0"/>
              <a:t>The sunset cycle</a:t>
            </a:r>
            <a:endParaRPr lang="en-GB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734910029"/>
              </p:ext>
            </p:extLst>
          </p:nvPr>
        </p:nvGraphicFramePr>
        <p:xfrm>
          <a:off x="565150" y="1009650"/>
          <a:ext cx="8631238" cy="5467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761250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87" y="494212"/>
            <a:ext cx="8783638" cy="428625"/>
          </a:xfrm>
        </p:spPr>
        <p:txBody>
          <a:bodyPr/>
          <a:lstStyle/>
          <a:p>
            <a:r>
              <a:rPr lang="en-GB" sz="3200" dirty="0" smtClean="0"/>
              <a:t>The misery cycle</a:t>
            </a:r>
            <a:endParaRPr lang="en-GB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4185363474"/>
              </p:ext>
            </p:extLst>
          </p:nvPr>
        </p:nvGraphicFramePr>
        <p:xfrm>
          <a:off x="565150" y="1009650"/>
          <a:ext cx="8631238" cy="5467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801374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84349" y="1218716"/>
            <a:ext cx="8784590" cy="6128597"/>
          </a:xfrm>
        </p:spPr>
        <p:txBody>
          <a:bodyPr/>
          <a:lstStyle/>
          <a:p>
            <a:r>
              <a:rPr lang="en-GB" sz="2400" dirty="0" smtClean="0">
                <a:latin typeface="+mj-lt"/>
              </a:rPr>
              <a:t>Concept has been very helpful in boosting understanding of globalisation process</a:t>
            </a:r>
            <a:endParaRPr lang="en-GB" sz="2400" dirty="0">
              <a:latin typeface="+mj-lt"/>
            </a:endParaRPr>
          </a:p>
          <a:p>
            <a:r>
              <a:rPr lang="en-GB" sz="2400" dirty="0" smtClean="0">
                <a:latin typeface="+mj-lt"/>
              </a:rPr>
              <a:t>But increasingly the BRICs economies are becoming too diverse for one category</a:t>
            </a:r>
          </a:p>
          <a:p>
            <a:r>
              <a:rPr lang="en-GB" sz="2400" dirty="0" smtClean="0">
                <a:latin typeface="+mj-lt"/>
              </a:rPr>
              <a:t>And it mixes those with internal dynamic growth with those who just got lucky with high energy or mineral prices</a:t>
            </a:r>
          </a:p>
          <a:p>
            <a:r>
              <a:rPr lang="en-GB" sz="2400" dirty="0" smtClean="0">
                <a:latin typeface="+mj-lt"/>
              </a:rPr>
              <a:t>At the moment with energy and minerals prices high, both groups have had rapid growth in spending power</a:t>
            </a:r>
          </a:p>
          <a:p>
            <a:r>
              <a:rPr lang="en-GB" sz="2400" dirty="0" smtClean="0">
                <a:latin typeface="+mj-lt"/>
              </a:rPr>
              <a:t>But in the future, these prices – though on average rising – will not rise further by as much and energy prices could even drop beyond 2020</a:t>
            </a:r>
          </a:p>
          <a:p>
            <a:endParaRPr lang="en-GB" sz="2400" dirty="0" smtClean="0">
              <a:latin typeface="+mj-lt"/>
            </a:endParaRPr>
          </a:p>
          <a:p>
            <a:r>
              <a:rPr lang="en-GB" sz="2400" dirty="0" smtClean="0">
                <a:latin typeface="+mj-lt"/>
              </a:rPr>
              <a:t> </a:t>
            </a:r>
            <a:endParaRPr lang="en-GB" sz="2400" dirty="0"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Time to start dropping BRICs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33152643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The world economic league table 2012-2022</a:t>
            </a:r>
            <a:endParaRPr lang="en-GB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85502791"/>
              </p:ext>
            </p:extLst>
          </p:nvPr>
        </p:nvGraphicFramePr>
        <p:xfrm>
          <a:off x="129058" y="1397726"/>
          <a:ext cx="9624386" cy="4049485"/>
        </p:xfrm>
        <a:graphic>
          <a:graphicData uri="http://schemas.openxmlformats.org/presentationml/2006/ole">
            <p:oleObj spid="_x0000_s7176" name="Worksheet" r:id="rId3" imgW="8353408" imgH="3514657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197928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84349" y="1218716"/>
            <a:ext cx="8784590" cy="6128597"/>
          </a:xfrm>
        </p:spPr>
        <p:txBody>
          <a:bodyPr/>
          <a:lstStyle/>
          <a:p>
            <a:r>
              <a:rPr lang="en-GB" sz="2400" dirty="0" smtClean="0">
                <a:latin typeface="+mj-lt"/>
              </a:rPr>
              <a:t>China</a:t>
            </a:r>
          </a:p>
          <a:p>
            <a:r>
              <a:rPr lang="en-GB" sz="2400" dirty="0" smtClean="0">
                <a:latin typeface="+mj-lt"/>
              </a:rPr>
              <a:t>India</a:t>
            </a:r>
          </a:p>
          <a:p>
            <a:r>
              <a:rPr lang="en-GB" sz="2400" dirty="0" smtClean="0">
                <a:latin typeface="+mj-lt"/>
              </a:rPr>
              <a:t>Indonesia</a:t>
            </a:r>
          </a:p>
          <a:p>
            <a:r>
              <a:rPr lang="en-GB" sz="2400" dirty="0" smtClean="0">
                <a:latin typeface="+mj-lt"/>
              </a:rPr>
              <a:t>Korea</a:t>
            </a:r>
          </a:p>
          <a:p>
            <a:r>
              <a:rPr lang="en-GB" sz="2400" dirty="0" smtClean="0">
                <a:latin typeface="+mj-lt"/>
              </a:rPr>
              <a:t>Mexico</a:t>
            </a:r>
          </a:p>
          <a:p>
            <a:r>
              <a:rPr lang="en-GB" sz="2400" dirty="0" smtClean="0">
                <a:latin typeface="+mj-lt"/>
              </a:rPr>
              <a:t>Turkey</a:t>
            </a:r>
          </a:p>
          <a:p>
            <a:r>
              <a:rPr lang="en-GB" sz="2400" dirty="0" smtClean="0">
                <a:latin typeface="+mj-lt"/>
              </a:rPr>
              <a:t>Taiwan </a:t>
            </a:r>
            <a:endParaRPr lang="en-GB" sz="2400" dirty="0">
              <a:latin typeface="+mj-lt"/>
            </a:endParaRPr>
          </a:p>
          <a:p>
            <a:r>
              <a:rPr lang="en-GB" sz="2400" dirty="0" smtClean="0">
                <a:latin typeface="+mj-lt"/>
              </a:rPr>
              <a:t>Thailand</a:t>
            </a:r>
          </a:p>
          <a:p>
            <a:r>
              <a:rPr lang="en-GB" sz="2400" dirty="0" smtClean="0">
                <a:latin typeface="+mj-lt"/>
              </a:rPr>
              <a:t>Nigeria</a:t>
            </a:r>
          </a:p>
          <a:p>
            <a:r>
              <a:rPr lang="en-GB" sz="2400" dirty="0" smtClean="0">
                <a:latin typeface="+mj-lt"/>
              </a:rPr>
              <a:t>Sri Lanka</a:t>
            </a:r>
          </a:p>
          <a:p>
            <a:r>
              <a:rPr lang="en-GB" sz="2400" dirty="0" smtClean="0">
                <a:latin typeface="+mj-lt"/>
              </a:rPr>
              <a:t> </a:t>
            </a:r>
            <a:endParaRPr lang="en-GB" sz="2400" dirty="0"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Sunrise economies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988182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BR Powerpoint Report Template">
  <a:themeElements>
    <a:clrScheme name="CEBR Powerpoint Report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EBR Powerpoint Report Template">
      <a:majorFont>
        <a:latin typeface="Arial Rounded MT Bold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6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190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0000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6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190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0000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EBR Powerpoint Repor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BR Powerpoint Repor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BR Powerpoint Repor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BR Powerpoint Repor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BR Powerpoint Repor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BR Powerpoint Repor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BR Powerpoint Repor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Tw Cen MT Condensed Extra Bold"/>
      <a:ea typeface=""/>
      <a:cs typeface="Arial"/>
    </a:majorFont>
    <a:minorFont>
      <a:latin typeface="Gill Sans MT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CEBR Powerpoint Report Template</Template>
  <TotalTime>10246</TotalTime>
  <Words>635</Words>
  <Application>Microsoft Office PowerPoint</Application>
  <PresentationFormat>A4 Paper (210x297 mm)</PresentationFormat>
  <Paragraphs>159</Paragraphs>
  <Slides>25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CEBR Powerpoint Report Template</vt:lpstr>
      <vt:lpstr>Custom Design</vt:lpstr>
      <vt:lpstr>Worksheet</vt:lpstr>
      <vt:lpstr>Microsoft Office Excel 97-2003 Worksheet</vt:lpstr>
      <vt:lpstr>Chart</vt:lpstr>
      <vt:lpstr>  The winning and losing nations  (or Sunrise, Sunset and Serendipity – time to start dropping BRICs)</vt:lpstr>
      <vt:lpstr>Objective</vt:lpstr>
      <vt:lpstr>Overview</vt:lpstr>
      <vt:lpstr>The sunrise cycle</vt:lpstr>
      <vt:lpstr>The sunset cycle</vt:lpstr>
      <vt:lpstr>The misery cycle</vt:lpstr>
      <vt:lpstr>Time to start dropping BRICs</vt:lpstr>
      <vt:lpstr>The world economic league table 2012-2022</vt:lpstr>
      <vt:lpstr>Sunrise economies</vt:lpstr>
      <vt:lpstr>Sunset economies</vt:lpstr>
      <vt:lpstr>Serendipity economies</vt:lpstr>
      <vt:lpstr>Ethnic composition of US population forecast for 2050</vt:lpstr>
      <vt:lpstr>World outlook for GDP for large economies</vt:lpstr>
      <vt:lpstr>The main Budget measures</vt:lpstr>
      <vt:lpstr>Unrealistic hopes of a quick Eurozone recovery persist</vt:lpstr>
      <vt:lpstr>OBR still looks too optimistic on growth in the medium-term</vt:lpstr>
      <vt:lpstr>Borrowing in 2017/18 to be £30 billion higher than forecast by the OBR…</vt:lpstr>
      <vt:lpstr>… with the debt:GDP ratio rising above 90% </vt:lpstr>
      <vt:lpstr>£10,000 personal allowance to boost real disposable income growth</vt:lpstr>
      <vt:lpstr>Corporation tax rate reduced even further</vt:lpstr>
      <vt:lpstr>Small businesses to benefit from employment allowance</vt:lpstr>
      <vt:lpstr>Help to buy scheme launched to support new and existing home purchases</vt:lpstr>
      <vt:lpstr>New MPC remit could pave the way for medium-term interest rate commitments</vt:lpstr>
      <vt:lpstr>Long term borrowing rates to rise but remain extremely low </vt:lpstr>
      <vt:lpstr>Slide 25</vt:lpstr>
    </vt:vector>
  </TitlesOfParts>
  <Company>CEBR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SUBTITLE</dc:title>
  <dc:creator>AOhanissian</dc:creator>
  <cp:lastModifiedBy>s.morrison</cp:lastModifiedBy>
  <cp:revision>365</cp:revision>
  <cp:lastPrinted>2004-11-01T16:14:11Z</cp:lastPrinted>
  <dcterms:created xsi:type="dcterms:W3CDTF">2009-09-23T08:33:34Z</dcterms:created>
  <dcterms:modified xsi:type="dcterms:W3CDTF">2013-03-21T10:58:58Z</dcterms:modified>
</cp:coreProperties>
</file>