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84" r:id="rId2"/>
    <p:sldId id="365" r:id="rId3"/>
    <p:sldId id="416" r:id="rId4"/>
    <p:sldId id="374" r:id="rId5"/>
    <p:sldId id="382" r:id="rId6"/>
    <p:sldId id="376" r:id="rId7"/>
    <p:sldId id="377" r:id="rId8"/>
    <p:sldId id="378" r:id="rId9"/>
    <p:sldId id="417" r:id="rId10"/>
    <p:sldId id="381" r:id="rId11"/>
    <p:sldId id="380" r:id="rId12"/>
    <p:sldId id="375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418" r:id="rId21"/>
    <p:sldId id="391" r:id="rId22"/>
    <p:sldId id="435" r:id="rId23"/>
    <p:sldId id="390" r:id="rId24"/>
    <p:sldId id="420" r:id="rId25"/>
    <p:sldId id="421" r:id="rId26"/>
    <p:sldId id="393" r:id="rId27"/>
    <p:sldId id="422" r:id="rId28"/>
    <p:sldId id="397" r:id="rId29"/>
    <p:sldId id="394" r:id="rId30"/>
    <p:sldId id="396" r:id="rId31"/>
    <p:sldId id="401" r:id="rId32"/>
    <p:sldId id="400" r:id="rId33"/>
    <p:sldId id="403" r:id="rId34"/>
    <p:sldId id="402" r:id="rId35"/>
    <p:sldId id="404" r:id="rId36"/>
    <p:sldId id="423" r:id="rId37"/>
    <p:sldId id="405" r:id="rId38"/>
    <p:sldId id="406" r:id="rId39"/>
    <p:sldId id="424" r:id="rId40"/>
    <p:sldId id="411" r:id="rId41"/>
    <p:sldId id="413" r:id="rId42"/>
    <p:sldId id="414" r:id="rId43"/>
    <p:sldId id="425" r:id="rId44"/>
    <p:sldId id="426" r:id="rId45"/>
    <p:sldId id="429" r:id="rId46"/>
    <p:sldId id="430" r:id="rId47"/>
    <p:sldId id="431" r:id="rId48"/>
    <p:sldId id="427" r:id="rId49"/>
    <p:sldId id="428" r:id="rId50"/>
    <p:sldId id="415" r:id="rId51"/>
    <p:sldId id="433" r:id="rId52"/>
    <p:sldId id="434" r:id="rId53"/>
    <p:sldId id="264" r:id="rId54"/>
  </p:sldIdLst>
  <p:sldSz cx="9144000" cy="6858000" type="screen4x3"/>
  <p:notesSz cx="6881813" cy="100155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pPr>
              <a:defRPr/>
            </a:pPr>
            <a:fld id="{590F8A81-6A80-49B2-B594-D49EE46013C6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pPr>
              <a:defRPr/>
            </a:pPr>
            <a:fld id="{DD367C27-9F5A-4859-A788-8ADA9D3073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D5B3880-C882-4F44-992A-D394C2FCB69C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D98397F-A3B3-4288-81A5-16D8AB7AA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ADE5-8C3F-42AB-9F86-0088C5B1F2CD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FC11-23EE-423D-BC89-61A4906DE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6A08-223A-4AC9-9857-0D2361FF5381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69B0-4D72-4EAA-95C6-39ED6C35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5392-EB70-4AE9-AFB7-A34F10999A0A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6A88-80EE-4F5F-AC98-DA518FB6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3B6F-DF12-4B38-9793-F3F6900B53E7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5A3E-CF9A-45B4-A17E-9A09674707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25A8-D727-41EB-93E0-14F12A3D3CCB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D79F-42DA-42B9-A697-9D290B9BA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C443-7F85-4BB2-BD3D-4B55BC99AE7C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B1CE-58D5-4439-BB37-B1A3EC96C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CF6A-61CC-4461-82C1-39C3EED39C75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D3FF9-5EA4-4A09-AD38-E2DCA1B2D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E76F-D972-41C9-ABB8-145497572DDC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2954-9DDB-4659-9F2D-57C17DC5F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BE49-01AA-4265-985D-15C1DB2FDB9A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7F41-26AC-4136-AE1E-8E87E99D6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AC77-ADCD-4794-8ECD-EFE7E20E9189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E253-EEF8-4E38-B782-E195AA1E6B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7CAC-FA29-432F-92AE-93B22D3B623B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98E6-6E45-4BC3-8884-D75EBA3B5E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66B2F-88C2-45EF-A0D2-AC8F04E57F22}" type="datetimeFigureOut">
              <a:rPr lang="en-GB"/>
              <a:pPr>
                <a:defRPr/>
              </a:pPr>
              <a:t>25/01/2013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92106-8F16-4CC0-B67A-AA4D9B350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50825" y="549275"/>
            <a:ext cx="8642350" cy="2232025"/>
          </a:xfrm>
        </p:spPr>
        <p:txBody>
          <a:bodyPr/>
          <a:lstStyle/>
          <a:p>
            <a:pPr eaLnBrk="1" hangingPunct="1"/>
            <a:r>
              <a:rPr lang="en-GB" sz="4800" b="1" smtClean="0">
                <a:solidFill>
                  <a:srgbClr val="3333CC"/>
                </a:solidFill>
              </a:rPr>
              <a:t>Shaping Modern Mathematics:</a:t>
            </a:r>
            <a:br>
              <a:rPr lang="en-GB" sz="4800" b="1" smtClean="0">
                <a:solidFill>
                  <a:srgbClr val="3333CC"/>
                </a:solidFill>
              </a:rPr>
            </a:br>
            <a:r>
              <a:rPr lang="en-GB" sz="4800" b="1" smtClean="0">
                <a:solidFill>
                  <a:srgbClr val="3333CC"/>
                </a:solidFill>
              </a:rPr>
              <a:t/>
            </a:r>
            <a:br>
              <a:rPr lang="en-GB" sz="4800" b="1" smtClean="0">
                <a:solidFill>
                  <a:srgbClr val="3333CC"/>
                </a:solidFill>
              </a:rPr>
            </a:br>
            <a:r>
              <a:rPr lang="en-GB" sz="4800" b="1" smtClean="0">
                <a:solidFill>
                  <a:srgbClr val="3333CC"/>
                </a:solidFill>
              </a:rPr>
              <a:t>The Queen of Mathematics</a:t>
            </a:r>
            <a:endParaRPr lang="en-GB" sz="4800" smtClean="0">
              <a:solidFill>
                <a:srgbClr val="3333CC"/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827088" y="4365625"/>
            <a:ext cx="7521575" cy="1752600"/>
          </a:xfrm>
        </p:spPr>
        <p:txBody>
          <a:bodyPr/>
          <a:lstStyle/>
          <a:p>
            <a:pPr eaLnBrk="1" hangingPunct="1"/>
            <a:r>
              <a:rPr lang="en-GB" sz="4400" smtClean="0">
                <a:solidFill>
                  <a:schemeClr val="tx1"/>
                </a:solidFill>
              </a:rPr>
              <a:t>Raymond Flood</a:t>
            </a:r>
          </a:p>
          <a:p>
            <a:pPr eaLnBrk="1" hangingPunct="1"/>
            <a:r>
              <a:rPr lang="en-GB" sz="4400" smtClean="0">
                <a:solidFill>
                  <a:schemeClr val="tx1"/>
                </a:solidFill>
              </a:rPr>
              <a:t>Gresham Professor of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Both cases can arise</a:t>
            </a:r>
            <a:endParaRPr lang="en-GB" smtClean="0">
              <a:solidFill>
                <a:srgbClr val="3333CC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257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b="1" smtClean="0">
                <a:solidFill>
                  <a:srgbClr val="3333CC"/>
                </a:solidFill>
              </a:rPr>
              <a:t>Proof by contradiction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Assume that the </a:t>
            </a:r>
            <a:r>
              <a:rPr lang="en-GB" b="1" smtClean="0"/>
              <a:t>only</a:t>
            </a:r>
            <a:r>
              <a:rPr lang="en-GB" smtClean="0"/>
              <a:t> primes are</a:t>
            </a:r>
            <a:r>
              <a:rPr lang="en-GB" b="1" smtClean="0"/>
              <a:t> </a:t>
            </a:r>
            <a:r>
              <a:rPr lang="en-GB" smtClean="0"/>
              <a:t>2, 3, 5 and let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N = (2 x 3 x 5) + 1 = 31 </a:t>
            </a:r>
          </a:p>
          <a:p>
            <a:pPr marL="0" indent="0">
              <a:buFont typeface="Arial" charset="0"/>
              <a:buNone/>
            </a:pPr>
            <a:endParaRPr lang="en-GB" b="1" smtClean="0"/>
          </a:p>
          <a:p>
            <a:pPr marL="0" indent="0">
              <a:buFont typeface="Arial" charset="0"/>
              <a:buNone/>
            </a:pPr>
            <a:r>
              <a:rPr lang="en-GB" smtClean="0"/>
              <a:t>In this case we obtain a prime not in the original list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>
              <a:solidFill>
                <a:srgbClr val="3333CC"/>
              </a:solidFill>
            </a:endParaRP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Both cases can arise</a:t>
            </a:r>
            <a:endParaRPr lang="en-GB" smtClean="0">
              <a:solidFill>
                <a:srgbClr val="3333CC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257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b="1" smtClean="0">
                <a:solidFill>
                  <a:srgbClr val="3333CC"/>
                </a:solidFill>
              </a:rPr>
              <a:t>Proof by contradiction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Assume that the </a:t>
            </a:r>
            <a:r>
              <a:rPr lang="en-GB" b="1" smtClean="0"/>
              <a:t>only</a:t>
            </a:r>
            <a:r>
              <a:rPr lang="en-GB" smtClean="0"/>
              <a:t> primes are</a:t>
            </a:r>
            <a:r>
              <a:rPr lang="en-GB" b="1" smtClean="0"/>
              <a:t> </a:t>
            </a:r>
            <a:r>
              <a:rPr lang="en-GB" smtClean="0"/>
              <a:t>2, 3, 5, 7, 11, 13 and let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N = (2 x 3 x 5 x 7 x 11 x 13) + 1 = 30031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				       = 59 x 509 </a:t>
            </a:r>
          </a:p>
          <a:p>
            <a:pPr marL="0" indent="0">
              <a:buFont typeface="Arial" charset="0"/>
              <a:buNone/>
            </a:pPr>
            <a:endParaRPr lang="en-GB" b="1" smtClean="0"/>
          </a:p>
          <a:p>
            <a:pPr marL="0" indent="0">
              <a:buFont typeface="Arial" charset="0"/>
              <a:buNone/>
            </a:pPr>
            <a:r>
              <a:rPr lang="en-GB" smtClean="0"/>
              <a:t>In this case we obtain  primes not in the original list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>
              <a:solidFill>
                <a:srgbClr val="3333CC"/>
              </a:solidFill>
            </a:endParaRP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PROPOSITION 20 Book IX</a:t>
            </a:r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196975"/>
            <a:ext cx="4105275" cy="566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Sieve of Eratosthenes</a:t>
            </a:r>
            <a:endParaRPr lang="en-GB" smtClean="0"/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990850"/>
            <a:ext cx="555942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Sieve of Eratosthenes</a:t>
            </a:r>
            <a:br>
              <a:rPr lang="en-GB" b="1" smtClean="0">
                <a:solidFill>
                  <a:srgbClr val="3333CC"/>
                </a:solidFill>
              </a:rPr>
            </a:br>
            <a:r>
              <a:rPr lang="en-GB" sz="2800" smtClean="0"/>
              <a:t>We know 2 is a prime. Circle it and cross out all the remaining multiples of 2;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990850"/>
            <a:ext cx="555942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Sieve of Eratosthenes</a:t>
            </a:r>
            <a:br>
              <a:rPr lang="en-GB" b="1" smtClean="0">
                <a:solidFill>
                  <a:srgbClr val="3333CC"/>
                </a:solidFill>
              </a:rPr>
            </a:br>
            <a:r>
              <a:rPr lang="en-GB" sz="2800" smtClean="0"/>
              <a:t>the least number remaining, 3, is then prime. Circle it and cross out all the remaining multiples of 3</a:t>
            </a:r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990850"/>
            <a:ext cx="555942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Sieve of Eratosthenes</a:t>
            </a:r>
            <a:br>
              <a:rPr lang="en-GB" b="1" smtClean="0">
                <a:solidFill>
                  <a:srgbClr val="3333CC"/>
                </a:solidFill>
              </a:rPr>
            </a:br>
            <a:r>
              <a:rPr lang="en-GB" sz="2800" smtClean="0"/>
              <a:t>the least number remaining, 5, is then prime. Circle it and cross out all the remaining multiples of 5</a:t>
            </a:r>
          </a:p>
        </p:txBody>
      </p:sp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990850"/>
            <a:ext cx="555942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Sieve of Eratosthenes</a:t>
            </a:r>
            <a:br>
              <a:rPr lang="en-GB" b="1" smtClean="0">
                <a:solidFill>
                  <a:srgbClr val="3333CC"/>
                </a:solidFill>
              </a:rPr>
            </a:br>
            <a:r>
              <a:rPr lang="en-GB" sz="2800" smtClean="0"/>
              <a:t>the least number remaining, 7, is then prime. Circle it and cross out all the remaining multiples of 7</a:t>
            </a:r>
            <a:endParaRPr lang="en-GB" sz="2800" b="1" smtClean="0">
              <a:solidFill>
                <a:srgbClr val="3333CC"/>
              </a:solidFill>
            </a:endParaRPr>
          </a:p>
        </p:txBody>
      </p:sp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990850"/>
            <a:ext cx="555942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Generating Primes: Euler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59538" y="1600200"/>
            <a:ext cx="2505075" cy="3162300"/>
          </a:xfrm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908175" y="5300663"/>
            <a:ext cx="71104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latin typeface="Arial" charset="0"/>
              </a:rPr>
              <a:t>				      Leonhard Euler</a:t>
            </a:r>
          </a:p>
          <a:p>
            <a:pPr algn="ctr"/>
            <a:r>
              <a:rPr lang="en-GB" sz="2800">
                <a:latin typeface="Arial" charset="0"/>
              </a:rPr>
              <a:t>				      (1707–1783)</a:t>
            </a:r>
          </a:p>
          <a:p>
            <a:pPr algn="ctr"/>
            <a:r>
              <a:rPr lang="en-GB" sz="2800" i="1">
                <a:solidFill>
                  <a:srgbClr val="3333CC"/>
                </a:solidFill>
              </a:rPr>
              <a:t>Read Euler, read Euler, he is the master of us all</a:t>
            </a:r>
            <a:r>
              <a:rPr lang="en-GB" sz="2800"/>
              <a:t>.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79388" y="1700213"/>
            <a:ext cx="5976937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>
                <a:latin typeface="Arial" charset="0"/>
              </a:rPr>
              <a:t>n</a:t>
            </a:r>
            <a:r>
              <a:rPr lang="en-GB" sz="4800" b="1" baseline="30000">
                <a:latin typeface="Arial" charset="0"/>
              </a:rPr>
              <a:t>2</a:t>
            </a:r>
            <a:r>
              <a:rPr lang="en-GB" sz="4800" b="1">
                <a:latin typeface="Arial" charset="0"/>
              </a:rPr>
              <a:t> + n + 41</a:t>
            </a:r>
          </a:p>
          <a:p>
            <a:pPr algn="ctr"/>
            <a:r>
              <a:rPr lang="en-GB" sz="2800">
                <a:latin typeface="Arial" charset="0"/>
              </a:rPr>
              <a:t>When n = 0 it is 41</a:t>
            </a:r>
          </a:p>
          <a:p>
            <a:pPr algn="ctr"/>
            <a:r>
              <a:rPr lang="en-GB" sz="2800">
                <a:latin typeface="Arial" charset="0"/>
              </a:rPr>
              <a:t>When n = 1 it is 43</a:t>
            </a:r>
          </a:p>
          <a:p>
            <a:pPr algn="ctr"/>
            <a:r>
              <a:rPr lang="en-GB" sz="2800">
                <a:latin typeface="Arial" charset="0"/>
              </a:rPr>
              <a:t>When n = 2 it is 47</a:t>
            </a:r>
          </a:p>
          <a:p>
            <a:pPr algn="ctr"/>
            <a:r>
              <a:rPr lang="en-GB" sz="2800">
                <a:latin typeface="Arial" charset="0"/>
              </a:rPr>
              <a:t>When n = 3 it is 53</a:t>
            </a:r>
          </a:p>
          <a:p>
            <a:pPr algn="ctr"/>
            <a:r>
              <a:rPr lang="en-GB" sz="2800">
                <a:latin typeface="Arial" charset="0"/>
              </a:rPr>
              <a:t>··· up to n = 39 it gives primes</a:t>
            </a:r>
          </a:p>
          <a:p>
            <a:pPr algn="ctr"/>
            <a:endParaRPr lang="en-GB" sz="2800">
              <a:latin typeface="Arial" charset="0"/>
            </a:endParaRPr>
          </a:p>
          <a:p>
            <a:pPr algn="ctr"/>
            <a:r>
              <a:rPr lang="en-GB" sz="2800">
                <a:latin typeface="Arial" charset="0"/>
              </a:rPr>
              <a:t>When n = 40 it is 1681, not a prime</a:t>
            </a:r>
          </a:p>
          <a:p>
            <a:pPr algn="ctr"/>
            <a:r>
              <a:rPr lang="en-GB" sz="2800">
                <a:latin typeface="Arial" charset="0"/>
              </a:rPr>
              <a:t>When n = 41 it is divisible by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Generating Primes: Fermat</a:t>
            </a:r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6084888" y="4652963"/>
            <a:ext cx="2879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" charset="0"/>
              </a:rPr>
              <a:t> </a:t>
            </a:r>
            <a:r>
              <a:rPr lang="en-GB" sz="2800"/>
              <a:t>Pierre de Fermat </a:t>
            </a:r>
          </a:p>
          <a:p>
            <a:pPr algn="ctr"/>
            <a:r>
              <a:rPr lang="en-GB" sz="2800"/>
              <a:t>(1601–1665) </a:t>
            </a:r>
            <a:r>
              <a:rPr lang="en-GB" sz="2800">
                <a:latin typeface="Arial" charset="0"/>
              </a:rPr>
              <a:t>      </a:t>
            </a:r>
            <a:endParaRPr lang="en-GB" sz="280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700808"/>
            <a:ext cx="5400600" cy="3885744"/>
          </a:xfrm>
          <a:prstGeom prst="rect">
            <a:avLst/>
          </a:prstGeom>
          <a:blipFill rotWithShape="1">
            <a:blip r:embed="rId2"/>
            <a:stretch>
              <a:fillRect l="-5079" t="-1256" r="-1354" b="-188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81688" y="1700213"/>
            <a:ext cx="3011487" cy="2798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OVERVIEW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Prime Numbers.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Fundamental Theorem of Arithmetic.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How many primes are there?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How to find prime numbers?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Primes seem random or unpredictable.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Prime Number Theorem. 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Generating Primes: Fermat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084888" y="4652963"/>
            <a:ext cx="2879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" charset="0"/>
              </a:rPr>
              <a:t> </a:t>
            </a:r>
            <a:r>
              <a:rPr lang="en-GB" sz="2800"/>
              <a:t>Pierre de Fermat </a:t>
            </a:r>
          </a:p>
          <a:p>
            <a:pPr algn="ctr"/>
            <a:r>
              <a:rPr lang="en-GB" sz="2800"/>
              <a:t>(1601–1665) </a:t>
            </a:r>
            <a:r>
              <a:rPr lang="en-GB" sz="2800">
                <a:latin typeface="Arial" charset="0"/>
              </a:rPr>
              <a:t>      </a:t>
            </a:r>
            <a:endParaRPr lang="en-GB" sz="280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700808"/>
            <a:ext cx="5400600" cy="4965142"/>
          </a:xfrm>
          <a:prstGeom prst="rect">
            <a:avLst/>
          </a:prstGeom>
          <a:blipFill rotWithShape="1">
            <a:blip r:embed="rId2"/>
            <a:stretch>
              <a:fillRect l="-5079" t="-983" r="-1354" b="-2703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81688" y="1700213"/>
            <a:ext cx="3011487" cy="2798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Generating Primes: Mersenne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6084888" y="4652963"/>
            <a:ext cx="2879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" charset="0"/>
              </a:rPr>
              <a:t> </a:t>
            </a:r>
            <a:r>
              <a:rPr lang="en-GB" sz="2800"/>
              <a:t>Marin Mersenne</a:t>
            </a:r>
          </a:p>
          <a:p>
            <a:pPr algn="ctr"/>
            <a:r>
              <a:rPr lang="en-GB" sz="2800"/>
              <a:t>(1588 – 1648) </a:t>
            </a:r>
            <a:r>
              <a:rPr lang="en-GB" sz="2800">
                <a:latin typeface="Arial" charset="0"/>
              </a:rPr>
              <a:t>      </a:t>
            </a:r>
            <a:endParaRPr lang="en-GB" sz="280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63500" y="1268413"/>
            <a:ext cx="623728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Arial" charset="0"/>
              </a:rPr>
              <a:t>Mersenne prime is a prime of the form</a:t>
            </a:r>
          </a:p>
          <a:p>
            <a:pPr algn="ctr"/>
            <a:r>
              <a:rPr lang="en-GB" sz="4800">
                <a:latin typeface="Arial" charset="0"/>
              </a:rPr>
              <a:t>2</a:t>
            </a:r>
            <a:r>
              <a:rPr lang="en-GB" sz="4800" baseline="30000">
                <a:latin typeface="Arial" charset="0"/>
              </a:rPr>
              <a:t>n</a:t>
            </a:r>
            <a:r>
              <a:rPr lang="en-GB" sz="4800">
                <a:latin typeface="Arial" charset="0"/>
              </a:rPr>
              <a:t> – 1</a:t>
            </a:r>
          </a:p>
          <a:p>
            <a:pPr algn="ctr"/>
            <a:r>
              <a:rPr lang="en-GB" sz="2800">
                <a:latin typeface="Arial" charset="0"/>
              </a:rPr>
              <a:t>2</a:t>
            </a:r>
            <a:r>
              <a:rPr lang="en-GB" sz="2800" baseline="30000">
                <a:latin typeface="Arial" charset="0"/>
              </a:rPr>
              <a:t>2</a:t>
            </a:r>
            <a:r>
              <a:rPr lang="en-GB" sz="2800">
                <a:latin typeface="Arial" charset="0"/>
              </a:rPr>
              <a:t> – 1 = 3</a:t>
            </a:r>
          </a:p>
          <a:p>
            <a:pPr algn="ctr"/>
            <a:r>
              <a:rPr lang="en-GB" sz="2800">
                <a:latin typeface="Arial" charset="0"/>
              </a:rPr>
              <a:t>2</a:t>
            </a:r>
            <a:r>
              <a:rPr lang="en-GB" sz="2800" baseline="30000">
                <a:latin typeface="Arial" charset="0"/>
              </a:rPr>
              <a:t>3</a:t>
            </a:r>
            <a:r>
              <a:rPr lang="en-GB" sz="2800">
                <a:latin typeface="Arial" charset="0"/>
              </a:rPr>
              <a:t> – 1 = 7</a:t>
            </a:r>
          </a:p>
          <a:p>
            <a:pPr algn="ctr"/>
            <a:r>
              <a:rPr lang="en-GB" sz="2800">
                <a:latin typeface="Arial" charset="0"/>
              </a:rPr>
              <a:t>2</a:t>
            </a:r>
            <a:r>
              <a:rPr lang="en-GB" sz="2800" baseline="30000">
                <a:latin typeface="Arial" charset="0"/>
              </a:rPr>
              <a:t>5</a:t>
            </a:r>
            <a:r>
              <a:rPr lang="en-GB" sz="2800">
                <a:latin typeface="Arial" charset="0"/>
              </a:rPr>
              <a:t> – 1 = 31</a:t>
            </a:r>
          </a:p>
          <a:p>
            <a:pPr algn="ctr"/>
            <a:r>
              <a:rPr lang="en-GB" sz="2800">
                <a:latin typeface="Arial" charset="0"/>
              </a:rPr>
              <a:t>2</a:t>
            </a:r>
            <a:r>
              <a:rPr lang="en-GB" sz="2800" baseline="30000">
                <a:latin typeface="Arial" charset="0"/>
              </a:rPr>
              <a:t>7</a:t>
            </a:r>
            <a:r>
              <a:rPr lang="en-GB" sz="2800">
                <a:latin typeface="Arial" charset="0"/>
              </a:rPr>
              <a:t> – 1 = 127</a:t>
            </a:r>
          </a:p>
          <a:p>
            <a:endParaRPr lang="en-GB" sz="2800"/>
          </a:p>
          <a:p>
            <a:pPr algn="ctr"/>
            <a:r>
              <a:rPr lang="en-GB" sz="2800">
                <a:latin typeface="Arial" charset="0"/>
              </a:rPr>
              <a:t>But  2</a:t>
            </a:r>
            <a:r>
              <a:rPr lang="en-GB" sz="2800" baseline="30000">
                <a:latin typeface="Arial" charset="0"/>
              </a:rPr>
              <a:t>4</a:t>
            </a:r>
            <a:r>
              <a:rPr lang="en-GB" sz="2800">
                <a:latin typeface="Arial" charset="0"/>
              </a:rPr>
              <a:t> – 1 = 15 </a:t>
            </a:r>
          </a:p>
          <a:p>
            <a:pPr algn="ctr"/>
            <a:r>
              <a:rPr lang="en-GB" sz="2800">
                <a:latin typeface="Arial" charset="0"/>
              </a:rPr>
              <a:t>2</a:t>
            </a:r>
            <a:r>
              <a:rPr lang="en-GB" sz="2800" baseline="30000">
                <a:latin typeface="Arial" charset="0"/>
              </a:rPr>
              <a:t>6</a:t>
            </a:r>
            <a:r>
              <a:rPr lang="en-GB" sz="2800">
                <a:latin typeface="Arial" charset="0"/>
              </a:rPr>
              <a:t> – 1 = 63</a:t>
            </a:r>
          </a:p>
          <a:p>
            <a:pPr algn="ctr"/>
            <a:r>
              <a:rPr lang="en-GB" sz="2800">
                <a:latin typeface="Arial" charset="0"/>
              </a:rPr>
              <a:t>The exponent n must be a prime for 2</a:t>
            </a:r>
            <a:r>
              <a:rPr lang="en-GB" sz="2800" baseline="30000">
                <a:latin typeface="Arial" charset="0"/>
              </a:rPr>
              <a:t>n</a:t>
            </a:r>
            <a:r>
              <a:rPr lang="en-GB" sz="2800">
                <a:latin typeface="Arial" charset="0"/>
              </a:rPr>
              <a:t> – 1 to be prime.</a:t>
            </a:r>
          </a:p>
        </p:txBody>
      </p:sp>
      <p:sp>
        <p:nvSpPr>
          <p:cNvPr id="35844" name="AutoShape 4" descr="http://upload.wikimedia.org/wikipedia/commons/3/30/MarinMersenn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557338"/>
            <a:ext cx="247173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3333CC"/>
                </a:solidFill>
              </a:rPr>
              <a:t>Generating Primes: Mersenne</a:t>
            </a:r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6084888" y="4652963"/>
            <a:ext cx="2879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" charset="0"/>
              </a:rPr>
              <a:t> </a:t>
            </a:r>
            <a:r>
              <a:rPr lang="en-GB" sz="2800"/>
              <a:t>Marin Mersenne</a:t>
            </a:r>
          </a:p>
          <a:p>
            <a:pPr algn="ctr"/>
            <a:r>
              <a:rPr lang="en-GB" sz="2800"/>
              <a:t>(1588 – 1648) </a:t>
            </a:r>
            <a:r>
              <a:rPr lang="en-GB" sz="2800">
                <a:latin typeface="Arial" charset="0"/>
              </a:rPr>
              <a:t>      </a:t>
            </a:r>
            <a:endParaRPr lang="en-GB" sz="2800"/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63500" y="1268413"/>
            <a:ext cx="62372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Arial" charset="0"/>
              </a:rPr>
              <a:t>Mersenne prime is a prime of the form</a:t>
            </a:r>
          </a:p>
          <a:p>
            <a:pPr algn="ctr"/>
            <a:r>
              <a:rPr lang="en-GB" sz="4800">
                <a:latin typeface="Arial" charset="0"/>
              </a:rPr>
              <a:t>2</a:t>
            </a:r>
            <a:r>
              <a:rPr lang="en-GB" sz="4800" baseline="30000">
                <a:latin typeface="Arial" charset="0"/>
              </a:rPr>
              <a:t>n</a:t>
            </a:r>
            <a:r>
              <a:rPr lang="en-GB" sz="4800">
                <a:latin typeface="Arial" charset="0"/>
              </a:rPr>
              <a:t> – 1</a:t>
            </a:r>
          </a:p>
          <a:p>
            <a:r>
              <a:rPr lang="en-GB" sz="2800">
                <a:latin typeface="Arial" charset="0"/>
              </a:rPr>
              <a:t>The exponent n must be a prime for 2</a:t>
            </a:r>
            <a:r>
              <a:rPr lang="en-GB" sz="2800" baseline="30000">
                <a:latin typeface="Arial" charset="0"/>
              </a:rPr>
              <a:t>n</a:t>
            </a:r>
            <a:r>
              <a:rPr lang="en-GB" sz="2800">
                <a:latin typeface="Arial" charset="0"/>
              </a:rPr>
              <a:t> – 1 to be prime.</a:t>
            </a:r>
          </a:p>
          <a:p>
            <a:endParaRPr lang="en-GB" sz="2800">
              <a:latin typeface="Arial" charset="0"/>
            </a:endParaRPr>
          </a:p>
          <a:p>
            <a:r>
              <a:rPr lang="en-GB" sz="2800">
                <a:latin typeface="Arial" charset="0"/>
              </a:rPr>
              <a:t>But not all prime n make 2</a:t>
            </a:r>
            <a:r>
              <a:rPr lang="en-GB" sz="2800" baseline="30000">
                <a:latin typeface="Arial" charset="0"/>
              </a:rPr>
              <a:t>n</a:t>
            </a:r>
            <a:r>
              <a:rPr lang="en-GB" sz="2800">
                <a:latin typeface="Arial" charset="0"/>
              </a:rPr>
              <a:t> – 1 prime.</a:t>
            </a:r>
          </a:p>
          <a:p>
            <a:pPr algn="ctr"/>
            <a:r>
              <a:rPr lang="en-GB" sz="2800">
                <a:latin typeface="Arial" charset="0"/>
              </a:rPr>
              <a:t>2</a:t>
            </a:r>
            <a:r>
              <a:rPr lang="en-GB" sz="2800" baseline="30000">
                <a:latin typeface="Arial" charset="0"/>
              </a:rPr>
              <a:t>11</a:t>
            </a:r>
            <a:r>
              <a:rPr lang="en-GB" sz="2800">
                <a:latin typeface="Arial" charset="0"/>
              </a:rPr>
              <a:t> – 1 = 2047 = 23 x 89</a:t>
            </a:r>
          </a:p>
          <a:p>
            <a:pPr algn="ctr"/>
            <a:endParaRPr lang="en-GB" sz="2800">
              <a:latin typeface="Arial" charset="0"/>
            </a:endParaRPr>
          </a:p>
          <a:p>
            <a:pPr algn="ctr"/>
            <a:r>
              <a:rPr lang="en-GB" sz="2800">
                <a:latin typeface="Arial" charset="0"/>
              </a:rPr>
              <a:t>Largest Mersenne Prime </a:t>
            </a:r>
          </a:p>
          <a:p>
            <a:pPr algn="ctr"/>
            <a:r>
              <a:rPr lang="en-GB" sz="2800"/>
              <a:t>2</a:t>
            </a:r>
            <a:r>
              <a:rPr lang="en-GB" sz="2800" baseline="30000"/>
              <a:t>43112609</a:t>
            </a:r>
            <a:r>
              <a:rPr lang="en-GB" sz="2800"/>
              <a:t>  - 1</a:t>
            </a:r>
          </a:p>
        </p:txBody>
      </p:sp>
      <p:sp>
        <p:nvSpPr>
          <p:cNvPr id="69637" name="AutoShape 4" descr="http://upload.wikimedia.org/wikipedia/commons/3/30/MarinMersenn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963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557338"/>
            <a:ext cx="247173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1143000"/>
          </a:xfrm>
        </p:spPr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Generating Primes: Consider this polynomial in 26 variables a, b, ···, z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843213" y="4652963"/>
            <a:ext cx="2881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" charset="0"/>
              </a:rPr>
              <a:t> </a:t>
            </a:r>
            <a:r>
              <a:rPr lang="en-GB" sz="2800"/>
              <a:t>Yuri Matiyasevich </a:t>
            </a:r>
          </a:p>
          <a:p>
            <a:pPr algn="ctr"/>
            <a:r>
              <a:rPr lang="en-GB" sz="2800"/>
              <a:t>b. 1947</a:t>
            </a:r>
            <a:r>
              <a:rPr lang="en-GB" sz="2800">
                <a:latin typeface="Arial" charset="0"/>
              </a:rPr>
              <a:t>      </a:t>
            </a:r>
            <a:endParaRPr lang="en-GB" sz="280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989138"/>
            <a:ext cx="19018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16113"/>
            <a:ext cx="89281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Goldbach Conjecture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5181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Can every even number greater than 4 be written as the sum of 2 primes?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4 = 2 + 2; 6 = 3 + 3; 8 = 3 + 5; 10 = 5 + 5;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20 = 7 + 13; 200 = 7 + 193; 2040 = 1019 + 1021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Checked up to 4 x 10</a:t>
            </a:r>
            <a:r>
              <a:rPr lang="en-GB" baseline="30000" smtClean="0"/>
              <a:t>18</a:t>
            </a: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Goldbach Conjecture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5181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Can every even number greater than 4 be written as the sum of 2 primes?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4 = 2 + 2; 6 = 3 + 3; 8 = 3 + 5; 10 = 5 + 5;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20 = 7 + 13; 200 = 7 + 193; 2040 = 1019 + 1021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Checked up to 4 x 10</a:t>
            </a:r>
            <a:r>
              <a:rPr lang="en-GB" baseline="30000" smtClean="0"/>
              <a:t>18</a:t>
            </a: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b="1" smtClean="0"/>
              <a:t>Jing Run Chen </a:t>
            </a:r>
            <a:r>
              <a:rPr lang="en-GB" smtClean="0"/>
              <a:t>: All sufficiently large even numbers are the sum of a prime and the product of at most two primes </a:t>
            </a:r>
          </a:p>
          <a:p>
            <a:pPr marL="0" indent="0" algn="ctr">
              <a:buFont typeface="Arial" charset="0"/>
              <a:buNone/>
            </a:pPr>
            <a:r>
              <a:rPr lang="en-GB" b="1" smtClean="0"/>
              <a:t> 2n = p</a:t>
            </a:r>
            <a:r>
              <a:rPr lang="en-GB" b="1" baseline="-25000" smtClean="0"/>
              <a:t>1</a:t>
            </a:r>
            <a:r>
              <a:rPr lang="en-GB" b="1" smtClean="0"/>
              <a:t> + p</a:t>
            </a:r>
            <a:r>
              <a:rPr lang="en-GB" b="1" baseline="-25000" smtClean="0"/>
              <a:t>2</a:t>
            </a:r>
            <a:r>
              <a:rPr lang="en-GB" b="1" smtClean="0"/>
              <a:t>p</a:t>
            </a:r>
            <a:r>
              <a:rPr lang="en-GB" b="1" baseline="-25000" smtClean="0"/>
              <a:t>3</a:t>
            </a:r>
            <a:endParaRPr lang="en-GB" b="1" smtClean="0"/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Twin primes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2292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b="1" smtClean="0"/>
              <a:t>Twin primes are a pair of primes which differ by 2: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(3, 5); (5, 7);(11, 13); (17, 19); (29, 31); (41, 43); (59, 61); (71, 73);	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(107, 109); (2027, 2029);	(1,000,037, 1,000,039);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Are there infinitely many such pairs?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Up to 10</a:t>
            </a:r>
            <a:r>
              <a:rPr lang="en-GB" baseline="30000" smtClean="0"/>
              <a:t>16</a:t>
            </a:r>
            <a:r>
              <a:rPr lang="en-GB" smtClean="0"/>
              <a:t> there are 10,304,195,697,298 pairs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Triple primes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280400" cy="52292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b="1" smtClean="0"/>
              <a:t>A prime triple is a collection of three primes of the form n, n + 2, n + 4.</a:t>
            </a:r>
            <a:r>
              <a:rPr lang="en-GB" smtClean="0"/>
              <a:t>	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The only prime triple is (3, 5, 7). </a:t>
            </a:r>
          </a:p>
          <a:p>
            <a:pPr marL="0" indent="0">
              <a:buFont typeface="Arial" charset="0"/>
              <a:buNone/>
            </a:pPr>
            <a:r>
              <a:rPr lang="en-GB" b="1" smtClean="0"/>
              <a:t>Proof: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Homework!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Hint: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Whenever n is not 3 then one of the numbers n or n + 2 or n + 4 can be divided by 3. Hence one of them is not prime.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Distribution of the primes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5688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2800" smtClean="0"/>
              <a:t>Primes occur forever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Twin primes seem to occur forever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We can find a gap as large as we please between primes.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Define 2014! = 2014 x 2013 x 2012 x 2011 x ··· x 4 x 3 x 2 x 1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Then the following run of numbers is of length 2013: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2014! + 2 divisible by 2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2014! + 3 divisible by 3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2014! + 4 divisible by 4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...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2014! + 2014 divisible by 2014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And so none of these 2013 numbers is prime.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Don Zagier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3600" smtClean="0">
                <a:latin typeface="Arial" charset="0"/>
                <a:cs typeface="Arial" charset="0"/>
              </a:rPr>
              <a:t>The</a:t>
            </a:r>
            <a:r>
              <a:rPr lang="en-GB" sz="3600" b="1" smtClean="0">
                <a:latin typeface="Arial" charset="0"/>
                <a:cs typeface="Arial" charset="0"/>
              </a:rPr>
              <a:t> first </a:t>
            </a:r>
            <a:r>
              <a:rPr lang="en-GB" sz="3600" smtClean="0">
                <a:latin typeface="Arial" charset="0"/>
                <a:cs typeface="Arial" charset="0"/>
              </a:rPr>
              <a:t>is that, despite their simple definition and role as the building blocks of the natural numbers, the prime numbers belong to the most arbitrary and ornery objects studied by mathematicians: they grow like weeds among the natural numbers, seeming to obey no other law than that of chance, and nobody can predict where the next one will sprout.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0688" y="1285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Riemann Hypothesis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i="1" smtClean="0"/>
              <a:t>Do all the solutions of a certain equation have a particular form?</a:t>
            </a:r>
          </a:p>
          <a:p>
            <a:pPr marL="0" indent="0">
              <a:buFont typeface="Arial" charset="0"/>
              <a:buNone/>
            </a:pPr>
            <a:endParaRPr lang="en-GB" i="1" smtClean="0"/>
          </a:p>
          <a:p>
            <a:pPr marL="0" indent="0">
              <a:buFont typeface="Arial" charset="0"/>
              <a:buNone/>
            </a:pPr>
            <a:r>
              <a:rPr lang="en-GB" i="1" smtClean="0"/>
              <a:t>Do all the non-trivial zeros of the Riemann Zeta function have real part 1/2?</a:t>
            </a: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z="2400" smtClean="0"/>
              <a:t>http://www.claymath.org/millennium/Riemann_Hypothesis/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Don Zagier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3600" smtClean="0">
                <a:latin typeface="Arial" charset="0"/>
                <a:cs typeface="Arial" charset="0"/>
              </a:rPr>
              <a:t>The </a:t>
            </a:r>
            <a:r>
              <a:rPr lang="en-GB" sz="3600" b="1" smtClean="0">
                <a:latin typeface="Arial" charset="0"/>
                <a:cs typeface="Arial" charset="0"/>
              </a:rPr>
              <a:t>second</a:t>
            </a:r>
            <a:r>
              <a:rPr lang="en-GB" sz="3600" smtClean="0">
                <a:latin typeface="Arial" charset="0"/>
                <a:cs typeface="Arial" charset="0"/>
              </a:rPr>
              <a:t> fact is even more astonishing, for it states just the opposite: that the prime numbers exhibit stunning regularity, that there are laws governing their behaviour, and that they obey these laws with almost military precision.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0688" y="1285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Prime counting function:  π(x)</a:t>
            </a:r>
            <a:endParaRPr lang="en-GB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>
                <a:solidFill>
                  <a:srgbClr val="3333CC"/>
                </a:solidFill>
              </a:rPr>
              <a:t>Let π(x) = the numbers of primes up to x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π(10) = 4 </a:t>
            </a:r>
            <a:r>
              <a:rPr lang="en-GB" sz="2400" smtClean="0"/>
              <a:t>as there are 4 primes up to 10: 2, 3, 5, 7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π(20) = 8 </a:t>
            </a:r>
            <a:r>
              <a:rPr lang="en-GB" sz="2400" smtClean="0"/>
              <a:t>as there are 8 primes up to 20: 2, 3, 5, 7, 11, 13, 17, 19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π(100) = 25</a:t>
            </a:r>
          </a:p>
        </p:txBody>
      </p:sp>
      <p:pic>
        <p:nvPicPr>
          <p:cNvPr id="46083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644900"/>
            <a:ext cx="475297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Graph of Prime counting function:  π(x) for x = 1, 2, 3, ···, 100</a:t>
            </a:r>
            <a:endParaRPr lang="en-GB" smtClean="0"/>
          </a:p>
        </p:txBody>
      </p:sp>
      <p:pic>
        <p:nvPicPr>
          <p:cNvPr id="4710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666875"/>
            <a:ext cx="3074987" cy="5011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Graph of Prime counting function:  π(x) for x = 1, 2, 3, ···, 50000</a:t>
            </a:r>
            <a:endParaRPr lang="en-GB" smtClean="0"/>
          </a:p>
        </p:txBody>
      </p:sp>
      <p:pic>
        <p:nvPicPr>
          <p:cNvPr id="481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2088" y="1989138"/>
            <a:ext cx="5702300" cy="372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Counting the primes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34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481296"/>
                <a:gridCol w="1810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π(x)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x/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π(x)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Logarithm(x) to base 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Logarithm (x) to base 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1,229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9,592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78,498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664,579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5,761,455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1,000,000,000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50,847,534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10,000,000,000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455,052,512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The Prime Number Theorem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4114800" cy="407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x/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π(x)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Log 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2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5499100"/>
            <a:ext cx="9604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8024" y="4042483"/>
            <a:ext cx="4164602" cy="2410853"/>
          </a:xfrm>
          <a:prstGeom prst="rect">
            <a:avLst/>
          </a:prstGeom>
          <a:blipFill rotWithShape="1">
            <a:blip r:embed="rId3"/>
            <a:stretch>
              <a:fillRect l="-5117" t="-4545" r="-4240" b="-9848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2" y="1268760"/>
            <a:ext cx="4164602" cy="2073966"/>
          </a:xfrm>
          <a:prstGeom prst="rect">
            <a:avLst/>
          </a:prstGeom>
          <a:blipFill rotWithShape="1">
            <a:blip r:embed="rId4"/>
            <a:stretch>
              <a:fillRect l="-5124" t="-294" r="-4392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0219" name="TextBox 2"/>
          <p:cNvSpPr txBox="1">
            <a:spLocks noChangeArrowheads="1"/>
          </p:cNvSpPr>
          <p:nvPr/>
        </p:nvSpPr>
        <p:spPr bwMode="auto">
          <a:xfrm>
            <a:off x="34925" y="5516563"/>
            <a:ext cx="2474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Gauss 1777 - 1855</a:t>
            </a:r>
          </a:p>
          <a:p>
            <a:pPr algn="ctr"/>
            <a:r>
              <a:rPr lang="en-GB" sz="2400"/>
              <a:t> in 1803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The Prime Number Theorem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4114800" cy="407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x/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π(x)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Log 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5499100"/>
            <a:ext cx="9604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1" name="TextBox 2"/>
          <p:cNvSpPr txBox="1">
            <a:spLocks noChangeArrowheads="1"/>
          </p:cNvSpPr>
          <p:nvPr/>
        </p:nvSpPr>
        <p:spPr bwMode="auto">
          <a:xfrm>
            <a:off x="34925" y="5516563"/>
            <a:ext cx="24749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/>
              <a:t>Gauss 1777 - 1855</a:t>
            </a:r>
          </a:p>
          <a:p>
            <a:pPr algn="ctr"/>
            <a:r>
              <a:rPr lang="en-GB" sz="2400"/>
              <a:t> in 1803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4088" y="2132856"/>
            <a:ext cx="2599109" cy="1601208"/>
          </a:xfrm>
          <a:prstGeom prst="rect">
            <a:avLst/>
          </a:prstGeom>
          <a:blipFill rotWithShape="1">
            <a:blip r:embed="rId3"/>
            <a:stretch>
              <a:fillRect l="-8451" t="-6844" b="-2662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Better approximation for π(x) - Legendre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82738"/>
          <a:ext cx="4114800" cy="407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x/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π(x)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Log (x)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8024" y="1484784"/>
            <a:ext cx="4235455" cy="2493760"/>
          </a:xfrm>
          <a:prstGeom prst="rect">
            <a:avLst/>
          </a:prstGeom>
          <a:blipFill rotWithShape="1">
            <a:blip r:embed="rId2"/>
            <a:stretch>
              <a:fillRect l="-5036" t="-4401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2265" name="TextBox 2"/>
          <p:cNvSpPr txBox="1">
            <a:spLocks noChangeArrowheads="1"/>
          </p:cNvSpPr>
          <p:nvPr/>
        </p:nvSpPr>
        <p:spPr bwMode="auto">
          <a:xfrm>
            <a:off x="827088" y="5818188"/>
            <a:ext cx="21161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/>
              <a:t>Legendre</a:t>
            </a:r>
          </a:p>
        </p:txBody>
      </p:sp>
      <p:pic>
        <p:nvPicPr>
          <p:cNvPr id="5226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5665788"/>
            <a:ext cx="10477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Better approximation for π(x) Gauss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709" y="1784373"/>
            <a:ext cx="8640960" cy="5054076"/>
          </a:xfrm>
          <a:prstGeom prst="rect">
            <a:avLst/>
          </a:prstGeom>
          <a:blipFill rotWithShape="1">
            <a:blip r:embed="rId2"/>
            <a:stretch>
              <a:fillRect l="-2468" t="-2171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pic>
        <p:nvPicPr>
          <p:cNvPr id="53251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7388" y="1341438"/>
            <a:ext cx="19272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1143000"/>
          </a:xfrm>
        </p:spPr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Fundamental Theorem of Arithmetic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Every whole number can be written as a product of prime numbers in </a:t>
            </a:r>
            <a:r>
              <a:rPr lang="en-GB" b="1" smtClean="0"/>
              <a:t>only one way </a:t>
            </a:r>
            <a:r>
              <a:rPr lang="en-GB" smtClean="0"/>
              <a:t>apart from the order in which they are written.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30 = 2 x 3 x 5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48 = 2 x 2 x 2 x 2 x 3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22012013  = 19 x 53 x 21859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Prime Numbers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A </a:t>
            </a:r>
            <a:r>
              <a:rPr lang="en-GB" b="1" smtClean="0"/>
              <a:t>prime number </a:t>
            </a:r>
            <a:r>
              <a:rPr lang="en-GB" smtClean="0"/>
              <a:t>is a whole number greater than 1 whose only factors are itself and 1.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Examples: 2, 3, 5, 7, 11, 13, 17, 19, are prime 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But not 9 = 3 x 3 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or 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15 = 3 x 5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Or 2013 = 3 x 11 x 61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The Harmonic series and primes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340768"/>
            <a:ext cx="8229600" cy="5517232"/>
          </a:xfrm>
          <a:blipFill rotWithShape="1">
            <a:blip r:embed="rId2"/>
            <a:stretch>
              <a:fillRect l="-1481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The Harmonic series and primes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340768"/>
            <a:ext cx="8229600" cy="5517232"/>
          </a:xfrm>
          <a:blipFill rotWithShape="1">
            <a:blip r:embed="rId2"/>
            <a:stretch>
              <a:fillRect l="-1481" b="-31602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The Harmonic series and primes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340768"/>
            <a:ext cx="8229600" cy="5517232"/>
          </a:xfrm>
          <a:blipFill rotWithShape="1">
            <a:blip r:embed="rId2"/>
            <a:stretch>
              <a:fillRect l="-1481" b="-28508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Summing a series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600200"/>
            <a:ext cx="8856984" cy="4997152"/>
          </a:xfrm>
          <a:blipFill rotWithShape="1">
            <a:blip r:embed="rId2"/>
            <a:stretch>
              <a:fillRect l="-1721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Infinite number of primes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Riemann Zeta function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1600200"/>
            <a:ext cx="8938320" cy="4525963"/>
          </a:xfrm>
          <a:blipFill rotWithShape="1">
            <a:blip r:embed="rId2"/>
            <a:stretch>
              <a:fillRect l="-1774" t="-1752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Riemann Zeta function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1600200"/>
            <a:ext cx="8938320" cy="4525963"/>
          </a:xfrm>
          <a:blipFill rotWithShape="1">
            <a:blip r:embed="rId2"/>
            <a:stretch>
              <a:fillRect l="-1774" t="-1752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Riemann Zeta function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1600200"/>
            <a:ext cx="8938320" cy="4525963"/>
          </a:xfrm>
          <a:blipFill rotWithShape="1">
            <a:blip r:embed="rId2"/>
            <a:stretch>
              <a:fillRect l="-1774" t="-1752" r="-1228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7504" y="1600200"/>
            <a:ext cx="8856984" cy="4525963"/>
          </a:xfrm>
          <a:blipFill rotWithShape="1">
            <a:blip r:embed="rId3"/>
            <a:stretch>
              <a:fillRect l="-1445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481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1143000"/>
          </a:xfrm>
        </p:spPr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Fundamental Theorem of Arithmetic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Every whole number can be written as a product of prime numbers in </a:t>
            </a:r>
            <a:r>
              <a:rPr lang="en-GB" b="1" smtClean="0"/>
              <a:t>only one way </a:t>
            </a:r>
            <a:r>
              <a:rPr lang="en-GB" smtClean="0"/>
              <a:t>apart from the order in which they are written.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30 = 2 x 3 x 5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48 = 2 x 2 x 2 x 2 x 3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22,012,013  = 19 x 53 x 21,859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15 = 3 x 5 = 3 x 5 x 1 = 3 x 5 x 1 x 1 and so on.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Riemann Zeta Function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41176" y="1600200"/>
            <a:ext cx="8579296" cy="4525963"/>
          </a:xfrm>
          <a:blipFill rotWithShape="1">
            <a:blip r:embed="rId2"/>
            <a:stretch>
              <a:fillRect l="-1848" r="-426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Riemann Hypothesis</a:t>
            </a:r>
            <a:br>
              <a:rPr lang="en-GB" b="1" smtClean="0">
                <a:solidFill>
                  <a:srgbClr val="3333CC"/>
                </a:solidFill>
              </a:rPr>
            </a:br>
            <a:r>
              <a:rPr lang="en-GB" sz="3600" b="1" smtClean="0">
                <a:solidFill>
                  <a:srgbClr val="3333CC"/>
                </a:solidFill>
              </a:rPr>
              <a:t>All non trivial zeros lie on the line x = 1/2</a:t>
            </a:r>
          </a:p>
        </p:txBody>
      </p:sp>
      <p:sp>
        <p:nvSpPr>
          <p:cNvPr id="66562" name="TextBox 7"/>
          <p:cNvSpPr txBox="1">
            <a:spLocks noChangeArrowheads="1"/>
          </p:cNvSpPr>
          <p:nvPr/>
        </p:nvSpPr>
        <p:spPr bwMode="auto">
          <a:xfrm>
            <a:off x="3708400" y="6165850"/>
            <a:ext cx="217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/>
              <a:t>Critical strip</a:t>
            </a:r>
          </a:p>
        </p:txBody>
      </p:sp>
      <p:pic>
        <p:nvPicPr>
          <p:cNvPr id="66563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00200"/>
            <a:ext cx="5403850" cy="4525963"/>
          </a:xfrm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28184" y="2852936"/>
            <a:ext cx="2785571" cy="2862322"/>
          </a:xfrm>
          <a:prstGeom prst="rect">
            <a:avLst/>
          </a:prstGeom>
          <a:blipFill rotWithShape="1">
            <a:blip r:embed="rId3"/>
            <a:stretch>
              <a:fillRect t="-3617" r="-568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3333CC"/>
                </a:solidFill>
              </a:rPr>
              <a:t>Music of the Primes:</a:t>
            </a:r>
          </a:p>
          <a:p>
            <a:pPr>
              <a:defRPr/>
            </a:pPr>
            <a:r>
              <a:rPr lang="en-GB" sz="2800" dirty="0"/>
              <a:t>This audio has the contributions of the first 100 zeros of the Riemann Zeta function, added one at a time, in intervals of 0.2 seconds.</a:t>
            </a:r>
          </a:p>
          <a:p>
            <a:pPr>
              <a:defRPr/>
            </a:pPr>
            <a:r>
              <a:rPr lang="en-GB" sz="2800" dirty="0"/>
              <a:t>Each note has the same amplitude and frequency as the corresponding term in Riemann’s exact formula, each coming from a single zero of the zeta function. </a:t>
            </a:r>
          </a:p>
          <a:p>
            <a:pPr>
              <a:defRPr/>
            </a:pPr>
            <a:r>
              <a:rPr lang="en-GB" sz="2800" dirty="0"/>
              <a:t>Finally all 100 zeros play together for ten seconds</a:t>
            </a:r>
            <a:r>
              <a:rPr lang="en-GB" sz="2800" dirty="0" smtClean="0"/>
              <a:t>.</a:t>
            </a:r>
          </a:p>
          <a:p>
            <a:pPr>
              <a:defRPr/>
            </a:pPr>
            <a:r>
              <a:rPr lang="en-GB" sz="2800" dirty="0" smtClean="0"/>
              <a:t>Ref: http</a:t>
            </a:r>
            <a:r>
              <a:rPr lang="en-GB" sz="2800" dirty="0"/>
              <a:t>://www.math.ucsb.edu/~stopple/explicit.html</a:t>
            </a:r>
          </a:p>
          <a:p>
            <a:pPr>
              <a:defRPr/>
            </a:pPr>
            <a:endParaRPr lang="en-GB" sz="2800" dirty="0"/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429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3333CC"/>
                </a:solidFill>
              </a:rPr>
              <a:t>Lectures </a:t>
            </a:r>
            <a:br>
              <a:rPr lang="en-GB" b="1" dirty="0" smtClean="0">
                <a:solidFill>
                  <a:srgbClr val="3333CC"/>
                </a:solidFill>
              </a:rPr>
            </a:br>
            <a:r>
              <a:rPr lang="en-GB" b="1" dirty="0" smtClean="0">
                <a:solidFill>
                  <a:srgbClr val="3333CC"/>
                </a:solidFill>
              </a:rPr>
              <a:t>At the Museum of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Ghosts of Departed Quantities: Calculus and its Limits  </a:t>
            </a:r>
            <a:endParaRPr lang="en-GB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Tuesday 25 September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Polynomials and their Roots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Tuesday 6 November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From One to Many Geometries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    Tuesday 11 December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The Queen of Mathematics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Tuesday 22 January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Are Averages Typical?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i="1" dirty="0" smtClean="0"/>
              <a:t>     </a:t>
            </a:r>
            <a:r>
              <a:rPr lang="en-GB" i="1" dirty="0" smtClean="0"/>
              <a:t>Tuesday 19 February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Modelling the World 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     </a:t>
            </a:r>
            <a:r>
              <a:rPr lang="en-GB" i="1" dirty="0" smtClean="0"/>
              <a:t>Tuesday 19 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856662" cy="1143000"/>
          </a:xfrm>
        </p:spPr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How many prime numbers are there?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61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The primes up to 100 are: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2, 3, 5, 7,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11, 13, 17, 19,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23, 29,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31, 37,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41, 43, 47,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53, 59,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61, 67,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71, 73, 79,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83, 89, </a:t>
            </a:r>
          </a:p>
          <a:p>
            <a:pPr marL="0" indent="0">
              <a:buFont typeface="Arial" charset="0"/>
              <a:buNone/>
            </a:pPr>
            <a:r>
              <a:rPr lang="en-GB" sz="2800" smtClean="0"/>
              <a:t>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How many prime numbers are there?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The primes up to 100 are 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mtClean="0"/>
              <a:t>2, 3, 5, 7, 11, 13, 17, 19, 23, 29, 31, 37, 41, 43,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47, 53, 59, 61, 67, 71, 73, 79, 83, 89, 97.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z="3600" b="1" smtClean="0"/>
              <a:t>There are an infinite number of primes!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There are infinitely many primes</a:t>
            </a:r>
            <a:endParaRPr lang="en-GB" smtClean="0">
              <a:solidFill>
                <a:srgbClr val="3333CC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257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b="1" smtClean="0">
                <a:solidFill>
                  <a:srgbClr val="3333CC"/>
                </a:solidFill>
              </a:rPr>
              <a:t>Proof by contradiction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Assume that the </a:t>
            </a:r>
            <a:r>
              <a:rPr lang="en-GB" b="1" smtClean="0"/>
              <a:t>only</a:t>
            </a:r>
            <a:r>
              <a:rPr lang="en-GB" smtClean="0"/>
              <a:t> primes are</a:t>
            </a:r>
            <a:r>
              <a:rPr lang="en-GB" b="1" smtClean="0"/>
              <a:t> </a:t>
            </a:r>
            <a:r>
              <a:rPr lang="en-GB" smtClean="0"/>
              <a:t>p</a:t>
            </a:r>
            <a:r>
              <a:rPr lang="en-GB" baseline="-25000" smtClean="0"/>
              <a:t>1</a:t>
            </a:r>
            <a:r>
              <a:rPr lang="en-GB" smtClean="0"/>
              <a:t>, p</a:t>
            </a:r>
            <a:r>
              <a:rPr lang="en-GB" baseline="-25000" smtClean="0"/>
              <a:t>2</a:t>
            </a:r>
            <a:r>
              <a:rPr lang="en-GB" smtClean="0"/>
              <a:t>, p</a:t>
            </a:r>
            <a:r>
              <a:rPr lang="en-GB" baseline="-25000" smtClean="0"/>
              <a:t>3</a:t>
            </a:r>
            <a:r>
              <a:rPr lang="en-GB" smtClean="0"/>
              <a:t>, ···, p</a:t>
            </a:r>
            <a:r>
              <a:rPr lang="en-GB" baseline="-25000" smtClean="0"/>
              <a:t>n</a:t>
            </a:r>
            <a:r>
              <a:rPr lang="en-GB" smtClean="0"/>
              <a:t>, and let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N = (p</a:t>
            </a:r>
            <a:r>
              <a:rPr lang="en-GB" baseline="-25000" smtClean="0"/>
              <a:t>1</a:t>
            </a:r>
            <a:r>
              <a:rPr lang="en-GB" smtClean="0"/>
              <a:t>p</a:t>
            </a:r>
            <a:r>
              <a:rPr lang="en-GB" baseline="-25000" smtClean="0"/>
              <a:t>2</a:t>
            </a:r>
            <a:r>
              <a:rPr lang="en-GB" smtClean="0"/>
              <a:t> p</a:t>
            </a:r>
            <a:r>
              <a:rPr lang="en-GB" baseline="-25000" smtClean="0"/>
              <a:t>3</a:t>
            </a:r>
            <a:r>
              <a:rPr lang="en-GB" smtClean="0"/>
              <a:t> ··· p</a:t>
            </a:r>
            <a:r>
              <a:rPr lang="en-GB" baseline="-25000" smtClean="0"/>
              <a:t>n</a:t>
            </a:r>
            <a:r>
              <a:rPr lang="en-GB" smtClean="0"/>
              <a:t>) + 1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>
              <a:solidFill>
                <a:srgbClr val="3333CC"/>
              </a:solidFill>
            </a:endParaRP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333CC"/>
                </a:solidFill>
              </a:rPr>
              <a:t>There are infinitely many primes</a:t>
            </a:r>
            <a:endParaRPr lang="en-GB" smtClean="0">
              <a:solidFill>
                <a:srgbClr val="3333CC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257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b="1" smtClean="0">
                <a:solidFill>
                  <a:srgbClr val="3333CC"/>
                </a:solidFill>
              </a:rPr>
              <a:t>Proof by contradiction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Assume that the </a:t>
            </a:r>
            <a:r>
              <a:rPr lang="en-GB" b="1" smtClean="0"/>
              <a:t>only</a:t>
            </a:r>
            <a:r>
              <a:rPr lang="en-GB" smtClean="0"/>
              <a:t> primes are</a:t>
            </a:r>
            <a:r>
              <a:rPr lang="en-GB" b="1" smtClean="0"/>
              <a:t> </a:t>
            </a:r>
            <a:r>
              <a:rPr lang="en-GB" smtClean="0"/>
              <a:t>p</a:t>
            </a:r>
            <a:r>
              <a:rPr lang="en-GB" baseline="-25000" smtClean="0"/>
              <a:t>1</a:t>
            </a:r>
            <a:r>
              <a:rPr lang="en-GB" smtClean="0"/>
              <a:t>, p</a:t>
            </a:r>
            <a:r>
              <a:rPr lang="en-GB" baseline="-25000" smtClean="0"/>
              <a:t>2</a:t>
            </a:r>
            <a:r>
              <a:rPr lang="en-GB" smtClean="0"/>
              <a:t>, p</a:t>
            </a:r>
            <a:r>
              <a:rPr lang="en-GB" baseline="-25000" smtClean="0"/>
              <a:t>3</a:t>
            </a:r>
            <a:r>
              <a:rPr lang="en-GB" smtClean="0"/>
              <a:t>, ···, p</a:t>
            </a:r>
            <a:r>
              <a:rPr lang="en-GB" baseline="-25000" smtClean="0"/>
              <a:t>n</a:t>
            </a:r>
            <a:r>
              <a:rPr lang="en-GB" smtClean="0"/>
              <a:t>, and let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N = (p</a:t>
            </a:r>
            <a:r>
              <a:rPr lang="en-GB" baseline="-25000" smtClean="0"/>
              <a:t>1</a:t>
            </a:r>
            <a:r>
              <a:rPr lang="en-GB" smtClean="0"/>
              <a:t>p</a:t>
            </a:r>
            <a:r>
              <a:rPr lang="en-GB" baseline="-25000" smtClean="0"/>
              <a:t>2</a:t>
            </a:r>
            <a:r>
              <a:rPr lang="en-GB" smtClean="0"/>
              <a:t> p</a:t>
            </a:r>
            <a:r>
              <a:rPr lang="en-GB" baseline="-25000" smtClean="0"/>
              <a:t>3</a:t>
            </a:r>
            <a:r>
              <a:rPr lang="en-GB" smtClean="0"/>
              <a:t> ··· p</a:t>
            </a:r>
            <a:r>
              <a:rPr lang="en-GB" baseline="-25000" smtClean="0"/>
              <a:t>n</a:t>
            </a:r>
            <a:r>
              <a:rPr lang="en-GB" smtClean="0"/>
              <a:t>) + 1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Then N is not divisible by p</a:t>
            </a:r>
            <a:r>
              <a:rPr lang="en-GB" baseline="-25000" smtClean="0"/>
              <a:t>1</a:t>
            </a:r>
            <a:r>
              <a:rPr lang="en-GB" smtClean="0"/>
              <a:t>, p</a:t>
            </a:r>
            <a:r>
              <a:rPr lang="en-GB" baseline="-25000" smtClean="0"/>
              <a:t>2</a:t>
            </a:r>
            <a:r>
              <a:rPr lang="en-GB" smtClean="0"/>
              <a:t>, p</a:t>
            </a:r>
            <a:r>
              <a:rPr lang="en-GB" baseline="-25000" smtClean="0"/>
              <a:t>3</a:t>
            </a:r>
            <a:r>
              <a:rPr lang="en-GB" smtClean="0"/>
              <a:t>, ···, or p</a:t>
            </a:r>
            <a:r>
              <a:rPr lang="en-GB" baseline="-25000" smtClean="0"/>
              <a:t>n</a:t>
            </a:r>
            <a:r>
              <a:rPr lang="en-GB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so </a:t>
            </a:r>
            <a:r>
              <a:rPr lang="en-GB" b="1" smtClean="0"/>
              <a:t>either</a:t>
            </a:r>
            <a:r>
              <a:rPr lang="en-GB" smtClean="0"/>
              <a:t> N is a prime not in the list</a:t>
            </a:r>
          </a:p>
          <a:p>
            <a:pPr marL="0" indent="0">
              <a:buFont typeface="Arial" charset="0"/>
              <a:buNone/>
            </a:pPr>
            <a:r>
              <a:rPr lang="en-GB" b="1" smtClean="0"/>
              <a:t>or</a:t>
            </a:r>
            <a:r>
              <a:rPr lang="en-GB" smtClean="0"/>
              <a:t> N is made up of primes not in the list.</a:t>
            </a:r>
          </a:p>
          <a:p>
            <a:pPr marL="0" indent="0">
              <a:buFont typeface="Arial" charset="0"/>
              <a:buNone/>
            </a:pPr>
            <a:r>
              <a:rPr lang="en-GB" smtClean="0"/>
              <a:t>In either case there is</a:t>
            </a:r>
            <a:r>
              <a:rPr lang="en-GB" b="1" smtClean="0"/>
              <a:t> another </a:t>
            </a:r>
            <a:r>
              <a:rPr lang="en-GB" smtClean="0"/>
              <a:t>prime not in the original list and this gives the contradiction. 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>
              <a:solidFill>
                <a:srgbClr val="3333CC"/>
              </a:solidFill>
            </a:endParaRP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18454</TotalTime>
  <Words>1603</Words>
  <Application>Microsoft Office PowerPoint</Application>
  <PresentationFormat>On-screen Show (4:3)</PresentationFormat>
  <Paragraphs>358</Paragraphs>
  <Slides>53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Calibri</vt:lpstr>
      <vt:lpstr>Arial</vt:lpstr>
      <vt:lpstr>Office Theme</vt:lpstr>
      <vt:lpstr>Shaping Modern Mathematics:  The Queen of Mathematics</vt:lpstr>
      <vt:lpstr>OVERVIEW</vt:lpstr>
      <vt:lpstr>Riemann Hypothesis</vt:lpstr>
      <vt:lpstr>Prime Numbers</vt:lpstr>
      <vt:lpstr>Fundamental Theorem of Arithmetic</vt:lpstr>
      <vt:lpstr>How many prime numbers are there?</vt:lpstr>
      <vt:lpstr>How many prime numbers are there?</vt:lpstr>
      <vt:lpstr>There are infinitely many primes</vt:lpstr>
      <vt:lpstr>There are infinitely many primes</vt:lpstr>
      <vt:lpstr>Both cases can arise</vt:lpstr>
      <vt:lpstr>Both cases can arise</vt:lpstr>
      <vt:lpstr>PROPOSITION 20 Book IX</vt:lpstr>
      <vt:lpstr>Sieve of Eratosthenes</vt:lpstr>
      <vt:lpstr>Sieve of Eratosthenes We know 2 is a prime. Circle it and cross out all the remaining multiples of 2;</vt:lpstr>
      <vt:lpstr>Sieve of Eratosthenes the least number remaining, 3, is then prime. Circle it and cross out all the remaining multiples of 3</vt:lpstr>
      <vt:lpstr>Sieve of Eratosthenes the least number remaining, 5, is then prime. Circle it and cross out all the remaining multiples of 5</vt:lpstr>
      <vt:lpstr>Sieve of Eratosthenes the least number remaining, 7, is then prime. Circle it and cross out all the remaining multiples of 7</vt:lpstr>
      <vt:lpstr>Generating Primes: Euler</vt:lpstr>
      <vt:lpstr>Generating Primes: Fermat</vt:lpstr>
      <vt:lpstr>Generating Primes: Fermat</vt:lpstr>
      <vt:lpstr>Generating Primes: Mersenne</vt:lpstr>
      <vt:lpstr>Generating Primes: Mersenne</vt:lpstr>
      <vt:lpstr>Generating Primes: Consider this polynomial in 26 variables a, b, ···, z</vt:lpstr>
      <vt:lpstr>Goldbach Conjecture</vt:lpstr>
      <vt:lpstr>Goldbach Conjecture</vt:lpstr>
      <vt:lpstr>Twin primes</vt:lpstr>
      <vt:lpstr>Triple primes</vt:lpstr>
      <vt:lpstr>Distribution of the primes</vt:lpstr>
      <vt:lpstr>Don Zagier</vt:lpstr>
      <vt:lpstr>Don Zagier</vt:lpstr>
      <vt:lpstr>Prime counting function:  π(x)</vt:lpstr>
      <vt:lpstr>Graph of Prime counting function:  π(x) for x = 1, 2, 3, ···, 100</vt:lpstr>
      <vt:lpstr>Graph of Prime counting function:  π(x) for x = 1, 2, 3, ···, 50000</vt:lpstr>
      <vt:lpstr>Counting the primes</vt:lpstr>
      <vt:lpstr>The Prime Number Theorem</vt:lpstr>
      <vt:lpstr>The Prime Number Theorem</vt:lpstr>
      <vt:lpstr>Better approximation for π(x) - Legendre</vt:lpstr>
      <vt:lpstr>Better approximation for π(x) Gauss</vt:lpstr>
      <vt:lpstr>Fundamental Theorem of Arithmetic</vt:lpstr>
      <vt:lpstr>The Harmonic series and primes</vt:lpstr>
      <vt:lpstr>The Harmonic series and primes</vt:lpstr>
      <vt:lpstr>The Harmonic series and primes</vt:lpstr>
      <vt:lpstr>Summing a series</vt:lpstr>
      <vt:lpstr>Infinite number of primes</vt:lpstr>
      <vt:lpstr>Riemann Zeta function</vt:lpstr>
      <vt:lpstr>Riemann Zeta function</vt:lpstr>
      <vt:lpstr>Riemann Zeta function</vt:lpstr>
      <vt:lpstr>Slide 48</vt:lpstr>
      <vt:lpstr>Slide 49</vt:lpstr>
      <vt:lpstr>Riemann Zeta Function</vt:lpstr>
      <vt:lpstr>Riemann Hypothesis All non trivial zeros lie on the line x = 1/2</vt:lpstr>
      <vt:lpstr>Slide 52</vt:lpstr>
      <vt:lpstr>Lectures  At the Museum of London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Ghosts of Departed Quantities: Calculus and its Limits</dc:title>
  <dc:creator>Raymond</dc:creator>
  <cp:lastModifiedBy>S.Morris</cp:lastModifiedBy>
  <cp:revision>519</cp:revision>
  <cp:lastPrinted>2012-11-04T13:12:03Z</cp:lastPrinted>
  <dcterms:created xsi:type="dcterms:W3CDTF">2012-07-24T09:09:03Z</dcterms:created>
  <dcterms:modified xsi:type="dcterms:W3CDTF">2013-01-25T12:42:29Z</dcterms:modified>
</cp:coreProperties>
</file>