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8" r:id="rId2"/>
    <p:sldId id="256" r:id="rId3"/>
    <p:sldId id="260" r:id="rId4"/>
    <p:sldId id="262" r:id="rId5"/>
    <p:sldId id="274" r:id="rId6"/>
    <p:sldId id="263" r:id="rId7"/>
    <p:sldId id="269" r:id="rId8"/>
    <p:sldId id="264" r:id="rId9"/>
    <p:sldId id="270" r:id="rId10"/>
    <p:sldId id="265" r:id="rId11"/>
    <p:sldId id="268" r:id="rId12"/>
    <p:sldId id="266" r:id="rId13"/>
    <p:sldId id="272" r:id="rId14"/>
    <p:sldId id="267" r:id="rId15"/>
    <p:sldId id="273" r:id="rId16"/>
    <p:sldId id="261" r:id="rId17"/>
    <p:sldId id="275" r:id="rId18"/>
    <p:sldId id="259" r:id="rId19"/>
  </p:sldIdLst>
  <p:sldSz cx="9144000" cy="6858000" type="screen4x3"/>
  <p:notesSz cx="6873875" cy="100631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99"/>
    <a:srgbClr val="CCFF33"/>
    <a:srgbClr val="FFFF00"/>
    <a:srgbClr val="FFCCFF"/>
    <a:srgbClr val="CC00CC"/>
    <a:srgbClr val="99FF33"/>
    <a:srgbClr val="FFCC00"/>
    <a:srgbClr val="FF99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60"/>
  </p:normalViewPr>
  <p:slideViewPr>
    <p:cSldViewPr>
      <p:cViewPr varScale="1">
        <p:scale>
          <a:sx n="107" d="100"/>
          <a:sy n="107" d="100"/>
        </p:scale>
        <p:origin x="-84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4138" y="0"/>
            <a:ext cx="297973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59925"/>
            <a:ext cx="29797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4138" y="9559925"/>
            <a:ext cx="297973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Unicode MS" pitchFamily="34" charset="-128"/>
              </a:defRPr>
            </a:lvl1pPr>
          </a:lstStyle>
          <a:p>
            <a:pPr>
              <a:defRPr/>
            </a:pPr>
            <a:fld id="{6C9C5F16-3BF8-4888-8FDD-82E057A9D1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932238" y="0"/>
            <a:ext cx="2928937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6938" y="760413"/>
            <a:ext cx="5068887" cy="38020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791075"/>
            <a:ext cx="5011738" cy="448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83738"/>
            <a:ext cx="3005138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2238" y="9583738"/>
            <a:ext cx="2928937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Unicode MS" pitchFamily="34" charset="-128"/>
              </a:defRPr>
            </a:lvl1pPr>
          </a:lstStyle>
          <a:p>
            <a:pPr>
              <a:defRPr/>
            </a:pPr>
            <a:fld id="{3739DAEB-51CA-4BDC-AB05-380EE8E9F5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7BA0F6-BA68-497F-92F7-430FBB4E9FC3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F5C8EB-3C3C-49BC-826F-6467C0FA9909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8D9FDE-9E59-4D6E-8C6E-97274E29549A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0CAF4C-0193-4753-A7CE-EE72986BCA6F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3F4A51-1C96-4F26-AF0D-46FCACD75EA8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643F76-85E6-4CC7-BF6F-C8C80B221060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2703FB-910B-4641-9253-DE25F7487710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3ECCBE-827D-43D5-8D0A-251F106843A7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985A36-882D-4EC6-9A44-0CE7849DB6CA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8553D8-ED0F-4456-9448-C26F65754AA3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3CF705-9F39-4AB6-91EC-DAC97CB3B448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A2D833-CDD7-4015-BE4F-7255A6EC773E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53D6E5-0783-427B-859D-EC9CAAE4BA8F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BDBF6C-EFD6-47F7-88A7-A1DA9FB4A5C8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4D6D4-6769-4F02-8B6D-180C21192AEA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F2C317-71C5-4514-9C80-26B83DED693B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C3A460-9859-4C12-B79A-6EB0ACAB8A65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8"/>
          <p:cNvSpPr>
            <a:spLocks noChangeArrowheads="1"/>
          </p:cNvSpPr>
          <p:nvPr/>
        </p:nvSpPr>
        <p:spPr bwMode="auto">
          <a:xfrm>
            <a:off x="0" y="1168400"/>
            <a:ext cx="9144000" cy="714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9"/>
          <p:cNvSpPr>
            <a:spLocks noChangeArrowheads="1"/>
          </p:cNvSpPr>
          <p:nvPr/>
        </p:nvSpPr>
        <p:spPr bwMode="auto">
          <a:xfrm>
            <a:off x="0" y="0"/>
            <a:ext cx="900113" cy="68707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6" name="Rectangle 29"/>
          <p:cNvSpPr>
            <a:spLocks noChangeArrowheads="1"/>
          </p:cNvSpPr>
          <p:nvPr/>
        </p:nvSpPr>
        <p:spPr bwMode="auto">
          <a:xfrm>
            <a:off x="5364163" y="1371600"/>
            <a:ext cx="365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 eaLnBrk="0" hangingPunct="0">
              <a:defRPr/>
            </a:pPr>
            <a:r>
              <a:rPr lang="en-US" sz="2400" i="1"/>
              <a:t>“New Learning”</a:t>
            </a:r>
          </a:p>
        </p:txBody>
      </p:sp>
      <p:sp>
        <p:nvSpPr>
          <p:cNvPr id="7" name="Text Box 30"/>
          <p:cNvSpPr txBox="1">
            <a:spLocks noChangeArrowheads="1"/>
          </p:cNvSpPr>
          <p:nvPr/>
        </p:nvSpPr>
        <p:spPr bwMode="auto">
          <a:xfrm>
            <a:off x="6154738" y="4724400"/>
            <a:ext cx="2881312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400"/>
              <a:t>Barnard’s Inn Hall</a:t>
            </a:r>
          </a:p>
          <a:p>
            <a:pPr eaLnBrk="0" hangingPunct="0">
              <a:defRPr/>
            </a:pPr>
            <a:r>
              <a:rPr lang="en-US" sz="1400"/>
              <a:t>Holborn</a:t>
            </a:r>
          </a:p>
          <a:p>
            <a:pPr eaLnBrk="0" hangingPunct="0">
              <a:defRPr/>
            </a:pPr>
            <a:r>
              <a:rPr lang="en-US" sz="1400"/>
              <a:t>London EC1N 2HH</a:t>
            </a:r>
          </a:p>
          <a:p>
            <a:pPr eaLnBrk="0" hangingPunct="0">
              <a:defRPr/>
            </a:pPr>
            <a:endParaRPr lang="en-US" sz="1400"/>
          </a:p>
          <a:p>
            <a:pPr eaLnBrk="0" hangingPunct="0">
              <a:defRPr/>
            </a:pPr>
            <a:r>
              <a:rPr lang="en-US" sz="1400"/>
              <a:t>Tel: +44 (0)20 7831 0575</a:t>
            </a:r>
          </a:p>
          <a:p>
            <a:pPr eaLnBrk="0" hangingPunct="0">
              <a:defRPr/>
            </a:pPr>
            <a:r>
              <a:rPr lang="en-US" sz="1400"/>
              <a:t>Fax: +44 (0)20 7831 5208</a:t>
            </a:r>
          </a:p>
          <a:p>
            <a:pPr eaLnBrk="0" hangingPunct="0">
              <a:defRPr/>
            </a:pPr>
            <a:r>
              <a:rPr lang="en-US" sz="1400"/>
              <a:t>Email : enquiries@gresham.ac.uk</a:t>
            </a:r>
          </a:p>
          <a:p>
            <a:pPr eaLnBrk="0" hangingPunct="0">
              <a:defRPr/>
            </a:pPr>
            <a:endParaRPr lang="en-US" sz="1400" b="1"/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/>
        </p:nvGraphicFramePr>
        <p:xfrm>
          <a:off x="-22225" y="0"/>
          <a:ext cx="1012825" cy="1066800"/>
        </p:xfrm>
        <a:graphic>
          <a:graphicData uri="http://schemas.openxmlformats.org/presentationml/2006/ole">
            <p:oleObj spid="_x0000_s68609" name="Photo Editor Photo" r:id="rId3" imgW="5409524" imgH="5695238" progId="">
              <p:embed/>
            </p:oleObj>
          </a:graphicData>
        </a:graphic>
      </p:graphicFrame>
      <p:sp>
        <p:nvSpPr>
          <p:cNvPr id="9" name="Rectangle 50"/>
          <p:cNvSpPr>
            <a:spLocks noChangeArrowheads="1"/>
          </p:cNvSpPr>
          <p:nvPr/>
        </p:nvSpPr>
        <p:spPr bwMode="auto">
          <a:xfrm>
            <a:off x="0" y="1044575"/>
            <a:ext cx="9144000" cy="714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 Box 64"/>
          <p:cNvSpPr txBox="1">
            <a:spLocks noChangeArrowheads="1"/>
          </p:cNvSpPr>
          <p:nvPr/>
        </p:nvSpPr>
        <p:spPr bwMode="auto">
          <a:xfrm>
            <a:off x="0" y="6446838"/>
            <a:ext cx="9144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 algn="ctr">
              <a:defRPr/>
            </a:pPr>
            <a:r>
              <a:rPr lang="en-US" sz="800">
                <a:solidFill>
                  <a:schemeClr val="bg1"/>
                </a:solidFill>
                <a:latin typeface="Times New Roman" pitchFamily="18" charset="0"/>
              </a:rPr>
              <a:t>www.gresham.ac.uk</a:t>
            </a:r>
          </a:p>
        </p:txBody>
      </p:sp>
      <p:sp>
        <p:nvSpPr>
          <p:cNvPr id="11" name="Text Box 65"/>
          <p:cNvSpPr txBox="1">
            <a:spLocks noChangeArrowheads="1"/>
          </p:cNvSpPr>
          <p:nvPr/>
        </p:nvSpPr>
        <p:spPr bwMode="auto">
          <a:xfrm>
            <a:off x="39688" y="6096000"/>
            <a:ext cx="809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rIns="0">
            <a:spAutoFit/>
          </a:bodyPr>
          <a:lstStyle/>
          <a:p>
            <a:pPr algn="ctr">
              <a:defRPr/>
            </a:pPr>
            <a:r>
              <a:rPr lang="en-US" sz="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© Gresham College</a:t>
            </a:r>
          </a:p>
          <a:p>
            <a:pPr algn="ctr">
              <a:defRPr/>
            </a:pPr>
            <a:r>
              <a:rPr lang="en-US" sz="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2009</a:t>
            </a:r>
            <a:endParaRPr lang="en-US" sz="800">
              <a:solidFill>
                <a:schemeClr val="bg1"/>
              </a:solidFill>
              <a:latin typeface="Times New Roman" pitchFamily="18" charset="0"/>
            </a:endParaRPr>
          </a:p>
        </p:txBody>
      </p:sp>
      <p:graphicFrame>
        <p:nvGraphicFramePr>
          <p:cNvPr id="12" name="Object 3"/>
          <p:cNvGraphicFramePr>
            <a:graphicFrameLocks noChangeAspect="1"/>
          </p:cNvGraphicFramePr>
          <p:nvPr/>
        </p:nvGraphicFramePr>
        <p:xfrm>
          <a:off x="2722563" y="4659313"/>
          <a:ext cx="2425700" cy="1108075"/>
        </p:xfrm>
        <a:graphic>
          <a:graphicData uri="http://schemas.openxmlformats.org/presentationml/2006/ole">
            <p:oleObj spid="_x0000_s68610" name="Photo Editor Photo" r:id="rId4" imgW="1561905" imgH="714286" progId="">
              <p:embed/>
            </p:oleObj>
          </a:graphicData>
        </a:graphic>
      </p:graphicFrame>
      <p:sp>
        <p:nvSpPr>
          <p:cNvPr id="6169" name="Rectangle 25"/>
          <p:cNvSpPr>
            <a:spLocks noGrp="1" noChangeArrowheads="1"/>
          </p:cNvSpPr>
          <p:nvPr>
            <p:ph type="subTitle" idx="1"/>
          </p:nvPr>
        </p:nvSpPr>
        <p:spPr>
          <a:xfrm>
            <a:off x="1084263" y="22860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4000"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191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1084263" y="152400"/>
            <a:ext cx="7916862" cy="792163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Rectangle 5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5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5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B08DC-BD48-44B9-9592-E52AC73DF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C603C-D3E1-4A5F-99A8-0C7AC054B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00" y="152400"/>
            <a:ext cx="20193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152400"/>
            <a:ext cx="59055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00871-FB8C-4EAB-901D-3AD1B939E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8077200" cy="7921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397000"/>
            <a:ext cx="3962400" cy="485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397000"/>
            <a:ext cx="3962400" cy="485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0076C-3175-42FF-9301-8FFE5DD2CE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F2793-93FD-49A5-9668-6B15541A2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7B199-DB78-4DC9-93A2-1E9B3C0F6A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397000"/>
            <a:ext cx="3962400" cy="485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397000"/>
            <a:ext cx="3962400" cy="485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86C50-8CA6-47D8-914E-A93707D84B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070C7-A4F2-4B12-89FE-CA48C678BD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8304E-FD96-49FE-97CB-56D0E0650B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378E7-1361-45B7-B087-7E457B4B7E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CF395-25C5-4BCA-8BF2-C01AF2E95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BBFAB-A981-4E78-97EB-4CA18E8770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0" y="1168400"/>
            <a:ext cx="9144000" cy="714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00113" cy="68707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067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52400"/>
            <a:ext cx="80772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68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397000"/>
            <a:ext cx="8077200" cy="485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51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5375" y="6400800"/>
            <a:ext cx="19050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2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63950" y="6400800"/>
            <a:ext cx="2895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3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75488" y="6400800"/>
            <a:ext cx="19050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000"/>
            </a:lvl1pPr>
          </a:lstStyle>
          <a:p>
            <a:pPr>
              <a:defRPr/>
            </a:pPr>
            <a:fld id="{CD5BF040-1738-498A-A829-2979CEA90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aphicFrame>
        <p:nvGraphicFramePr>
          <p:cNvPr id="1063" name="Object 39"/>
          <p:cNvGraphicFramePr>
            <a:graphicFrameLocks noChangeAspect="1"/>
          </p:cNvGraphicFramePr>
          <p:nvPr/>
        </p:nvGraphicFramePr>
        <p:xfrm>
          <a:off x="-22225" y="0"/>
          <a:ext cx="1012825" cy="1066800"/>
        </p:xfrm>
        <a:graphic>
          <a:graphicData uri="http://schemas.openxmlformats.org/presentationml/2006/ole">
            <p:oleObj spid="_x0000_s1063" name="Photo Editor Photo" r:id="rId15" imgW="5409524" imgH="5695238" progId="">
              <p:embed/>
            </p:oleObj>
          </a:graphicData>
        </a:graphic>
      </p:graphicFrame>
      <p:sp>
        <p:nvSpPr>
          <p:cNvPr id="1058" name="Rectangle 34"/>
          <p:cNvSpPr>
            <a:spLocks noChangeArrowheads="1"/>
          </p:cNvSpPr>
          <p:nvPr/>
        </p:nvSpPr>
        <p:spPr bwMode="auto">
          <a:xfrm>
            <a:off x="0" y="1044575"/>
            <a:ext cx="9144000" cy="714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64" name="Text Box 40"/>
          <p:cNvSpPr txBox="1">
            <a:spLocks noChangeArrowheads="1"/>
          </p:cNvSpPr>
          <p:nvPr/>
        </p:nvSpPr>
        <p:spPr bwMode="auto">
          <a:xfrm>
            <a:off x="0" y="6446838"/>
            <a:ext cx="9144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 algn="ctr">
              <a:defRPr/>
            </a:pPr>
            <a:r>
              <a:rPr lang="en-US" sz="800">
                <a:solidFill>
                  <a:schemeClr val="bg1"/>
                </a:solidFill>
                <a:latin typeface="Times New Roman" pitchFamily="18" charset="0"/>
              </a:rPr>
              <a:t>www.gresham.ac.uk</a:t>
            </a:r>
          </a:p>
        </p:txBody>
      </p:sp>
      <p:sp>
        <p:nvSpPr>
          <p:cNvPr id="1065" name="Text Box 41"/>
          <p:cNvSpPr txBox="1">
            <a:spLocks noChangeArrowheads="1"/>
          </p:cNvSpPr>
          <p:nvPr/>
        </p:nvSpPr>
        <p:spPr bwMode="auto">
          <a:xfrm>
            <a:off x="39688" y="6096000"/>
            <a:ext cx="809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rIns="0">
            <a:spAutoFit/>
          </a:bodyPr>
          <a:lstStyle/>
          <a:p>
            <a:pPr algn="ctr">
              <a:defRPr/>
            </a:pPr>
            <a:r>
              <a:rPr lang="en-US" sz="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© Gresham College</a:t>
            </a:r>
          </a:p>
          <a:p>
            <a:pPr algn="ctr">
              <a:defRPr/>
            </a:pPr>
            <a:r>
              <a:rPr lang="en-US" sz="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2009</a:t>
            </a:r>
            <a:endParaRPr lang="en-US" sz="80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Font typeface="Wingdings" pitchFamily="2" charset="2"/>
        <a:buBlip>
          <a:blip r:embed="rId17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Font typeface="Wingdings" pitchFamily="2" charset="2"/>
        <a:buChar char="Ø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SzPct val="75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mohamedtalbi\Desktop\MM:METAMORPHOSES\Metamorphoses%20-%200%20-%20start%20-%20Grasshopper%20v2.0.mov" TargetMode="Externa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video" Target="file:///\\localhost\Users\mohamedtalbi\Desktop\MM:METAMORPHOSES\Metamorphoses%20-%204%20-%20Bacchus%20v1.0.mov" TargetMode="Externa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video" Target="file:///\\localhost\Users\mohamedtalbi\Desktop\MM:METAMORPHOSES\Metamorphoses%20-%205%20-%20Narcissus%20v1.0.mov" TargetMode="Externa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video" Target="file:///\\localhost\Users\mohamedtalbi\Desktop\MM:METAMORPHOSES\Metamorphoses%20-%206%20-%20Arethusa%20v1.0.mov" TargetMode="Externa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\\localhost\Users\mohamedtalbi\Desktop\MM:METAMORPHOSES\Metamorphoses%20-%207%20-%20end%20-%20Heads%20v1.0.mov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video" Target="file:///\\localhost\Users\mohamedtalbi\Desktop\MM:METAMORPHOSES\Metamorphoses%20-%201%20-%20Pan%20v1.0.mov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video" Target="file:///\\localhost\Users\mohamedtalbi\Desktop\MM:METAMORPHOSES\Metamorphoses%20-%202%20-%20Phaeton%20v1.0.mpg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video" Target="file:///\\localhost\Users\mohamedtalbi\Desktop\MM:METAMORPHOSES\Metamorphoses%20-%203%20-%20Niobe%20v1.0.mov" TargetMode="Externa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" name="Metamorphoses - 0 - start - Grasshopper v2.0.mo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-71438"/>
            <a:ext cx="9144000" cy="70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3"/>
          <p:cNvSpPr>
            <a:spLocks noChangeArrowheads="1"/>
          </p:cNvSpPr>
          <p:nvPr/>
        </p:nvSpPr>
        <p:spPr bwMode="auto">
          <a:xfrm>
            <a:off x="2857500" y="6581775"/>
            <a:ext cx="46434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/>
              <a:t>[http://www.uvm.edu/~hag/ovid/baur1703/baur1703b11p101.jpeg]</a:t>
            </a:r>
          </a:p>
        </p:txBody>
      </p:sp>
      <p:sp>
        <p:nvSpPr>
          <p:cNvPr id="3891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y-GB" smtClean="0"/>
              <a:t>Bacchus</a:t>
            </a:r>
            <a:endParaRPr lang="en-US" smtClean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1439863"/>
            <a:ext cx="7186613" cy="49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" name="Metamorphoses - 4 - Bacchus v1.0.mo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3"/>
          <p:cNvSpPr>
            <a:spLocks noChangeArrowheads="1"/>
          </p:cNvSpPr>
          <p:nvPr/>
        </p:nvSpPr>
        <p:spPr bwMode="auto">
          <a:xfrm>
            <a:off x="2857500" y="6581775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/>
              <a:t>[http://www.uvm.edu/~hag/ovid/baur1703/baur1703b3p33.jpeg]</a:t>
            </a:r>
          </a:p>
        </p:txBody>
      </p:sp>
      <p:sp>
        <p:nvSpPr>
          <p:cNvPr id="4301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y-GB" smtClean="0"/>
              <a:t>Narcissus</a:t>
            </a:r>
            <a:endParaRPr lang="en-US" smtClean="0"/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1439863"/>
            <a:ext cx="7386638" cy="49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" name="Metamorphoses - 5 - Narcissus v1.0.mo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3"/>
          <p:cNvSpPr>
            <a:spLocks noChangeArrowheads="1"/>
          </p:cNvSpPr>
          <p:nvPr/>
        </p:nvSpPr>
        <p:spPr bwMode="auto">
          <a:xfrm>
            <a:off x="2786063" y="6581775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/>
              <a:t>[http://www.uvm.edu/~hag/ovid/baur1703/baur1703b5p53.jpeg]</a:t>
            </a:r>
          </a:p>
        </p:txBody>
      </p:sp>
      <p:sp>
        <p:nvSpPr>
          <p:cNvPr id="4710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y-GB" smtClean="0"/>
              <a:t>Arethusa</a:t>
            </a:r>
            <a:endParaRPr lang="en-US" smtClean="0"/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1439863"/>
            <a:ext cx="7386638" cy="49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" name="Metamorphoses - 6 - Arethusa v1.0.mo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-4763"/>
            <a:ext cx="91392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3"/>
          <p:cNvSpPr>
            <a:spLocks noChangeArrowheads="1"/>
          </p:cNvSpPr>
          <p:nvPr/>
        </p:nvSpPr>
        <p:spPr bwMode="auto">
          <a:xfrm>
            <a:off x="2928938" y="6581775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/>
              <a:t>[http://www.uvm.edu/~hag/ovid/baur1703/ovidm00.jpeg]</a:t>
            </a:r>
          </a:p>
        </p:txBody>
      </p:sp>
      <p:sp>
        <p:nvSpPr>
          <p:cNvPr id="5120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y-GB" smtClean="0"/>
              <a:t>Metamorphoses</a:t>
            </a:r>
            <a:endParaRPr lang="en-US" smtClean="0"/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1439863"/>
            <a:ext cx="7386638" cy="49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tamorphoses - 7 - end - Heads v1.0.mo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2214563" y="1655763"/>
            <a:ext cx="5643562" cy="409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Ovidii Metamorphosis, oder Verwandelungs Bucher</a:t>
            </a:r>
          </a:p>
          <a:p>
            <a:pPr algn="ctr"/>
            <a:r>
              <a:rPr lang="en-US"/>
              <a:t>The Metamorphoses by Ovid. Engravings by Johannes Baur, 1703.</a:t>
            </a:r>
          </a:p>
          <a:p>
            <a:pPr algn="ctr"/>
            <a:endParaRPr lang="en-US" b="1"/>
          </a:p>
          <a:p>
            <a:pPr algn="ctr"/>
            <a:r>
              <a:rPr lang="en-US" b="1"/>
              <a:t>The Images</a:t>
            </a:r>
          </a:p>
          <a:p>
            <a:pPr algn="ctr"/>
            <a:r>
              <a:rPr lang="en-US"/>
              <a:t>Artist Johann Wilhelm Baur (1600-1640) designed 151 illustrations for the Metamorphoses.  They first appeared in Vienna, possibly as early as 1639, and were reissued several times.  This edition, printed at Nuremberg in 1703, includes a title page from an earlier edition dated 1687.</a:t>
            </a:r>
          </a:p>
        </p:txBody>
      </p:sp>
      <p:sp>
        <p:nvSpPr>
          <p:cNvPr id="5427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y-GB" smtClean="0"/>
              <a:t>Credits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84263" y="0"/>
            <a:ext cx="7916862" cy="944563"/>
          </a:xfrm>
        </p:spPr>
        <p:txBody>
          <a:bodyPr anchor="ctr" anchorCtr="1"/>
          <a:lstStyle/>
          <a:p>
            <a:pPr eaLnBrk="1" hangingPunct="1"/>
            <a:r>
              <a:rPr lang="en-GB" sz="2400" smtClean="0"/>
              <a:t>John Harle, Michael Mainelli</a:t>
            </a:r>
            <a:br>
              <a:rPr lang="en-GB" sz="2400" smtClean="0"/>
            </a:br>
            <a:r>
              <a:rPr lang="en-GB" sz="2000" smtClean="0"/>
              <a:t>graphics by William Joseph</a:t>
            </a:r>
            <a:endParaRPr lang="en-US" sz="2000" smtClean="0"/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088" y="2420938"/>
            <a:ext cx="8316912" cy="21510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3600" smtClean="0"/>
              <a:t>Metamorphoses</a:t>
            </a:r>
          </a:p>
          <a:p>
            <a:pPr eaLnBrk="1" hangingPunct="1">
              <a:lnSpc>
                <a:spcPct val="90000"/>
              </a:lnSpc>
            </a:pPr>
            <a:r>
              <a:rPr lang="en-GB" sz="3600" smtClean="0"/>
              <a:t>The Terrible Beauty Of 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y-GB" smtClean="0"/>
              <a:t>Publius Ovidius Naso</a:t>
            </a:r>
            <a:endParaRPr lang="en-US" smtClean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38" y="1857375"/>
            <a:ext cx="3524250" cy="430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2375" y="1344613"/>
            <a:ext cx="2627313" cy="537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6"/>
          <p:cNvSpPr>
            <a:spLocks noChangeArrowheads="1"/>
          </p:cNvSpPr>
          <p:nvPr/>
        </p:nvSpPr>
        <p:spPr bwMode="auto">
          <a:xfrm>
            <a:off x="2928938" y="6581775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/>
              <a:t>[http://www.uvm.edu/~hag/ovid/baur1703/baur1703b1p14.jpeg]</a:t>
            </a:r>
          </a:p>
        </p:txBody>
      </p:sp>
      <p:sp>
        <p:nvSpPr>
          <p:cNvPr id="2662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y-GB" smtClean="0"/>
              <a:t>Pan</a:t>
            </a:r>
            <a:endParaRPr lang="en-US" smtClean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1439863"/>
            <a:ext cx="7386638" cy="49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" name="Metamorphoses - 1 - Pan v1.0.mo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3"/>
          <p:cNvSpPr>
            <a:spLocks noChangeArrowheads="1"/>
          </p:cNvSpPr>
          <p:nvPr/>
        </p:nvSpPr>
        <p:spPr bwMode="auto">
          <a:xfrm>
            <a:off x="2928938" y="6581775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/>
              <a:t>[http://www.uvm.edu/~hag/ovid/baur1703/baur1703b2p16.jpeg]</a:t>
            </a:r>
          </a:p>
        </p:txBody>
      </p:sp>
      <p:sp>
        <p:nvSpPr>
          <p:cNvPr id="3072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y-GB" smtClean="0"/>
              <a:t>Phaeton</a:t>
            </a:r>
            <a:endParaRPr lang="en-US" smtClean="0"/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1439863"/>
            <a:ext cx="7386638" cy="49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" name="Metamorphoses - 2 - Phaeton v1.0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"/>
          <p:cNvSpPr>
            <a:spLocks noChangeArrowheads="1"/>
          </p:cNvSpPr>
          <p:nvPr/>
        </p:nvSpPr>
        <p:spPr bwMode="auto">
          <a:xfrm>
            <a:off x="3000375" y="6581775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/>
              <a:t>[http://www.uvm.edu/~hag/ovid/baur1703/baur1703b6p56.jpeg]</a:t>
            </a:r>
          </a:p>
        </p:txBody>
      </p:sp>
      <p:sp>
        <p:nvSpPr>
          <p:cNvPr id="3481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y-GB" smtClean="0"/>
              <a:t>Niobe</a:t>
            </a:r>
            <a:endParaRPr lang="en-US" smtClean="0"/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1439863"/>
            <a:ext cx="7386638" cy="49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" name="Metamorphoses - 3 - Niobe v1.0.mo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esham College Powerpoint Template 2005 v1.0">
  <a:themeElements>
    <a:clrScheme name="Gresham College Powerpoint Template 2005 v1.0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Gresham College Powerpoint Template 2005 v1.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resham College Powerpoint Template 2005 v1.0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sham College Powerpoint Template 2005 v1.0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sham College Powerpoint Template 2005 v1.0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sham College Powerpoint Template 2005 v1.0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sham College Powerpoint Template 2005 v1.0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sham College Powerpoint Template 2005 v1.0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sham College Powerpoint Template 2005 v1.0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Gresham College Powerpoint Template 2005 v1.0</Template>
  <TotalTime>6905</TotalTime>
  <Words>122</Words>
  <Application>Microsoft PowerPoint</Application>
  <PresentationFormat>On-screen Show (4:3)</PresentationFormat>
  <Paragraphs>41</Paragraphs>
  <Slides>18</Slides>
  <Notes>17</Notes>
  <HiddenSlides>0</HiddenSlides>
  <MMClips>8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Design Template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Wingdings</vt:lpstr>
      <vt:lpstr>Arial Unicode MS</vt:lpstr>
      <vt:lpstr>Times New Roman</vt:lpstr>
      <vt:lpstr>Gresham College Powerpoint Template 2005 v1.0</vt:lpstr>
      <vt:lpstr>Gresham College Powerpoint Template 2005 v1.0</vt:lpstr>
      <vt:lpstr>Photo Editor Photo</vt:lpstr>
      <vt:lpstr>Slide 1</vt:lpstr>
      <vt:lpstr>John Harle, Michael Mainelli graphics by William Joseph</vt:lpstr>
      <vt:lpstr>Publius Ovidius Naso</vt:lpstr>
      <vt:lpstr>Pan</vt:lpstr>
      <vt:lpstr>Slide 5</vt:lpstr>
      <vt:lpstr>Phaeton</vt:lpstr>
      <vt:lpstr>Slide 7</vt:lpstr>
      <vt:lpstr>Niobe</vt:lpstr>
      <vt:lpstr>Slide 9</vt:lpstr>
      <vt:lpstr>Bacchus</vt:lpstr>
      <vt:lpstr>Slide 11</vt:lpstr>
      <vt:lpstr>Narcissus</vt:lpstr>
      <vt:lpstr>Slide 13</vt:lpstr>
      <vt:lpstr>Arethusa</vt:lpstr>
      <vt:lpstr>Slide 15</vt:lpstr>
      <vt:lpstr>Metamorphoses</vt:lpstr>
      <vt:lpstr>Slide 17</vt:lpstr>
      <vt:lpstr>Credits</vt:lpstr>
    </vt:vector>
  </TitlesOfParts>
  <Company>Z/Yen Limited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Commerce Professor Michael Mainelli</dc:title>
  <dc:creator>Michael Mainelli</dc:creator>
  <cp:lastModifiedBy>j.franklin</cp:lastModifiedBy>
  <cp:revision>59</cp:revision>
  <dcterms:created xsi:type="dcterms:W3CDTF">2009-06-23T14:12:29Z</dcterms:created>
  <dcterms:modified xsi:type="dcterms:W3CDTF">2012-10-19T15:20:41Z</dcterms:modified>
</cp:coreProperties>
</file>