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8" r:id="rId2"/>
    <p:sldId id="276" r:id="rId3"/>
    <p:sldId id="277" r:id="rId4"/>
    <p:sldId id="278" r:id="rId5"/>
    <p:sldId id="279" r:id="rId6"/>
    <p:sldId id="321" r:id="rId7"/>
    <p:sldId id="270" r:id="rId8"/>
    <p:sldId id="260" r:id="rId9"/>
    <p:sldId id="269" r:id="rId10"/>
    <p:sldId id="272" r:id="rId11"/>
    <p:sldId id="273" r:id="rId12"/>
    <p:sldId id="325" r:id="rId13"/>
    <p:sldId id="326" r:id="rId14"/>
    <p:sldId id="327" r:id="rId15"/>
    <p:sldId id="322" r:id="rId16"/>
    <p:sldId id="284" r:id="rId17"/>
    <p:sldId id="323" r:id="rId18"/>
    <p:sldId id="324" r:id="rId19"/>
    <p:sldId id="297" r:id="rId20"/>
    <p:sldId id="289" r:id="rId21"/>
    <p:sldId id="301" r:id="rId22"/>
    <p:sldId id="302" r:id="rId23"/>
    <p:sldId id="303" r:id="rId24"/>
    <p:sldId id="300" r:id="rId25"/>
    <p:sldId id="306" r:id="rId26"/>
    <p:sldId id="307" r:id="rId27"/>
    <p:sldId id="308" r:id="rId28"/>
    <p:sldId id="309" r:id="rId29"/>
    <p:sldId id="335" r:id="rId30"/>
    <p:sldId id="310" r:id="rId31"/>
    <p:sldId id="311" r:id="rId32"/>
    <p:sldId id="333" r:id="rId33"/>
    <p:sldId id="334" r:id="rId34"/>
    <p:sldId id="281" r:id="rId35"/>
    <p:sldId id="332" r:id="rId36"/>
    <p:sldId id="282" r:id="rId37"/>
    <p:sldId id="283" r:id="rId38"/>
    <p:sldId id="318" r:id="rId39"/>
    <p:sldId id="319" r:id="rId40"/>
    <p:sldId id="315" r:id="rId41"/>
    <p:sldId id="336" r:id="rId42"/>
    <p:sldId id="316" r:id="rId43"/>
    <p:sldId id="317" r:id="rId44"/>
    <p:sldId id="320" r:id="rId45"/>
    <p:sldId id="261" r:id="rId46"/>
    <p:sldId id="267" r:id="rId47"/>
    <p:sldId id="337" r:id="rId48"/>
    <p:sldId id="30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8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10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401FD8-1622-4E51-B866-99B0F67236B1}" type="datetimeFigureOut">
              <a:rPr lang="en-GB" smtClean="0"/>
              <a:t>22/03/2016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D7B981-CCE2-4696-91F2-B5B79612A850}" type="slidenum">
              <a:rPr lang="en-GB" smtClean="0"/>
              <a:t>‹#›</a:t>
            </a:fld>
            <a:endParaRPr lang="en-GB"/>
          </a:p>
        </p:txBody>
      </p:sp>
    </p:spTree>
    <p:extLst>
      <p:ext uri="{BB962C8B-B14F-4D97-AF65-F5344CB8AC3E}">
        <p14:creationId xmlns:p14="http://schemas.microsoft.com/office/powerpoint/2010/main" val="334633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10</a:t>
            </a:fld>
            <a:endParaRPr lang="en-GB"/>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343230"/>
            <a:ext cx="5486976" cy="4115139"/>
          </a:xfrm>
          <a:noFill/>
          <a:ln/>
        </p:spPr>
        <p:txBody>
          <a:bodyPr tIns="9279"/>
          <a:lstStyle/>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a:t>Estimated decrease in SEC between the 1990s and 2000s for (a) chimpanzee and bonobo, (b) Cross River gorilla, (c) western lowland gorilla and (d) eastern lowland gorilla. Colours indicate the gradient in SEC decrease ranging from green to yellow to red, indicating low, intermediate and high decrease in SEC. Note that areas previously characterized by high values of SEC may experience high rates of SEC decline.</a:t>
            </a:r>
          </a:p>
          <a:p>
            <a:endParaRPr/>
          </a:p>
          <a:p>
            <a:r>
              <a:rPr lang="en-GB"/>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fld id="{75A1BBCD-594A-4F5F-816F-30F5AC8A1E9C}" type="slidenum">
              <a:rPr lang="en-GB" altLang="en-US" sz="1200" smtClean="0"/>
              <a:pPr>
                <a:defRPr/>
              </a:pPr>
              <a:t>36</a:t>
            </a:fld>
            <a:endParaRPr lang="en-GB" altLang="en-US" sz="12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fld id="{444CCB49-DE58-4FA6-B719-414A92DB4490}" type="slidenum">
              <a:rPr lang="en-GB" altLang="en-US" sz="1200" smtClean="0"/>
              <a:pPr>
                <a:defRPr/>
              </a:pPr>
              <a:t>37</a:t>
            </a:fld>
            <a:endParaRPr lang="en-GB" altLang="en-US"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EC788-1D9E-47CE-91B3-EC041E10AA45}" type="slidenum">
              <a:rPr lang="en-US" altLang="en-US"/>
              <a:pPr/>
              <a:t>38</a:t>
            </a:fld>
            <a:endParaRPr lang="en-US" alt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61128-9C8D-41B0-A75D-80C97C783AFC}" type="slidenum">
              <a:rPr lang="en-US" altLang="en-US"/>
              <a:pPr/>
              <a:t>39</a:t>
            </a:fld>
            <a:endParaRPr lang="en-US" altLang="en-US"/>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31"/>
          <p:cNvSpPr>
            <a:spLocks noGrp="1" noChangeArrowheads="1"/>
          </p:cNvSpPr>
          <p:nvPr>
            <p:ph type="sldNum" sz="quarter" idx="5"/>
          </p:nvPr>
        </p:nvSpPr>
        <p:spPr>
          <a:noFill/>
        </p:spPr>
        <p:txBody>
          <a:bodyPr/>
          <a:lstStyle>
            <a:lvl1pPr>
              <a:defRPr sz="2400">
                <a:solidFill>
                  <a:schemeClr val="bg1"/>
                </a:solidFill>
                <a:latin typeface="Times" charset="0"/>
              </a:defRPr>
            </a:lvl1pPr>
            <a:lvl2pPr marL="742950" indent="-285750">
              <a:defRPr sz="2400">
                <a:solidFill>
                  <a:schemeClr val="bg1"/>
                </a:solidFill>
                <a:latin typeface="Times" charset="0"/>
              </a:defRPr>
            </a:lvl2pPr>
            <a:lvl3pPr marL="1143000" indent="-228600">
              <a:defRPr sz="2400">
                <a:solidFill>
                  <a:schemeClr val="bg1"/>
                </a:solidFill>
                <a:latin typeface="Times" charset="0"/>
              </a:defRPr>
            </a:lvl3pPr>
            <a:lvl4pPr marL="1600200" indent="-228600">
              <a:defRPr sz="2400">
                <a:solidFill>
                  <a:schemeClr val="bg1"/>
                </a:solidFill>
                <a:latin typeface="Times" charset="0"/>
              </a:defRPr>
            </a:lvl4pPr>
            <a:lvl5pPr marL="2057400" indent="-228600">
              <a:defRPr sz="2400">
                <a:solidFill>
                  <a:schemeClr val="bg1"/>
                </a:solidFill>
                <a:latin typeface="Times" charset="0"/>
              </a:defRPr>
            </a:lvl5pPr>
            <a:lvl6pPr marL="2514600" indent="-228600" algn="ctr" eaLnBrk="0" fontAlgn="base" hangingPunct="0">
              <a:spcBef>
                <a:spcPct val="0"/>
              </a:spcBef>
              <a:spcAft>
                <a:spcPct val="0"/>
              </a:spcAft>
              <a:defRPr sz="2400">
                <a:solidFill>
                  <a:schemeClr val="bg1"/>
                </a:solidFill>
                <a:latin typeface="Times" charset="0"/>
              </a:defRPr>
            </a:lvl6pPr>
            <a:lvl7pPr marL="2971800" indent="-228600" algn="ctr" eaLnBrk="0" fontAlgn="base" hangingPunct="0">
              <a:spcBef>
                <a:spcPct val="0"/>
              </a:spcBef>
              <a:spcAft>
                <a:spcPct val="0"/>
              </a:spcAft>
              <a:defRPr sz="2400">
                <a:solidFill>
                  <a:schemeClr val="bg1"/>
                </a:solidFill>
                <a:latin typeface="Times" charset="0"/>
              </a:defRPr>
            </a:lvl7pPr>
            <a:lvl8pPr marL="3429000" indent="-228600" algn="ctr" eaLnBrk="0" fontAlgn="base" hangingPunct="0">
              <a:spcBef>
                <a:spcPct val="0"/>
              </a:spcBef>
              <a:spcAft>
                <a:spcPct val="0"/>
              </a:spcAft>
              <a:defRPr sz="2400">
                <a:solidFill>
                  <a:schemeClr val="bg1"/>
                </a:solidFill>
                <a:latin typeface="Times" charset="0"/>
              </a:defRPr>
            </a:lvl8pPr>
            <a:lvl9pPr marL="3886200" indent="-228600" algn="ctr" eaLnBrk="0" fontAlgn="base" hangingPunct="0">
              <a:spcBef>
                <a:spcPct val="0"/>
              </a:spcBef>
              <a:spcAft>
                <a:spcPct val="0"/>
              </a:spcAft>
              <a:defRPr sz="2400">
                <a:solidFill>
                  <a:schemeClr val="bg1"/>
                </a:solidFill>
                <a:latin typeface="Times" charset="0"/>
              </a:defRPr>
            </a:lvl9pPr>
          </a:lstStyle>
          <a:p>
            <a:fld id="{6149EA50-27C8-4DC7-9442-80030361087E}" type="slidenum">
              <a:rPr lang="en-GB" altLang="en-US" sz="1200" smtClean="0"/>
              <a:pPr/>
              <a:t>43</a:t>
            </a:fld>
            <a:endParaRPr lang="en-GB" altLang="en-US" sz="120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685800" y="4343400"/>
            <a:ext cx="5486400" cy="4114800"/>
          </a:xfrm>
          <a:noFill/>
        </p:spPr>
        <p:txBody>
          <a:bodyPr/>
          <a:lstStyle/>
          <a:p>
            <a:pPr eaLnBrk="1" hangingPunct="1"/>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800">
                <a:solidFill>
                  <a:schemeClr val="bg1"/>
                </a:solidFill>
                <a:latin typeface="Times" charset="0"/>
              </a:defRPr>
            </a:lvl1pPr>
            <a:lvl2pPr marL="742950" indent="-285750">
              <a:defRPr sz="800">
                <a:solidFill>
                  <a:schemeClr val="bg1"/>
                </a:solidFill>
                <a:latin typeface="Times" charset="0"/>
              </a:defRPr>
            </a:lvl2pPr>
            <a:lvl3pPr marL="1143000" indent="-228600">
              <a:defRPr sz="800">
                <a:solidFill>
                  <a:schemeClr val="bg1"/>
                </a:solidFill>
                <a:latin typeface="Times" charset="0"/>
              </a:defRPr>
            </a:lvl3pPr>
            <a:lvl4pPr marL="1600200" indent="-228600">
              <a:defRPr sz="800">
                <a:solidFill>
                  <a:schemeClr val="bg1"/>
                </a:solidFill>
                <a:latin typeface="Times" charset="0"/>
              </a:defRPr>
            </a:lvl4pPr>
            <a:lvl5pPr marL="2057400" indent="-228600">
              <a:defRPr sz="800">
                <a:solidFill>
                  <a:schemeClr val="bg1"/>
                </a:solidFill>
                <a:latin typeface="Times" charset="0"/>
              </a:defRPr>
            </a:lvl5pPr>
            <a:lvl6pPr marL="2514600" indent="-228600" eaLnBrk="0" fontAlgn="base" hangingPunct="0">
              <a:spcBef>
                <a:spcPct val="0"/>
              </a:spcBef>
              <a:spcAft>
                <a:spcPct val="0"/>
              </a:spcAft>
              <a:defRPr sz="800">
                <a:solidFill>
                  <a:schemeClr val="bg1"/>
                </a:solidFill>
                <a:latin typeface="Times" charset="0"/>
              </a:defRPr>
            </a:lvl6pPr>
            <a:lvl7pPr marL="2971800" indent="-228600" eaLnBrk="0" fontAlgn="base" hangingPunct="0">
              <a:spcBef>
                <a:spcPct val="0"/>
              </a:spcBef>
              <a:spcAft>
                <a:spcPct val="0"/>
              </a:spcAft>
              <a:defRPr sz="800">
                <a:solidFill>
                  <a:schemeClr val="bg1"/>
                </a:solidFill>
                <a:latin typeface="Times" charset="0"/>
              </a:defRPr>
            </a:lvl7pPr>
            <a:lvl8pPr marL="3429000" indent="-228600" eaLnBrk="0" fontAlgn="base" hangingPunct="0">
              <a:spcBef>
                <a:spcPct val="0"/>
              </a:spcBef>
              <a:spcAft>
                <a:spcPct val="0"/>
              </a:spcAft>
              <a:defRPr sz="800">
                <a:solidFill>
                  <a:schemeClr val="bg1"/>
                </a:solidFill>
                <a:latin typeface="Times" charset="0"/>
              </a:defRPr>
            </a:lvl8pPr>
            <a:lvl9pPr marL="3886200" indent="-228600" eaLnBrk="0" fontAlgn="base" hangingPunct="0">
              <a:spcBef>
                <a:spcPct val="0"/>
              </a:spcBef>
              <a:spcAft>
                <a:spcPct val="0"/>
              </a:spcAft>
              <a:defRPr sz="800">
                <a:solidFill>
                  <a:schemeClr val="bg1"/>
                </a:solidFill>
                <a:latin typeface="Times" charset="0"/>
              </a:defRPr>
            </a:lvl9pPr>
          </a:lstStyle>
          <a:p>
            <a:fld id="{E7F68241-950C-4EB4-92B8-F8676FD5C827}" type="slidenum">
              <a:rPr lang="en-GB" altLang="en-US" sz="1200" smtClean="0"/>
              <a:pPr/>
              <a:t>44</a:t>
            </a:fld>
            <a:endParaRPr lang="en-GB" altLang="en-US"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11</a:t>
            </a:fld>
            <a:endParaRPr lang="en-GB"/>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343230"/>
            <a:ext cx="5486976" cy="4115139"/>
          </a:xfrm>
          <a:noFill/>
          <a:ln/>
        </p:spPr>
        <p:txBody>
          <a:bodyPr tIns="9279"/>
          <a:lstStyle/>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dirty="0"/>
              <a:t>Predicted distribution of SEC for the 2000s: (a) chimpanzee and bonobo, (b) Cross River gorilla (c) western lowland gorilla and (d) eastern lowland gorilla. </a:t>
            </a:r>
            <a:r>
              <a:rPr dirty="0" err="1"/>
              <a:t>Colours</a:t>
            </a:r>
            <a:r>
              <a:rPr dirty="0"/>
              <a:t> indicate the gradient in SEC ranging from red to yellow to green, indicating low, intermediate and high values, respectively. White indicates unsuitable environmental conditions for great apes.</a:t>
            </a:r>
          </a:p>
          <a:p>
            <a:endParaRPr dirty="0"/>
          </a:p>
          <a:p>
            <a:r>
              <a:rPr lang="en-GB" dirty="0"/>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31"/>
          <p:cNvSpPr>
            <a:spLocks noGrp="1" noChangeArrowheads="1"/>
          </p:cNvSpPr>
          <p:nvPr>
            <p:ph type="sldNum" sz="quarter" idx="5"/>
          </p:nvPr>
        </p:nvSpPr>
        <p:spPr>
          <a:noFill/>
        </p:spPr>
        <p:txBody>
          <a:bodyPr/>
          <a:lstStyle>
            <a:lvl1pPr>
              <a:defRPr sz="2400">
                <a:solidFill>
                  <a:schemeClr val="bg1"/>
                </a:solidFill>
                <a:latin typeface="Times" charset="0"/>
              </a:defRPr>
            </a:lvl1pPr>
            <a:lvl2pPr marL="742950" indent="-285750">
              <a:defRPr sz="2400">
                <a:solidFill>
                  <a:schemeClr val="bg1"/>
                </a:solidFill>
                <a:latin typeface="Times" charset="0"/>
              </a:defRPr>
            </a:lvl2pPr>
            <a:lvl3pPr marL="1143000" indent="-228600">
              <a:defRPr sz="2400">
                <a:solidFill>
                  <a:schemeClr val="bg1"/>
                </a:solidFill>
                <a:latin typeface="Times" charset="0"/>
              </a:defRPr>
            </a:lvl3pPr>
            <a:lvl4pPr marL="1600200" indent="-228600">
              <a:defRPr sz="2400">
                <a:solidFill>
                  <a:schemeClr val="bg1"/>
                </a:solidFill>
                <a:latin typeface="Times" charset="0"/>
              </a:defRPr>
            </a:lvl4pPr>
            <a:lvl5pPr marL="2057400" indent="-228600">
              <a:defRPr sz="2400">
                <a:solidFill>
                  <a:schemeClr val="bg1"/>
                </a:solidFill>
                <a:latin typeface="Times" charset="0"/>
              </a:defRPr>
            </a:lvl5pPr>
            <a:lvl6pPr marL="2514600" indent="-228600" algn="ctr" eaLnBrk="0" fontAlgn="base" hangingPunct="0">
              <a:spcBef>
                <a:spcPct val="0"/>
              </a:spcBef>
              <a:spcAft>
                <a:spcPct val="0"/>
              </a:spcAft>
              <a:defRPr sz="2400">
                <a:solidFill>
                  <a:schemeClr val="bg1"/>
                </a:solidFill>
                <a:latin typeface="Times" charset="0"/>
              </a:defRPr>
            </a:lvl6pPr>
            <a:lvl7pPr marL="2971800" indent="-228600" algn="ctr" eaLnBrk="0" fontAlgn="base" hangingPunct="0">
              <a:spcBef>
                <a:spcPct val="0"/>
              </a:spcBef>
              <a:spcAft>
                <a:spcPct val="0"/>
              </a:spcAft>
              <a:defRPr sz="2400">
                <a:solidFill>
                  <a:schemeClr val="bg1"/>
                </a:solidFill>
                <a:latin typeface="Times" charset="0"/>
              </a:defRPr>
            </a:lvl7pPr>
            <a:lvl8pPr marL="3429000" indent="-228600" algn="ctr" eaLnBrk="0" fontAlgn="base" hangingPunct="0">
              <a:spcBef>
                <a:spcPct val="0"/>
              </a:spcBef>
              <a:spcAft>
                <a:spcPct val="0"/>
              </a:spcAft>
              <a:defRPr sz="2400">
                <a:solidFill>
                  <a:schemeClr val="bg1"/>
                </a:solidFill>
                <a:latin typeface="Times" charset="0"/>
              </a:defRPr>
            </a:lvl8pPr>
            <a:lvl9pPr marL="3886200" indent="-228600" algn="ctr" eaLnBrk="0" fontAlgn="base" hangingPunct="0">
              <a:spcBef>
                <a:spcPct val="0"/>
              </a:spcBef>
              <a:spcAft>
                <a:spcPct val="0"/>
              </a:spcAft>
              <a:defRPr sz="2400">
                <a:solidFill>
                  <a:schemeClr val="bg1"/>
                </a:solidFill>
                <a:latin typeface="Times" charset="0"/>
              </a:defRPr>
            </a:lvl9pPr>
          </a:lstStyle>
          <a:p>
            <a:fld id="{7BB6966E-FB2C-48C1-9C86-586EDDE060B0}" type="slidenum">
              <a:rPr lang="en-GB" sz="1200"/>
              <a:pPr/>
              <a:t>16</a:t>
            </a:fld>
            <a:endParaRPr lang="en-GB"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3" name="Text Box 3"/>
          <p:cNvSpPr txBox="1">
            <a:spLocks noGrp="1" noChangeArrowheads="1"/>
          </p:cNvSpPr>
          <p:nvPr>
            <p:ph type="body" idx="1"/>
          </p:nvPr>
        </p:nvSpPr>
        <p:spPr>
          <a:xfrm>
            <a:off x="1046350" y="4352637"/>
            <a:ext cx="4770904" cy="613053"/>
          </a:xfrm>
          <a:ln/>
        </p:spPr>
        <p:txBody>
          <a:bodyPr>
            <a:spAutoFit/>
          </a:bodyPr>
          <a:lstStyle/>
          <a:p>
            <a:pPr marL="76930" indent="-76930">
              <a:lnSpc>
                <a:spcPct val="94000"/>
              </a:lnSpc>
              <a:spcBef>
                <a:spcPts val="404"/>
              </a:spcBef>
              <a:buSzPct val="45000"/>
              <a:tabLst>
                <a:tab pos="649628" algn="l"/>
                <a:tab pos="1299256" algn="l"/>
                <a:tab pos="1948884" algn="l"/>
                <a:tab pos="2598511" algn="l"/>
                <a:tab pos="3248139" algn="l"/>
                <a:tab pos="3897767" algn="l"/>
                <a:tab pos="4547395" algn="l"/>
              </a:tabLst>
            </a:pPr>
            <a:r>
              <a:rPr lang="en-GB" altLang="en-US">
                <a:latin typeface="Arial" pitchFamily="34" charset="0"/>
              </a:rPr>
              <a:t>Paradoxical pupillary constriction in darkness. (A) Dilated pupil after exposure to bright light for 3 minutes. (B) Pupillary constriction immediately after exposure to total darkness.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p:spPr>
        <p:txBody>
          <a:bodyPr/>
          <a:lstStyle>
            <a:lvl1pPr>
              <a:defRPr sz="2400">
                <a:solidFill>
                  <a:schemeClr val="bg1"/>
                </a:solidFill>
                <a:latin typeface="Times" charset="0"/>
              </a:defRPr>
            </a:lvl1pPr>
            <a:lvl2pPr marL="742950" indent="-285750">
              <a:defRPr sz="2400">
                <a:solidFill>
                  <a:schemeClr val="bg1"/>
                </a:solidFill>
                <a:latin typeface="Times" charset="0"/>
              </a:defRPr>
            </a:lvl2pPr>
            <a:lvl3pPr marL="1143000" indent="-228600">
              <a:defRPr sz="2400">
                <a:solidFill>
                  <a:schemeClr val="bg1"/>
                </a:solidFill>
                <a:latin typeface="Times" charset="0"/>
              </a:defRPr>
            </a:lvl3pPr>
            <a:lvl4pPr marL="1600200" indent="-228600">
              <a:defRPr sz="2400">
                <a:solidFill>
                  <a:schemeClr val="bg1"/>
                </a:solidFill>
                <a:latin typeface="Times" charset="0"/>
              </a:defRPr>
            </a:lvl4pPr>
            <a:lvl5pPr marL="2057400" indent="-228600">
              <a:defRPr sz="2400">
                <a:solidFill>
                  <a:schemeClr val="bg1"/>
                </a:solidFill>
                <a:latin typeface="Times" charset="0"/>
              </a:defRPr>
            </a:lvl5pPr>
            <a:lvl6pPr marL="2514600" indent="-228600" algn="ctr" eaLnBrk="0" fontAlgn="base" hangingPunct="0">
              <a:spcBef>
                <a:spcPct val="0"/>
              </a:spcBef>
              <a:spcAft>
                <a:spcPct val="0"/>
              </a:spcAft>
              <a:defRPr sz="2400">
                <a:solidFill>
                  <a:schemeClr val="bg1"/>
                </a:solidFill>
                <a:latin typeface="Times" charset="0"/>
              </a:defRPr>
            </a:lvl6pPr>
            <a:lvl7pPr marL="2971800" indent="-228600" algn="ctr" eaLnBrk="0" fontAlgn="base" hangingPunct="0">
              <a:spcBef>
                <a:spcPct val="0"/>
              </a:spcBef>
              <a:spcAft>
                <a:spcPct val="0"/>
              </a:spcAft>
              <a:defRPr sz="2400">
                <a:solidFill>
                  <a:schemeClr val="bg1"/>
                </a:solidFill>
                <a:latin typeface="Times" charset="0"/>
              </a:defRPr>
            </a:lvl7pPr>
            <a:lvl8pPr marL="3429000" indent="-228600" algn="ctr" eaLnBrk="0" fontAlgn="base" hangingPunct="0">
              <a:spcBef>
                <a:spcPct val="0"/>
              </a:spcBef>
              <a:spcAft>
                <a:spcPct val="0"/>
              </a:spcAft>
              <a:defRPr sz="2400">
                <a:solidFill>
                  <a:schemeClr val="bg1"/>
                </a:solidFill>
                <a:latin typeface="Times" charset="0"/>
              </a:defRPr>
            </a:lvl8pPr>
            <a:lvl9pPr marL="3886200" indent="-228600" algn="ctr" eaLnBrk="0" fontAlgn="base" hangingPunct="0">
              <a:spcBef>
                <a:spcPct val="0"/>
              </a:spcBef>
              <a:spcAft>
                <a:spcPct val="0"/>
              </a:spcAft>
              <a:defRPr sz="2400">
                <a:solidFill>
                  <a:schemeClr val="bg1"/>
                </a:solidFill>
                <a:latin typeface="Times" charset="0"/>
              </a:defRPr>
            </a:lvl9pPr>
          </a:lstStyle>
          <a:p>
            <a:fld id="{CEC2AEFD-00D8-4694-B861-3F41F115F6BE}" type="slidenum">
              <a:rPr lang="en-GB" sz="1200"/>
              <a:pPr/>
              <a:t>21</a:t>
            </a:fld>
            <a:endParaRPr lang="en-GB"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31"/>
          <p:cNvSpPr>
            <a:spLocks noGrp="1" noChangeArrowheads="1"/>
          </p:cNvSpPr>
          <p:nvPr>
            <p:ph type="sldNum" sz="quarter" idx="5"/>
          </p:nvPr>
        </p:nvSpPr>
        <p:spPr>
          <a:noFill/>
        </p:spPr>
        <p:txBody>
          <a:bodyPr/>
          <a:lstStyle>
            <a:lvl1pPr>
              <a:defRPr sz="2400">
                <a:solidFill>
                  <a:schemeClr val="bg1"/>
                </a:solidFill>
                <a:latin typeface="Times" charset="0"/>
              </a:defRPr>
            </a:lvl1pPr>
            <a:lvl2pPr marL="742950" indent="-285750">
              <a:defRPr sz="2400">
                <a:solidFill>
                  <a:schemeClr val="bg1"/>
                </a:solidFill>
                <a:latin typeface="Times" charset="0"/>
              </a:defRPr>
            </a:lvl2pPr>
            <a:lvl3pPr marL="1143000" indent="-228600">
              <a:defRPr sz="2400">
                <a:solidFill>
                  <a:schemeClr val="bg1"/>
                </a:solidFill>
                <a:latin typeface="Times" charset="0"/>
              </a:defRPr>
            </a:lvl3pPr>
            <a:lvl4pPr marL="1600200" indent="-228600">
              <a:defRPr sz="2400">
                <a:solidFill>
                  <a:schemeClr val="bg1"/>
                </a:solidFill>
                <a:latin typeface="Times" charset="0"/>
              </a:defRPr>
            </a:lvl4pPr>
            <a:lvl5pPr marL="2057400" indent="-228600">
              <a:defRPr sz="2400">
                <a:solidFill>
                  <a:schemeClr val="bg1"/>
                </a:solidFill>
                <a:latin typeface="Times" charset="0"/>
              </a:defRPr>
            </a:lvl5pPr>
            <a:lvl6pPr marL="2514600" indent="-228600" algn="ctr" eaLnBrk="0" fontAlgn="base" hangingPunct="0">
              <a:spcBef>
                <a:spcPct val="0"/>
              </a:spcBef>
              <a:spcAft>
                <a:spcPct val="0"/>
              </a:spcAft>
              <a:defRPr sz="2400">
                <a:solidFill>
                  <a:schemeClr val="bg1"/>
                </a:solidFill>
                <a:latin typeface="Times" charset="0"/>
              </a:defRPr>
            </a:lvl6pPr>
            <a:lvl7pPr marL="2971800" indent="-228600" algn="ctr" eaLnBrk="0" fontAlgn="base" hangingPunct="0">
              <a:spcBef>
                <a:spcPct val="0"/>
              </a:spcBef>
              <a:spcAft>
                <a:spcPct val="0"/>
              </a:spcAft>
              <a:defRPr sz="2400">
                <a:solidFill>
                  <a:schemeClr val="bg1"/>
                </a:solidFill>
                <a:latin typeface="Times" charset="0"/>
              </a:defRPr>
            </a:lvl7pPr>
            <a:lvl8pPr marL="3429000" indent="-228600" algn="ctr" eaLnBrk="0" fontAlgn="base" hangingPunct="0">
              <a:spcBef>
                <a:spcPct val="0"/>
              </a:spcBef>
              <a:spcAft>
                <a:spcPct val="0"/>
              </a:spcAft>
              <a:defRPr sz="2400">
                <a:solidFill>
                  <a:schemeClr val="bg1"/>
                </a:solidFill>
                <a:latin typeface="Times" charset="0"/>
              </a:defRPr>
            </a:lvl8pPr>
            <a:lvl9pPr marL="3886200" indent="-228600" algn="ctr" eaLnBrk="0" fontAlgn="base" hangingPunct="0">
              <a:spcBef>
                <a:spcPct val="0"/>
              </a:spcBef>
              <a:spcAft>
                <a:spcPct val="0"/>
              </a:spcAft>
              <a:defRPr sz="2400">
                <a:solidFill>
                  <a:schemeClr val="bg1"/>
                </a:solidFill>
                <a:latin typeface="Times" charset="0"/>
              </a:defRPr>
            </a:lvl9pPr>
          </a:lstStyle>
          <a:p>
            <a:fld id="{B30F71D1-3DE1-43F0-99B0-4251F4CC5964}" type="slidenum">
              <a:rPr lang="en-GB" sz="1200"/>
              <a:pPr/>
              <a:t>22</a:t>
            </a:fld>
            <a:endParaRPr lang="en-GB" sz="120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31"/>
          <p:cNvSpPr>
            <a:spLocks noGrp="1" noChangeArrowheads="1"/>
          </p:cNvSpPr>
          <p:nvPr>
            <p:ph type="sldNum" sz="quarter" idx="5"/>
          </p:nvPr>
        </p:nvSpPr>
        <p:spPr>
          <a:noFill/>
        </p:spPr>
        <p:txBody>
          <a:bodyPr/>
          <a:lstStyle>
            <a:lvl1pPr>
              <a:defRPr sz="2400">
                <a:solidFill>
                  <a:schemeClr val="bg1"/>
                </a:solidFill>
                <a:latin typeface="Times" charset="0"/>
              </a:defRPr>
            </a:lvl1pPr>
            <a:lvl2pPr marL="742950" indent="-285750">
              <a:defRPr sz="2400">
                <a:solidFill>
                  <a:schemeClr val="bg1"/>
                </a:solidFill>
                <a:latin typeface="Times" charset="0"/>
              </a:defRPr>
            </a:lvl2pPr>
            <a:lvl3pPr marL="1143000" indent="-228600">
              <a:defRPr sz="2400">
                <a:solidFill>
                  <a:schemeClr val="bg1"/>
                </a:solidFill>
                <a:latin typeface="Times" charset="0"/>
              </a:defRPr>
            </a:lvl3pPr>
            <a:lvl4pPr marL="1600200" indent="-228600">
              <a:defRPr sz="2400">
                <a:solidFill>
                  <a:schemeClr val="bg1"/>
                </a:solidFill>
                <a:latin typeface="Times" charset="0"/>
              </a:defRPr>
            </a:lvl4pPr>
            <a:lvl5pPr marL="2057400" indent="-228600">
              <a:defRPr sz="2400">
                <a:solidFill>
                  <a:schemeClr val="bg1"/>
                </a:solidFill>
                <a:latin typeface="Times" charset="0"/>
              </a:defRPr>
            </a:lvl5pPr>
            <a:lvl6pPr marL="2514600" indent="-228600" algn="ctr" eaLnBrk="0" fontAlgn="base" hangingPunct="0">
              <a:spcBef>
                <a:spcPct val="0"/>
              </a:spcBef>
              <a:spcAft>
                <a:spcPct val="0"/>
              </a:spcAft>
              <a:defRPr sz="2400">
                <a:solidFill>
                  <a:schemeClr val="bg1"/>
                </a:solidFill>
                <a:latin typeface="Times" charset="0"/>
              </a:defRPr>
            </a:lvl6pPr>
            <a:lvl7pPr marL="2971800" indent="-228600" algn="ctr" eaLnBrk="0" fontAlgn="base" hangingPunct="0">
              <a:spcBef>
                <a:spcPct val="0"/>
              </a:spcBef>
              <a:spcAft>
                <a:spcPct val="0"/>
              </a:spcAft>
              <a:defRPr sz="2400">
                <a:solidFill>
                  <a:schemeClr val="bg1"/>
                </a:solidFill>
                <a:latin typeface="Times" charset="0"/>
              </a:defRPr>
            </a:lvl7pPr>
            <a:lvl8pPr marL="3429000" indent="-228600" algn="ctr" eaLnBrk="0" fontAlgn="base" hangingPunct="0">
              <a:spcBef>
                <a:spcPct val="0"/>
              </a:spcBef>
              <a:spcAft>
                <a:spcPct val="0"/>
              </a:spcAft>
              <a:defRPr sz="2400">
                <a:solidFill>
                  <a:schemeClr val="bg1"/>
                </a:solidFill>
                <a:latin typeface="Times" charset="0"/>
              </a:defRPr>
            </a:lvl8pPr>
            <a:lvl9pPr marL="3886200" indent="-228600" algn="ctr" eaLnBrk="0" fontAlgn="base" hangingPunct="0">
              <a:spcBef>
                <a:spcPct val="0"/>
              </a:spcBef>
              <a:spcAft>
                <a:spcPct val="0"/>
              </a:spcAft>
              <a:defRPr sz="2400">
                <a:solidFill>
                  <a:schemeClr val="bg1"/>
                </a:solidFill>
                <a:latin typeface="Times" charset="0"/>
              </a:defRPr>
            </a:lvl9pPr>
          </a:lstStyle>
          <a:p>
            <a:fld id="{D963EE47-DDC0-44B4-A753-EA0F303BBCD2}" type="slidenum">
              <a:rPr lang="en-GB" sz="1200"/>
              <a:pPr/>
              <a:t>23</a:t>
            </a:fld>
            <a:endParaRPr lang="en-GB" sz="12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31"/>
          <p:cNvSpPr>
            <a:spLocks noGrp="1" noChangeArrowheads="1"/>
          </p:cNvSpPr>
          <p:nvPr>
            <p:ph type="sldNum" sz="quarter" idx="5"/>
          </p:nvPr>
        </p:nvSpPr>
        <p:spPr>
          <a:noFill/>
        </p:spPr>
        <p:txBody>
          <a:bodyPr/>
          <a:lstStyle>
            <a:lvl1pPr>
              <a:defRPr sz="2400">
                <a:solidFill>
                  <a:schemeClr val="bg1"/>
                </a:solidFill>
                <a:latin typeface="Times" charset="0"/>
              </a:defRPr>
            </a:lvl1pPr>
            <a:lvl2pPr marL="742950" indent="-285750">
              <a:defRPr sz="2400">
                <a:solidFill>
                  <a:schemeClr val="bg1"/>
                </a:solidFill>
                <a:latin typeface="Times" charset="0"/>
              </a:defRPr>
            </a:lvl2pPr>
            <a:lvl3pPr marL="1143000" indent="-228600">
              <a:defRPr sz="2400">
                <a:solidFill>
                  <a:schemeClr val="bg1"/>
                </a:solidFill>
                <a:latin typeface="Times" charset="0"/>
              </a:defRPr>
            </a:lvl3pPr>
            <a:lvl4pPr marL="1600200" indent="-228600">
              <a:defRPr sz="2400">
                <a:solidFill>
                  <a:schemeClr val="bg1"/>
                </a:solidFill>
                <a:latin typeface="Times" charset="0"/>
              </a:defRPr>
            </a:lvl4pPr>
            <a:lvl5pPr marL="2057400" indent="-228600">
              <a:defRPr sz="2400">
                <a:solidFill>
                  <a:schemeClr val="bg1"/>
                </a:solidFill>
                <a:latin typeface="Times" charset="0"/>
              </a:defRPr>
            </a:lvl5pPr>
            <a:lvl6pPr marL="2514600" indent="-228600" algn="ctr" eaLnBrk="0" fontAlgn="base" hangingPunct="0">
              <a:spcBef>
                <a:spcPct val="0"/>
              </a:spcBef>
              <a:spcAft>
                <a:spcPct val="0"/>
              </a:spcAft>
              <a:defRPr sz="2400">
                <a:solidFill>
                  <a:schemeClr val="bg1"/>
                </a:solidFill>
                <a:latin typeface="Times" charset="0"/>
              </a:defRPr>
            </a:lvl6pPr>
            <a:lvl7pPr marL="2971800" indent="-228600" algn="ctr" eaLnBrk="0" fontAlgn="base" hangingPunct="0">
              <a:spcBef>
                <a:spcPct val="0"/>
              </a:spcBef>
              <a:spcAft>
                <a:spcPct val="0"/>
              </a:spcAft>
              <a:defRPr sz="2400">
                <a:solidFill>
                  <a:schemeClr val="bg1"/>
                </a:solidFill>
                <a:latin typeface="Times" charset="0"/>
              </a:defRPr>
            </a:lvl7pPr>
            <a:lvl8pPr marL="3429000" indent="-228600" algn="ctr" eaLnBrk="0" fontAlgn="base" hangingPunct="0">
              <a:spcBef>
                <a:spcPct val="0"/>
              </a:spcBef>
              <a:spcAft>
                <a:spcPct val="0"/>
              </a:spcAft>
              <a:defRPr sz="2400">
                <a:solidFill>
                  <a:schemeClr val="bg1"/>
                </a:solidFill>
                <a:latin typeface="Times" charset="0"/>
              </a:defRPr>
            </a:lvl8pPr>
            <a:lvl9pPr marL="3886200" indent="-228600" algn="ctr" eaLnBrk="0" fontAlgn="base" hangingPunct="0">
              <a:spcBef>
                <a:spcPct val="0"/>
              </a:spcBef>
              <a:spcAft>
                <a:spcPct val="0"/>
              </a:spcAft>
              <a:defRPr sz="2400">
                <a:solidFill>
                  <a:schemeClr val="bg1"/>
                </a:solidFill>
                <a:latin typeface="Times" charset="0"/>
              </a:defRPr>
            </a:lvl9pPr>
          </a:lstStyle>
          <a:p>
            <a:fld id="{AAC4976A-C3AD-4593-BB68-B8CD3E2C35FC}" type="slidenum">
              <a:rPr lang="en-GB" sz="1200"/>
              <a:pPr/>
              <a:t>24</a:t>
            </a:fld>
            <a:endParaRPr lang="en-GB" sz="12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fld id="{BEB041F6-1EE9-4ECF-92F5-FBB877047A1E}" type="slidenum">
              <a:rPr lang="en-GB" altLang="en-US" sz="1200" smtClean="0"/>
              <a:pPr>
                <a:defRPr/>
              </a:pPr>
              <a:t>34</a:t>
            </a:fld>
            <a:endParaRPr lang="en-GB" alt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2944CA-5232-4D09-B349-C5420431080C}" type="datetimeFigureOut">
              <a:rPr lang="en-GB" smtClean="0"/>
              <a:t>22/03/2016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B0A50-82B6-4099-8B15-B5421E1F1589}" type="slidenum">
              <a:rPr lang="en-GB" smtClean="0"/>
              <a:t>‹#›</a:t>
            </a:fld>
            <a:endParaRPr lang="en-GB"/>
          </a:p>
        </p:txBody>
      </p:sp>
    </p:spTree>
    <p:extLst>
      <p:ext uri="{BB962C8B-B14F-4D97-AF65-F5344CB8AC3E}">
        <p14:creationId xmlns:p14="http://schemas.microsoft.com/office/powerpoint/2010/main" val="101484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2944CA-5232-4D09-B349-C5420431080C}" type="datetimeFigureOut">
              <a:rPr lang="en-GB" smtClean="0"/>
              <a:t>22/03/2016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B0A50-82B6-4099-8B15-B5421E1F1589}" type="slidenum">
              <a:rPr lang="en-GB" smtClean="0"/>
              <a:t>‹#›</a:t>
            </a:fld>
            <a:endParaRPr lang="en-GB"/>
          </a:p>
        </p:txBody>
      </p:sp>
    </p:spTree>
    <p:extLst>
      <p:ext uri="{BB962C8B-B14F-4D97-AF65-F5344CB8AC3E}">
        <p14:creationId xmlns:p14="http://schemas.microsoft.com/office/powerpoint/2010/main" val="394909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2944CA-5232-4D09-B349-C5420431080C}" type="datetimeFigureOut">
              <a:rPr lang="en-GB" smtClean="0"/>
              <a:t>22/03/2016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B0A50-82B6-4099-8B15-B5421E1F1589}" type="slidenum">
              <a:rPr lang="en-GB" smtClean="0"/>
              <a:t>‹#›</a:t>
            </a:fld>
            <a:endParaRPr lang="en-GB"/>
          </a:p>
        </p:txBody>
      </p:sp>
    </p:spTree>
    <p:extLst>
      <p:ext uri="{BB962C8B-B14F-4D97-AF65-F5344CB8AC3E}">
        <p14:creationId xmlns:p14="http://schemas.microsoft.com/office/powerpoint/2010/main" val="2488901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70777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2944CA-5232-4D09-B349-C5420431080C}" type="datetimeFigureOut">
              <a:rPr lang="en-GB" smtClean="0"/>
              <a:t>22/03/2016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B0A50-82B6-4099-8B15-B5421E1F1589}" type="slidenum">
              <a:rPr lang="en-GB" smtClean="0"/>
              <a:t>‹#›</a:t>
            </a:fld>
            <a:endParaRPr lang="en-GB"/>
          </a:p>
        </p:txBody>
      </p:sp>
    </p:spTree>
    <p:extLst>
      <p:ext uri="{BB962C8B-B14F-4D97-AF65-F5344CB8AC3E}">
        <p14:creationId xmlns:p14="http://schemas.microsoft.com/office/powerpoint/2010/main" val="1243379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2944CA-5232-4D09-B349-C5420431080C}" type="datetimeFigureOut">
              <a:rPr lang="en-GB" smtClean="0"/>
              <a:t>22/03/2016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B0A50-82B6-4099-8B15-B5421E1F1589}" type="slidenum">
              <a:rPr lang="en-GB" smtClean="0"/>
              <a:t>‹#›</a:t>
            </a:fld>
            <a:endParaRPr lang="en-GB"/>
          </a:p>
        </p:txBody>
      </p:sp>
    </p:spTree>
    <p:extLst>
      <p:ext uri="{BB962C8B-B14F-4D97-AF65-F5344CB8AC3E}">
        <p14:creationId xmlns:p14="http://schemas.microsoft.com/office/powerpoint/2010/main" val="402350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2944CA-5232-4D09-B349-C5420431080C}" type="datetimeFigureOut">
              <a:rPr lang="en-GB" smtClean="0"/>
              <a:t>22/03/2016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B0A50-82B6-4099-8B15-B5421E1F1589}" type="slidenum">
              <a:rPr lang="en-GB" smtClean="0"/>
              <a:t>‹#›</a:t>
            </a:fld>
            <a:endParaRPr lang="en-GB"/>
          </a:p>
        </p:txBody>
      </p:sp>
    </p:spTree>
    <p:extLst>
      <p:ext uri="{BB962C8B-B14F-4D97-AF65-F5344CB8AC3E}">
        <p14:creationId xmlns:p14="http://schemas.microsoft.com/office/powerpoint/2010/main" val="3368635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2944CA-5232-4D09-B349-C5420431080C}" type="datetimeFigureOut">
              <a:rPr lang="en-GB" smtClean="0"/>
              <a:t>22/03/2016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DB0A50-82B6-4099-8B15-B5421E1F1589}" type="slidenum">
              <a:rPr lang="en-GB" smtClean="0"/>
              <a:t>‹#›</a:t>
            </a:fld>
            <a:endParaRPr lang="en-GB"/>
          </a:p>
        </p:txBody>
      </p:sp>
    </p:spTree>
    <p:extLst>
      <p:ext uri="{BB962C8B-B14F-4D97-AF65-F5344CB8AC3E}">
        <p14:creationId xmlns:p14="http://schemas.microsoft.com/office/powerpoint/2010/main" val="132934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2944CA-5232-4D09-B349-C5420431080C}" type="datetimeFigureOut">
              <a:rPr lang="en-GB" smtClean="0"/>
              <a:t>22/03/2016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DB0A50-82B6-4099-8B15-B5421E1F1589}" type="slidenum">
              <a:rPr lang="en-GB" smtClean="0"/>
              <a:t>‹#›</a:t>
            </a:fld>
            <a:endParaRPr lang="en-GB"/>
          </a:p>
        </p:txBody>
      </p:sp>
    </p:spTree>
    <p:extLst>
      <p:ext uri="{BB962C8B-B14F-4D97-AF65-F5344CB8AC3E}">
        <p14:creationId xmlns:p14="http://schemas.microsoft.com/office/powerpoint/2010/main" val="216023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944CA-5232-4D09-B349-C5420431080C}" type="datetimeFigureOut">
              <a:rPr lang="en-GB" smtClean="0"/>
              <a:t>22/03/2016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DB0A50-82B6-4099-8B15-B5421E1F1589}" type="slidenum">
              <a:rPr lang="en-GB" smtClean="0"/>
              <a:t>‹#›</a:t>
            </a:fld>
            <a:endParaRPr lang="en-GB"/>
          </a:p>
        </p:txBody>
      </p:sp>
    </p:spTree>
    <p:extLst>
      <p:ext uri="{BB962C8B-B14F-4D97-AF65-F5344CB8AC3E}">
        <p14:creationId xmlns:p14="http://schemas.microsoft.com/office/powerpoint/2010/main" val="34210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944CA-5232-4D09-B349-C5420431080C}" type="datetimeFigureOut">
              <a:rPr lang="en-GB" smtClean="0"/>
              <a:t>22/03/2016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B0A50-82B6-4099-8B15-B5421E1F1589}" type="slidenum">
              <a:rPr lang="en-GB" smtClean="0"/>
              <a:t>‹#›</a:t>
            </a:fld>
            <a:endParaRPr lang="en-GB"/>
          </a:p>
        </p:txBody>
      </p:sp>
    </p:spTree>
    <p:extLst>
      <p:ext uri="{BB962C8B-B14F-4D97-AF65-F5344CB8AC3E}">
        <p14:creationId xmlns:p14="http://schemas.microsoft.com/office/powerpoint/2010/main" val="287474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944CA-5232-4D09-B349-C5420431080C}" type="datetimeFigureOut">
              <a:rPr lang="en-GB" smtClean="0"/>
              <a:t>22/03/2016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B0A50-82B6-4099-8B15-B5421E1F1589}" type="slidenum">
              <a:rPr lang="en-GB" smtClean="0"/>
              <a:t>‹#›</a:t>
            </a:fld>
            <a:endParaRPr lang="en-GB"/>
          </a:p>
        </p:txBody>
      </p:sp>
    </p:spTree>
    <p:extLst>
      <p:ext uri="{BB962C8B-B14F-4D97-AF65-F5344CB8AC3E}">
        <p14:creationId xmlns:p14="http://schemas.microsoft.com/office/powerpoint/2010/main" val="310364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944CA-5232-4D09-B349-C5420431080C}" type="datetimeFigureOut">
              <a:rPr lang="en-GB" smtClean="0"/>
              <a:t>22/03/2016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B0A50-82B6-4099-8B15-B5421E1F1589}" type="slidenum">
              <a:rPr lang="en-GB" smtClean="0"/>
              <a:t>‹#›</a:t>
            </a:fld>
            <a:endParaRPr lang="en-GB"/>
          </a:p>
        </p:txBody>
      </p:sp>
    </p:spTree>
    <p:extLst>
      <p:ext uri="{BB962C8B-B14F-4D97-AF65-F5344CB8AC3E}">
        <p14:creationId xmlns:p14="http://schemas.microsoft.com/office/powerpoint/2010/main" val="10685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onlinelibrary.wiley.com/doi/10.1111/ddi.12005/full#ddi12005-fig-0004" TargetMode="External"/><Relationship Id="rId5" Type="http://schemas.openxmlformats.org/officeDocument/2006/relationships/hyperlink" Target="http://onlinelibrary.wiley.com/doi/10.1111/ddi.2012.18.issue-11/issuetoc"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onlinelibrary.wiley.com/doi/10.1111/ddi.12005/full#ddi12005-fig-0001" TargetMode="External"/><Relationship Id="rId5" Type="http://schemas.openxmlformats.org/officeDocument/2006/relationships/hyperlink" Target="http://onlinelibrary.wiley.com/doi/10.1111/ddi.2012.18.issue-11/issuetoc"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gif"/><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romansbookstore.com/sites/vromansbookstore.com/files/styles/uc_product/public/files/HumansEndSpecies_JBrent_F_235x305.png?itok=s-akEvW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6632"/>
            <a:ext cx="3624699" cy="46952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dangered_species_man_human_prot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483646"/>
            <a:ext cx="4286250" cy="27146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umans endangered spec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2060848"/>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umans are an endangered spec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798" y="5085184"/>
            <a:ext cx="327660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humans extin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8046" y="135533"/>
            <a:ext cx="3134122" cy="2085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9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24801" y="419084"/>
            <a:ext cx="8228160" cy="724396"/>
          </a:xfrm>
        </p:spPr>
        <p:txBody>
          <a:bodyPr tIns="12801"/>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t>Decline 1980-2000 </a:t>
            </a:r>
            <a:r>
              <a:rPr lang="en-GB" sz="1500" b="1" dirty="0"/>
              <a:t>in suitable environmental conditions for African great apes</a:t>
            </a:r>
          </a:p>
        </p:txBody>
      </p:sp>
      <p:pic>
        <p:nvPicPr>
          <p:cNvPr id="2051" name="Picture 2"/>
          <p:cNvPicPr>
            <a:picLocks noChangeAspect="1" noChangeArrowheads="1"/>
          </p:cNvPicPr>
          <p:nvPr/>
        </p:nvPicPr>
        <p:blipFill>
          <a:blip r:embed="rId3" cstate="print"/>
          <a:srcRect/>
          <a:stretch>
            <a:fillRect/>
          </a:stretch>
        </p:blipFill>
        <p:spPr bwMode="auto">
          <a:xfrm>
            <a:off x="1640561" y="1457542"/>
            <a:ext cx="5684523" cy="4017600"/>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
        <p:nvSpPr>
          <p:cNvPr id="2053" name="Text Box 4"/>
          <p:cNvSpPr txBox="1">
            <a:spLocks noChangeArrowheads="1"/>
          </p:cNvSpPr>
          <p:nvPr/>
        </p:nvSpPr>
        <p:spPr bwMode="auto">
          <a:xfrm>
            <a:off x="115200" y="6205612"/>
            <a:ext cx="6252480" cy="505493"/>
          </a:xfrm>
          <a:prstGeom prst="rect">
            <a:avLst/>
          </a:prstGeom>
          <a:noFill/>
          <a:ln w="9525">
            <a:noFill/>
            <a:round/>
            <a:headEnd/>
            <a:tailEnd/>
          </a:ln>
        </p:spPr>
        <p:txBody>
          <a:bodyPr lIns="81639" tIns="49620" rIns="81639" bIns="40820"/>
          <a:lstStyle/>
          <a:p>
            <a:pPr>
              <a:tabLst>
                <a:tab pos="656650" algn="l"/>
                <a:tab pos="1313299" algn="l"/>
                <a:tab pos="1969949" algn="l"/>
                <a:tab pos="2626599" algn="l"/>
                <a:tab pos="3283248" algn="l"/>
                <a:tab pos="3939898" algn="l"/>
                <a:tab pos="4596548" algn="l"/>
                <a:tab pos="5253198" algn="l"/>
                <a:tab pos="5909847" algn="l"/>
              </a:tabLst>
            </a:pPr>
            <a:r>
              <a:rPr lang="en-GB" sz="1000" b="1">
                <a:solidFill>
                  <a:srgbClr val="000000"/>
                </a:solidFill>
              </a:rPr>
              <a:t>Diversity and Distributions</a:t>
            </a:r>
            <a:r>
              <a:rPr lang="en-GB" sz="1000">
                <a:solidFill>
                  <a:srgbClr val="000000"/>
                </a:solidFill>
              </a:rPr>
              <a:t/>
            </a:r>
            <a:br>
              <a:rPr lang="en-GB" sz="1000">
                <a:solidFill>
                  <a:srgbClr val="000000"/>
                </a:solidFill>
              </a:rPr>
            </a:br>
            <a:r>
              <a:rPr lang="en-GB" sz="1000">
                <a:solidFill>
                  <a:srgbClr val="000000"/>
                </a:solidFill>
                <a:hlinkClick r:id="rId5"/>
              </a:rPr>
              <a:t>Volume 18, Issue 11, </a:t>
            </a:r>
            <a:r>
              <a:rPr lang="en-GB" sz="1000">
                <a:solidFill>
                  <a:srgbClr val="000000"/>
                </a:solidFill>
              </a:rPr>
              <a:t>pages 1077-1091, 23 SEP 2012 DOI: 10.1111/ddi.12005</a:t>
            </a:r>
            <a:br>
              <a:rPr lang="en-GB" sz="1000">
                <a:solidFill>
                  <a:srgbClr val="000000"/>
                </a:solidFill>
              </a:rPr>
            </a:br>
            <a:r>
              <a:rPr lang="en-GB" sz="1000">
                <a:solidFill>
                  <a:srgbClr val="000000"/>
                </a:solidFill>
                <a:hlinkClick r:id="rId6"/>
              </a:rPr>
              <a:t>http://onlinelibrary.wiley.com/doi/10.1111/ddi.12005/full#ddi12005-fig-0004</a:t>
            </a:r>
          </a:p>
        </p:txBody>
      </p:sp>
    </p:spTree>
    <p:extLst>
      <p:ext uri="{BB962C8B-B14F-4D97-AF65-F5344CB8AC3E}">
        <p14:creationId xmlns:p14="http://schemas.microsoft.com/office/powerpoint/2010/main" val="42650453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24801" y="419084"/>
            <a:ext cx="8228160" cy="724396"/>
          </a:xfrm>
        </p:spPr>
        <p:txBody>
          <a:bodyPr tIns="12801"/>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t>Projected decline to 2030 </a:t>
            </a:r>
            <a:r>
              <a:rPr lang="en-GB" sz="1500" b="1" dirty="0"/>
              <a:t>in suitable environmental conditions for African great apes</a:t>
            </a:r>
          </a:p>
        </p:txBody>
      </p:sp>
      <p:pic>
        <p:nvPicPr>
          <p:cNvPr id="2051" name="Picture 2"/>
          <p:cNvPicPr>
            <a:picLocks noChangeAspect="1" noChangeArrowheads="1"/>
          </p:cNvPicPr>
          <p:nvPr/>
        </p:nvPicPr>
        <p:blipFill>
          <a:blip r:embed="rId3" cstate="print"/>
          <a:srcRect/>
          <a:stretch>
            <a:fillRect/>
          </a:stretch>
        </p:blipFill>
        <p:spPr bwMode="auto">
          <a:xfrm>
            <a:off x="1640561" y="1457542"/>
            <a:ext cx="5684523" cy="4017600"/>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
        <p:nvSpPr>
          <p:cNvPr id="2053" name="Text Box 4"/>
          <p:cNvSpPr txBox="1">
            <a:spLocks noChangeArrowheads="1"/>
          </p:cNvSpPr>
          <p:nvPr/>
        </p:nvSpPr>
        <p:spPr bwMode="auto">
          <a:xfrm>
            <a:off x="115200" y="6205612"/>
            <a:ext cx="6252480" cy="505493"/>
          </a:xfrm>
          <a:prstGeom prst="rect">
            <a:avLst/>
          </a:prstGeom>
          <a:noFill/>
          <a:ln w="9525">
            <a:noFill/>
            <a:round/>
            <a:headEnd/>
            <a:tailEnd/>
          </a:ln>
        </p:spPr>
        <p:txBody>
          <a:bodyPr lIns="81639" tIns="49620" rIns="81639" bIns="40820"/>
          <a:lstStyle/>
          <a:p>
            <a:pPr>
              <a:tabLst>
                <a:tab pos="656650" algn="l"/>
                <a:tab pos="1313299" algn="l"/>
                <a:tab pos="1969949" algn="l"/>
                <a:tab pos="2626599" algn="l"/>
                <a:tab pos="3283248" algn="l"/>
                <a:tab pos="3939898" algn="l"/>
                <a:tab pos="4596548" algn="l"/>
                <a:tab pos="5253198" algn="l"/>
                <a:tab pos="5909847" algn="l"/>
              </a:tabLst>
            </a:pPr>
            <a:r>
              <a:rPr lang="en-GB" sz="1000" b="1">
                <a:solidFill>
                  <a:srgbClr val="000000"/>
                </a:solidFill>
              </a:rPr>
              <a:t>Diversity and Distributions</a:t>
            </a:r>
            <a:r>
              <a:rPr lang="en-GB" sz="1000">
                <a:solidFill>
                  <a:srgbClr val="000000"/>
                </a:solidFill>
              </a:rPr>
              <a:t/>
            </a:r>
            <a:br>
              <a:rPr lang="en-GB" sz="1000">
                <a:solidFill>
                  <a:srgbClr val="000000"/>
                </a:solidFill>
              </a:rPr>
            </a:br>
            <a:r>
              <a:rPr lang="en-GB" sz="1000">
                <a:solidFill>
                  <a:srgbClr val="000000"/>
                </a:solidFill>
                <a:hlinkClick r:id="rId5"/>
              </a:rPr>
              <a:t>Volume 18, Issue 11, </a:t>
            </a:r>
            <a:r>
              <a:rPr lang="en-GB" sz="1000">
                <a:solidFill>
                  <a:srgbClr val="000000"/>
                </a:solidFill>
              </a:rPr>
              <a:t>pages 1077-1091, 23 SEP 2012 DOI: 10.1111/ddi.12005</a:t>
            </a:r>
            <a:br>
              <a:rPr lang="en-GB" sz="1000">
                <a:solidFill>
                  <a:srgbClr val="000000"/>
                </a:solidFill>
              </a:rPr>
            </a:br>
            <a:r>
              <a:rPr lang="en-GB" sz="1000">
                <a:solidFill>
                  <a:srgbClr val="000000"/>
                </a:solidFill>
                <a:hlinkClick r:id="rId6"/>
              </a:rPr>
              <a:t>http://onlinelibrary.wiley.com/doi/10.1111/ddi.12005/full#ddi12005-fig-0001</a:t>
            </a:r>
          </a:p>
        </p:txBody>
      </p:sp>
    </p:spTree>
    <p:extLst>
      <p:ext uri="{BB962C8B-B14F-4D97-AF65-F5344CB8AC3E}">
        <p14:creationId xmlns:p14="http://schemas.microsoft.com/office/powerpoint/2010/main" val="11993978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aculty.humanities.uci.edu/bjbecker/RevoltingIdeas/beagl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676" y="3097223"/>
            <a:ext cx="7289896" cy="3535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9/94/PSM_V57_D097_Hms_beagle_in_the_straits_of_magell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930424"/>
            <a:ext cx="3096343" cy="19981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052736"/>
          </a:xfrm>
        </p:spPr>
        <p:txBody>
          <a:bodyPr>
            <a:normAutofit/>
          </a:bodyPr>
          <a:lstStyle/>
          <a:p>
            <a:r>
              <a:rPr lang="en-GB" sz="3200" dirty="0" smtClean="0"/>
              <a:t>The Voyage of the </a:t>
            </a:r>
            <a:r>
              <a:rPr lang="en-GB" sz="3200" i="1" dirty="0" smtClean="0"/>
              <a:t>Beagle </a:t>
            </a:r>
            <a:r>
              <a:rPr lang="en-GB" sz="3200" dirty="0" smtClean="0"/>
              <a:t>1831-1836</a:t>
            </a:r>
            <a:endParaRPr lang="en-GB" sz="3200" dirty="0"/>
          </a:p>
        </p:txBody>
      </p:sp>
    </p:spTree>
    <p:extLst>
      <p:ext uri="{BB962C8B-B14F-4D97-AF65-F5344CB8AC3E}">
        <p14:creationId xmlns:p14="http://schemas.microsoft.com/office/powerpoint/2010/main" val="866931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140968"/>
            <a:ext cx="5648924" cy="3392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worldatlas.com/webimage/countrys/samerica/galps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72" y="1628800"/>
            <a:ext cx="2389641" cy="261367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GB" dirty="0" smtClean="0"/>
              <a:t>Galapagos</a:t>
            </a:r>
            <a:endParaRPr lang="en-GB" dirty="0"/>
          </a:p>
        </p:txBody>
      </p:sp>
    </p:spTree>
    <p:extLst>
      <p:ext uri="{BB962C8B-B14F-4D97-AF65-F5344CB8AC3E}">
        <p14:creationId xmlns:p14="http://schemas.microsoft.com/office/powerpoint/2010/main" val="4041773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70648"/>
            <a:ext cx="762000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611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The bottleneck effect</a:t>
            </a:r>
            <a:endParaRPr lang="en-GB" sz="3200" dirty="0"/>
          </a:p>
        </p:txBody>
      </p:sp>
      <p:pic>
        <p:nvPicPr>
          <p:cNvPr id="2050" name="Picture 2" descr="http://4.bp.blogspot.com/-UPc_ZIe_VcU/U4zAFVBMbTI/AAAAAAAAexY/4BIelEmVIao/s1600/Los+genios+estad%C3%ADsticos+en+la+teor%C3%ADa+de+la+evoluci%C3%B3n,+Sewall+Grenn+Wrigth+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700808"/>
            <a:ext cx="5585540" cy="4077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369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4638"/>
            <a:ext cx="9144000" cy="1143000"/>
          </a:xfrm>
        </p:spPr>
        <p:txBody>
          <a:bodyPr/>
          <a:lstStyle/>
          <a:p>
            <a:pPr eaLnBrk="1" hangingPunct="1"/>
            <a:r>
              <a:rPr lang="en-GB" dirty="0" smtClean="0">
                <a:latin typeface="Arial"/>
                <a:cs typeface="Arial"/>
              </a:rPr>
              <a:t>Genetic drift</a:t>
            </a:r>
          </a:p>
        </p:txBody>
      </p:sp>
      <p:pic>
        <p:nvPicPr>
          <p:cNvPr id="17412" name="Picture 4" descr="DriftChart"/>
          <p:cNvPicPr>
            <a:picLocks noChangeAspect="1" noChangeArrowheads="1"/>
          </p:cNvPicPr>
          <p:nvPr/>
        </p:nvPicPr>
        <p:blipFill rotWithShape="1">
          <a:blip r:embed="rId3">
            <a:extLst>
              <a:ext uri="{28A0092B-C50C-407E-A947-70E740481C1C}">
                <a14:useLocalDpi xmlns:a14="http://schemas.microsoft.com/office/drawing/2010/main" val="0"/>
              </a:ext>
            </a:extLst>
          </a:blip>
          <a:srcRect l="3596" t="3244" r="4131" b="4137"/>
          <a:stretch/>
        </p:blipFill>
        <p:spPr bwMode="auto">
          <a:xfrm>
            <a:off x="1403648" y="1628799"/>
            <a:ext cx="6120680" cy="499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096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417638"/>
          </a:xfrm>
        </p:spPr>
        <p:txBody>
          <a:bodyPr>
            <a:normAutofit/>
          </a:bodyPr>
          <a:lstStyle/>
          <a:p>
            <a:r>
              <a:rPr lang="en-GB" sz="3200" dirty="0" smtClean="0"/>
              <a:t>Plus the effect of repeated sampling in small populations (genetic drift)</a:t>
            </a:r>
            <a:endParaRPr lang="en-GB" sz="3200" dirty="0"/>
          </a:p>
        </p:txBody>
      </p:sp>
      <p:pic>
        <p:nvPicPr>
          <p:cNvPr id="1026" name="Picture 2" descr="http://upload.wikimedia.org/wikipedia/commons/a/a0/Random_genetic_drift_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196752"/>
            <a:ext cx="3168352" cy="5420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809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Decrease in  numbers of heterozygotes (</a:t>
            </a:r>
            <a:r>
              <a:rPr lang="en-GB" sz="3200" dirty="0" err="1" smtClean="0"/>
              <a:t>ie</a:t>
            </a:r>
            <a:r>
              <a:rPr lang="en-GB" sz="3200" dirty="0" smtClean="0"/>
              <a:t> genetic diversity) with time in small populations under genetic drift</a:t>
            </a:r>
            <a:endParaRPr lang="en-GB" sz="3200" dirty="0"/>
          </a:p>
        </p:txBody>
      </p:sp>
      <p:pic>
        <p:nvPicPr>
          <p:cNvPr id="4098" name="Picture 2" descr="http://3.bp.blogspot.com/-Svk8PlHIFrM/T4CwaPAwRyI/AAAAAAAAAqM/hYuYzwJ8LNY/s400/genetic.drif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700808"/>
            <a:ext cx="4674096" cy="466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530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7538" name="Picture 2" descr="http://www.pacificislandbooks.com/theisl%7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2362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577539" name="Picture 3" descr="Pingelap Atoll, Aerial 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276475"/>
            <a:ext cx="5724525" cy="3927475"/>
          </a:xfrm>
          <a:prstGeom prst="rect">
            <a:avLst/>
          </a:prstGeom>
          <a:noFill/>
          <a:extLst>
            <a:ext uri="{909E8E84-426E-40DD-AFC4-6F175D3DCCD1}">
              <a14:hiddenFill xmlns:a14="http://schemas.microsoft.com/office/drawing/2010/main">
                <a:solidFill>
                  <a:srgbClr val="FFFFFF"/>
                </a:solidFill>
              </a14:hiddenFill>
            </a:ext>
          </a:extLst>
        </p:spPr>
      </p:pic>
      <p:sp>
        <p:nvSpPr>
          <p:cNvPr id="577540" name="Rectangle 4"/>
          <p:cNvSpPr>
            <a:spLocks noGrp="1" noChangeArrowheads="1"/>
          </p:cNvSpPr>
          <p:nvPr>
            <p:ph type="title"/>
          </p:nvPr>
        </p:nvSpPr>
        <p:spPr/>
        <p:txBody>
          <a:bodyPr/>
          <a:lstStyle/>
          <a:p>
            <a:r>
              <a:rPr lang="en-GB" altLang="en-US"/>
              <a:t>Pingelap</a:t>
            </a:r>
          </a:p>
        </p:txBody>
      </p:sp>
    </p:spTree>
    <p:extLst>
      <p:ext uri="{BB962C8B-B14F-4D97-AF65-F5344CB8AC3E}">
        <p14:creationId xmlns:p14="http://schemas.microsoft.com/office/powerpoint/2010/main" val="2348395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4" y="116632"/>
            <a:ext cx="8229600" cy="1143000"/>
          </a:xfrm>
        </p:spPr>
        <p:txBody>
          <a:bodyPr>
            <a:normAutofit/>
          </a:bodyPr>
          <a:lstStyle/>
          <a:p>
            <a:r>
              <a:rPr lang="en-GB" sz="3200" dirty="0" smtClean="0"/>
              <a:t>World Population since 1AD and how long it took to put on an extra million people</a:t>
            </a:r>
            <a:endParaRPr lang="en-GB" sz="3200" dirty="0"/>
          </a:p>
        </p:txBody>
      </p:sp>
      <p:pic>
        <p:nvPicPr>
          <p:cNvPr id="43010" name="Picture 2" descr="https://www.populationeducation.org/sites/default/files/resource_files/J_curve_grap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35" y="1268760"/>
            <a:ext cx="3824640" cy="2676505"/>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https://www.populationeducation.org/sites/default/files/resources/Population_History_Chart.png"/>
          <p:cNvPicPr>
            <a:picLocks noChangeAspect="1" noChangeArrowheads="1"/>
          </p:cNvPicPr>
          <p:nvPr/>
        </p:nvPicPr>
        <p:blipFill rotWithShape="1">
          <a:blip r:embed="rId3">
            <a:extLst>
              <a:ext uri="{28A0092B-C50C-407E-A947-70E740481C1C}">
                <a14:useLocalDpi xmlns:a14="http://schemas.microsoft.com/office/drawing/2010/main" val="0"/>
              </a:ext>
            </a:extLst>
          </a:blip>
          <a:srcRect t="45549"/>
          <a:stretch/>
        </p:blipFill>
        <p:spPr bwMode="auto">
          <a:xfrm>
            <a:off x="3707904" y="3974407"/>
            <a:ext cx="4951090" cy="202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923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25441" y="381641"/>
            <a:ext cx="8494560" cy="71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9pPr>
          </a:lstStyle>
          <a:p>
            <a:pPr algn="ctr" eaLnBrk="1">
              <a:lnSpc>
                <a:spcPct val="97000"/>
              </a:lnSpc>
              <a:buClr>
                <a:srgbClr val="000000"/>
              </a:buClr>
              <a:buSzPct val="45000"/>
              <a:buFont typeface="StarSymbol" charset="0"/>
              <a:buNone/>
            </a:pPr>
            <a:r>
              <a:rPr lang="en-GB" altLang="en-US" b="1">
                <a:solidFill>
                  <a:srgbClr val="000000"/>
                </a:solidFill>
                <a:latin typeface="Arial" pitchFamily="34" charset="0"/>
              </a:rPr>
              <a:t>Pingelap – achromotopsia;  pupil opens in light, closes in dark;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5040" y="979303"/>
            <a:ext cx="4999680" cy="4895074"/>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9221" name="Text Box 5"/>
          <p:cNvSpPr txBox="1">
            <a:spLocks noChangeArrowheads="1"/>
          </p:cNvSpPr>
          <p:nvPr/>
        </p:nvSpPr>
        <p:spPr bwMode="auto">
          <a:xfrm>
            <a:off x="2075041" y="5972308"/>
            <a:ext cx="3918240" cy="16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Lst>
              <a:defRPr sz="2400">
                <a:solidFill>
                  <a:schemeClr val="tx1"/>
                </a:solidFill>
                <a:latin typeface="Times New Roman" pitchFamily="18" charset="0"/>
              </a:defRPr>
            </a:lvl1pPr>
            <a:lvl2pPr>
              <a:tabLst>
                <a:tab pos="723900" algn="l"/>
                <a:tab pos="1447800" algn="l"/>
                <a:tab pos="2171700" algn="l"/>
                <a:tab pos="2895600" algn="l"/>
                <a:tab pos="3619500" algn="l"/>
              </a:tabLst>
              <a:defRPr sz="2400">
                <a:solidFill>
                  <a:schemeClr val="tx1"/>
                </a:solidFill>
                <a:latin typeface="Times New Roman" pitchFamily="18" charset="0"/>
              </a:defRPr>
            </a:lvl2pPr>
            <a:lvl3pPr>
              <a:tabLst>
                <a:tab pos="723900" algn="l"/>
                <a:tab pos="1447800" algn="l"/>
                <a:tab pos="2171700" algn="l"/>
                <a:tab pos="2895600" algn="l"/>
                <a:tab pos="3619500" algn="l"/>
              </a:tabLst>
              <a:defRPr sz="2400">
                <a:solidFill>
                  <a:schemeClr val="tx1"/>
                </a:solidFill>
                <a:latin typeface="Times New Roman" pitchFamily="18" charset="0"/>
              </a:defRPr>
            </a:lvl3pPr>
            <a:lvl4pPr>
              <a:tabLst>
                <a:tab pos="723900" algn="l"/>
                <a:tab pos="1447800" algn="l"/>
                <a:tab pos="2171700" algn="l"/>
                <a:tab pos="2895600" algn="l"/>
                <a:tab pos="3619500" algn="l"/>
              </a:tabLst>
              <a:defRPr sz="2400">
                <a:solidFill>
                  <a:schemeClr val="tx1"/>
                </a:solidFill>
                <a:latin typeface="Times New Roman" pitchFamily="18" charset="0"/>
              </a:defRPr>
            </a:lvl4pPr>
            <a:lvl5pPr>
              <a:tabLst>
                <a:tab pos="723900" algn="l"/>
                <a:tab pos="1447800" algn="l"/>
                <a:tab pos="2171700" algn="l"/>
                <a:tab pos="2895600" algn="l"/>
                <a:tab pos="3619500" algn="l"/>
              </a:tabLst>
              <a:defRPr sz="2400">
                <a:solidFill>
                  <a:schemeClr val="tx1"/>
                </a:solidFill>
                <a:latin typeface="Times New Roman" pitchFamily="18" charset="0"/>
              </a:defRPr>
            </a:lvl5pPr>
            <a:lvl6pPr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itchFamily="18" charset="0"/>
              </a:defRPr>
            </a:lvl6pPr>
            <a:lvl7pPr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itchFamily="18" charset="0"/>
              </a:defRPr>
            </a:lvl7pPr>
            <a:lvl8pPr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itchFamily="18" charset="0"/>
              </a:defRPr>
            </a:lvl8pPr>
            <a:lvl9pPr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itchFamily="18" charset="0"/>
              </a:defRPr>
            </a:lvl9pPr>
          </a:lstStyle>
          <a:p>
            <a:pPr eaLnBrk="1">
              <a:lnSpc>
                <a:spcPct val="97000"/>
              </a:lnSpc>
              <a:buClr>
                <a:srgbClr val="000000"/>
              </a:buClr>
              <a:buSzPct val="45000"/>
              <a:buFont typeface="StarSymbol" charset="0"/>
              <a:buNone/>
            </a:pPr>
            <a:r>
              <a:rPr lang="en-GB" altLang="en-US" sz="1100" b="1">
                <a:solidFill>
                  <a:srgbClr val="000000"/>
                </a:solidFill>
                <a:latin typeface="Arial" pitchFamily="34" charset="0"/>
              </a:rPr>
              <a:t>Ben Simon G J et al. Br J Ophthalmol 2004;88:223-225</a:t>
            </a:r>
          </a:p>
        </p:txBody>
      </p:sp>
      <p:sp>
        <p:nvSpPr>
          <p:cNvPr id="9222" name="Text Box 6"/>
          <p:cNvSpPr txBox="1">
            <a:spLocks noChangeArrowheads="1"/>
          </p:cNvSpPr>
          <p:nvPr/>
        </p:nvSpPr>
        <p:spPr bwMode="auto">
          <a:xfrm>
            <a:off x="97920" y="6613175"/>
            <a:ext cx="4930560" cy="13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85725" indent="-85725">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1pPr>
            <a:lvl2pPr>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2pPr>
            <a:lvl3pPr>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3pPr>
            <a:lvl4pPr>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4pPr>
            <a:lvl5pPr>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9pPr>
          </a:lstStyle>
          <a:p>
            <a:pPr>
              <a:lnSpc>
                <a:spcPct val="94000"/>
              </a:lnSpc>
              <a:spcBef>
                <a:spcPts val="408"/>
              </a:spcBef>
              <a:buClr>
                <a:srgbClr val="000000"/>
              </a:buClr>
              <a:buSzPct val="45000"/>
            </a:pPr>
            <a:r>
              <a:rPr lang="en-GB" altLang="en-US" sz="900">
                <a:solidFill>
                  <a:srgbClr val="000000"/>
                </a:solidFill>
                <a:latin typeface="Arial" pitchFamily="34" charset="0"/>
              </a:rPr>
              <a:t>©2004 by BMJ Publishing Group Ltd.</a:t>
            </a:r>
          </a:p>
        </p:txBody>
      </p:sp>
    </p:spTree>
    <p:extLst>
      <p:ext uri="{BB962C8B-B14F-4D97-AF65-F5344CB8AC3E}">
        <p14:creationId xmlns:p14="http://schemas.microsoft.com/office/powerpoint/2010/main" val="265460701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657600"/>
            <a:ext cx="4876800"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81000"/>
            <a:ext cx="311308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Rectangle 4"/>
          <p:cNvSpPr>
            <a:spLocks noGrp="1" noChangeArrowheads="1"/>
          </p:cNvSpPr>
          <p:nvPr>
            <p:ph type="title" idx="4294967295"/>
          </p:nvPr>
        </p:nvSpPr>
        <p:spPr/>
        <p:txBody>
          <a:bodyPr/>
          <a:lstStyle/>
          <a:p>
            <a:pPr eaLnBrk="1" hangingPunct="1"/>
            <a:r>
              <a:rPr lang="en-US" sz="800" smtClean="0">
                <a:solidFill>
                  <a:schemeClr val="bg1"/>
                </a:solidFill>
              </a:rPr>
              <a:t>Tristan da cunha</a:t>
            </a:r>
          </a:p>
        </p:txBody>
      </p:sp>
    </p:spTree>
    <p:extLst>
      <p:ext uri="{BB962C8B-B14F-4D97-AF65-F5344CB8AC3E}">
        <p14:creationId xmlns:p14="http://schemas.microsoft.com/office/powerpoint/2010/main" val="939713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26"/>
          <p:cNvPicPr>
            <a:picLocks noChangeAspect="1" noChangeArrowheads="1"/>
          </p:cNvPicPr>
          <p:nvPr/>
        </p:nvPicPr>
        <p:blipFill rotWithShape="1">
          <a:blip r:embed="rId3">
            <a:extLst>
              <a:ext uri="{28A0092B-C50C-407E-A947-70E740481C1C}">
                <a14:useLocalDpi xmlns:a14="http://schemas.microsoft.com/office/drawing/2010/main" val="0"/>
              </a:ext>
            </a:extLst>
          </a:blip>
          <a:srcRect t="10719"/>
          <a:stretch/>
        </p:blipFill>
        <p:spPr bwMode="auto">
          <a:xfrm>
            <a:off x="774452" y="1686216"/>
            <a:ext cx="7757988" cy="498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1027"/>
          <p:cNvSpPr>
            <a:spLocks noGrp="1" noChangeArrowheads="1"/>
          </p:cNvSpPr>
          <p:nvPr>
            <p:ph type="title" idx="4294967295"/>
          </p:nvPr>
        </p:nvSpPr>
        <p:spPr/>
        <p:txBody>
          <a:bodyPr/>
          <a:lstStyle/>
          <a:p>
            <a:pPr eaLnBrk="1" hangingPunct="1"/>
            <a:r>
              <a:rPr lang="en-US" sz="800" smtClean="0">
                <a:solidFill>
                  <a:schemeClr val="bg1"/>
                </a:solidFill>
              </a:rPr>
              <a:t>Population of tristan</a:t>
            </a:r>
          </a:p>
        </p:txBody>
      </p:sp>
      <p:sp>
        <p:nvSpPr>
          <p:cNvPr id="2" name="TextBox 1"/>
          <p:cNvSpPr txBox="1"/>
          <p:nvPr/>
        </p:nvSpPr>
        <p:spPr>
          <a:xfrm>
            <a:off x="0" y="332656"/>
            <a:ext cx="9144000" cy="1323439"/>
          </a:xfrm>
          <a:prstGeom prst="rect">
            <a:avLst/>
          </a:prstGeom>
          <a:noFill/>
        </p:spPr>
        <p:txBody>
          <a:bodyPr wrap="square" rtlCol="0">
            <a:spAutoFit/>
          </a:bodyPr>
          <a:lstStyle/>
          <a:p>
            <a:pPr algn="ctr"/>
            <a:r>
              <a:rPr lang="en-US" sz="4000" dirty="0" smtClean="0">
                <a:latin typeface="Arial"/>
                <a:cs typeface="Arial"/>
              </a:rPr>
              <a:t>Population of Tristan da Cunha 1815-1900</a:t>
            </a:r>
            <a:endParaRPr lang="en-US" sz="4000" dirty="0">
              <a:latin typeface="Arial"/>
              <a:cs typeface="Arial"/>
            </a:endParaRPr>
          </a:p>
        </p:txBody>
      </p:sp>
    </p:spTree>
    <p:extLst>
      <p:ext uri="{BB962C8B-B14F-4D97-AF65-F5344CB8AC3E}">
        <p14:creationId xmlns:p14="http://schemas.microsoft.com/office/powerpoint/2010/main" val="846000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841" y="1340768"/>
            <a:ext cx="4729431"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Rectangle 1028"/>
          <p:cNvSpPr>
            <a:spLocks noGrp="1" noChangeArrowheads="1"/>
          </p:cNvSpPr>
          <p:nvPr>
            <p:ph type="title" idx="4294967295"/>
          </p:nvPr>
        </p:nvSpPr>
        <p:spPr/>
        <p:txBody>
          <a:bodyPr/>
          <a:lstStyle/>
          <a:p>
            <a:pPr eaLnBrk="1" hangingPunct="1"/>
            <a:r>
              <a:rPr lang="en-US" sz="900" smtClean="0">
                <a:solidFill>
                  <a:schemeClr val="bg1"/>
                </a:solidFill>
              </a:rPr>
              <a:t>Retinoblastoma</a:t>
            </a:r>
          </a:p>
        </p:txBody>
      </p:sp>
    </p:spTree>
    <p:extLst>
      <p:ext uri="{BB962C8B-B14F-4D97-AF65-F5344CB8AC3E}">
        <p14:creationId xmlns:p14="http://schemas.microsoft.com/office/powerpoint/2010/main" val="3354959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ChangeArrowheads="1"/>
          </p:cNvSpPr>
          <p:nvPr/>
        </p:nvSpPr>
        <p:spPr bwMode="auto">
          <a:xfrm>
            <a:off x="0" y="1334953"/>
            <a:ext cx="91440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2500" dirty="0" smtClean="0">
                <a:solidFill>
                  <a:schemeClr val="tx1"/>
                </a:solidFill>
                <a:latin typeface="Arial"/>
                <a:cs typeface="Arial"/>
              </a:rPr>
              <a:t>Harmonic </a:t>
            </a:r>
            <a:r>
              <a:rPr lang="en-GB" sz="2500" dirty="0">
                <a:solidFill>
                  <a:schemeClr val="tx1"/>
                </a:solidFill>
                <a:latin typeface="Arial"/>
                <a:cs typeface="Arial"/>
              </a:rPr>
              <a:t>mean over </a:t>
            </a:r>
            <a:r>
              <a:rPr lang="en-GB" sz="2500" i="1" dirty="0" smtClean="0">
                <a:solidFill>
                  <a:schemeClr val="tx1"/>
                </a:solidFill>
                <a:latin typeface="Arial"/>
                <a:cs typeface="Arial"/>
              </a:rPr>
              <a:t>k</a:t>
            </a:r>
            <a:r>
              <a:rPr lang="en-GB" sz="2500" dirty="0" smtClean="0">
                <a:solidFill>
                  <a:schemeClr val="tx1"/>
                </a:solidFill>
                <a:latin typeface="Arial"/>
                <a:cs typeface="Arial"/>
              </a:rPr>
              <a:t> generations:</a:t>
            </a:r>
            <a:endParaRPr lang="en-GB" sz="2500" dirty="0">
              <a:latin typeface="Arial"/>
              <a:cs typeface="Arial"/>
            </a:endParaRPr>
          </a:p>
          <a:p>
            <a:pPr algn="l"/>
            <a:endParaRPr lang="en-GB" sz="2500" b="1" dirty="0">
              <a:solidFill>
                <a:schemeClr val="tx1"/>
              </a:solidFill>
              <a:latin typeface="Arial"/>
              <a:cs typeface="Arial"/>
            </a:endParaRPr>
          </a:p>
          <a:p>
            <a:pPr algn="l"/>
            <a:endParaRPr lang="en-GB" sz="2500" dirty="0">
              <a:solidFill>
                <a:schemeClr val="tx1"/>
              </a:solidFill>
              <a:latin typeface="Arial"/>
              <a:cs typeface="Arial"/>
            </a:endParaRPr>
          </a:p>
          <a:p>
            <a:pPr algn="l"/>
            <a:endParaRPr lang="en-GB" sz="2500" b="1" dirty="0" smtClean="0">
              <a:solidFill>
                <a:schemeClr val="tx1"/>
              </a:solidFill>
              <a:latin typeface="Arial"/>
              <a:cs typeface="Arial"/>
            </a:endParaRPr>
          </a:p>
          <a:p>
            <a:pPr algn="l"/>
            <a:endParaRPr lang="en-GB" sz="2500" b="1" dirty="0">
              <a:latin typeface="Arial"/>
              <a:cs typeface="Arial"/>
            </a:endParaRPr>
          </a:p>
          <a:p>
            <a:pPr algn="l"/>
            <a:endParaRPr lang="en-GB" sz="2500" b="1" dirty="0" smtClean="0">
              <a:solidFill>
                <a:schemeClr val="tx1"/>
              </a:solidFill>
              <a:latin typeface="Arial"/>
              <a:cs typeface="Arial"/>
            </a:endParaRPr>
          </a:p>
          <a:p>
            <a:pPr algn="ctr"/>
            <a:r>
              <a:rPr lang="en-GB" sz="2500" dirty="0" smtClean="0">
                <a:solidFill>
                  <a:schemeClr val="tx1"/>
                </a:solidFill>
                <a:latin typeface="Arial"/>
                <a:cs typeface="Arial"/>
              </a:rPr>
              <a:t>Imagine </a:t>
            </a:r>
            <a:r>
              <a:rPr lang="en-GB" sz="2500" dirty="0">
                <a:solidFill>
                  <a:schemeClr val="tx1"/>
                </a:solidFill>
                <a:latin typeface="Arial"/>
                <a:cs typeface="Arial"/>
              </a:rPr>
              <a:t>a fluctuating population:</a:t>
            </a:r>
          </a:p>
          <a:p>
            <a:pPr algn="ctr"/>
            <a:r>
              <a:rPr lang="en-GB" sz="2500" dirty="0">
                <a:solidFill>
                  <a:schemeClr val="tx1"/>
                </a:solidFill>
                <a:latin typeface="Arial"/>
                <a:cs typeface="Arial"/>
              </a:rPr>
              <a:t>1000 1000 1000 </a:t>
            </a:r>
            <a:r>
              <a:rPr lang="en-GB" sz="2500" dirty="0">
                <a:solidFill>
                  <a:srgbClr val="FF0066"/>
                </a:solidFill>
                <a:latin typeface="Arial"/>
                <a:cs typeface="Arial"/>
              </a:rPr>
              <a:t>10</a:t>
            </a:r>
            <a:r>
              <a:rPr lang="en-GB" sz="2500" dirty="0">
                <a:solidFill>
                  <a:schemeClr val="tx1"/>
                </a:solidFill>
                <a:latin typeface="Arial"/>
                <a:cs typeface="Arial"/>
              </a:rPr>
              <a:t> 1000 over k=5 generations</a:t>
            </a:r>
          </a:p>
          <a:p>
            <a:pPr algn="ctr"/>
            <a:endParaRPr lang="en-GB" sz="2500" dirty="0">
              <a:solidFill>
                <a:schemeClr val="tx1"/>
              </a:solidFill>
              <a:latin typeface="Arial"/>
              <a:cs typeface="Arial"/>
            </a:endParaRPr>
          </a:p>
          <a:p>
            <a:pPr algn="ctr"/>
            <a:r>
              <a:rPr lang="en-GB" sz="2500" dirty="0">
                <a:solidFill>
                  <a:schemeClr val="tx1"/>
                </a:solidFill>
                <a:latin typeface="Arial"/>
                <a:cs typeface="Arial"/>
              </a:rPr>
              <a:t>Arithmetic mean is </a:t>
            </a:r>
            <a:r>
              <a:rPr lang="en-GB" sz="2500" b="1" dirty="0">
                <a:solidFill>
                  <a:schemeClr val="tx1"/>
                </a:solidFill>
                <a:latin typeface="Arial"/>
                <a:cs typeface="Arial"/>
              </a:rPr>
              <a:t>802</a:t>
            </a:r>
            <a:r>
              <a:rPr lang="en-GB" sz="2500" dirty="0">
                <a:solidFill>
                  <a:schemeClr val="tx1"/>
                </a:solidFill>
                <a:latin typeface="Arial"/>
                <a:cs typeface="Arial"/>
              </a:rPr>
              <a:t> (4010/5)</a:t>
            </a:r>
          </a:p>
          <a:p>
            <a:pPr algn="ctr"/>
            <a:endParaRPr lang="en-GB" sz="2500" dirty="0">
              <a:solidFill>
                <a:schemeClr val="tx1"/>
              </a:solidFill>
              <a:latin typeface="Arial"/>
              <a:cs typeface="Arial"/>
            </a:endParaRPr>
          </a:p>
          <a:p>
            <a:pPr algn="ctr"/>
            <a:r>
              <a:rPr lang="en-GB" sz="2500" dirty="0">
                <a:solidFill>
                  <a:schemeClr val="tx1"/>
                </a:solidFill>
                <a:latin typeface="Arial"/>
                <a:cs typeface="Arial"/>
              </a:rPr>
              <a:t>Harmonic mean is </a:t>
            </a:r>
            <a:r>
              <a:rPr lang="en-GB" sz="2500" b="1" dirty="0">
                <a:solidFill>
                  <a:schemeClr val="tx1"/>
                </a:solidFill>
                <a:latin typeface="Arial"/>
                <a:cs typeface="Arial"/>
              </a:rPr>
              <a:t>48 </a:t>
            </a:r>
            <a:endParaRPr lang="en-GB" sz="2500" b="1" dirty="0" smtClean="0">
              <a:solidFill>
                <a:schemeClr val="tx1"/>
              </a:solidFill>
              <a:latin typeface="Arial"/>
              <a:cs typeface="Arial"/>
            </a:endParaRPr>
          </a:p>
          <a:p>
            <a:pPr algn="ctr"/>
            <a:r>
              <a:rPr lang="en-GB" sz="2500" dirty="0" err="1" smtClean="0">
                <a:solidFill>
                  <a:schemeClr val="tx1"/>
                </a:solidFill>
                <a:latin typeface="Arial"/>
                <a:cs typeface="Arial"/>
              </a:rPr>
              <a:t>ie</a:t>
            </a:r>
            <a:r>
              <a:rPr lang="en-GB" sz="2500" dirty="0" smtClean="0">
                <a:solidFill>
                  <a:schemeClr val="tx1"/>
                </a:solidFill>
                <a:latin typeface="Arial"/>
                <a:cs typeface="Arial"/>
              </a:rPr>
              <a:t> </a:t>
            </a:r>
            <a:r>
              <a:rPr lang="en-GB" sz="2500" dirty="0">
                <a:solidFill>
                  <a:schemeClr val="tx1"/>
                </a:solidFill>
                <a:latin typeface="Arial"/>
                <a:cs typeface="Arial"/>
              </a:rPr>
              <a:t>a bottleneck can be very important with long-lasting effects!</a:t>
            </a:r>
          </a:p>
          <a:p>
            <a:pPr algn="l"/>
            <a:endParaRPr lang="en-GB" sz="2500" dirty="0">
              <a:solidFill>
                <a:schemeClr val="tx1"/>
              </a:solidFill>
              <a:latin typeface="Courier New" pitchFamily="49" charset="0"/>
            </a:endParaRPr>
          </a:p>
        </p:txBody>
      </p:sp>
      <p:sp>
        <p:nvSpPr>
          <p:cNvPr id="20483" name="Rectangle 1027"/>
          <p:cNvSpPr>
            <a:spLocks noGrp="1" noChangeArrowheads="1"/>
          </p:cNvSpPr>
          <p:nvPr>
            <p:ph type="title"/>
          </p:nvPr>
        </p:nvSpPr>
        <p:spPr/>
        <p:txBody>
          <a:bodyPr/>
          <a:lstStyle/>
          <a:p>
            <a:pPr eaLnBrk="1" hangingPunct="1"/>
            <a:r>
              <a:rPr lang="en-US" sz="800" smtClean="0">
                <a:solidFill>
                  <a:schemeClr val="bg1"/>
                </a:solidFill>
              </a:rPr>
              <a:t>Harmonic mean calc</a:t>
            </a:r>
          </a:p>
        </p:txBody>
      </p:sp>
      <p:sp>
        <p:nvSpPr>
          <p:cNvPr id="20484" name="Rectangle 1031"/>
          <p:cNvSpPr>
            <a:spLocks noGrp="1" noChangeArrowheads="1"/>
          </p:cNvSpPr>
          <p:nvPr>
            <p:ph type="body" idx="1"/>
          </p:nvPr>
        </p:nvSpPr>
        <p:spPr>
          <a:xfrm>
            <a:off x="0" y="333375"/>
            <a:ext cx="9144000" cy="1079401"/>
          </a:xfrm>
        </p:spPr>
        <p:txBody>
          <a:bodyPr/>
          <a:lstStyle/>
          <a:p>
            <a:pPr marL="0" indent="0" algn="ctr" eaLnBrk="1" hangingPunct="1">
              <a:buNone/>
            </a:pPr>
            <a:r>
              <a:rPr lang="en-GB" dirty="0" smtClean="0">
                <a:latin typeface="Arial"/>
                <a:cs typeface="Arial"/>
              </a:rPr>
              <a:t>The </a:t>
            </a:r>
            <a:r>
              <a:rPr lang="en-GB" i="1" dirty="0" smtClean="0">
                <a:latin typeface="Arial"/>
                <a:cs typeface="Arial"/>
              </a:rPr>
              <a:t>Harmonic</a:t>
            </a:r>
            <a:r>
              <a:rPr lang="en-GB" dirty="0" smtClean="0">
                <a:latin typeface="Arial"/>
                <a:cs typeface="Arial"/>
              </a:rPr>
              <a:t> </a:t>
            </a:r>
            <a:r>
              <a:rPr lang="en-GB" i="1" dirty="0" smtClean="0">
                <a:latin typeface="Arial"/>
                <a:cs typeface="Arial"/>
              </a:rPr>
              <a:t>Mean</a:t>
            </a:r>
            <a:r>
              <a:rPr lang="en-GB" dirty="0" smtClean="0">
                <a:latin typeface="Arial"/>
                <a:cs typeface="Arial"/>
              </a:rPr>
              <a:t> and the joy of bottlenecks</a:t>
            </a:r>
            <a:endParaRPr lang="en-US" dirty="0" smtClean="0">
              <a:latin typeface="Arial"/>
              <a:cs typeface="Arial"/>
            </a:endParaRPr>
          </a:p>
        </p:txBody>
      </p:sp>
      <p:pic>
        <p:nvPicPr>
          <p:cNvPr id="4" name="Picture 3"/>
          <p:cNvPicPr>
            <a:picLocks noChangeAspect="1"/>
          </p:cNvPicPr>
          <p:nvPr/>
        </p:nvPicPr>
        <p:blipFill rotWithShape="1">
          <a:blip r:embed="rId3"/>
          <a:srcRect l="30808" r="30128"/>
          <a:stretch/>
        </p:blipFill>
        <p:spPr>
          <a:xfrm>
            <a:off x="2411760" y="2055058"/>
            <a:ext cx="4688115" cy="1080120"/>
          </a:xfrm>
          <a:prstGeom prst="rect">
            <a:avLst/>
          </a:prstGeom>
        </p:spPr>
      </p:pic>
    </p:spTree>
    <p:extLst>
      <p:ext uri="{BB962C8B-B14F-4D97-AF65-F5344CB8AC3E}">
        <p14:creationId xmlns:p14="http://schemas.microsoft.com/office/powerpoint/2010/main" val="3452722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olleenday.files.wordpress.com/2013/02/big-amish-family-dennis-pintos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07675"/>
            <a:ext cx="6833406" cy="45556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Amish Family</a:t>
            </a:r>
            <a:endParaRPr lang="en-GB" dirty="0"/>
          </a:p>
        </p:txBody>
      </p:sp>
    </p:spTree>
    <p:extLst>
      <p:ext uri="{BB962C8B-B14F-4D97-AF65-F5344CB8AC3E}">
        <p14:creationId xmlns:p14="http://schemas.microsoft.com/office/powerpoint/2010/main" val="2290365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Amish colonies before 1850</a:t>
            </a:r>
            <a:endParaRPr lang="en-GB" sz="3200" dirty="0"/>
          </a:p>
        </p:txBody>
      </p:sp>
      <p:pic>
        <p:nvPicPr>
          <p:cNvPr id="89090" name="Picture 2" descr="sample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340768"/>
            <a:ext cx="5803404" cy="515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929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Expansion of the Amish since 1990 (red dots)</a:t>
            </a:r>
            <a:endParaRPr lang="en-GB" sz="3200" dirty="0"/>
          </a:p>
        </p:txBody>
      </p:sp>
      <p:pic>
        <p:nvPicPr>
          <p:cNvPr id="88066" name="Picture 2" descr="http://3.bp.blogspot.com/-WSxiNjy80GQ/VAXQfIlE6lI/AAAAAAAADBA/GX8uppJIVBk/s1600/allsettlementsNO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926" y="1268760"/>
            <a:ext cx="5760640" cy="526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124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Old Order Amish numbers since 1900 (2014: 220 000 Amish [!])  </a:t>
            </a:r>
            <a:endParaRPr lang="en-GB" dirty="0"/>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755"/>
          <a:stretch/>
        </p:blipFill>
        <p:spPr bwMode="auto">
          <a:xfrm>
            <a:off x="539552" y="1988840"/>
            <a:ext cx="8480653" cy="4315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7768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Amish genetics</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990" t="4584" r="-890" b="39700"/>
          <a:stretch/>
        </p:blipFill>
        <p:spPr bwMode="auto">
          <a:xfrm>
            <a:off x="1304940" y="228600"/>
            <a:ext cx="7835041" cy="6080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0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Global fertility – number of children per woman; high point is sub-Saharan Africa</a:t>
            </a:r>
            <a:endParaRPr lang="en-GB" sz="3200" dirty="0"/>
          </a:p>
        </p:txBody>
      </p:sp>
      <p:pic>
        <p:nvPicPr>
          <p:cNvPr id="9218"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25" y="1916832"/>
            <a:ext cx="8220075"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397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Amish child with Ellis-van-</a:t>
            </a:r>
            <a:r>
              <a:rPr lang="en-GB" dirty="0" err="1" smtClean="0"/>
              <a:t>Creveld</a:t>
            </a:r>
            <a:r>
              <a:rPr lang="en-GB" dirty="0" smtClean="0"/>
              <a:t> syndrome: genetic drift</a:t>
            </a:r>
            <a:endParaRPr lang="en-GB" dirty="0"/>
          </a:p>
        </p:txBody>
      </p:sp>
      <p:pic>
        <p:nvPicPr>
          <p:cNvPr id="5122" name="Picture 2" descr="http://umnotawau.com/wp-content/gallery/pertandingan-futsal-umno-bahagian-tawau-2010/brachydactyly-definition-i19.jpg"/>
          <p:cNvPicPr>
            <a:picLocks noChangeAspect="1" noChangeArrowheads="1"/>
          </p:cNvPicPr>
          <p:nvPr/>
        </p:nvPicPr>
        <p:blipFill rotWithShape="1">
          <a:blip r:embed="rId2">
            <a:extLst>
              <a:ext uri="{28A0092B-C50C-407E-A947-70E740481C1C}">
                <a14:useLocalDpi xmlns:a14="http://schemas.microsoft.com/office/drawing/2010/main" val="0"/>
              </a:ext>
            </a:extLst>
          </a:blip>
          <a:srcRect b="56168"/>
          <a:stretch/>
        </p:blipFill>
        <p:spPr bwMode="auto">
          <a:xfrm>
            <a:off x="664314" y="1484784"/>
            <a:ext cx="7703308" cy="33189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jisppd.com/articles/2008/26/5/images/JIndianSocPedodPrevDent_2008_26_5_19_41749_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593" y="4803721"/>
            <a:ext cx="2907582" cy="193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727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Cartilage-hair hypoplasia - Amish</a:t>
            </a:r>
            <a:endParaRPr lang="en-GB" dirty="0"/>
          </a:p>
        </p:txBody>
      </p:sp>
      <p:pic>
        <p:nvPicPr>
          <p:cNvPr id="8194" name="Picture 2" descr="http://www.garyparker.com/users/GaryParker3765/images/GaryParker376576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743825"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308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Sexual dimorphism; gorillas, chimps, humans </a:t>
            </a:r>
            <a:endParaRPr lang="en-GB" dirty="0"/>
          </a:p>
        </p:txBody>
      </p:sp>
      <p:pic>
        <p:nvPicPr>
          <p:cNvPr id="20482" name="Picture 2" descr="http://luna.cas.usf.edu/%7Ertykot/ANT3101/primates/dimorp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852936"/>
            <a:ext cx="1552575" cy="2743201"/>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3.bp.blogspot.com/-eT1lxN8Zlgo/UjpKr9JMu4I/AAAAAAAAABs/hGAWYD8vIUE/s1600/chimpanzeepai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32" r="15473"/>
          <a:stretch/>
        </p:blipFill>
        <p:spPr bwMode="auto">
          <a:xfrm>
            <a:off x="3326129" y="3068960"/>
            <a:ext cx="2148841" cy="2692735"/>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Perfect match: When Kate is not wearing heels, there's 7 inches in height between the Duke and Duchess of Cambridge - which is the ideal height difference many women want between them and their part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3068960"/>
            <a:ext cx="2554256" cy="276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42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RATIO OF MALE TO FEMALE VARIABILITY IN REPRODUCTIVE SUCCESS</a:t>
            </a:r>
            <a:endParaRPr lang="en-GB" sz="3200" dirty="0"/>
          </a:p>
        </p:txBody>
      </p:sp>
      <p:sp>
        <p:nvSpPr>
          <p:cNvPr id="3" name="Rectangle 2"/>
          <p:cNvSpPr/>
          <p:nvPr/>
        </p:nvSpPr>
        <p:spPr>
          <a:xfrm>
            <a:off x="1259632" y="2413338"/>
            <a:ext cx="6696744" cy="3693319"/>
          </a:xfrm>
          <a:prstGeom prst="rect">
            <a:avLst/>
          </a:prstGeom>
        </p:spPr>
        <p:txBody>
          <a:bodyPr wrap="square">
            <a:spAutoFit/>
          </a:bodyPr>
          <a:lstStyle/>
          <a:p>
            <a:pPr lvl="0"/>
            <a:r>
              <a:rPr lang="en-GB" b="1" dirty="0"/>
              <a:t>FINLAND  		</a:t>
            </a:r>
            <a:r>
              <a:rPr lang="en-GB" b="1" dirty="0" smtClean="0"/>
              <a:t>0.79</a:t>
            </a:r>
          </a:p>
          <a:p>
            <a:pPr lvl="0"/>
            <a:endParaRPr lang="en-GB" b="1" dirty="0"/>
          </a:p>
          <a:p>
            <a:pPr lvl="0"/>
            <a:r>
              <a:rPr lang="en-GB" b="1" dirty="0"/>
              <a:t>NORWAY			1.02</a:t>
            </a:r>
          </a:p>
          <a:p>
            <a:pPr lvl="0"/>
            <a:endParaRPr lang="en-GB" b="1" dirty="0" smtClean="0"/>
          </a:p>
          <a:p>
            <a:pPr lvl="0"/>
            <a:r>
              <a:rPr lang="en-GB" b="1" dirty="0" smtClean="0"/>
              <a:t>USA </a:t>
            </a:r>
            <a:r>
              <a:rPr lang="en-GB" b="1" dirty="0"/>
              <a:t>			1.27</a:t>
            </a:r>
          </a:p>
          <a:p>
            <a:pPr lvl="0"/>
            <a:endParaRPr lang="en-GB" b="1" dirty="0" smtClean="0"/>
          </a:p>
          <a:p>
            <a:pPr lvl="0"/>
            <a:r>
              <a:rPr lang="en-GB" b="1" dirty="0" smtClean="0"/>
              <a:t>YANOMAMA </a:t>
            </a:r>
            <a:r>
              <a:rPr lang="en-GB" b="1" dirty="0"/>
              <a:t>(AMAZON)	2.30</a:t>
            </a:r>
          </a:p>
          <a:p>
            <a:pPr lvl="0"/>
            <a:endParaRPr lang="en-GB" b="1" dirty="0" smtClean="0"/>
          </a:p>
          <a:p>
            <a:pPr lvl="0"/>
            <a:r>
              <a:rPr lang="en-GB" b="1" dirty="0" smtClean="0"/>
              <a:t>XAVANTE </a:t>
            </a:r>
            <a:r>
              <a:rPr lang="en-GB" b="1" dirty="0"/>
              <a:t>(BRAZIL)	</a:t>
            </a:r>
            <a:r>
              <a:rPr lang="en-GB" b="1" dirty="0" smtClean="0"/>
              <a:t>	3.10 </a:t>
            </a:r>
            <a:endParaRPr lang="en-GB" b="1" dirty="0"/>
          </a:p>
          <a:p>
            <a:pPr lvl="0"/>
            <a:endParaRPr lang="en-GB" b="1" dirty="0" smtClean="0"/>
          </a:p>
          <a:p>
            <a:pPr lvl="0"/>
            <a:r>
              <a:rPr lang="en-GB" b="1" dirty="0" smtClean="0"/>
              <a:t>ACHE </a:t>
            </a:r>
            <a:r>
              <a:rPr lang="en-GB" b="1" dirty="0"/>
              <a:t>(PARAGUAY)	</a:t>
            </a:r>
            <a:r>
              <a:rPr lang="en-GB" b="1" dirty="0" smtClean="0"/>
              <a:t>	4.22</a:t>
            </a:r>
            <a:endParaRPr lang="en-GB" b="1" dirty="0"/>
          </a:p>
          <a:p>
            <a:pPr lvl="0"/>
            <a:endParaRPr lang="en-GB" b="1" dirty="0" smtClean="0"/>
          </a:p>
          <a:p>
            <a:pPr lvl="0"/>
            <a:r>
              <a:rPr lang="en-GB" b="1" dirty="0" smtClean="0"/>
              <a:t>DOGON </a:t>
            </a:r>
            <a:r>
              <a:rPr lang="en-GB" b="1" dirty="0"/>
              <a:t>(MALI)		4.75</a:t>
            </a:r>
          </a:p>
        </p:txBody>
      </p:sp>
    </p:spTree>
    <p:extLst>
      <p:ext uri="{BB962C8B-B14F-4D97-AF65-F5344CB8AC3E}">
        <p14:creationId xmlns:p14="http://schemas.microsoft.com/office/powerpoint/2010/main" val="893589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youngbinla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700213"/>
            <a:ext cx="65532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a:xfrm>
            <a:off x="0" y="260350"/>
            <a:ext cx="9144000" cy="1143000"/>
          </a:xfrm>
        </p:spPr>
        <p:txBody>
          <a:bodyPr/>
          <a:lstStyle/>
          <a:p>
            <a:pPr eaLnBrk="1" hangingPunct="1">
              <a:defRPr/>
            </a:pPr>
            <a:r>
              <a:rPr lang="en-GB" dirty="0">
                <a:latin typeface="Arial"/>
                <a:ea typeface="ＭＳ Ｐゴシック" charset="0"/>
                <a:cs typeface="Arial"/>
              </a:rPr>
              <a:t>A family on holiday in Sweden</a:t>
            </a:r>
          </a:p>
        </p:txBody>
      </p:sp>
    </p:spTree>
    <p:extLst>
      <p:ext uri="{BB962C8B-B14F-4D97-AF65-F5344CB8AC3E}">
        <p14:creationId xmlns:p14="http://schemas.microsoft.com/office/powerpoint/2010/main" val="3822652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Y chromosome haplotype or “surname”</a:t>
            </a:r>
            <a:endParaRPr lang="en-GB" sz="3600" dirty="0"/>
          </a:p>
        </p:txBody>
      </p:sp>
      <p:pic>
        <p:nvPicPr>
          <p:cNvPr id="21506" name="Picture 2" descr="http://www.cstl.nist.gov/biotech/strbase/images/Y%20STR%20Positions.jpg"/>
          <p:cNvPicPr>
            <a:picLocks noChangeAspect="1" noChangeArrowheads="1"/>
          </p:cNvPicPr>
          <p:nvPr/>
        </p:nvPicPr>
        <p:blipFill rotWithShape="1">
          <a:blip r:embed="rId2">
            <a:extLst>
              <a:ext uri="{28A0092B-C50C-407E-A947-70E740481C1C}">
                <a14:useLocalDpi xmlns:a14="http://schemas.microsoft.com/office/drawing/2010/main" val="0"/>
              </a:ext>
            </a:extLst>
          </a:blip>
          <a:srcRect t="20844"/>
          <a:stretch/>
        </p:blipFill>
        <p:spPr bwMode="auto">
          <a:xfrm>
            <a:off x="1115616" y="1661863"/>
            <a:ext cx="6858000" cy="407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824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4" descr="nature01722-f1"/>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charset="0"/>
                <a:ea typeface="MS PGothic" pitchFamily="34" charset="-128"/>
              </a:defRPr>
            </a:lvl1pPr>
            <a:lvl2pPr marL="742950" indent="-285750">
              <a:spcBef>
                <a:spcPct val="20000"/>
              </a:spcBef>
              <a:buChar char="–"/>
              <a:defRPr sz="2800">
                <a:solidFill>
                  <a:schemeClr val="tx1"/>
                </a:solidFill>
                <a:latin typeface="Times" charset="0"/>
                <a:ea typeface="MS PGothic" pitchFamily="34" charset="-128"/>
              </a:defRPr>
            </a:lvl2pPr>
            <a:lvl3pPr marL="1143000" indent="-228600">
              <a:spcBef>
                <a:spcPct val="20000"/>
              </a:spcBef>
              <a:buChar char="•"/>
              <a:defRPr sz="2400">
                <a:solidFill>
                  <a:schemeClr val="tx1"/>
                </a:solidFill>
                <a:latin typeface="Times" charset="0"/>
                <a:ea typeface="MS PGothic" pitchFamily="34" charset="-128"/>
              </a:defRPr>
            </a:lvl3pPr>
            <a:lvl4pPr marL="1600200" indent="-228600">
              <a:spcBef>
                <a:spcPct val="20000"/>
              </a:spcBef>
              <a:buChar char="–"/>
              <a:defRPr sz="2000">
                <a:solidFill>
                  <a:schemeClr val="tx1"/>
                </a:solidFill>
                <a:latin typeface="Times" charset="0"/>
                <a:ea typeface="MS PGothic" pitchFamily="34" charset="-128"/>
              </a:defRPr>
            </a:lvl4pPr>
            <a:lvl5pPr marL="2057400" indent="-228600">
              <a:spcBef>
                <a:spcPct val="20000"/>
              </a:spcBef>
              <a:buChar char="»"/>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itchFamily="34" charset="-128"/>
              </a:defRPr>
            </a:lvl9pPr>
          </a:lstStyle>
          <a:p>
            <a:pPr>
              <a:spcBef>
                <a:spcPct val="0"/>
              </a:spcBef>
              <a:buFontTx/>
              <a:buNone/>
            </a:pPr>
            <a:endParaRPr lang="en-GB" altLang="en-US" sz="2400"/>
          </a:p>
        </p:txBody>
      </p:sp>
      <p:sp>
        <p:nvSpPr>
          <p:cNvPr id="45059" name="AutoShape 5" descr="nature01722-f1"/>
          <p:cNvSpPr>
            <a:spLocks noChangeAspect="1" noChangeArrowheads="1"/>
          </p:cNvSpPr>
          <p:nvPr/>
        </p:nvSpPr>
        <p:spPr bwMode="auto">
          <a:xfrm>
            <a:off x="4243388" y="3657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charset="0"/>
                <a:ea typeface="MS PGothic" pitchFamily="34" charset="-128"/>
              </a:defRPr>
            </a:lvl1pPr>
            <a:lvl2pPr marL="742950" indent="-285750">
              <a:spcBef>
                <a:spcPct val="20000"/>
              </a:spcBef>
              <a:buChar char="–"/>
              <a:defRPr sz="2800">
                <a:solidFill>
                  <a:schemeClr val="tx1"/>
                </a:solidFill>
                <a:latin typeface="Times" charset="0"/>
                <a:ea typeface="MS PGothic" pitchFamily="34" charset="-128"/>
              </a:defRPr>
            </a:lvl2pPr>
            <a:lvl3pPr marL="1143000" indent="-228600">
              <a:spcBef>
                <a:spcPct val="20000"/>
              </a:spcBef>
              <a:buChar char="•"/>
              <a:defRPr sz="2400">
                <a:solidFill>
                  <a:schemeClr val="tx1"/>
                </a:solidFill>
                <a:latin typeface="Times" charset="0"/>
                <a:ea typeface="MS PGothic" pitchFamily="34" charset="-128"/>
              </a:defRPr>
            </a:lvl3pPr>
            <a:lvl4pPr marL="1600200" indent="-228600">
              <a:spcBef>
                <a:spcPct val="20000"/>
              </a:spcBef>
              <a:buChar char="–"/>
              <a:defRPr sz="2000">
                <a:solidFill>
                  <a:schemeClr val="tx1"/>
                </a:solidFill>
                <a:latin typeface="Times" charset="0"/>
                <a:ea typeface="MS PGothic" pitchFamily="34" charset="-128"/>
              </a:defRPr>
            </a:lvl4pPr>
            <a:lvl5pPr marL="2057400" indent="-228600">
              <a:spcBef>
                <a:spcPct val="20000"/>
              </a:spcBef>
              <a:buChar char="»"/>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itchFamily="34" charset="-128"/>
              </a:defRPr>
            </a:lvl9pPr>
          </a:lstStyle>
          <a:p>
            <a:pPr>
              <a:spcBef>
                <a:spcPct val="0"/>
              </a:spcBef>
              <a:buFontTx/>
              <a:buNone/>
            </a:pPr>
            <a:endParaRPr lang="en-GB" altLang="en-US" sz="2400"/>
          </a:p>
        </p:txBody>
      </p:sp>
      <p:sp>
        <p:nvSpPr>
          <p:cNvPr id="2" name="Title 1"/>
          <p:cNvSpPr>
            <a:spLocks noGrp="1"/>
          </p:cNvSpPr>
          <p:nvPr>
            <p:ph type="title"/>
          </p:nvPr>
        </p:nvSpPr>
        <p:spPr/>
        <p:txBody>
          <a:bodyPr>
            <a:noAutofit/>
          </a:bodyPr>
          <a:lstStyle/>
          <a:p>
            <a:pPr>
              <a:defRPr/>
            </a:pPr>
            <a:r>
              <a:rPr lang="en-GB" dirty="0" smtClean="0">
                <a:latin typeface="Arial"/>
                <a:ea typeface="+mj-ea"/>
                <a:cs typeface="Arial"/>
              </a:rPr>
              <a:t>The boundaries of the Mongol Empire (shaded)</a:t>
            </a:r>
            <a:endParaRPr lang="en-GB" dirty="0">
              <a:latin typeface="Arial"/>
              <a:ea typeface="+mj-ea"/>
              <a:cs typeface="Arial"/>
            </a:endParaRPr>
          </a:p>
        </p:txBody>
      </p:sp>
      <p:pic>
        <p:nvPicPr>
          <p:cNvPr id="45061" name="Picture 2" descr="http://blogs.discovermagazine.com/gnxp/files/2010/08/sta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 y="2276475"/>
            <a:ext cx="7604125"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753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269875"/>
            <a:ext cx="7772400" cy="1143000"/>
          </a:xfrm>
        </p:spPr>
        <p:txBody>
          <a:bodyPr/>
          <a:lstStyle/>
          <a:p>
            <a:pPr>
              <a:defRPr/>
            </a:pPr>
            <a:r>
              <a:rPr lang="en-GB" dirty="0">
                <a:latin typeface="Arial"/>
                <a:ea typeface="ＭＳ Ｐゴシック" charset="0"/>
                <a:cs typeface="Arial"/>
              </a:rPr>
              <a:t>Genghis Khan</a:t>
            </a:r>
          </a:p>
        </p:txBody>
      </p:sp>
      <p:pic>
        <p:nvPicPr>
          <p:cNvPr id="46083" name="Picture 4" descr="YuanEmperorAlbumGenghisPortrait.jpg"/>
          <p:cNvPicPr>
            <a:picLocks noChangeAspect="1"/>
          </p:cNvPicPr>
          <p:nvPr/>
        </p:nvPicPr>
        <p:blipFill>
          <a:blip r:embed="rId3">
            <a:extLst>
              <a:ext uri="{28A0092B-C50C-407E-A947-70E740481C1C}">
                <a14:useLocalDpi xmlns:a14="http://schemas.microsoft.com/office/drawing/2010/main" val="0"/>
              </a:ext>
            </a:extLst>
          </a:blip>
          <a:srcRect t="10925"/>
          <a:stretch>
            <a:fillRect/>
          </a:stretch>
        </p:blipFill>
        <p:spPr bwMode="auto">
          <a:xfrm>
            <a:off x="2484438" y="1557338"/>
            <a:ext cx="4392612"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1114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altLang="en-US" sz="2800"/>
              <a:t>Likely world colonisation routes, and genetic distance from E Africa (shades of green)</a:t>
            </a:r>
            <a:endParaRPr lang="en-US" altLang="en-US" sz="2800"/>
          </a:p>
        </p:txBody>
      </p:sp>
      <p:pic>
        <p:nvPicPr>
          <p:cNvPr id="2273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485900"/>
            <a:ext cx="3571875"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052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685800" y="0"/>
            <a:ext cx="7772400" cy="1371600"/>
          </a:xfrm>
        </p:spPr>
        <p:txBody>
          <a:bodyPr/>
          <a:lstStyle/>
          <a:p>
            <a:r>
              <a:rPr lang="en-GB" altLang="en-US" sz="2800" dirty="0" smtClean="0"/>
              <a:t>Extent of genetic diversity against walking </a:t>
            </a:r>
            <a:r>
              <a:rPr lang="en-GB" altLang="en-US" sz="2800" dirty="0"/>
              <a:t>distance </a:t>
            </a:r>
            <a:r>
              <a:rPr lang="en-GB" altLang="en-US" sz="2800" dirty="0" smtClean="0"/>
              <a:t>from </a:t>
            </a:r>
            <a:r>
              <a:rPr lang="en-GB" altLang="en-US" sz="2800" dirty="0"/>
              <a:t>Addis Ababa</a:t>
            </a:r>
            <a:endParaRPr lang="en-US" altLang="en-US" sz="2800" dirty="0"/>
          </a:p>
        </p:txBody>
      </p:sp>
      <p:pic>
        <p:nvPicPr>
          <p:cNvPr id="528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19200"/>
            <a:ext cx="1120140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534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Where the median age will be less than 25 in 2030</a:t>
            </a:r>
            <a:endParaRPr lang="en-GB" dirty="0"/>
          </a:p>
        </p:txBody>
      </p:sp>
      <p:pic>
        <p:nvPicPr>
          <p:cNvPr id="13314" name="Picture 2" descr="http://www.newsecuritybeat.org/wp-content/uploads/2012/07/map21.png"/>
          <p:cNvPicPr>
            <a:picLocks noChangeAspect="1" noChangeArrowheads="1"/>
          </p:cNvPicPr>
          <p:nvPr/>
        </p:nvPicPr>
        <p:blipFill rotWithShape="1">
          <a:blip r:embed="rId2">
            <a:extLst>
              <a:ext uri="{28A0092B-C50C-407E-A947-70E740481C1C}">
                <a14:useLocalDpi xmlns:a14="http://schemas.microsoft.com/office/drawing/2010/main" val="0"/>
              </a:ext>
            </a:extLst>
          </a:blip>
          <a:srcRect t="24447" b="23362"/>
          <a:stretch/>
        </p:blipFill>
        <p:spPr bwMode="auto">
          <a:xfrm>
            <a:off x="179512" y="1884107"/>
            <a:ext cx="8628555"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824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800" dirty="0" smtClean="0"/>
              <a:t>Estimated bottleneck size for women (red triangle) and men (blue); modern figure at top, original bottleneck bottom</a:t>
            </a:r>
            <a:endParaRPr lang="en-GB" sz="2800" dirty="0"/>
          </a:p>
        </p:txBody>
      </p:sp>
      <p:pic>
        <p:nvPicPr>
          <p:cNvPr id="3076" name="Picture 4" descr="http://www.investigativegenetics.com/content/figures/2041-2223-5-13-6-l.jpg"/>
          <p:cNvPicPr>
            <a:picLocks noChangeAspect="1" noChangeArrowheads="1"/>
          </p:cNvPicPr>
          <p:nvPr/>
        </p:nvPicPr>
        <p:blipFill rotWithShape="1">
          <a:blip r:embed="rId2">
            <a:extLst>
              <a:ext uri="{28A0092B-C50C-407E-A947-70E740481C1C}">
                <a14:useLocalDpi xmlns:a14="http://schemas.microsoft.com/office/drawing/2010/main" val="0"/>
              </a:ext>
            </a:extLst>
          </a:blip>
          <a:srcRect b="13825"/>
          <a:stretch/>
        </p:blipFill>
        <p:spPr bwMode="auto">
          <a:xfrm>
            <a:off x="372943" y="1556792"/>
            <a:ext cx="8300680" cy="510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008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381000" y="714157"/>
            <a:ext cx="8397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defRPr>
            </a:lvl9pPr>
          </a:lstStyle>
          <a:p>
            <a:pPr eaLnBrk="1" hangingPunct="1"/>
            <a:r>
              <a:rPr lang="en-US" altLang="en-US" sz="1800" dirty="0" smtClean="0"/>
              <a:t>Runs of homozygosity in a modern Frenchman and two Neanderthals – high inbreeding in Neanderthals: small populations?.</a:t>
            </a:r>
            <a:endParaRPr lang="en-US" altLang="en-US" sz="1800" dirty="0"/>
          </a:p>
        </p:txBody>
      </p:sp>
      <p:pic>
        <p:nvPicPr>
          <p:cNvPr id="4" name="Picture 8" descr="C:\Documents and Settings\Administrator\Desktop\12.12 ntu\ppt\nature12886-f3.jpg"/>
          <p:cNvPicPr>
            <a:picLocks noChangeAspect="1" noChangeArrowheads="1"/>
          </p:cNvPicPr>
          <p:nvPr/>
        </p:nvPicPr>
        <p:blipFill rotWithShape="1">
          <a:blip r:embed="rId2">
            <a:extLst>
              <a:ext uri="{28A0092B-C50C-407E-A947-70E740481C1C}">
                <a14:useLocalDpi xmlns:a14="http://schemas.microsoft.com/office/drawing/2010/main" val="0"/>
              </a:ext>
            </a:extLst>
          </a:blip>
          <a:srcRect l="5724" b="81602"/>
          <a:stretch/>
        </p:blipFill>
        <p:spPr bwMode="auto">
          <a:xfrm>
            <a:off x="-252536" y="2492896"/>
            <a:ext cx="912769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2258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Size of recent world bottlenecks and effective population sizes</a:t>
            </a:r>
            <a:endParaRPr lang="en-GB" dirty="0"/>
          </a:p>
        </p:txBody>
      </p:sp>
      <p:sp>
        <p:nvSpPr>
          <p:cNvPr id="7" name="Rectangle 6"/>
          <p:cNvSpPr/>
          <p:nvPr/>
        </p:nvSpPr>
        <p:spPr>
          <a:xfrm>
            <a:off x="251520" y="1582341"/>
            <a:ext cx="8640960" cy="3693319"/>
          </a:xfrm>
          <a:prstGeom prst="rect">
            <a:avLst/>
          </a:prstGeom>
        </p:spPr>
        <p:txBody>
          <a:bodyPr wrap="square">
            <a:spAutoFit/>
          </a:bodyPr>
          <a:lstStyle/>
          <a:p>
            <a:r>
              <a:rPr lang="en-GB" dirty="0" smtClean="0"/>
              <a:t> 		ORIGINAL 	  	  WITH MODERN POPULATION  INCREASE</a:t>
            </a:r>
            <a:endParaRPr lang="en-GB" dirty="0"/>
          </a:p>
          <a:p>
            <a:r>
              <a:rPr lang="en-GB" dirty="0"/>
              <a:t>        </a:t>
            </a:r>
            <a:endParaRPr lang="en-GB" dirty="0" smtClean="0"/>
          </a:p>
          <a:p>
            <a:r>
              <a:rPr lang="en-GB" dirty="0"/>
              <a:t>	</a:t>
            </a:r>
            <a:r>
              <a:rPr lang="en-GB" dirty="0" smtClean="0"/>
              <a:t>	</a:t>
            </a:r>
            <a:r>
              <a:rPr lang="en-GB" b="1" dirty="0" smtClean="0"/>
              <a:t>Men    </a:t>
            </a:r>
            <a:r>
              <a:rPr lang="en-GB" b="1" dirty="0"/>
              <a:t>Women			Men	Women</a:t>
            </a:r>
          </a:p>
          <a:p>
            <a:endParaRPr lang="en-GB" dirty="0" smtClean="0"/>
          </a:p>
          <a:p>
            <a:r>
              <a:rPr lang="en-GB" dirty="0" smtClean="0"/>
              <a:t>Out </a:t>
            </a:r>
            <a:r>
              <a:rPr lang="en-GB" dirty="0"/>
              <a:t>of Africa	</a:t>
            </a:r>
            <a:r>
              <a:rPr lang="en-GB" dirty="0" smtClean="0"/>
              <a:t>15</a:t>
            </a:r>
            <a:r>
              <a:rPr lang="en-GB" dirty="0"/>
              <a:t>	</a:t>
            </a:r>
            <a:r>
              <a:rPr lang="en-GB" dirty="0" smtClean="0"/>
              <a:t>26			-----	-----</a:t>
            </a:r>
            <a:endParaRPr lang="en-GB" dirty="0"/>
          </a:p>
          <a:p>
            <a:endParaRPr lang="en-GB" dirty="0" smtClean="0"/>
          </a:p>
          <a:p>
            <a:r>
              <a:rPr lang="en-GB" dirty="0" smtClean="0"/>
              <a:t>Into </a:t>
            </a:r>
            <a:r>
              <a:rPr lang="en-GB" dirty="0"/>
              <a:t>Europe               </a:t>
            </a:r>
            <a:r>
              <a:rPr lang="en-GB" dirty="0" smtClean="0"/>
              <a:t>18</a:t>
            </a:r>
            <a:r>
              <a:rPr lang="en-GB" dirty="0"/>
              <a:t>	118			3800	8000</a:t>
            </a:r>
          </a:p>
          <a:p>
            <a:endParaRPr lang="en-GB" dirty="0" smtClean="0"/>
          </a:p>
          <a:p>
            <a:r>
              <a:rPr lang="en-GB" dirty="0" smtClean="0"/>
              <a:t>Into </a:t>
            </a:r>
            <a:r>
              <a:rPr lang="en-GB" dirty="0"/>
              <a:t>India		74	1663			8600	29500</a:t>
            </a:r>
          </a:p>
          <a:p>
            <a:endParaRPr lang="en-GB" dirty="0" smtClean="0"/>
          </a:p>
          <a:p>
            <a:r>
              <a:rPr lang="en-GB" dirty="0" smtClean="0"/>
              <a:t>Into </a:t>
            </a:r>
            <a:r>
              <a:rPr lang="en-GB" dirty="0"/>
              <a:t>Australia	</a:t>
            </a:r>
            <a:r>
              <a:rPr lang="en-GB" dirty="0" smtClean="0"/>
              <a:t>30</a:t>
            </a:r>
            <a:r>
              <a:rPr lang="en-GB" dirty="0"/>
              <a:t>	52			2100	3500</a:t>
            </a:r>
          </a:p>
          <a:p>
            <a:endParaRPr lang="en-GB" dirty="0" smtClean="0"/>
          </a:p>
          <a:p>
            <a:r>
              <a:rPr lang="en-GB" dirty="0" smtClean="0"/>
              <a:t>Into </a:t>
            </a:r>
            <a:r>
              <a:rPr lang="en-GB" dirty="0"/>
              <a:t>Americas	</a:t>
            </a:r>
            <a:r>
              <a:rPr lang="en-GB" dirty="0" smtClean="0"/>
              <a:t>21</a:t>
            </a:r>
            <a:r>
              <a:rPr lang="en-GB" dirty="0"/>
              <a:t>	90			700	1800</a:t>
            </a:r>
          </a:p>
        </p:txBody>
      </p:sp>
    </p:spTree>
    <p:extLst>
      <p:ext uri="{BB962C8B-B14F-4D97-AF65-F5344CB8AC3E}">
        <p14:creationId xmlns:p14="http://schemas.microsoft.com/office/powerpoint/2010/main" val="34257752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844675"/>
            <a:ext cx="3171825" cy="479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Rectangle 3"/>
          <p:cNvSpPr>
            <a:spLocks noGrp="1" noChangeArrowheads="1"/>
          </p:cNvSpPr>
          <p:nvPr>
            <p:ph type="title"/>
          </p:nvPr>
        </p:nvSpPr>
        <p:spPr/>
        <p:txBody>
          <a:bodyPr>
            <a:normAutofit fontScale="90000"/>
          </a:bodyPr>
          <a:lstStyle/>
          <a:p>
            <a:pPr eaLnBrk="1" hangingPunct="1"/>
            <a:r>
              <a:rPr lang="en-GB" altLang="en-US" sz="4000" dirty="0" smtClean="0"/>
              <a:t>The ultimate bottleneck: Man as an endangered ancient primate</a:t>
            </a:r>
            <a:endParaRPr lang="en-US" altLang="en-US" sz="4000" dirty="0" smtClean="0"/>
          </a:p>
        </p:txBody>
      </p:sp>
    </p:spTree>
    <p:extLst>
      <p:ext uri="{BB962C8B-B14F-4D97-AF65-F5344CB8AC3E}">
        <p14:creationId xmlns:p14="http://schemas.microsoft.com/office/powerpoint/2010/main" val="31212801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a:off x="0" y="1341438"/>
            <a:ext cx="9039225"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Title 1"/>
          <p:cNvSpPr>
            <a:spLocks noGrp="1"/>
          </p:cNvSpPr>
          <p:nvPr>
            <p:ph type="title"/>
          </p:nvPr>
        </p:nvSpPr>
        <p:spPr>
          <a:xfrm>
            <a:off x="685800" y="333375"/>
            <a:ext cx="7772400" cy="1008063"/>
          </a:xfrm>
        </p:spPr>
        <p:txBody>
          <a:bodyPr/>
          <a:lstStyle/>
          <a:p>
            <a:r>
              <a:rPr lang="en-GB" altLang="en-US" sz="2400" smtClean="0">
                <a:latin typeface="Arial" charset="0"/>
              </a:rPr>
              <a:t>Geographical variation in humans and their relatives</a:t>
            </a:r>
          </a:p>
        </p:txBody>
      </p:sp>
    </p:spTree>
    <p:extLst>
      <p:ext uri="{BB962C8B-B14F-4D97-AF65-F5344CB8AC3E}">
        <p14:creationId xmlns:p14="http://schemas.microsoft.com/office/powerpoint/2010/main" val="40782821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kinja-img.com/gawker-media/image/upload/s--iNnB-_I9--/c_scale,fl_progressive,q_80,w_800/17fffaloih6cg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620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55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200" dirty="0" smtClean="0"/>
              <a:t>Human and chimp population sizes over 10my estimated from genetic data</a:t>
            </a:r>
            <a:endParaRPr lang="en-GB" sz="3200" dirty="0"/>
          </a:p>
        </p:txBody>
      </p:sp>
      <p:pic>
        <p:nvPicPr>
          <p:cNvPr id="5122" name="Picture 2" descr="http://www.nature.com/nature/journal/v499/n7459/images_article/nature12228-f3.2.jpg"/>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44502" y="2636912"/>
            <a:ext cx="8980363" cy="2297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767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future of one </a:t>
            </a:r>
            <a:r>
              <a:rPr lang="en-GB" smtClean="0"/>
              <a:t>endangered species</a:t>
            </a:r>
            <a:endParaRPr lang="en-GB" dirty="0"/>
          </a:p>
        </p:txBody>
      </p:sp>
      <p:pic>
        <p:nvPicPr>
          <p:cNvPr id="4098" name="Picture 2" descr="Image result for chimpanzee in z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18992"/>
            <a:ext cx="6859463" cy="513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416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atom bom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732938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GB" dirty="0" smtClean="0"/>
              <a:t>And another?</a:t>
            </a:r>
            <a:endParaRPr lang="en-GB" dirty="0"/>
          </a:p>
        </p:txBody>
      </p:sp>
    </p:spTree>
    <p:extLst>
      <p:ext uri="{BB962C8B-B14F-4D97-AF65-F5344CB8AC3E}">
        <p14:creationId xmlns:p14="http://schemas.microsoft.com/office/powerpoint/2010/main" val="308601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Future population growth (</a:t>
            </a:r>
            <a:r>
              <a:rPr lang="en-GB" dirty="0" smtClean="0">
                <a:solidFill>
                  <a:srgbClr val="FF0000"/>
                </a:solidFill>
              </a:rPr>
              <a:t>log scale</a:t>
            </a:r>
            <a:r>
              <a:rPr lang="en-GB" dirty="0" smtClean="0"/>
              <a:t>)</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09716"/>
            <a:ext cx="6286643" cy="5575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6000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iologicaldiversity.org/programs/population_and_sustainability/crowded_planet/images/PopExt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43545"/>
            <a:ext cx="6886575"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189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effectLst/>
              </a:rPr>
              <a:t/>
            </a:r>
            <a:br>
              <a:rPr lang="en-GB" dirty="0" smtClean="0">
                <a:effectLst/>
              </a:rPr>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effectLst/>
              </a:rPr>
              <a:t>There are now more human babies born each day-- about 350,000-- than there are individuals left in all the great ape species combined, including gorillas, chimpanzees, bonobos and orangutans.</a:t>
            </a:r>
            <a:endParaRPr lang="en-GB" dirty="0"/>
          </a:p>
        </p:txBody>
      </p:sp>
    </p:spTree>
    <p:extLst>
      <p:ext uri="{BB962C8B-B14F-4D97-AF65-F5344CB8AC3E}">
        <p14:creationId xmlns:p14="http://schemas.microsoft.com/office/powerpoint/2010/main" val="4284658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photo of a chimp at a termite mound fishing with a probe and puncturing s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628800"/>
            <a:ext cx="5585654" cy="418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13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200" dirty="0" smtClean="0"/>
              <a:t>Chimp population estimates 1900- 2003</a:t>
            </a:r>
            <a:endParaRPr lang="en-GB" sz="3200" dirty="0"/>
          </a:p>
        </p:txBody>
      </p:sp>
      <p:pic>
        <p:nvPicPr>
          <p:cNvPr id="8194" name="Picture 2" descr="https://s3.amazonaws.com/images.federalregister.gov/EP12JN13.002/original.gif"/>
          <p:cNvPicPr>
            <a:picLocks noChangeAspect="1" noChangeArrowheads="1"/>
          </p:cNvPicPr>
          <p:nvPr/>
        </p:nvPicPr>
        <p:blipFill rotWithShape="1">
          <a:blip r:embed="rId2">
            <a:extLst>
              <a:ext uri="{28A0092B-C50C-407E-A947-70E740481C1C}">
                <a14:useLocalDpi xmlns:a14="http://schemas.microsoft.com/office/drawing/2010/main" val="0"/>
              </a:ext>
            </a:extLst>
          </a:blip>
          <a:srcRect t="9035" r="62555"/>
          <a:stretch/>
        </p:blipFill>
        <p:spPr bwMode="auto">
          <a:xfrm>
            <a:off x="2195736" y="1556792"/>
            <a:ext cx="4928322" cy="4811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307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1135</TotalTime>
  <Words>780</Words>
  <Application>Microsoft Office PowerPoint</Application>
  <PresentationFormat>On-screen Show (4:3)</PresentationFormat>
  <Paragraphs>109</Paragraphs>
  <Slides>48</Slides>
  <Notes>15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World Population since 1AD and how long it took to put on an extra million people</vt:lpstr>
      <vt:lpstr>Global fertility – number of children per woman; high point is sub-Saharan Africa</vt:lpstr>
      <vt:lpstr>Where the median age will be less than 25 in 2030</vt:lpstr>
      <vt:lpstr>Future population growth (log scale)</vt:lpstr>
      <vt:lpstr>PowerPoint Presentation</vt:lpstr>
      <vt:lpstr>        There are now more human babies born each day-- about 350,000-- than there are individuals left in all the great ape species combined, including gorillas, chimpanzees, bonobos and orangutans.</vt:lpstr>
      <vt:lpstr>PowerPoint Presentation</vt:lpstr>
      <vt:lpstr>Chimp population estimates 1900- 2003</vt:lpstr>
      <vt:lpstr>Decline 1980-2000 in suitable environmental conditions for African great apes</vt:lpstr>
      <vt:lpstr>Projected decline to 2030 in suitable environmental conditions for African great apes</vt:lpstr>
      <vt:lpstr>The Voyage of the Beagle 1831-1836</vt:lpstr>
      <vt:lpstr>Galapagos</vt:lpstr>
      <vt:lpstr>PowerPoint Presentation</vt:lpstr>
      <vt:lpstr>The bottleneck effect</vt:lpstr>
      <vt:lpstr>Genetic drift</vt:lpstr>
      <vt:lpstr>Plus the effect of repeated sampling in small populations (genetic drift)</vt:lpstr>
      <vt:lpstr>Decrease in  numbers of heterozygotes (ie genetic diversity) with time in small populations under genetic drift</vt:lpstr>
      <vt:lpstr>Pingelap</vt:lpstr>
      <vt:lpstr>PowerPoint Presentation</vt:lpstr>
      <vt:lpstr>Tristan da cunha</vt:lpstr>
      <vt:lpstr>Population of tristan</vt:lpstr>
      <vt:lpstr>Retinoblastoma</vt:lpstr>
      <vt:lpstr>Harmonic mean calc</vt:lpstr>
      <vt:lpstr>Amish Family</vt:lpstr>
      <vt:lpstr>Amish colonies before 1850</vt:lpstr>
      <vt:lpstr>Expansion of the Amish since 1990 (red dots)</vt:lpstr>
      <vt:lpstr>Old Order Amish numbers since 1900 (2014: 220 000 Amish [!])  </vt:lpstr>
      <vt:lpstr>Amish genetics</vt:lpstr>
      <vt:lpstr>Amish child with Ellis-van-Creveld syndrome: genetic drift</vt:lpstr>
      <vt:lpstr>Cartilage-hair hypoplasia - Amish</vt:lpstr>
      <vt:lpstr>Sexual dimorphism; gorillas, chimps, humans </vt:lpstr>
      <vt:lpstr>RATIO OF MALE TO FEMALE VARIABILITY IN REPRODUCTIVE SUCCESS</vt:lpstr>
      <vt:lpstr>A family on holiday in Sweden</vt:lpstr>
      <vt:lpstr>Y chromosome haplotype or “surname”</vt:lpstr>
      <vt:lpstr>The boundaries of the Mongol Empire (shaded)</vt:lpstr>
      <vt:lpstr>Genghis Khan</vt:lpstr>
      <vt:lpstr>Likely world colonisation routes, and genetic distance from E Africa (shades of green)</vt:lpstr>
      <vt:lpstr>Extent of genetic diversity against walking distance from Addis Ababa</vt:lpstr>
      <vt:lpstr>Estimated bottleneck size for women (red triangle) and men (blue); modern figure at top, original bottleneck bottom</vt:lpstr>
      <vt:lpstr>PowerPoint Presentation</vt:lpstr>
      <vt:lpstr>Size of recent world bottlenecks and effective population sizes</vt:lpstr>
      <vt:lpstr>The ultimate bottleneck: Man as an endangered ancient primate</vt:lpstr>
      <vt:lpstr>Geographical variation in humans and their relatives</vt:lpstr>
      <vt:lpstr>PowerPoint Presentation</vt:lpstr>
      <vt:lpstr>Human and chimp population sizes over 10my estimated from genetic data</vt:lpstr>
      <vt:lpstr>The future of one endangered species</vt:lpstr>
      <vt:lpstr>And another?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23</cp:revision>
  <dcterms:created xsi:type="dcterms:W3CDTF">2016-03-21T14:49:24Z</dcterms:created>
  <dcterms:modified xsi:type="dcterms:W3CDTF">2016-03-22T17:04:36Z</dcterms:modified>
</cp:coreProperties>
</file>