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5" r:id="rId5"/>
    <p:sldId id="276" r:id="rId6"/>
    <p:sldId id="277" r:id="rId7"/>
    <p:sldId id="271" r:id="rId8"/>
    <p:sldId id="272" r:id="rId9"/>
    <p:sldId id="278" r:id="rId10"/>
    <p:sldId id="273"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22" y="19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17/02/2016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4221711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17/02/2016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96523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17/02/2016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79901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D81A63-A9AD-42B5-9C26-2FC383170545}" type="datetimeFigureOut">
              <a:rPr lang="en-GB" smtClean="0"/>
              <a:t>17/02/2016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79210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D81A63-A9AD-42B5-9C26-2FC383170545}" type="datetimeFigureOut">
              <a:rPr lang="en-GB" smtClean="0"/>
              <a:t>17/02/2016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84652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D81A63-A9AD-42B5-9C26-2FC383170545}" type="datetimeFigureOut">
              <a:rPr lang="en-GB" smtClean="0"/>
              <a:t>17/02/2016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849749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D81A63-A9AD-42B5-9C26-2FC383170545}" type="datetimeFigureOut">
              <a:rPr lang="en-GB" smtClean="0"/>
              <a:t>17/02/2016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56371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D81A63-A9AD-42B5-9C26-2FC383170545}" type="datetimeFigureOut">
              <a:rPr lang="en-GB" smtClean="0"/>
              <a:t>17/02/2016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327848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81A63-A9AD-42B5-9C26-2FC383170545}" type="datetimeFigureOut">
              <a:rPr lang="en-GB" smtClean="0"/>
              <a:t>17/02/2016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10206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17/02/2016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1018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81A63-A9AD-42B5-9C26-2FC383170545}" type="datetimeFigureOut">
              <a:rPr lang="en-GB" smtClean="0"/>
              <a:t>17/02/2016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A4D3C-CD02-4DC3-93A4-5AA2704ABFC3}" type="slidenum">
              <a:rPr lang="en-GB" smtClean="0"/>
              <a:t>‹#›</a:t>
            </a:fld>
            <a:endParaRPr lang="en-GB"/>
          </a:p>
        </p:txBody>
      </p:sp>
    </p:spTree>
    <p:extLst>
      <p:ext uri="{BB962C8B-B14F-4D97-AF65-F5344CB8AC3E}">
        <p14:creationId xmlns:p14="http://schemas.microsoft.com/office/powerpoint/2010/main" val="277565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81A63-A9AD-42B5-9C26-2FC383170545}" type="datetimeFigureOut">
              <a:rPr lang="en-GB" smtClean="0"/>
              <a:t>17/02/2016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A4D3C-CD02-4DC3-93A4-5AA2704ABFC3}" type="slidenum">
              <a:rPr lang="en-GB" smtClean="0"/>
              <a:t>‹#›</a:t>
            </a:fld>
            <a:endParaRPr lang="en-GB"/>
          </a:p>
        </p:txBody>
      </p:sp>
    </p:spTree>
    <p:extLst>
      <p:ext uri="{BB962C8B-B14F-4D97-AF65-F5344CB8AC3E}">
        <p14:creationId xmlns:p14="http://schemas.microsoft.com/office/powerpoint/2010/main" val="1433260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92696"/>
            <a:ext cx="7920880" cy="3384375"/>
          </a:xfrm>
        </p:spPr>
        <p:txBody>
          <a:bodyPr>
            <a:normAutofit fontScale="90000"/>
          </a:bodyPr>
          <a:lstStyle/>
          <a:p>
            <a:r>
              <a:rPr lang="en-GB" sz="4000" dirty="0" smtClean="0"/>
              <a:t>Gresham College</a:t>
            </a:r>
            <a:br>
              <a:rPr lang="en-GB" sz="4000" dirty="0" smtClean="0"/>
            </a:br>
            <a:r>
              <a:rPr lang="en-GB" sz="4000" dirty="0" smtClean="0"/>
              <a:t>Divinity Lecture 4</a:t>
            </a:r>
            <a:br>
              <a:rPr lang="en-GB" sz="4000" dirty="0" smtClean="0"/>
            </a:br>
            <a:r>
              <a:rPr lang="en-GB" dirty="0"/>
              <a:t/>
            </a:r>
            <a:br>
              <a:rPr lang="en-GB" dirty="0"/>
            </a:br>
            <a:r>
              <a:rPr lang="en-GB" dirty="0"/>
              <a:t>Darwin, Evolution, and </a:t>
            </a:r>
            <a:r>
              <a:rPr lang="en-GB" dirty="0" smtClean="0"/>
              <a:t>God:</a:t>
            </a:r>
            <a:br>
              <a:rPr lang="en-GB" dirty="0" smtClean="0"/>
            </a:br>
            <a:r>
              <a:rPr lang="en-GB" dirty="0" smtClean="0"/>
              <a:t>Some </a:t>
            </a:r>
            <a:r>
              <a:rPr lang="en-GB" dirty="0"/>
              <a:t>Debates</a:t>
            </a:r>
            <a:br>
              <a:rPr lang="en-GB" dirty="0"/>
            </a:br>
            <a:endParaRPr lang="en-GB" dirty="0" smtClean="0"/>
          </a:p>
        </p:txBody>
      </p:sp>
      <p:sp>
        <p:nvSpPr>
          <p:cNvPr id="3" name="Subtitle 2"/>
          <p:cNvSpPr>
            <a:spLocks noGrp="1"/>
          </p:cNvSpPr>
          <p:nvPr>
            <p:ph type="subTitle" idx="1"/>
          </p:nvPr>
        </p:nvSpPr>
        <p:spPr/>
        <p:txBody>
          <a:bodyPr/>
          <a:lstStyle/>
          <a:p>
            <a:endParaRPr lang="en-GB" dirty="0" smtClean="0">
              <a:solidFill>
                <a:schemeClr val="tx1"/>
              </a:solidFill>
            </a:endParaRPr>
          </a:p>
          <a:p>
            <a:endParaRPr lang="en-GB" dirty="0">
              <a:solidFill>
                <a:schemeClr val="tx1"/>
              </a:solidFill>
            </a:endParaRPr>
          </a:p>
          <a:p>
            <a:r>
              <a:rPr lang="en-GB" dirty="0" smtClean="0">
                <a:solidFill>
                  <a:schemeClr val="tx1"/>
                </a:solidFill>
              </a:rPr>
              <a:t>Professor </a:t>
            </a:r>
            <a:r>
              <a:rPr lang="en-GB" dirty="0" err="1" smtClean="0">
                <a:solidFill>
                  <a:schemeClr val="tx1"/>
                </a:solidFill>
              </a:rPr>
              <a:t>Alister</a:t>
            </a:r>
            <a:r>
              <a:rPr lang="en-GB" dirty="0" smtClean="0">
                <a:solidFill>
                  <a:schemeClr val="tx1"/>
                </a:solidFill>
              </a:rPr>
              <a:t> McGrath</a:t>
            </a:r>
            <a:endParaRPr lang="en-GB" dirty="0">
              <a:solidFill>
                <a:schemeClr val="tx1"/>
              </a:solidFill>
            </a:endParaRPr>
          </a:p>
        </p:txBody>
      </p:sp>
    </p:spTree>
    <p:extLst>
      <p:ext uri="{BB962C8B-B14F-4D97-AF65-F5344CB8AC3E}">
        <p14:creationId xmlns:p14="http://schemas.microsoft.com/office/powerpoint/2010/main" val="828441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lstStyle/>
          <a:p>
            <a:pPr marL="0" indent="0">
              <a:buNone/>
            </a:pPr>
            <a:r>
              <a:rPr lang="en-GB" dirty="0"/>
              <a:t>No one who has attended to the breeding of domestic animals will doubt that this must be highly injurious to the race of man. It is surprising how soon a want of care, or care wrongly directed, leads to the degeneration of a domestic race; but excepting in the case of man himself, hardly any one is so ignorant as to allow his worst animals to breed</a:t>
            </a:r>
            <a:r>
              <a:rPr lang="en-GB" dirty="0" smtClean="0"/>
              <a:t>.</a:t>
            </a:r>
            <a:endParaRPr lang="en-GB" dirty="0"/>
          </a:p>
        </p:txBody>
      </p:sp>
    </p:spTree>
    <p:extLst>
      <p:ext uri="{BB962C8B-B14F-4D97-AF65-F5344CB8AC3E}">
        <p14:creationId xmlns:p14="http://schemas.microsoft.com/office/powerpoint/2010/main" val="4077090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4215583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When on board H.M.S. Beagle as naturalist, I was much struck with certain facts in the distribution of the organic beings inhabiting South America, and in the geological relations of the present to the past inhabitants of that continent. These facts, as will be seen in the latter chapters of this volume, seemed to throw some light on the origin of species – that mystery of mysteries, as it has been called by one of our greatest philosophers. </a:t>
            </a:r>
          </a:p>
          <a:p>
            <a:pPr marL="0" indent="0">
              <a:buNone/>
            </a:pPr>
            <a:endParaRPr lang="en-GB" dirty="0"/>
          </a:p>
        </p:txBody>
      </p:sp>
    </p:spTree>
    <p:extLst>
      <p:ext uri="{BB962C8B-B14F-4D97-AF65-F5344CB8AC3E}">
        <p14:creationId xmlns:p14="http://schemas.microsoft.com/office/powerpoint/2010/main" val="231810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Darwin’s Four Observations</a:t>
            </a:r>
            <a:endParaRPr lang="en-GB" dirty="0"/>
          </a:p>
        </p:txBody>
      </p:sp>
      <p:sp>
        <p:nvSpPr>
          <p:cNvPr id="3" name="Content Placeholder 2"/>
          <p:cNvSpPr>
            <a:spLocks noGrp="1"/>
          </p:cNvSpPr>
          <p:nvPr>
            <p:ph idx="1"/>
          </p:nvPr>
        </p:nvSpPr>
        <p:spPr/>
        <p:txBody>
          <a:bodyPr/>
          <a:lstStyle/>
          <a:p>
            <a:pPr marL="0" indent="0">
              <a:buNone/>
            </a:pPr>
            <a:r>
              <a:rPr lang="en-GB" dirty="0" smtClean="0"/>
              <a:t>1. </a:t>
            </a:r>
            <a:r>
              <a:rPr lang="en-GB" dirty="0"/>
              <a:t>The forms of certain living creatures seemed to be adapted to their specific needs. Paley’s theory proposed that these creatures were individually designed by God with those needs in mind. Darwin increasingly regarded this as a clumsy explanation.</a:t>
            </a:r>
            <a:endParaRPr lang="en-GB" dirty="0"/>
          </a:p>
        </p:txBody>
      </p:sp>
    </p:spTree>
    <p:extLst>
      <p:ext uri="{BB962C8B-B14F-4D97-AF65-F5344CB8AC3E}">
        <p14:creationId xmlns:p14="http://schemas.microsoft.com/office/powerpoint/2010/main" val="407709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Darwin’s Four Observations</a:t>
            </a:r>
            <a:endParaRPr lang="en-GB" dirty="0"/>
          </a:p>
        </p:txBody>
      </p:sp>
      <p:sp>
        <p:nvSpPr>
          <p:cNvPr id="3" name="Content Placeholder 2"/>
          <p:cNvSpPr>
            <a:spLocks noGrp="1"/>
          </p:cNvSpPr>
          <p:nvPr>
            <p:ph idx="1"/>
          </p:nvPr>
        </p:nvSpPr>
        <p:spPr/>
        <p:txBody>
          <a:bodyPr/>
          <a:lstStyle/>
          <a:p>
            <a:pPr marL="0" indent="0">
              <a:buNone/>
            </a:pPr>
            <a:r>
              <a:rPr lang="en-GB" dirty="0"/>
              <a:t>2. Some species were known to have died out altogether – to have become extinct. This fact had been known before Darwin, and was often explained on the basis of “catastrophe” theories, such as a “universal flood,” as suggested by the biblical account of </a:t>
            </a:r>
            <a:r>
              <a:rPr lang="en-GB" dirty="0" smtClean="0"/>
              <a:t>Noah.</a:t>
            </a:r>
            <a:endParaRPr lang="en-GB" dirty="0"/>
          </a:p>
        </p:txBody>
      </p:sp>
    </p:spTree>
    <p:extLst>
      <p:ext uri="{BB962C8B-B14F-4D97-AF65-F5344CB8AC3E}">
        <p14:creationId xmlns:p14="http://schemas.microsoft.com/office/powerpoint/2010/main" val="2843975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Darwin’s Four Observations</a:t>
            </a:r>
            <a:endParaRPr lang="en-GB" dirty="0"/>
          </a:p>
        </p:txBody>
      </p:sp>
      <p:sp>
        <p:nvSpPr>
          <p:cNvPr id="3" name="Content Placeholder 2"/>
          <p:cNvSpPr>
            <a:spLocks noGrp="1"/>
          </p:cNvSpPr>
          <p:nvPr>
            <p:ph idx="1"/>
          </p:nvPr>
        </p:nvSpPr>
        <p:spPr/>
        <p:txBody>
          <a:bodyPr/>
          <a:lstStyle/>
          <a:p>
            <a:pPr marL="0" indent="0">
              <a:buNone/>
            </a:pPr>
            <a:r>
              <a:rPr lang="en-GB" dirty="0"/>
              <a:t>3. Darwin’s research voyage on the </a:t>
            </a:r>
            <a:r>
              <a:rPr lang="en-GB" i="1" dirty="0"/>
              <a:t>Beagle</a:t>
            </a:r>
            <a:r>
              <a:rPr lang="en-GB" dirty="0"/>
              <a:t> had persuaded him of the uneven geographical distribution of life forms throughout the world. In particular, Darwin was impressed by the peculiarities of island populations.</a:t>
            </a:r>
          </a:p>
          <a:p>
            <a:pPr marL="0" indent="0">
              <a:buNone/>
            </a:pPr>
            <a:endParaRPr lang="en-GB" dirty="0"/>
          </a:p>
        </p:txBody>
      </p:sp>
    </p:spTree>
    <p:extLst>
      <p:ext uri="{BB962C8B-B14F-4D97-AF65-F5344CB8AC3E}">
        <p14:creationId xmlns:p14="http://schemas.microsoft.com/office/powerpoint/2010/main" val="2843975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Darwin’s Four Observations</a:t>
            </a:r>
            <a:endParaRPr lang="en-GB" dirty="0"/>
          </a:p>
        </p:txBody>
      </p:sp>
      <p:sp>
        <p:nvSpPr>
          <p:cNvPr id="3" name="Content Placeholder 2"/>
          <p:cNvSpPr>
            <a:spLocks noGrp="1"/>
          </p:cNvSpPr>
          <p:nvPr>
            <p:ph idx="1"/>
          </p:nvPr>
        </p:nvSpPr>
        <p:spPr/>
        <p:txBody>
          <a:bodyPr>
            <a:normAutofit/>
          </a:bodyPr>
          <a:lstStyle/>
          <a:p>
            <a:pPr marL="0" indent="0">
              <a:buNone/>
            </a:pPr>
            <a:r>
              <a:rPr lang="en-GB" dirty="0"/>
              <a:t>4. Many creatures possess “rudimentary structures” (sometimes referred to as “vestigial structures”, which have no apparent or predictable </a:t>
            </a:r>
            <a:r>
              <a:rPr lang="en-GB" dirty="0" smtClean="0"/>
              <a:t>function. </a:t>
            </a:r>
            <a:r>
              <a:rPr lang="en-GB" dirty="0"/>
              <a:t>How might these be explained on the basis of Paley’s theory, which stressed the importance of the individual design of species? Why should God design redundancies?</a:t>
            </a:r>
          </a:p>
          <a:p>
            <a:pPr marL="0" indent="0">
              <a:buNone/>
            </a:pPr>
            <a:endParaRPr lang="en-GB" dirty="0"/>
          </a:p>
        </p:txBody>
      </p:sp>
    </p:spTree>
    <p:extLst>
      <p:ext uri="{BB962C8B-B14F-4D97-AF65-F5344CB8AC3E}">
        <p14:creationId xmlns:p14="http://schemas.microsoft.com/office/powerpoint/2010/main" val="2843975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lstStyle/>
          <a:p>
            <a:pPr marL="0" indent="0">
              <a:buNone/>
            </a:pPr>
            <a:r>
              <a:rPr lang="en-GB" dirty="0"/>
              <a:t>A crowd of difficulties will have occurred to the reader. Some of them are so grave that to this day I can never reflect on them without being staggered; but, to the best of my judgement, the greater number are only apparent, and those are </a:t>
            </a:r>
            <a:r>
              <a:rPr lang="en-GB" dirty="0" err="1"/>
              <a:t>are</a:t>
            </a:r>
            <a:r>
              <a:rPr lang="en-GB" dirty="0"/>
              <a:t> real are not, I think, fatal to my theory.</a:t>
            </a:r>
          </a:p>
          <a:p>
            <a:pPr marL="0" indent="0">
              <a:buNone/>
            </a:pPr>
            <a:endParaRPr lang="en-GB" dirty="0"/>
          </a:p>
        </p:txBody>
      </p:sp>
    </p:spTree>
    <p:extLst>
      <p:ext uri="{BB962C8B-B14F-4D97-AF65-F5344CB8AC3E}">
        <p14:creationId xmlns:p14="http://schemas.microsoft.com/office/powerpoint/2010/main" val="407709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Man may be excused for feeling some pride at having risen, though not through his own exertions, to the very summit of the organic scale; and the fact of his having thus risen, instead of having been aboriginally placed there, may give him hope for a still higher destiny in the distant future. …</a:t>
            </a:r>
            <a:endParaRPr lang="en-GB" dirty="0"/>
          </a:p>
        </p:txBody>
      </p:sp>
    </p:spTree>
    <p:extLst>
      <p:ext uri="{BB962C8B-B14F-4D97-AF65-F5344CB8AC3E}">
        <p14:creationId xmlns:p14="http://schemas.microsoft.com/office/powerpoint/2010/main" val="407709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But we are not here concerned with hopes or fears, only with the truth as far as our reason permits us to discover it; and I have given the evidence to the best of my ability. We must, however, acknowledge, as it seems to me, that man with all his noble qualities . . . still bears in his bodily frame the indelible stamp of his lowly origin.</a:t>
            </a:r>
          </a:p>
          <a:p>
            <a:pPr marL="0" indent="0">
              <a:buNone/>
            </a:pPr>
            <a:endParaRPr lang="en-GB" dirty="0"/>
          </a:p>
        </p:txBody>
      </p:sp>
    </p:spTree>
    <p:extLst>
      <p:ext uri="{BB962C8B-B14F-4D97-AF65-F5344CB8AC3E}">
        <p14:creationId xmlns:p14="http://schemas.microsoft.com/office/powerpoint/2010/main" val="3187062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574</Words>
  <Application>Microsoft Office PowerPoint</Application>
  <PresentationFormat>On-screen Show (4:3)</PresentationFormat>
  <Paragraphs>23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Gresham College Divinity Lecture 4  Darwin, Evolution, and God: Some Debates </vt:lpstr>
      <vt:lpstr>Charles Darwin</vt:lpstr>
      <vt:lpstr>Darwin’s Four Observations</vt:lpstr>
      <vt:lpstr>Darwin’s Four Observations</vt:lpstr>
      <vt:lpstr>Darwin’s Four Observations</vt:lpstr>
      <vt:lpstr>Darwin’s Four Observations</vt:lpstr>
      <vt:lpstr>Charles Darwin</vt:lpstr>
      <vt:lpstr>Charles Darwin</vt:lpstr>
      <vt:lpstr>Charles Darwin</vt:lpstr>
      <vt:lpstr>Charles Darwin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College Divinity Lecture 2  Faith, Proof, and Evidence: Thinking about what’s right</dc:title>
  <dc:creator>Alister</dc:creator>
  <cp:lastModifiedBy>AEMcG</cp:lastModifiedBy>
  <cp:revision>21</cp:revision>
  <dcterms:created xsi:type="dcterms:W3CDTF">2015-11-15T20:54:13Z</dcterms:created>
  <dcterms:modified xsi:type="dcterms:W3CDTF">2016-02-17T08:15:21Z</dcterms:modified>
</cp:coreProperties>
</file>