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4221711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96523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79901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79210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D81A63-A9AD-42B5-9C26-2FC383170545}"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84652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D81A63-A9AD-42B5-9C26-2FC383170545}" type="datetimeFigureOut">
              <a:rPr lang="en-GB" smtClean="0"/>
              <a:t>15/11/2015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84974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D81A63-A9AD-42B5-9C26-2FC383170545}" type="datetimeFigureOut">
              <a:rPr lang="en-GB" smtClean="0"/>
              <a:t>15/11/2015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56371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D81A63-A9AD-42B5-9C26-2FC383170545}" type="datetimeFigureOut">
              <a:rPr lang="en-GB" smtClean="0"/>
              <a:t>15/11/2015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27848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81A63-A9AD-42B5-9C26-2FC383170545}" type="datetimeFigureOut">
              <a:rPr lang="en-GB" smtClean="0"/>
              <a:t>15/11/2015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0206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15/11/2015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1018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15/11/2015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77565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81A63-A9AD-42B5-9C26-2FC383170545}" type="datetimeFigureOut">
              <a:rPr lang="en-GB" smtClean="0"/>
              <a:t>15/11/2015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A4D3C-CD02-4DC3-93A4-5AA2704ABFC3}" type="slidenum">
              <a:rPr lang="en-GB" smtClean="0"/>
              <a:t>‹#›</a:t>
            </a:fld>
            <a:endParaRPr lang="en-GB"/>
          </a:p>
        </p:txBody>
      </p:sp>
    </p:spTree>
    <p:extLst>
      <p:ext uri="{BB962C8B-B14F-4D97-AF65-F5344CB8AC3E}">
        <p14:creationId xmlns:p14="http://schemas.microsoft.com/office/powerpoint/2010/main" val="143326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7"/>
            <a:ext cx="7918648" cy="2907754"/>
          </a:xfrm>
        </p:spPr>
        <p:txBody>
          <a:bodyPr>
            <a:normAutofit fontScale="90000"/>
          </a:bodyPr>
          <a:lstStyle/>
          <a:p>
            <a:r>
              <a:rPr lang="en-GB" sz="4000" dirty="0" smtClean="0"/>
              <a:t>Gresham College</a:t>
            </a:r>
            <a:br>
              <a:rPr lang="en-GB" sz="4000" dirty="0" smtClean="0"/>
            </a:br>
            <a:r>
              <a:rPr lang="en-GB" sz="4000" dirty="0" smtClean="0"/>
              <a:t>Divinity Lecture 2</a:t>
            </a:r>
            <a:br>
              <a:rPr lang="en-GB" sz="4000" dirty="0" smtClean="0"/>
            </a:br>
            <a:r>
              <a:rPr lang="en-GB" dirty="0"/>
              <a:t/>
            </a:r>
            <a:br>
              <a:rPr lang="en-GB" dirty="0"/>
            </a:br>
            <a:r>
              <a:rPr lang="en-GB" dirty="0"/>
              <a:t>Faith, Proof, and Evidence</a:t>
            </a:r>
            <a:r>
              <a:rPr lang="en-GB" dirty="0" smtClean="0"/>
              <a:t>:</a:t>
            </a:r>
            <a:br>
              <a:rPr lang="en-GB" dirty="0" smtClean="0"/>
            </a:br>
            <a:r>
              <a:rPr lang="en-GB" dirty="0" smtClean="0"/>
              <a:t>Thinking </a:t>
            </a:r>
            <a:r>
              <a:rPr lang="en-GB" dirty="0"/>
              <a:t>about what’s right</a:t>
            </a:r>
            <a:endParaRPr lang="en-GB" dirty="0" smtClean="0"/>
          </a:p>
        </p:txBody>
      </p:sp>
      <p:sp>
        <p:nvSpPr>
          <p:cNvPr id="3" name="Subtitle 2"/>
          <p:cNvSpPr>
            <a:spLocks noGrp="1"/>
          </p:cNvSpPr>
          <p:nvPr>
            <p:ph type="subTitle" idx="1"/>
          </p:nvPr>
        </p:nvSpPr>
        <p:spPr/>
        <p:txBody>
          <a:bodyPr/>
          <a:lstStyle/>
          <a:p>
            <a:endParaRPr lang="en-GB" dirty="0" smtClean="0">
              <a:solidFill>
                <a:schemeClr val="tx1"/>
              </a:solidFill>
            </a:endParaRPr>
          </a:p>
          <a:p>
            <a:endParaRPr lang="en-GB" dirty="0">
              <a:solidFill>
                <a:schemeClr val="tx1"/>
              </a:solidFill>
            </a:endParaRPr>
          </a:p>
          <a:p>
            <a:r>
              <a:rPr lang="en-GB" dirty="0" smtClean="0">
                <a:solidFill>
                  <a:schemeClr val="tx1"/>
                </a:solidFill>
              </a:rPr>
              <a:t>Professor </a:t>
            </a:r>
            <a:r>
              <a:rPr lang="en-GB" dirty="0" err="1" smtClean="0">
                <a:solidFill>
                  <a:schemeClr val="tx1"/>
                </a:solidFill>
              </a:rPr>
              <a:t>Alister</a:t>
            </a:r>
            <a:r>
              <a:rPr lang="en-GB" dirty="0" smtClean="0">
                <a:solidFill>
                  <a:schemeClr val="tx1"/>
                </a:solidFill>
              </a:rPr>
              <a:t> McGrath</a:t>
            </a:r>
            <a:endParaRPr lang="en-GB" dirty="0">
              <a:solidFill>
                <a:schemeClr val="tx1"/>
              </a:solidFill>
            </a:endParaRPr>
          </a:p>
        </p:txBody>
      </p:sp>
    </p:spTree>
    <p:extLst>
      <p:ext uri="{BB962C8B-B14F-4D97-AF65-F5344CB8AC3E}">
        <p14:creationId xmlns:p14="http://schemas.microsoft.com/office/powerpoint/2010/main" val="828441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 van </a:t>
            </a:r>
            <a:r>
              <a:rPr lang="en-GB" dirty="0" err="1" smtClean="0"/>
              <a:t>Fraasen</a:t>
            </a:r>
            <a:r>
              <a:rPr lang="en-GB" dirty="0" smtClean="0"/>
              <a:t> on Empiricism</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To </a:t>
            </a:r>
            <a:r>
              <a:rPr lang="en-GB" dirty="0"/>
              <a:t>be an empiricist is to withhold belief in anything that goes beyond the actual, observable phenomena, and to recognize no objective modality in nature. To develop an empiricist account of science is to depict it as involving a search for truth only about the empirical world, about what is actual and </a:t>
            </a:r>
            <a:r>
              <a:rPr lang="en-GB" dirty="0" smtClean="0"/>
              <a:t>observable. …</a:t>
            </a:r>
            <a:endParaRPr lang="en-GB" dirty="0"/>
          </a:p>
        </p:txBody>
      </p:sp>
    </p:spTree>
    <p:extLst>
      <p:ext uri="{BB962C8B-B14F-4D97-AF65-F5344CB8AC3E}">
        <p14:creationId xmlns:p14="http://schemas.microsoft.com/office/powerpoint/2010/main" val="4215583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 van </a:t>
            </a:r>
            <a:r>
              <a:rPr lang="en-GB" dirty="0" err="1" smtClean="0"/>
              <a:t>Fraasen</a:t>
            </a:r>
            <a:r>
              <a:rPr lang="en-GB" dirty="0" smtClean="0"/>
              <a:t> on Empiricism</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 It </a:t>
            </a:r>
            <a:r>
              <a:rPr lang="en-GB" dirty="0"/>
              <a:t>must invoke throughout a resolute rejection of the demand for an explanation of the regularities in the observable course of nature by means of truths concerning a reality beyond what is actual and observable.</a:t>
            </a:r>
          </a:p>
        </p:txBody>
      </p:sp>
    </p:spTree>
    <p:extLst>
      <p:ext uri="{BB962C8B-B14F-4D97-AF65-F5344CB8AC3E}">
        <p14:creationId xmlns:p14="http://schemas.microsoft.com/office/powerpoint/2010/main" val="2435372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Bertrand Russell</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The centre of me is always and eternally a terrible pain . . . a searching for something beyond what the world contains, something transfigured and infinite – the beatific vision, God – I do not find it, I do not think it is to be found – but the love of it is my life . . . it is the actual spring of life within me.</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Katharine Tait</a:t>
            </a:r>
            <a:endParaRPr lang="en-GB" dirty="0"/>
          </a:p>
        </p:txBody>
      </p:sp>
      <p:sp>
        <p:nvSpPr>
          <p:cNvPr id="3" name="Content Placeholder 2"/>
          <p:cNvSpPr>
            <a:spLocks noGrp="1"/>
          </p:cNvSpPr>
          <p:nvPr>
            <p:ph idx="1"/>
          </p:nvPr>
        </p:nvSpPr>
        <p:spPr/>
        <p:txBody>
          <a:bodyPr/>
          <a:lstStyle/>
          <a:p>
            <a:pPr marL="0" indent="0">
              <a:buNone/>
            </a:pPr>
            <a:endParaRPr lang="en-GB" dirty="0"/>
          </a:p>
          <a:p>
            <a:pPr marL="0" indent="0">
              <a:buNone/>
            </a:pPr>
            <a:r>
              <a:rPr lang="en-GB" dirty="0"/>
              <a:t>‘Somewhere at the back of my father’s mind, at the bottom of his heart, in the depths of his soul, there was an empty space that had once been filled by God, and he never found anything else to put in it.’ Russell was now haunted by a ‘ghost-like feeling of not belonging in this world.’ </a:t>
            </a:r>
          </a:p>
        </p:txBody>
      </p:sp>
    </p:spTree>
    <p:extLst>
      <p:ext uri="{BB962C8B-B14F-4D97-AF65-F5344CB8AC3E}">
        <p14:creationId xmlns:p14="http://schemas.microsoft.com/office/powerpoint/2010/main" val="4215583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421558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t>C. S. </a:t>
            </a:r>
            <a:r>
              <a:rPr lang="en-GB" dirty="0" smtClean="0"/>
              <a:t>Lewis:</a:t>
            </a:r>
          </a:p>
          <a:p>
            <a:pPr marL="0" indent="0">
              <a:buNone/>
            </a:pPr>
            <a:endParaRPr lang="en-GB" dirty="0"/>
          </a:p>
          <a:p>
            <a:pPr marL="0" indent="0">
              <a:buNone/>
            </a:pPr>
            <a:r>
              <a:rPr lang="en-GB" dirty="0" smtClean="0"/>
              <a:t>‘</a:t>
            </a:r>
            <a:r>
              <a:rPr lang="en-GB" dirty="0"/>
              <a:t>I believe in Christianity as I believe that the Sun has risen, not only because I see it, but because by it I see everything else.’</a:t>
            </a:r>
          </a:p>
        </p:txBody>
      </p:sp>
    </p:spTree>
    <p:extLst>
      <p:ext uri="{BB962C8B-B14F-4D97-AF65-F5344CB8AC3E}">
        <p14:creationId xmlns:p14="http://schemas.microsoft.com/office/powerpoint/2010/main" val="289166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William James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Religious </a:t>
            </a:r>
            <a:r>
              <a:rPr lang="en-GB" dirty="0"/>
              <a:t>faith is basically ‘faith in the existence of an unseen order of some kind in which the riddles of the natural order may be found and explained.’</a:t>
            </a:r>
          </a:p>
        </p:txBody>
      </p:sp>
    </p:spTree>
    <p:extLst>
      <p:ext uri="{BB962C8B-B14F-4D97-AF65-F5344CB8AC3E}">
        <p14:creationId xmlns:p14="http://schemas.microsoft.com/office/powerpoint/2010/main" val="421558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Simone Weil</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If </a:t>
            </a:r>
            <a:r>
              <a:rPr lang="en-GB" dirty="0"/>
              <a:t>I light an electric torch at night out of doors, I don’t judge its power by looking at the bulb, but by seeing how many objects it lights up. The brightness of a source of light is appreciated by the illumination it projects upon non-luminous objects. The value of a religious or, more generally, a spiritual way of life is appreciated by the amount of illumination thrown upon the things of this world.</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 K. Chesterton</a:t>
            </a:r>
            <a:endParaRPr lang="en-GB" dirty="0"/>
          </a:p>
        </p:txBody>
      </p:sp>
      <p:sp>
        <p:nvSpPr>
          <p:cNvPr id="3" name="Content Placeholder 2"/>
          <p:cNvSpPr>
            <a:spLocks noGrp="1"/>
          </p:cNvSpPr>
          <p:nvPr>
            <p:ph idx="1"/>
          </p:nvPr>
        </p:nvSpPr>
        <p:spPr/>
        <p:txBody>
          <a:bodyPr>
            <a:normAutofit lnSpcReduction="10000"/>
          </a:bodyPr>
          <a:lstStyle/>
          <a:p>
            <a:pPr marL="0" indent="0">
              <a:buNone/>
            </a:pPr>
            <a:endParaRPr lang="en-GB" dirty="0" smtClean="0"/>
          </a:p>
          <a:p>
            <a:pPr marL="0" indent="0">
              <a:buNone/>
            </a:pPr>
            <a:r>
              <a:rPr lang="en-GB" dirty="0"/>
              <a:t>Numbers of us have returned to this belief; and we have returned to it, not because of this argument or that argument, but because the theory, when it is adopted, works out everywhere; because the coat, when it is tried on, fits in every crease . . . We put on the theory, like a magic hat, and history becomes translucent like a house of glass.</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Richard Dawkins on Faith</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[Faith] is a state of mind that leads people to believe something – it doesn’t matter what – in the total absence of supporting evidence. If there were good supporting evidence, then faith would be superfluous, for the evidence would compel us to believe it anyway.</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 </a:t>
            </a:r>
            <a:r>
              <a:rPr lang="en-GB" dirty="0"/>
              <a:t>crowd of difficulties will have occurred to the reader. Some of them are so grave that to this day I can never reflect on them without being staggered; but, to the best of my judgment, the greater number are only apparent, and those that are real are not, I think, fatal to my theory.</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Richard Dawkins on Darwinism</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Darwin may be triumphant at the end of the twentieth century, but we must acknowledge the possibility that new facts may come to light which will force our successors of the twenty-first century to abandon Darwinism or modify it beyond recognition.</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William Lane Craig</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Since everything that begins to exist has a cause of its existence, and since the universe began to exist, we conclude, therefore, the universe has a cause of its existence . . . Transcending the entire universe there exists a cause which has brought the universe into being.</a:t>
            </a:r>
          </a:p>
          <a:p>
            <a:pPr marL="0" indent="0">
              <a:buNone/>
            </a:pPr>
            <a:endParaRPr lang="en-GB" dirty="0"/>
          </a:p>
        </p:txBody>
      </p:sp>
    </p:spTree>
    <p:extLst>
      <p:ext uri="{BB962C8B-B14F-4D97-AF65-F5344CB8AC3E}">
        <p14:creationId xmlns:p14="http://schemas.microsoft.com/office/powerpoint/2010/main" val="4215583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709</Words>
  <Application>Microsoft Office PowerPoint</Application>
  <PresentationFormat>On-screen Show (4:3)</PresentationFormat>
  <Paragraphs>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Gresham College Divinity Lecture 2  Faith, Proof, and Evidence: Thinking about what’s right</vt:lpstr>
      <vt:lpstr>PowerPoint Presentation</vt:lpstr>
      <vt:lpstr>William James</vt:lpstr>
      <vt:lpstr>Simone Weil</vt:lpstr>
      <vt:lpstr>G. K. Chesterton</vt:lpstr>
      <vt:lpstr>Richard Dawkins on Faith</vt:lpstr>
      <vt:lpstr>Charles Darwin</vt:lpstr>
      <vt:lpstr>Richard Dawkins on Darwinism</vt:lpstr>
      <vt:lpstr>William Lane Craig</vt:lpstr>
      <vt:lpstr>Bas van Fraasen on Empiricism</vt:lpstr>
      <vt:lpstr>Bas van Fraasen on Empiricism</vt:lpstr>
      <vt:lpstr>Bertrand Russell</vt:lpstr>
      <vt:lpstr>Katharine Tait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College Divinity Lecture 2  Faith, Proof, and Evidence: Thinking about what’s right</dc:title>
  <dc:creator>Alister</dc:creator>
  <cp:lastModifiedBy>Alister</cp:lastModifiedBy>
  <cp:revision>10</cp:revision>
  <dcterms:created xsi:type="dcterms:W3CDTF">2015-11-15T20:54:13Z</dcterms:created>
  <dcterms:modified xsi:type="dcterms:W3CDTF">2015-11-15T21:03:22Z</dcterms:modified>
</cp:coreProperties>
</file>