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3" r:id="rId3"/>
    <p:sldId id="269" r:id="rId4"/>
    <p:sldId id="258" r:id="rId5"/>
    <p:sldId id="267" r:id="rId6"/>
    <p:sldId id="257" r:id="rId7"/>
    <p:sldId id="265" r:id="rId8"/>
    <p:sldId id="260" r:id="rId9"/>
    <p:sldId id="261" r:id="rId10"/>
    <p:sldId id="268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3408" y="-14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E61B-D8CB-401C-8DBE-FAA0978CE80A}" type="datetimeFigureOut">
              <a:rPr lang="en-US" smtClean="0"/>
              <a:pPr/>
              <a:t>11/25/2014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7B77-4B0D-4039-A9C9-45D59E457F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E61B-D8CB-401C-8DBE-FAA0978CE80A}" type="datetimeFigureOut">
              <a:rPr lang="en-US" smtClean="0"/>
              <a:pPr/>
              <a:t>11/25/2014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7B77-4B0D-4039-A9C9-45D59E457F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E61B-D8CB-401C-8DBE-FAA0978CE80A}" type="datetimeFigureOut">
              <a:rPr lang="en-US" smtClean="0"/>
              <a:pPr/>
              <a:t>11/25/2014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7B77-4B0D-4039-A9C9-45D59E457F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E61B-D8CB-401C-8DBE-FAA0978CE80A}" type="datetimeFigureOut">
              <a:rPr lang="en-US" smtClean="0"/>
              <a:pPr/>
              <a:t>11/25/2014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7B77-4B0D-4039-A9C9-45D59E457F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E61B-D8CB-401C-8DBE-FAA0978CE80A}" type="datetimeFigureOut">
              <a:rPr lang="en-US" smtClean="0"/>
              <a:pPr/>
              <a:t>11/25/2014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7B77-4B0D-4039-A9C9-45D59E457F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E61B-D8CB-401C-8DBE-FAA0978CE80A}" type="datetimeFigureOut">
              <a:rPr lang="en-US" smtClean="0"/>
              <a:pPr/>
              <a:t>11/25/2014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7B77-4B0D-4039-A9C9-45D59E457F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E61B-D8CB-401C-8DBE-FAA0978CE80A}" type="datetimeFigureOut">
              <a:rPr lang="en-US" smtClean="0"/>
              <a:pPr/>
              <a:t>11/25/2014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7B77-4B0D-4039-A9C9-45D59E457F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E61B-D8CB-401C-8DBE-FAA0978CE80A}" type="datetimeFigureOut">
              <a:rPr lang="en-US" smtClean="0"/>
              <a:pPr/>
              <a:t>11/25/2014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7B77-4B0D-4039-A9C9-45D59E457F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E61B-D8CB-401C-8DBE-FAA0978CE80A}" type="datetimeFigureOut">
              <a:rPr lang="en-US" smtClean="0"/>
              <a:pPr/>
              <a:t>11/25/2014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7B77-4B0D-4039-A9C9-45D59E457F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E61B-D8CB-401C-8DBE-FAA0978CE80A}" type="datetimeFigureOut">
              <a:rPr lang="en-US" smtClean="0"/>
              <a:pPr/>
              <a:t>11/25/2014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7B77-4B0D-4039-A9C9-45D59E457F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E61B-D8CB-401C-8DBE-FAA0978CE80A}" type="datetimeFigureOut">
              <a:rPr lang="en-US" smtClean="0"/>
              <a:pPr/>
              <a:t>11/25/2014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7B77-4B0D-4039-A9C9-45D59E457F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BE61B-D8CB-401C-8DBE-FAA0978CE80A}" type="datetimeFigureOut">
              <a:rPr lang="en-US" smtClean="0"/>
              <a:pPr/>
              <a:t>11/25/2014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F7B77-4B0D-4039-A9C9-45D59E457FE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Garamond" panose="02020404030301010803" pitchFamily="18" charset="0"/>
              </a:rPr>
              <a:t>The Novel as Political History:</a:t>
            </a:r>
            <a:br>
              <a:rPr lang="en-GB" dirty="0" smtClean="0">
                <a:latin typeface="Garamond" panose="02020404030301010803" pitchFamily="18" charset="0"/>
              </a:rPr>
            </a:br>
            <a:r>
              <a:rPr lang="en-GB" dirty="0" err="1" smtClean="0">
                <a:latin typeface="Garamond" panose="02020404030301010803" pitchFamily="18" charset="0"/>
              </a:rPr>
              <a:t>Stendahl’s</a:t>
            </a:r>
            <a:r>
              <a:rPr lang="en-GB" dirty="0" smtClean="0">
                <a:latin typeface="Garamond" panose="02020404030301010803" pitchFamily="18" charset="0"/>
              </a:rPr>
              <a:t> </a:t>
            </a:r>
            <a:r>
              <a:rPr lang="en-GB" i="1" dirty="0" smtClean="0">
                <a:latin typeface="Garamond" panose="02020404030301010803" pitchFamily="18" charset="0"/>
              </a:rPr>
              <a:t>Le Rouge et Le Noir</a:t>
            </a: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By</a:t>
            </a:r>
          </a:p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Professor Belinda Jack</a:t>
            </a:r>
          </a:p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Gresham Professor of Rhetoric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612" y="548680"/>
            <a:ext cx="1412776" cy="141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7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Ary Scheffer Chopin portra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-24083"/>
            <a:ext cx="4896544" cy="6777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1844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</p:spPr>
        <p:txBody>
          <a:bodyPr/>
          <a:lstStyle/>
          <a:p>
            <a:r>
              <a:rPr lang="en-GB" dirty="0" smtClean="0">
                <a:latin typeface="Garamond" panose="02020404030301010803" pitchFamily="18" charset="0"/>
              </a:rPr>
              <a:t>Future Rhetoric Lectures</a:t>
            </a:r>
            <a:endParaRPr lang="en-GB" dirty="0">
              <a:latin typeface="Garamond" panose="02020404030301010803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557" y="332656"/>
            <a:ext cx="1398885" cy="1398885"/>
          </a:xfrm>
        </p:spPr>
      </p:pic>
      <p:sp>
        <p:nvSpPr>
          <p:cNvPr id="5" name="TextBox 4"/>
          <p:cNvSpPr txBox="1"/>
          <p:nvPr/>
        </p:nvSpPr>
        <p:spPr>
          <a:xfrm>
            <a:off x="539552" y="2276872"/>
            <a:ext cx="80648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Garamond" panose="02020404030301010803" pitchFamily="18" charset="0"/>
              </a:rPr>
              <a:t>The Novel and Idealism: George Sand</a:t>
            </a:r>
          </a:p>
          <a:p>
            <a:pPr algn="ctr"/>
            <a:r>
              <a:rPr lang="en-GB" sz="3200" dirty="0" smtClean="0">
                <a:latin typeface="Garamond" panose="02020404030301010803" pitchFamily="18" charset="0"/>
              </a:rPr>
              <a:t>27 January 2015</a:t>
            </a:r>
          </a:p>
          <a:p>
            <a:pPr algn="ctr"/>
            <a:r>
              <a:rPr lang="en-GB" sz="3200" b="1" dirty="0" smtClean="0">
                <a:latin typeface="Garamond" panose="02020404030301010803" pitchFamily="18" charset="0"/>
              </a:rPr>
              <a:t>The Novel and Psychology: Edith Wharton</a:t>
            </a:r>
          </a:p>
          <a:p>
            <a:pPr algn="ctr"/>
            <a:r>
              <a:rPr lang="en-GB" sz="3200" dirty="0" smtClean="0">
                <a:latin typeface="Garamond" panose="02020404030301010803" pitchFamily="18" charset="0"/>
              </a:rPr>
              <a:t>24 February 2015</a:t>
            </a:r>
          </a:p>
          <a:p>
            <a:pPr algn="ctr"/>
            <a:r>
              <a:rPr lang="en-GB" sz="3200" b="1" dirty="0" smtClean="0">
                <a:latin typeface="Garamond" panose="02020404030301010803" pitchFamily="18" charset="0"/>
              </a:rPr>
              <a:t>Poetry and Remembrance: Thomas </a:t>
            </a:r>
            <a:r>
              <a:rPr lang="en-GB" sz="3200" b="1" dirty="0" err="1" smtClean="0">
                <a:latin typeface="Garamond" panose="02020404030301010803" pitchFamily="18" charset="0"/>
              </a:rPr>
              <a:t>Gray</a:t>
            </a:r>
            <a:endParaRPr lang="en-GB" sz="3200" b="1" i="1" dirty="0" smtClean="0">
              <a:latin typeface="Garamond" panose="02020404030301010803" pitchFamily="18" charset="0"/>
            </a:endParaRPr>
          </a:p>
          <a:p>
            <a:pPr algn="ctr"/>
            <a:r>
              <a:rPr lang="en-GB" sz="3200" dirty="0" smtClean="0">
                <a:latin typeface="Garamond" panose="02020404030301010803" pitchFamily="18" charset="0"/>
              </a:rPr>
              <a:t>14 April 2015</a:t>
            </a:r>
          </a:p>
          <a:p>
            <a:pPr algn="ctr"/>
            <a:r>
              <a:rPr lang="en-GB" sz="3200" b="1" dirty="0" smtClean="0">
                <a:latin typeface="Garamond" panose="02020404030301010803" pitchFamily="18" charset="0"/>
              </a:rPr>
              <a:t>Poetry and Immortality: John Keats</a:t>
            </a:r>
          </a:p>
          <a:p>
            <a:pPr algn="ctr"/>
            <a:r>
              <a:rPr lang="en-GB" sz="3200" dirty="0" smtClean="0">
                <a:latin typeface="Garamond" panose="02020404030301010803" pitchFamily="18" charset="0"/>
              </a:rPr>
              <a:t>12 May 2015</a:t>
            </a:r>
          </a:p>
        </p:txBody>
      </p:sp>
    </p:spTree>
    <p:extLst>
      <p:ext uri="{BB962C8B-B14F-4D97-AF65-F5344CB8AC3E}">
        <p14:creationId xmlns:p14="http://schemas.microsoft.com/office/powerpoint/2010/main" val="909445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57192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Garamond" panose="02020404030301010803" pitchFamily="18" charset="0"/>
              </a:rPr>
              <a:t>Emile </a:t>
            </a:r>
            <a:r>
              <a:rPr lang="en-GB" dirty="0" err="1">
                <a:latin typeface="Garamond" panose="02020404030301010803" pitchFamily="18" charset="0"/>
              </a:rPr>
              <a:t>S</a:t>
            </a:r>
            <a:r>
              <a:rPr lang="en-GB" dirty="0" err="1" smtClean="0">
                <a:latin typeface="Garamond" panose="02020404030301010803" pitchFamily="18" charset="0"/>
              </a:rPr>
              <a:t>ignol</a:t>
            </a:r>
            <a:r>
              <a:rPr lang="en-GB" dirty="0" smtClean="0">
                <a:latin typeface="Garamond" panose="02020404030301010803" pitchFamily="18" charset="0"/>
              </a:rPr>
              <a:t>, 1832, Berlioz</a:t>
            </a:r>
            <a:endParaRPr lang="en-GB" dirty="0">
              <a:latin typeface="Garamond" panose="02020404030301010803" pitchFamily="18" charset="0"/>
            </a:endParaRPr>
          </a:p>
        </p:txBody>
      </p:sp>
      <p:pic>
        <p:nvPicPr>
          <p:cNvPr id="2050" name="Picture 2" descr="http://upload.wikimedia.org/wikipedia/commons/thumb/8/8d/Berlioz_young.jpg/170px-Berlioz_you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120" y="34074"/>
            <a:ext cx="4117760" cy="525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69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histoire-image.org/photo/fullscreen/gue6_sodermark_001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687" y="0"/>
            <a:ext cx="4614626" cy="5604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03648" y="5604195"/>
            <a:ext cx="6336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Garamond" panose="02020404030301010803" pitchFamily="18" charset="0"/>
              </a:rPr>
              <a:t>Marie-Henri </a:t>
            </a:r>
            <a:r>
              <a:rPr lang="en-GB" sz="3200" b="1" dirty="0" err="1">
                <a:latin typeface="Garamond" panose="02020404030301010803" pitchFamily="18" charset="0"/>
              </a:rPr>
              <a:t>Beyle</a:t>
            </a:r>
            <a:r>
              <a:rPr lang="en-GB" sz="3200" dirty="0">
                <a:latin typeface="Garamond" panose="02020404030301010803" pitchFamily="18" charset="0"/>
              </a:rPr>
              <a:t> </a:t>
            </a:r>
            <a:r>
              <a:rPr lang="en-GB" sz="3200" dirty="0" smtClean="0">
                <a:latin typeface="Garamond" panose="02020404030301010803" pitchFamily="18" charset="0"/>
              </a:rPr>
              <a:t>, </a:t>
            </a:r>
            <a:r>
              <a:rPr lang="en-GB" sz="3200" dirty="0">
                <a:latin typeface="Garamond" panose="02020404030301010803" pitchFamily="18" charset="0"/>
              </a:rPr>
              <a:t>better known by his pen name </a:t>
            </a:r>
            <a:r>
              <a:rPr lang="en-GB" sz="3200" b="1" dirty="0">
                <a:latin typeface="Garamond" panose="02020404030301010803" pitchFamily="18" charset="0"/>
              </a:rPr>
              <a:t>Stendhal</a:t>
            </a:r>
            <a:endParaRPr lang="en-GB" sz="3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27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À Brangues (Isère), la maison d'Antoine Berthet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08" y="360721"/>
            <a:ext cx="9129192" cy="50537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6386" name="Picture 2" descr="http://upload.wikimedia.org/wikipedia/commons/thumb/7/7d/Edouard_Detaille_-_Vive_L%27Empereur_-_Google_Art_Project.jpg/800px-Edouard_Detaille_-_Vive_L%27Empereur_-_Google_Art_Projec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602" y="1"/>
            <a:ext cx="8032795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748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http://claudel-stendhal.com/wp-content/uploads/berth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803" y="332656"/>
            <a:ext cx="8452393" cy="5819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Façade de l'hôtel de Beauvais modifiée en 1706 pour Jean Orry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7056" y="260648"/>
            <a:ext cx="6169888" cy="51450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0964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7410" name="Picture 2" descr="http://upload.wikimedia.org/wikipedia/commons/thumb/d/d8/Victor_Hugo-Hernani%282%29.jpg/220px-Victor_Hugo-Hernani%282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201" y="188640"/>
            <a:ext cx="6859598" cy="5643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upload.wikimedia.org/wikipedia/commons/8/8b/Victor_Hugo-Hernani%281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664" y="188640"/>
            <a:ext cx="6048672" cy="58086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63</Words>
  <Application>Microsoft Office PowerPoint</Application>
  <PresentationFormat>On-screen Show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Novel as Political History: Stendahl’s Le Rouge et Le Noir</vt:lpstr>
      <vt:lpstr>Emile Signol, 1832, Berlioz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Future Rhetoric Lectures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BelindaJack</dc:creator>
  <cp:lastModifiedBy>Gresham College</cp:lastModifiedBy>
  <cp:revision>14</cp:revision>
  <dcterms:created xsi:type="dcterms:W3CDTF">2014-11-21T10:47:57Z</dcterms:created>
  <dcterms:modified xsi:type="dcterms:W3CDTF">2014-11-25T12:21:21Z</dcterms:modified>
</cp:coreProperties>
</file>