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1" r:id="rId2"/>
    <p:sldId id="325" r:id="rId3"/>
    <p:sldId id="326" r:id="rId4"/>
    <p:sldId id="327" r:id="rId5"/>
    <p:sldId id="256" r:id="rId6"/>
    <p:sldId id="259" r:id="rId7"/>
    <p:sldId id="302" r:id="rId8"/>
    <p:sldId id="301" r:id="rId9"/>
    <p:sldId id="305" r:id="rId10"/>
    <p:sldId id="260" r:id="rId11"/>
    <p:sldId id="261" r:id="rId12"/>
    <p:sldId id="262" r:id="rId13"/>
    <p:sldId id="306" r:id="rId14"/>
    <p:sldId id="307" r:id="rId15"/>
    <p:sldId id="308" r:id="rId16"/>
    <p:sldId id="310" r:id="rId17"/>
    <p:sldId id="329" r:id="rId18"/>
    <p:sldId id="330" r:id="rId19"/>
    <p:sldId id="271" r:id="rId20"/>
    <p:sldId id="263" r:id="rId21"/>
    <p:sldId id="331" r:id="rId22"/>
    <p:sldId id="332" r:id="rId23"/>
    <p:sldId id="333" r:id="rId24"/>
    <p:sldId id="334" r:id="rId25"/>
    <p:sldId id="335" r:id="rId26"/>
    <p:sldId id="336" r:id="rId27"/>
    <p:sldId id="270" r:id="rId28"/>
    <p:sldId id="342" r:id="rId29"/>
    <p:sldId id="343" r:id="rId30"/>
    <p:sldId id="344" r:id="rId31"/>
    <p:sldId id="275" r:id="rId32"/>
    <p:sldId id="268" r:id="rId33"/>
    <p:sldId id="272" r:id="rId34"/>
    <p:sldId id="273" r:id="rId35"/>
    <p:sldId id="317" r:id="rId36"/>
    <p:sldId id="345" r:id="rId37"/>
    <p:sldId id="324" r:id="rId38"/>
    <p:sldId id="348" r:id="rId39"/>
    <p:sldId id="337" r:id="rId40"/>
    <p:sldId id="341" r:id="rId41"/>
    <p:sldId id="338" r:id="rId42"/>
    <p:sldId id="340" r:id="rId43"/>
    <p:sldId id="339" r:id="rId44"/>
    <p:sldId id="346" r:id="rId45"/>
    <p:sldId id="283" r:id="rId46"/>
    <p:sldId id="284" r:id="rId47"/>
    <p:sldId id="285" r:id="rId48"/>
    <p:sldId id="286" r:id="rId49"/>
    <p:sldId id="287" r:id="rId50"/>
    <p:sldId id="288" r:id="rId51"/>
    <p:sldId id="291" r:id="rId52"/>
    <p:sldId id="292" r:id="rId53"/>
    <p:sldId id="294" r:id="rId54"/>
    <p:sldId id="290" r:id="rId55"/>
    <p:sldId id="295" r:id="rId56"/>
    <p:sldId id="350" r:id="rId57"/>
    <p:sldId id="298" r:id="rId58"/>
    <p:sldId id="349" r:id="rId59"/>
    <p:sldId id="299" r:id="rId60"/>
    <p:sldId id="300" r:id="rId61"/>
    <p:sldId id="303" r:id="rId62"/>
    <p:sldId id="351" r:id="rId63"/>
    <p:sldId id="347" r:id="rId64"/>
    <p:sldId id="323"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140" y="-96"/>
      </p:cViewPr>
      <p:guideLst>
        <p:guide orient="horz" pos="2160"/>
        <p:guide pos="2880"/>
      </p:guideLst>
    </p:cSldViewPr>
  </p:slideViewPr>
  <p:notesTextViewPr>
    <p:cViewPr>
      <p:scale>
        <a:sx n="1" d="1"/>
        <a:sy n="1" d="1"/>
      </p:scale>
      <p:origin x="0" y="0"/>
    </p:cViewPr>
  </p:notesTextViewPr>
  <p:sorterViewPr>
    <p:cViewPr>
      <p:scale>
        <a:sx n="100" d="100"/>
        <a:sy n="100" d="100"/>
      </p:scale>
      <p:origin x="0" y="180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9D3337-14EC-4765-ACB4-EAFB436398DB}"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D481B-8BE0-4183-8575-3000B890B7AB}" type="slidenum">
              <a:rPr lang="en-GB" smtClean="0"/>
              <a:t>‹#›</a:t>
            </a:fld>
            <a:endParaRPr lang="en-GB"/>
          </a:p>
        </p:txBody>
      </p:sp>
    </p:spTree>
    <p:extLst>
      <p:ext uri="{BB962C8B-B14F-4D97-AF65-F5344CB8AC3E}">
        <p14:creationId xmlns:p14="http://schemas.microsoft.com/office/powerpoint/2010/main" val="217488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9D3337-14EC-4765-ACB4-EAFB436398DB}"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D481B-8BE0-4183-8575-3000B890B7AB}" type="slidenum">
              <a:rPr lang="en-GB" smtClean="0"/>
              <a:t>‹#›</a:t>
            </a:fld>
            <a:endParaRPr lang="en-GB"/>
          </a:p>
        </p:txBody>
      </p:sp>
    </p:spTree>
    <p:extLst>
      <p:ext uri="{BB962C8B-B14F-4D97-AF65-F5344CB8AC3E}">
        <p14:creationId xmlns:p14="http://schemas.microsoft.com/office/powerpoint/2010/main" val="409242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9D3337-14EC-4765-ACB4-EAFB436398DB}"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D481B-8BE0-4183-8575-3000B890B7AB}" type="slidenum">
              <a:rPr lang="en-GB" smtClean="0"/>
              <a:t>‹#›</a:t>
            </a:fld>
            <a:endParaRPr lang="en-GB"/>
          </a:p>
        </p:txBody>
      </p:sp>
    </p:spTree>
    <p:extLst>
      <p:ext uri="{BB962C8B-B14F-4D97-AF65-F5344CB8AC3E}">
        <p14:creationId xmlns:p14="http://schemas.microsoft.com/office/powerpoint/2010/main" val="228207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9D3337-14EC-4765-ACB4-EAFB436398DB}"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D481B-8BE0-4183-8575-3000B890B7AB}" type="slidenum">
              <a:rPr lang="en-GB" smtClean="0"/>
              <a:t>‹#›</a:t>
            </a:fld>
            <a:endParaRPr lang="en-GB"/>
          </a:p>
        </p:txBody>
      </p:sp>
    </p:spTree>
    <p:extLst>
      <p:ext uri="{BB962C8B-B14F-4D97-AF65-F5344CB8AC3E}">
        <p14:creationId xmlns:p14="http://schemas.microsoft.com/office/powerpoint/2010/main" val="78606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9D3337-14EC-4765-ACB4-EAFB436398DB}"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D481B-8BE0-4183-8575-3000B890B7AB}" type="slidenum">
              <a:rPr lang="en-GB" smtClean="0"/>
              <a:t>‹#›</a:t>
            </a:fld>
            <a:endParaRPr lang="en-GB"/>
          </a:p>
        </p:txBody>
      </p:sp>
    </p:spTree>
    <p:extLst>
      <p:ext uri="{BB962C8B-B14F-4D97-AF65-F5344CB8AC3E}">
        <p14:creationId xmlns:p14="http://schemas.microsoft.com/office/powerpoint/2010/main" val="62123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9D3337-14EC-4765-ACB4-EAFB436398DB}" type="datetimeFigureOut">
              <a:rPr lang="en-GB" smtClean="0"/>
              <a:t>25/01/2016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2D481B-8BE0-4183-8575-3000B890B7AB}" type="slidenum">
              <a:rPr lang="en-GB" smtClean="0"/>
              <a:t>‹#›</a:t>
            </a:fld>
            <a:endParaRPr lang="en-GB"/>
          </a:p>
        </p:txBody>
      </p:sp>
    </p:spTree>
    <p:extLst>
      <p:ext uri="{BB962C8B-B14F-4D97-AF65-F5344CB8AC3E}">
        <p14:creationId xmlns:p14="http://schemas.microsoft.com/office/powerpoint/2010/main" val="237493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9D3337-14EC-4765-ACB4-EAFB436398DB}" type="datetimeFigureOut">
              <a:rPr lang="en-GB" smtClean="0"/>
              <a:t>25/01/2016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2D481B-8BE0-4183-8575-3000B890B7AB}" type="slidenum">
              <a:rPr lang="en-GB" smtClean="0"/>
              <a:t>‹#›</a:t>
            </a:fld>
            <a:endParaRPr lang="en-GB"/>
          </a:p>
        </p:txBody>
      </p:sp>
    </p:spTree>
    <p:extLst>
      <p:ext uri="{BB962C8B-B14F-4D97-AF65-F5344CB8AC3E}">
        <p14:creationId xmlns:p14="http://schemas.microsoft.com/office/powerpoint/2010/main" val="2375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9D3337-14EC-4765-ACB4-EAFB436398DB}" type="datetimeFigureOut">
              <a:rPr lang="en-GB" smtClean="0"/>
              <a:t>25/01/2016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2D481B-8BE0-4183-8575-3000B890B7AB}" type="slidenum">
              <a:rPr lang="en-GB" smtClean="0"/>
              <a:t>‹#›</a:t>
            </a:fld>
            <a:endParaRPr lang="en-GB"/>
          </a:p>
        </p:txBody>
      </p:sp>
    </p:spTree>
    <p:extLst>
      <p:ext uri="{BB962C8B-B14F-4D97-AF65-F5344CB8AC3E}">
        <p14:creationId xmlns:p14="http://schemas.microsoft.com/office/powerpoint/2010/main" val="146342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D3337-14EC-4765-ACB4-EAFB436398DB}" type="datetimeFigureOut">
              <a:rPr lang="en-GB" smtClean="0"/>
              <a:t>25/01/2016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2D481B-8BE0-4183-8575-3000B890B7AB}" type="slidenum">
              <a:rPr lang="en-GB" smtClean="0"/>
              <a:t>‹#›</a:t>
            </a:fld>
            <a:endParaRPr lang="en-GB"/>
          </a:p>
        </p:txBody>
      </p:sp>
    </p:spTree>
    <p:extLst>
      <p:ext uri="{BB962C8B-B14F-4D97-AF65-F5344CB8AC3E}">
        <p14:creationId xmlns:p14="http://schemas.microsoft.com/office/powerpoint/2010/main" val="1564455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D3337-14EC-4765-ACB4-EAFB436398DB}" type="datetimeFigureOut">
              <a:rPr lang="en-GB" smtClean="0"/>
              <a:t>25/01/2016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2D481B-8BE0-4183-8575-3000B890B7AB}" type="slidenum">
              <a:rPr lang="en-GB" smtClean="0"/>
              <a:t>‹#›</a:t>
            </a:fld>
            <a:endParaRPr lang="en-GB"/>
          </a:p>
        </p:txBody>
      </p:sp>
    </p:spTree>
    <p:extLst>
      <p:ext uri="{BB962C8B-B14F-4D97-AF65-F5344CB8AC3E}">
        <p14:creationId xmlns:p14="http://schemas.microsoft.com/office/powerpoint/2010/main" val="63124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D3337-14EC-4765-ACB4-EAFB436398DB}" type="datetimeFigureOut">
              <a:rPr lang="en-GB" smtClean="0"/>
              <a:t>25/01/2016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2D481B-8BE0-4183-8575-3000B890B7AB}" type="slidenum">
              <a:rPr lang="en-GB" smtClean="0"/>
              <a:t>‹#›</a:t>
            </a:fld>
            <a:endParaRPr lang="en-GB"/>
          </a:p>
        </p:txBody>
      </p:sp>
    </p:spTree>
    <p:extLst>
      <p:ext uri="{BB962C8B-B14F-4D97-AF65-F5344CB8AC3E}">
        <p14:creationId xmlns:p14="http://schemas.microsoft.com/office/powerpoint/2010/main" val="252107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D3337-14EC-4765-ACB4-EAFB436398DB}" type="datetimeFigureOut">
              <a:rPr lang="en-GB" smtClean="0"/>
              <a:t>25/01/2016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D481B-8BE0-4183-8575-3000B890B7AB}" type="slidenum">
              <a:rPr lang="en-GB" smtClean="0"/>
              <a:t>‹#›</a:t>
            </a:fld>
            <a:endParaRPr lang="en-GB"/>
          </a:p>
        </p:txBody>
      </p:sp>
    </p:spTree>
    <p:extLst>
      <p:ext uri="{BB962C8B-B14F-4D97-AF65-F5344CB8AC3E}">
        <p14:creationId xmlns:p14="http://schemas.microsoft.com/office/powerpoint/2010/main" val="1626306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ecx.images-amazon.com/images/I/61a7lr9twhL._SX325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620688"/>
            <a:ext cx="3709875"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453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edia.tumblr.com/5a8894eca454def730870413383b8b2d/tumblr_inline_mnokodD7ed1qz4rg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484783"/>
            <a:ext cx="4000500" cy="5181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t>The tallest building in the world struck by lightning in 1890</a:t>
            </a:r>
            <a:endParaRPr lang="en-GB" dirty="0"/>
          </a:p>
        </p:txBody>
      </p:sp>
    </p:spTree>
    <p:extLst>
      <p:ext uri="{BB962C8B-B14F-4D97-AF65-F5344CB8AC3E}">
        <p14:creationId xmlns:p14="http://schemas.microsoft.com/office/powerpoint/2010/main" val="2997634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Benjamin Franklin’s lightning experiment (which never happened)</a:t>
            </a:r>
            <a:endParaRPr lang="en-GB" dirty="0"/>
          </a:p>
        </p:txBody>
      </p:sp>
      <p:pic>
        <p:nvPicPr>
          <p:cNvPr id="6146" name="Picture 2" descr="http://skullsinthestars.files.wordpress.com/2012/11/franklinkitecurrierand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6933055" cy="471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world’s first lightning conductor, </a:t>
            </a:r>
            <a:r>
              <a:rPr lang="en-GB" dirty="0" err="1" smtClean="0"/>
              <a:t>Marly</a:t>
            </a:r>
            <a:r>
              <a:rPr lang="en-GB" dirty="0" smtClean="0"/>
              <a:t>-la-Ville, 1752</a:t>
            </a:r>
            <a:endParaRPr lang="en-GB" dirty="0"/>
          </a:p>
        </p:txBody>
      </p:sp>
      <p:pic>
        <p:nvPicPr>
          <p:cNvPr id="7170" name="Picture 2" descr="http://www.sciencephoto.com/image/224634/large/H4040315-Dalibard_s_lightning_experiment,_1752-S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628800"/>
            <a:ext cx="4181475"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234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1783 – the world’s first hydrogen balloon above the site of the Eiffel Tower</a:t>
            </a:r>
            <a:endParaRPr lang="en-GB" sz="3200" dirty="0"/>
          </a:p>
        </p:txBody>
      </p:sp>
      <p:pic>
        <p:nvPicPr>
          <p:cNvPr id="3074" name="Picture 2" descr="https://upload.wikimedia.org/wikipedia/commons/thumb/1/1b/Wonderful_Balloon_Ascents,_1870_-_The_Ascent_of_Charles%27s_Balloon_from_the_Champ_de_Mars.jpg/400px-Wonderful_Balloon_Ascents,_1870_-_The_Ascent_of_Charles%27s_Balloon_from_the_Champ_de_M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048" y="1484784"/>
            <a:ext cx="3228975"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09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Gardens of the Luxembourg and its revolutionary vegetable</a:t>
            </a:r>
            <a:endParaRPr lang="en-GB" dirty="0"/>
          </a:p>
        </p:txBody>
      </p:sp>
      <p:pic>
        <p:nvPicPr>
          <p:cNvPr id="4098" name="Picture 2" descr="http://www.parisdigest.com/photos/luxembourg_gardens_flow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1484784"/>
            <a:ext cx="5514124" cy="36724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s.neatorama.com/wp-content/uploads/2011/09/201parment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433513"/>
            <a:ext cx="1914525" cy="27432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commons/a/ab/Patat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2441" y="4797152"/>
            <a:ext cx="2100465" cy="136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818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hill of Montmartre and the first measurement of the speed of light</a:t>
            </a:r>
            <a:endParaRPr lang="en-GB" dirty="0"/>
          </a:p>
        </p:txBody>
      </p:sp>
      <p:pic>
        <p:nvPicPr>
          <p:cNvPr id="5122" name="Picture 2" descr="http://www.earth-photography.com/photos/Countries/France/France_Paris_Montmart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5790080" cy="31817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mages.slideplayer.com/18/6134601/slides/slide_16.jpg"/>
          <p:cNvPicPr>
            <a:picLocks noChangeAspect="1" noChangeArrowheads="1"/>
          </p:cNvPicPr>
          <p:nvPr/>
        </p:nvPicPr>
        <p:blipFill rotWithShape="1">
          <a:blip r:embed="rId3">
            <a:extLst>
              <a:ext uri="{28A0092B-C50C-407E-A947-70E740481C1C}">
                <a14:useLocalDpi xmlns:a14="http://schemas.microsoft.com/office/drawing/2010/main" val="0"/>
              </a:ext>
            </a:extLst>
          </a:blip>
          <a:srcRect t="41853" r="47463" b="8260"/>
          <a:stretch/>
        </p:blipFill>
        <p:spPr bwMode="auto">
          <a:xfrm>
            <a:off x="5076056" y="3551666"/>
            <a:ext cx="3628002" cy="2584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698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t>
            </a:r>
            <a:r>
              <a:rPr lang="en-GB" i="1" dirty="0" err="1" smtClean="0"/>
              <a:t>Fondateur</a:t>
            </a:r>
            <a:r>
              <a:rPr lang="en-GB" i="1" dirty="0" smtClean="0"/>
              <a:t> de la Doctrine </a:t>
            </a:r>
            <a:r>
              <a:rPr lang="en-GB" i="1" dirty="0" err="1" smtClean="0"/>
              <a:t>d’Evolution</a:t>
            </a:r>
            <a:r>
              <a:rPr lang="en-GB" dirty="0" smtClean="0"/>
              <a:t>” in the </a:t>
            </a:r>
            <a:r>
              <a:rPr lang="en-GB" dirty="0" err="1" smtClean="0"/>
              <a:t>Jardin</a:t>
            </a:r>
            <a:r>
              <a:rPr lang="en-GB" dirty="0" smtClean="0"/>
              <a:t> des </a:t>
            </a:r>
            <a:r>
              <a:rPr lang="en-GB" dirty="0" err="1" smtClean="0"/>
              <a:t>Plantes</a:t>
            </a:r>
            <a:r>
              <a:rPr lang="en-GB" dirty="0" smtClean="0"/>
              <a:t>: Lamarck or Darwin?</a:t>
            </a:r>
            <a:endParaRPr lang="en-GB" dirty="0"/>
          </a:p>
        </p:txBody>
      </p:sp>
      <p:pic>
        <p:nvPicPr>
          <p:cNvPr id="7170" name="Picture 2" descr="http://images.delcampe.com/img_large/auction/000/291/334/869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838324"/>
            <a:ext cx="3333750" cy="50196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upload.wikimedia.org/wikipedia/commons/thumb/f/f0/Jean-baptiste_lamarck2.jpg/220px-Jean-baptiste_lamarc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80928"/>
            <a:ext cx="2095500" cy="20288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i.livescience.com/images/i/000/001/478/original/051111_darwin_portrait_02.jpg?12960707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8632" y="2780928"/>
            <a:ext cx="1539024" cy="216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32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History as necessity</a:t>
            </a:r>
            <a:endParaRPr lang="en-GB" dirty="0"/>
          </a:p>
        </p:txBody>
      </p:sp>
      <p:sp>
        <p:nvSpPr>
          <p:cNvPr id="4" name="Subtitle 3"/>
          <p:cNvSpPr>
            <a:spLocks noGrp="1"/>
          </p:cNvSpPr>
          <p:nvPr>
            <p:ph idx="1"/>
          </p:nvPr>
        </p:nvSpPr>
        <p:spPr/>
        <p:txBody>
          <a:bodyPr>
            <a:normAutofit fontScale="92500"/>
          </a:bodyPr>
          <a:lstStyle/>
          <a:p>
            <a:r>
              <a:rPr lang="en-GB" dirty="0" smtClean="0"/>
              <a:t>Lamarck: There is power in life.</a:t>
            </a:r>
          </a:p>
          <a:p>
            <a:r>
              <a:rPr lang="en-GB" dirty="0" smtClean="0"/>
              <a:t>De Tracy: Ideology is part of Zoology</a:t>
            </a:r>
          </a:p>
          <a:p>
            <a:r>
              <a:rPr lang="en-GB" dirty="0" smtClean="0"/>
              <a:t>Condorcet: </a:t>
            </a:r>
            <a:r>
              <a:rPr lang="en-GB" dirty="0"/>
              <a:t>the general laws that direct the phenomena of the universe, known or unknown, are necessary and constant. Why should this principle be any less true for the development of the intellectual and moral faculties of man</a:t>
            </a:r>
            <a:r>
              <a:rPr lang="en-GB" dirty="0" smtClean="0"/>
              <a:t>?</a:t>
            </a:r>
            <a:endParaRPr lang="en-GB" dirty="0"/>
          </a:p>
          <a:p>
            <a:r>
              <a:rPr lang="en-GB" dirty="0" err="1" smtClean="0"/>
              <a:t>Bailly</a:t>
            </a:r>
            <a:r>
              <a:rPr lang="en-GB" dirty="0" smtClean="0"/>
              <a:t>: The universal language of science will </a:t>
            </a:r>
            <a:r>
              <a:rPr lang="en-GB" dirty="0" err="1" smtClean="0"/>
              <a:t>brng</a:t>
            </a:r>
            <a:r>
              <a:rPr lang="en-GB" dirty="0" smtClean="0"/>
              <a:t> a golden age.</a:t>
            </a:r>
            <a:endParaRPr lang="en-GB" dirty="0"/>
          </a:p>
        </p:txBody>
      </p:sp>
    </p:spTree>
    <p:extLst>
      <p:ext uri="{BB962C8B-B14F-4D97-AF65-F5344CB8AC3E}">
        <p14:creationId xmlns:p14="http://schemas.microsoft.com/office/powerpoint/2010/main" val="1003587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Across the Channel</a:t>
            </a:r>
            <a:endParaRPr lang="en-GB" dirty="0"/>
          </a:p>
        </p:txBody>
      </p:sp>
      <p:sp>
        <p:nvSpPr>
          <p:cNvPr id="3" name="Content Placeholder 2"/>
          <p:cNvSpPr>
            <a:spLocks noGrp="1"/>
          </p:cNvSpPr>
          <p:nvPr>
            <p:ph idx="1"/>
          </p:nvPr>
        </p:nvSpPr>
        <p:spPr/>
        <p:txBody>
          <a:bodyPr/>
          <a:lstStyle/>
          <a:p>
            <a:r>
              <a:rPr lang="en-GB" dirty="0" smtClean="0"/>
              <a:t>Charles Darwin “Heaven </a:t>
            </a:r>
            <a:r>
              <a:rPr lang="en-GB" dirty="0"/>
              <a:t>forfend me from Lamarck nonsense of a “tendency to progression” [or] “adaptations from the slow willing of animals”.</a:t>
            </a:r>
          </a:p>
        </p:txBody>
      </p:sp>
    </p:spTree>
    <p:extLst>
      <p:ext uri="{BB962C8B-B14F-4D97-AF65-F5344CB8AC3E}">
        <p14:creationId xmlns:p14="http://schemas.microsoft.com/office/powerpoint/2010/main" val="618937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Jacques-Louis David, </a:t>
            </a:r>
            <a:r>
              <a:rPr lang="en-GB" i="1" dirty="0" smtClean="0"/>
              <a:t>The Tennis Court Oath</a:t>
            </a:r>
            <a:r>
              <a:rPr lang="en-GB" dirty="0" smtClean="0"/>
              <a:t>, 1790</a:t>
            </a:r>
            <a:endParaRPr lang="en-GB" dirty="0"/>
          </a:p>
        </p:txBody>
      </p:sp>
      <p:pic>
        <p:nvPicPr>
          <p:cNvPr id="16388" name="Picture 4" descr="https://ericwedwards.files.wordpress.com/2013/08/david_jeu_de_pau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29065"/>
            <a:ext cx="7217519" cy="464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90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Lavoisier is carried by his </a:t>
            </a:r>
            <a:r>
              <a:rPr lang="en-GB" i="1" dirty="0" err="1" smtClean="0"/>
              <a:t>fermiers</a:t>
            </a:r>
            <a:r>
              <a:rPr lang="en-GB" dirty="0" smtClean="0"/>
              <a:t> to extract taxes from the poor</a:t>
            </a:r>
            <a:endParaRPr lang="en-GB" dirty="0"/>
          </a:p>
        </p:txBody>
      </p:sp>
      <p:pic>
        <p:nvPicPr>
          <p:cNvPr id="24578" name="Picture 2" descr="http://imgc.allpostersimages.com/images/P-473-488-90/73/7346/C94S100Z/posters/the-doyen-of-the-fermiers-generaux-is-carried-by-his-guards-towards-nothingness-1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7025605" cy="467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474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Bailly</a:t>
            </a:r>
            <a:r>
              <a:rPr lang="en-GB" dirty="0" smtClean="0"/>
              <a:t>, first Mayor of Paris, distracted by astronomy</a:t>
            </a:r>
            <a:endParaRPr lang="en-GB" dirty="0"/>
          </a:p>
        </p:txBody>
      </p:sp>
      <p:pic>
        <p:nvPicPr>
          <p:cNvPr id="8194" name="Picture 2" descr="http://collection.waddesdon.org.uk/images/large/collection/books/4232.1.66.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844824"/>
            <a:ext cx="3275750" cy="443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308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descr="http://izquotes.com/quotes-pictures/quote-five-or-six-hundred-heads-cut-off-would-have-assured-your-repose-freedom-and-happiness-jean-paul-marat-119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096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675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3314" name="Picture 2" descr="https://images-eu.ssl-images-amazon.com/images/I/51RmCdgfCdL._UY25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720" y="303385"/>
            <a:ext cx="4778464" cy="622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843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2290" name="Picture 2" descr="Reprint of Two Tracts (häft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7" y="332656"/>
            <a:ext cx="4822841" cy="629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149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Marat’s Solar Microscope</a:t>
            </a:r>
            <a:endParaRPr lang="en-GB" dirty="0"/>
          </a:p>
        </p:txBody>
      </p:sp>
      <p:pic>
        <p:nvPicPr>
          <p:cNvPr id="8196" name="Picture 4" descr="http://physics.kenyon.edu/EarlyApparatus/Optics/Solar_Microscope/Solar_Microsc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81200"/>
            <a:ext cx="57626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688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Marat’s electrical apparatus: used to stimulate frog nerves before Galvani</a:t>
            </a:r>
            <a:endParaRPr lang="en-GB" dirty="0"/>
          </a:p>
        </p:txBody>
      </p:sp>
      <p:pic>
        <p:nvPicPr>
          <p:cNvPr id="10242" name="Picture 2" descr="http://www.maratscience.com/chap5files/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44824"/>
            <a:ext cx="5502002" cy="419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84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Marat: electric sparks and lightning as a fluid</a:t>
            </a:r>
            <a:endParaRPr lang="en-GB" dirty="0"/>
          </a:p>
        </p:txBody>
      </p:sp>
      <p:pic>
        <p:nvPicPr>
          <p:cNvPr id="11266" name="Picture 2" descr="http://www.maratscience.com/chap5files/image0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29" y="2564904"/>
            <a:ext cx="9315269" cy="228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565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Marat, murdered in his bath, by David</a:t>
            </a:r>
            <a:endParaRPr lang="en-GB" dirty="0"/>
          </a:p>
        </p:txBody>
      </p:sp>
      <p:pic>
        <p:nvPicPr>
          <p:cNvPr id="15362" name="Picture 2" descr="https://upload.wikimedia.org/wikipedia/commons/4/45/Jacques-Louis_David_-_La_Mort_de_Mar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84784"/>
            <a:ext cx="4343400"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10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citizens of St-Omer riot against the new lightning-conductor, which will “attract thunder from all over France”</a:t>
            </a:r>
            <a:endParaRPr lang="en-GB" dirty="0"/>
          </a:p>
        </p:txBody>
      </p:sp>
      <p:pic>
        <p:nvPicPr>
          <p:cNvPr id="22530" name="Picture 2" descr="T1- d571 - Fig. 278 — émeute à Saint-Omer pour un paratonner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272" y="1700808"/>
            <a:ext cx="3797754" cy="503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272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Robespierre writes to Benjamin Franklin</a:t>
            </a:r>
            <a:endParaRPr lang="en-GB" dirty="0"/>
          </a:p>
        </p:txBody>
      </p:sp>
      <p:pic>
        <p:nvPicPr>
          <p:cNvPr id="21506" name="Picture 2" descr="Article imprimé sur lequel on lit : &quot;Le rappel : New-York, 24 septembre. La Bibliothèque de l'Université de la Pensylvanie vient d'acquérir une collection de cinq cents manuscrits provenant de la succession de Benjamin Franklin. Entre autres pièces très précieuses pour l'histoire, se trouve une lettre autographe de Maximilien Robespierre, écrite à Arras en 1783. Robespierre, qui était alors avocat dans sa ville natale, annonce à Franklin l'envoi du dossier d'un procès dans lequel il a défendu devant le tribunal d'Artois l'usage du paratonnerre. La partie daverse avait obtenu un jugement de premier instance qui interdisait la pose d'un paratonnerre. Par sa plaidoirie, Robespierre a fait connaître en France l'utilité de l'invention de Frankli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0807"/>
            <a:ext cx="5904656" cy="4980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59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Lavoisier’s 1784 Wall around Paris with </a:t>
            </a:r>
            <a:r>
              <a:rPr lang="en-GB" sz="3200" i="1" dirty="0" smtClean="0"/>
              <a:t>La </a:t>
            </a:r>
            <a:r>
              <a:rPr lang="en-GB" sz="3200" i="1" dirty="0" err="1" smtClean="0"/>
              <a:t>Rotonde</a:t>
            </a:r>
            <a:r>
              <a:rPr lang="en-GB" sz="3200" dirty="0" smtClean="0"/>
              <a:t>, one of the surviving tollgates, and a fragment of wall</a:t>
            </a:r>
            <a:endParaRPr lang="en-GB" sz="3200" dirty="0"/>
          </a:p>
        </p:txBody>
      </p:sp>
      <p:pic>
        <p:nvPicPr>
          <p:cNvPr id="23554" name="Picture 2" descr="http://www.francegenweb.org/%7Ewiki/images/8/89/BarrieresF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492" y="2564904"/>
            <a:ext cx="5876639" cy="4173489"/>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www.steelcox-blog.com/wp-content/uploads/2012/09/la-rotonde-de-la-vill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45" y="1700808"/>
            <a:ext cx="3135814" cy="2082181"/>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Rue Bru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22" y="4358976"/>
            <a:ext cx="2909869" cy="213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785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5362" name="Picture 2" descr="http://4.bp.blogspot.com/-9qDVsTSMA2o/VaU42vWOufI/AAAAAAAAJK8/eCfXe4DSWEQ/s1600/4.%2BMaximilien%252Brobespierre%252B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52462"/>
            <a:ext cx="8259159" cy="387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16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Death of Robespierre</a:t>
            </a:r>
            <a:endParaRPr lang="en-GB" dirty="0"/>
          </a:p>
        </p:txBody>
      </p:sp>
      <p:pic>
        <p:nvPicPr>
          <p:cNvPr id="20482" name="Picture 2" descr="https://s-media-cache-ak0.pinimg.com/236x/71/49/7c/71497cbc3a8f68548da06d737cf298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556792"/>
            <a:ext cx="3061796" cy="4540799"/>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historytoday.com/sites/default/files/robe_exec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5372422" cy="349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437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Lavoisier and his wife in the laboratory, by David</a:t>
            </a:r>
            <a:endParaRPr lang="en-GB" dirty="0"/>
          </a:p>
        </p:txBody>
      </p:sp>
      <p:pic>
        <p:nvPicPr>
          <p:cNvPr id="14338" name="Picture 2" descr="http://cenblog.org/artful-science/files/2011/06/David_-_Portrait_of_Monsieur_Lavoisier_and_His_Wi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507459"/>
            <a:ext cx="3612654" cy="491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925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Lavoisier’s Burning-Glass Experiment</a:t>
            </a:r>
            <a:endParaRPr lang="en-GB" dirty="0"/>
          </a:p>
        </p:txBody>
      </p:sp>
      <p:pic>
        <p:nvPicPr>
          <p:cNvPr id="4" name="Picture 3" descr="http://www.mysteryofmatter.net/assets/images/scientists/Lavoisier/Lavoisier%27s%20burning%20lens%20LARGE.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32451"/>
            <a:ext cx="8035766" cy="5517232"/>
          </a:xfrm>
          <a:prstGeom prst="rect">
            <a:avLst/>
          </a:prstGeom>
          <a:noFill/>
          <a:ln>
            <a:noFill/>
          </a:ln>
        </p:spPr>
      </p:pic>
    </p:spTree>
    <p:extLst>
      <p:ext uri="{BB962C8B-B14F-4D97-AF65-F5344CB8AC3E}">
        <p14:creationId xmlns:p14="http://schemas.microsoft.com/office/powerpoint/2010/main" val="3711105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Lavoisier’s respiration experiment: Mme Lavoisier taking notes</a:t>
            </a:r>
            <a:endParaRPr lang="en-GB" dirty="0"/>
          </a:p>
        </p:txBody>
      </p:sp>
      <p:pic>
        <p:nvPicPr>
          <p:cNvPr id="18434" name="Picture 2" descr="http://images.fineartamerica.com/images-medium-large/lavoisier-respiration-experiment-1770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46970"/>
            <a:ext cx="7773640" cy="477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40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Lavoisier’s calorimeter</a:t>
            </a:r>
            <a:endParaRPr lang="en-GB" dirty="0"/>
          </a:p>
        </p:txBody>
      </p:sp>
      <p:pic>
        <p:nvPicPr>
          <p:cNvPr id="14338" name="Picture 2" descr="https://upload.wikimedia.org/wikipedia/en/5/55/Calorime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204864"/>
            <a:ext cx="1962150"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14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GB" sz="2400" dirty="0"/>
          </a:p>
        </p:txBody>
      </p:sp>
      <p:sp>
        <p:nvSpPr>
          <p:cNvPr id="4" name="Text Placeholder 3"/>
          <p:cNvSpPr>
            <a:spLocks noGrp="1"/>
          </p:cNvSpPr>
          <p:nvPr>
            <p:ph type="body" sz="half" idx="2"/>
          </p:nvPr>
        </p:nvSpPr>
        <p:spPr/>
        <p:txBody>
          <a:bodyPr>
            <a:noAutofit/>
          </a:bodyPr>
          <a:lstStyle/>
          <a:p>
            <a:r>
              <a:rPr lang="en-GB" sz="1800" dirty="0"/>
              <a:t>‘The animal machine is governed by three types of regulators: respiration, that consumes hydrogen and carbon and furnishes heat, digestion, which replenishes … that which is lost in the lungs and transpiration, that increases or diminishes in accordance with the necessity to carry away more or less heat.’ </a:t>
            </a:r>
            <a:endParaRPr lang="en-GB" sz="1800" dirty="0" smtClean="0"/>
          </a:p>
          <a:p>
            <a:endParaRPr lang="en-GB" sz="1800" dirty="0"/>
          </a:p>
          <a:p>
            <a:r>
              <a:rPr lang="en-GB" sz="1800" dirty="0" smtClean="0"/>
              <a:t>Antoine Lavoisier 1789</a:t>
            </a:r>
            <a:endParaRPr lang="en-GB" sz="1800" dirty="0"/>
          </a:p>
        </p:txBody>
      </p:sp>
      <p:pic>
        <p:nvPicPr>
          <p:cNvPr id="19458" name="Picture 2" descr="http://www.scs.illinois.edu/%7Emainzv/exhibit/small/03_08.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87850" y="332581"/>
            <a:ext cx="3486150" cy="57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855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Armand Seguin: Lavoisier’s Man in the Iron Mask and the discoverer of opium</a:t>
            </a:r>
            <a:endParaRPr lang="en-GB" dirty="0"/>
          </a:p>
        </p:txBody>
      </p:sp>
      <p:sp>
        <p:nvSpPr>
          <p:cNvPr id="3" name="AutoShape 2" descr="data:image/jpeg;base64,/9j/4AAQSkZJRgABAQAAAQABAAD/2wCEAAkGBxQTEhQUExMVFhQXGBYWFxcYFBcYFxoYFxYWFxUXFRUYHCggGBwlHBcUITEhJSkrLi4uFx8zODMsNygtLiwBCgoKDg0OGBAQFywcHBwsLCwsLCwsLDEsLCwsLCwsLCwsLCwsNywsLDcsNyssKyw3LCsrKysrKyssLCsrKysrK//AABEIANoAswMBIgACEQEDEQH/xAAcAAACAgMBAQAAAAAAAAAAAAAGBwQFAAIDAQj/xAA/EAABAwIFAQUFBgMHBQEAAAABAgMRAAQFBhIhMUEHEyJRYRQycYGRI1OSobHhQlLBFTNDYqKy0RYlcoLwJP/EABcBAQEBAQAAAAAAAAAAAAAAAAEAAgP/xAAbEQEBAQEBAQEBAAAAAAAAAAAAAREhMUFRAv/aAAwDAQACEQMRAD8AP+0TNjlg22pptC1KVpIWSABBMiOtCr3ahcpCSWWfF/mVUjtsHgZ598/7aVrrhcUlJkQNqUZjHadcqUB3DW/+ZX/FWTeerlWr7JoRxuqlRaLUXQFGOgNHVszoQE86v4qgIv8Arh/SCW258pNdUZxuIEtt79AVUFewKCigqJJOx9KsGbBaSPFJFOIVIzc+RJbR9TXv/VzxKIbTCjBO+1DzOInWG22y4s8jy+Jqux28ftlhTg0pSZCY6+U04h3mzMrtqwXUpQqOipH6UKZZ7Un7lZQtltPlpUo/WRVbmXODd1ZqaWlTalRpkbE/Gqfs6s4UuR4hRhM1ObHj/hp9dzXbDM0uOPhsoASeFCZ9dqHrg6Egp3UefQVc5Hw+Sp5W/QennTZAMVAge9+VVVrjGokEx4ikfKu2YX1Jt3FJ5CT+lLDJNxc3b2tI0toMKPmoc0ScJwAH+b8qhXynx/daT/5T/SpjQgAGtH3wnmsoKXmZ7hlQS62gEzBBMUPYj2oOtmO6bO8cqqL2kYkt10IZ30dfXrQVeOd0lOpOpQIJ+tasBj2vaO6t9DQaRCokyZE+Qq+x3Mj1stJKEllXKt5HxHFJXGsUUXEvtJ0KABjptRvh2Ynr+2S2puExClHrA6VcImczs4dkIQSfOasMHzI46fEhIEwYJpc4LdFxRttGlxE+I+VE2WEkBSSZKVjfz3FWAzEnasrVrgVlYJY9s5OhkDkqP+2llbvJMJM6xTM7aXdKGiBJ1GPw0n0YqWlboBJ5kVpCZ0NuLAHOxn1FXaVrXpAOwoKdxkFSfBpj86vxia4T3ekeYqAoQgpMzKq6XuptHeKO6tgB5mhk3zqoUlQCp3Arop5YU2tayU6xIPHNaRpZNwcMtayPGrcmh3O7XtDrTI4Kt/rR7aqltJH8ooOxLV7a2CAI3miXakHtEw5tqzSkoBKRAPWhXs7ukFtcnxAxRZjOWLq7uZcXDI/hoZvMFOGXMpbK21/kaUvL1OtGkGJMT/SmFgNmGmEJHlNLC0xNRuGkFI0e8dt5PnR7eZnaQhWkypI4opig7Uczm3aLaIKliPXetOy8hiyk+8tRP1oB8WJXanFCEJnY0b5Gw9au8JJAQSlI6bdYpQpezW0hQSsgEmKunVJUmTERtSZzeC2HFK0qI423BosyPdm4tEF9RSRxvzRZ1BzH7tDFw8n3te4joSaDcbu9C0+GQYJoyz4GUPtrb3MwoUI5ueSobeVNDTEn0qQVIUACng0z+zhxldkgnTqEx9KRdySQnqmKZfZGtCgplwHf3TWS1xBIaxJKg7JXsqDxM0RYA2pt5SD4vGDP0qD2lZfZtrfvkbLSQZ681KyPeh1vWN5UnV+VKNVrgVlY3wKysIq+3BvUm3TMS4d//U0rXLbcTBjYGmr20gH2YH7w/wC00t1NNpUVDkdKU4P2gQQTvAmurUKRrAIV0HWu7feLVrKeBA8oqfY2wJkmFUhww1C9isaJ4q/Rbh0d2d/UefQ11Zsy4gTyKy+SLZoqTJcVsB19aUK8g4/qUq1XutHB6RWZ1ARcMOydlb/UVUZTuG7dKTH2rgJJPPwq8vlIvEaQrSry9afqGVu6FJChwRNCeZswpS6GUNhxZ8+lQcXzA7Z2iQobg6Z9POhdlxC/tg6CtXO+9EmFIQ1cquiUNgbcdPkalWeD3bygpTWmFEH1FcsOxVQWWwfgfWjDC8zAENu7H+bpSATjthcWxKgx4OpTRV2eYqhbakwAeu/60WKUh1JEgg0usyYWLBffW4Pi3WkcRR6nnanYNBsvak7cgEVX4LcXD9qkW7Ep85iu9pdWF4B3p0+YUdp+dH2DWjTdvptiNMbEcVai1v8ADVIbHtKO7UT4VEz9aFcTtu8dU2hSSSNlSIoxzKl25uE2xVqABKh0oQxrDG2gFBshTavFHlSEbD8uLbaWl4J248QmmPkq/tWLdM6dYPzpaWN+hV6hYlaFRKfKjjEcGaUS4yAlQHu9KC59ojzt8W0NlOiRI1Df5VIyYoW6ywUwVqEbyOn/ABQ7Y2wbd7xwSs7AdBVnl/GUi+SwUSVKBSryNKO5rgVlY1wKysEse2Qb2vn3pj8JpfXNnuogeIbnyphdsuwtz/KtR/0GgzHUKYw8KPvOnn0NMAVubl0pP2sR0FWOBYxoKe+TKONXUVSYS0P4jxFWN40FEA+51qJjYfa3D4Ps8Bvoojmr7C8mqKkuuKOsAiDx9KI8nNIFq1oAjSP0q471MxInymrRgAx7A1KjWndJ8KkbRUVu1uCSlKQg9HFdaZakA8ioOL4WHkaZ0kcEUyoD3WSlvNHv31qMEwDtStxHAFMkhKyPIV9FoZLbME6iBSPzncDWp0cCRFM6HHJFvckrAbKx0V61cqReNLlxgqb61v2e5vbZb0lQJJ36QKZicw2q0iXEGekijw4ELLFG1p+zcUg9RMAGpuLLUppIW4kgp5n9a7YvkZt90ONr0IPIHWpTWR2UiFLUR8adiKuywIXzrjPeIRp90jaaN8u4ocObNtcpISkbOdDtVje5Us2vGhYQ4nceIbxUzGbAXdidQlWkx9KuUgXK2JtF24eUspKlkBX+XpFScceaCToUFhfvT1qLly4YQ2GFMEqSYVtROcBsnWypE6gCdMxvHrUCdbtVW90lwJhJVMDymmXdtagHGzKVASKGHLQrXJ8JSdISas8HUtAdQd1dE1YnBbYKwkyIk710yUwlV2V6d0kQT8a5AlS5XtVllBMXKoIgx+tCORvgVletcCvKyS17YEk9xHRav9tCnakD7DbeUD+lEfbddhtNuoyftDsP/Gq/HUe3YWktAEoHHWtfyKUaWtKQo1e4LYF4oRuQtQB9BNUNuhxRUNMhI39KMuzV0ruW0jgGTREfGXsJFs0GwSQBtQjcYmGcTCVK2UPPimCDSfxppL+MJTPHNM+k3mn0q4IrFvpHJFQW7MbAEiBXv9npG5JJo4kHMmMllpRCdW1JjHLwPlLQQApat/TenZd4T326iQBO3nSt7RssptUi4aUQsGY+dMFcHssspCUqT4oia4Jys2AfEqem9WFm8bhhDswoDea2tX1crO07RSEdHtiEAJuFDeACaI7ewvnEgLeI8yPKqfFlKJbAHvEfrR2l5DDSS6sD571HocxvJaAwpx15RUASDPUdKrsDfvyyC2PAnoeoonDDl64JBSwneP5qLmrdKEaUgAAVagJhuIBLa3loAV7pTHJmrdNiw8kR4XFjp0mlZijty/iamWN0BckdB6mnLgOChpKSrdfU1Wkuc15IuGQHWnCoJ8RFVGD5gbceOx16AFehHNPR5sKSQeDtSLxnDxZ4mREId/ijj4Vbob3N19odtvOpOTUE3alH0/WuF0xEqSePOpuTikv6p3JG3zoUOZrgVletcCvKwSp7dbfWi3T5uH5eE71Vdm+LIS6q2J8JEb9TVz24NOqbZDQlWsz8NNKy3Wtl1CynQtMH41pJOdcIdsrpxCdm3JM//fGvezZxQvmwkTvvTMxFhvF7ILTHeoHHWaXuScSRYXZ75MKB003vRH0HiS1hs6BJikM7ePIxMOLSUwYJ896fGF4i2+gLbUCk1X5hyu1cpMphXRQ5ol+FYW6u9aSUHkDeuwWEwFc0H5axVVu77K9/6qPWjNzcSN6qm5WIpRdqLdyswAC35U12ADzzVfiuEtqlZEmqUUrMGQBbgJUJSN09ZrpaMlY1q2g+7VHm+0NtcIcEgKVuOlX1rMAzsYitBHzCkpWyoK35A9agsO3D1ykvmUg7I9OhrTOVwnvG0z7omtMqurcK3QfEDAB8hVSe2GIAbTAjat75wJQokwAD+lV2V78uMjV7w5qHny+7q1WZ5BFZ+kuuz2+nFbjSNQJ5+dOpNfM+RMWNviAJ2Ss7n519KW7wUkKHWq+p1pN9tL6kOskJ4I3+dOOll204f3tvIMaN6oKpTcDuQQmZArlk5ge1k8ARH1rXLzgXZIkbjaamZXXF0U6Y4P51pHI1wPhXlY3wKyuZA/aK4QWo6k/pS6zK3qcQSE8fOmB2nLUO7KRMEk/SlDiBcWe+Ko34rcC/7Pr4sPLIUQNUFJ4j0oh7R8oIfbF0wJVyqOo60ubnEpKUtmCYBIps5KxEthLLigtBHNUqBOQsfuGHg20hSm+oIO3wp02mNIUBq8J8jXEWlswZCUJUr4VwxRbZEwkn0Iq9PXbHMFauQCDCxwoRNV1rcXFqIcGtA6jn51QXOMvJXpYaUSOvSrazzZslFw3ClbEU9S7bzCwpMhUT+tRbrE5AQDJPFT7e2tyNkp84oexDFWVPd2kQoCZHpREps5YAXmpVufTpVFk6AFNOAkoMpmjq5ecKAtCdSY8QoAxm8+2SUpLapiI5pZDWabpHtLmogq6elXGVnO7tpIhRJq6bwnDHFanjDp5kgb/Or9jK1m4kBCtukKFFSJl3MaGlpQpQhdce0bFAoBBV9nHSuGM9n6veYXuOAeaCsZ75ptSLltWocGDUdCynSXDBiD4T1p89mma0utBpZhadt+tI7L9j3jhKjtBJqRa4u4wtSmzGk+Ggx9UpoS7REpNsvVEQa17PM0e2MAr98bGu3aDh/fWriQd4NU9VKzKryi0QQYnwxxV5gTp9sAVEmOPjQ/gb+lHdSJB+dEWU2vtpVurUIPzFaBwtcD4VlY1wKyuZLTtmv1MttlPKlFP5UmA449IcXCBvtTa7elHuWQOSsj/SaT2WrYuO6VkgUpb5cswhJcUAUyQmeaKMPxTu1BKNJUdxv9KgjAEOGEuK0p5Ait7jL7bbiFBatzzWoBTnV1T1o0+knWj34PwoctFqdSlanlJB6TRhhDTamHWJmRJmg53BFeJDSpCYMfrT8TujMJaCkhfAO/U0QZXxRCgh5adjtJ86X7ODOKUYStR42FHuWcOWq0cYUkB0SUg80EQZnvO7U060OZ449KHbO/X7QovN6FK2BjYzV/luxdUwW30wpB8JNTMVsE3LZbV4HU+6rjccUgR4XbgNJBHStMQwFl6CtAJBkUNZczCtlQt7saVDZKzwr50bJUCJFZvKgzi+RbV/dSIV5jaqw5ACAe6dWhXQzR3WVasA1s4/bQl8Faf5+tTn1MXCYVoWD0MTRO6yFCCJFD1/lNtRlsls+hp1BW/yGyVEsqLWocCImk/mXC127ym1z5hVPN68csyBcQpBMJV1+dKrOl8Lq7I2CQNvWmrxfdhT/jWmZ3po5lsnHgEJ2QfePWKSmRr9VjcSR4XNxTFv+0xlDawdnACAD1MdKCEncIabvoC+nE9aIcCtCl5K1HdREDpzQ1hGHOqSq8jU4snTPAq0wFT/ALQ1rPh18DgUg5WuBWVjXA+FZXMll2z2+tDI8lE/6aU2WGFh9Wn603O2MK7tvQJVqMfSlbhOpkkK95XX1rUiFLCUMyonxGdvM13tLEmHF7knwjyrxvDSQlxZBVAgVcp4BUofCkOGDpKHjI2UdJqQ7gC1XJ0kpb/i9fKuDJ0gqBgz1phojuErjcpBJpqQbS1bbEJSBFQb7Cu8X3ratLo+hry6xcIMlJI8wK0tszW6ttWk+tSQL6+v24PdlUbbDmuLlzfLhRZO2+w3opTiTQAJcHpvWi8XaQCrWPrQlVaoF80UPJ0PJ46H0qJg2cPZVqtrrZSfcJ6iu9tjLZcS4neTBj+tVee7dh99pakKUN5I/anENGc0sqjxjfpNd3MYAPhIUPjSOxt1LZi2WtSuII4queZu0pH2qoUATv50ZDp/Lx1PGpOo8CRzUiwuVcOQFHj4Uh1Ndw0H+8VrTBEq60wMCzAi8YS+CQ62N/Ix0qxOnbBcD2cCYIM0ocVvUrbSsCCIk/Cmd2gYy1c2gGwc6g80vHcou+zd4k6kkExUBR2SYabpxTq0yhOyQaldpmQxBeSYjePhvRT2RWyW7FBHJ3VVrnXS5ZuwoQAaorAJlV9SrRpIVwYiiO1tQHEHyUPrQpkB77JwaTpB2PrRPYOqUtHlrE0ox2+BWVjXA+FZXMlt2wX3dJaPVSiP9M0ocOt1PuKW45pSDTv7R7RpzQHRKRJHxiKSOKtm0UpJB7tXumtAU4NfkToVrSNt/SrfD3EOnaZG5FB+CPoS2e7Ek7mpdlflKkqUdIBg+op1Cdx1Kl7cUzrBYVbQkz4YH0pcNW4PjSRoV1qVhd4tsEpUVISfdmrNIkwMeFffJhIO0ipjmXbZY1JbE+dD+I5oX3Q0NGVbAkbTXG/xG9bYBQpJX1SKsoXDmBt6oIE9BJrdvAEAbpB+dAKc23ntLKFwCfe2pkXF4lWmVRtV1OVpgzIWpKUhMio9zahsQlM77kjzrq5jbbJ1RqHBPlVJmrPSG0Asp16tuODT1Am9u2GLl/XzOyfOhu9xh199CEpKU+XpV/f4UXWlPOj7ZxUpFV2A2SkXqEupg9PhRUh5hBehtJISn3vjUzI7V06DbsbJndXlV1i1ukOr4E8Cr/sbQkKe28QVvVUrsb7NXQ0txTpUsCajdn18pbTtssyUyB+lOm+a1NqHmD+lIrLqSnFlNnwyat0Yt8AxxVqXbRSVSokIgcTRHmFHcYcpKlSVgyT8KpMWIbfcMAkDY9aG8Wx5522KFnaYT6ztWissghZY076SeQKLbO1Wh1JO41CoeVbEtWzaeCdzV40TIn+YD86AN2uBXlY1wKyubQF7SZ+z08yf0pc31uLo92tMR1phdp7pSG46kj8qBLBSiskA8b1qAOYvlxy18TSyURUXD3wU61qB58Jo0fuUqSW1/wD00N5mywENJWyZPJANIXWXL4+4T4TuBPFXbiQHWkkwFHeDzQBhKgAlRUUgdek0VWuKNuBKiZUhQE9Oao0MM8JdZtyptIKY2249ao8r4o45bJWrcg8mi/ORU5h50Runf4RQllJsmySnyPSmBGzKCu+YS2BJEmKJbi3AABMk9KpX7NXt7Wnonmi5qxE6ifFUFBeMKS3qOwmIrhnFfs1sjSykoUJJjcGiHGGfsjPSq7ODfe4ZPUDb5UkEZYddeb1LBISsR6CaJri3R7e3I3KBVf2ftn2FajzNWaDN+2T90n+tCU2MMAXS5TMcGomQsb9mxBba/ChZ6+dTMavIuVidhS8xl8ruFOAkKSZBFVUfVGoETOxFJu6sh/bKNOxPWiDswzGp9pIWdRTtVfilx/3VvwwfWiKqjtLuF27oI91Qgmh3B0purhhpMkCCqaMu1ZCfZ0qXzO1BGT8SaavW1HZJgE+VVRpqsIUIJMbRNWbFsAevKSPqK8aW2oFTS0rPoZ+td2NWkd4RqJTA+YpoFrXArK9a4FeVzaAfaWEnuwrqTB8jFAzVsUq9+B+tH/aFplvUNpP6UGOYZMq5TzW4GnhUY0/A1T5oxYMNFKY1K2FW2JhxTKUswlW/xoQeyZdOkqdXt6n9KgHWe+eGhCSfhRvkvBVpQ6HRB2gH0qflrLD7OlKI33JIE0Xs5YUlCtTh1Qo1YknGnFf2UrTzpI/KqzKLP/bx5+dbPuE4a8gndINTMkpPsbYPEUkKLx4M3SVL1KSBHFEVtnRg8yPkaIv7LaPLaSfgKw4Yz90j6CpB28zjbqQpIkkjyNTLtWrDFEnaD+lWyMKZ0mGkjY9BVPeAf2e8mPdKqkEss5hZZtVo0qPPQ1XX+bit5C2EwpKdJB9KI8Gx2watE95p1dRAJoCv7pDjy3GRpB4ERQV0plTyHX1DxEHah1NmhFqtxZhZmBUS9VeMz4xC+gM81A79SSEv7ijQJOyzHPZrgJUqAs0Y9oLam1oukndJBn0mgixsrd/Slk/bDcfLemrhNoi6tO7f0ggaTJ9OaYqVuds8e2FCSk6EgTtzQ0zi4SVBKdjsDG4opdas7S6Uw6kOtzGodPpR0zl3Bg2FkpIUJ94yPlQu/gLyRndFkFpcBWF8Hyq/sczKu8RtigkNa/d+RqkzBhGGEnuXFAjgRUXIVqkX9sptUpDkEH4Go6+mmuB8Kysa4FZQgR2iN6tA+NDj64QlKZmKL84MFTjYHrPwquasCfdFagqmsLTSRPiP6VL/ALOU86kT4E7n/irhxhDKSr+I7D41Fw5m5bkkgzvwKQuktJ6CI4rolGxnrNV/ePkdJ+ArYrf9KEGsYCfZrlPEVb5WaSm0a3AGkcn0qox/Lly8FhCwlK+RtVGnJF5sk3CtI6A1qng+fx62bPjdTPoaqsQzg2kw02tZPEJJFQcKymhHvp1q8zvRAhgogoaSI9BWUHX8cvXBpQwUA9TXrbq2rK4S8Rrgn60ROvvchI+lU2O5aXdA+PRrACh8KVoSy9hFkGUuPKBJ3O9csxNt3AS3YMHY7rjaiU5NYtmgndajtuZorw2zQy2lKEgbb7dasBQWWQr1yO82E8k0SJ7LWViXXCVelMgbiuJG9UWA3Auzu3t194lSioAxPnFAuJ4FiYfcS3qCFExHEU71jivHCdoqWZ4QZ7N75YKlCT1k71XO5UvkKCChZ6Dyr6SSrb1rgpG8mDRi6S+Hdn90uFLSEfOjDLOQ0WziHtZK0qBjpvt/WjcE7zxXNSAOD1T+opQqa4FZWNcCsrm0qMat1FQUlOqBETFVQVcfcD8X7UXmsilAS4tLhbgUWhpH8Or+tS5uPuR+P9qL4rIp1BLvLj7gfj/avS5cfcD8f7UWRWRRqCQXcfcD8f7Vp/8Ao+5H4/2owivYp1BEKfj+4H4/2rC5cfcj8f7UXRWRQgbFz9yPx/tWRcTPcj8f7UZRXkU6gXcsvrUklkbdNX7V1V7Qf8Efi/ai+KyKtQQm4+4H4/2rwC4n+5H4v2owisijUEVqfP8AgD8f7ViVXH3A/H+1F0VkVaggTcfcj8X7VifaPuR+P9qL4rIp1BJSrgiO4H4v2r20tnlEBTYSJBmZ4osiso1MQNhWVtWVJ//Z"/>
          <p:cNvSpPr>
            <a:spLocks noChangeAspect="1" noChangeArrowheads="1"/>
          </p:cNvSpPr>
          <p:nvPr/>
        </p:nvSpPr>
        <p:spPr bwMode="auto">
          <a:xfrm>
            <a:off x="155575" y="-1241425"/>
            <a:ext cx="2133600" cy="2600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TEhQUExMVFhQXGBYWFxcYFBcYFxoYFxYWFxUXFRUYHCggGBwlHBcUITEhJSkrLi4uFx8zODMsNygtLiwBCgoKDg0OGBAQFywcHBwsLCwsLCwsLDEsLCwsLCwsLCwsLCwsNywsLDcsNyssKyw3LCsrKysrKyssLCsrKysrK//AABEIANoAswMBIgACEQEDEQH/xAAcAAACAgMBAQAAAAAAAAAAAAAGBwQFAAIDAQj/xAA/EAABAwIFAQUFBgMHBQEAAAABAgMRAAQFBhIhMUEHEyJRYRQycYGRI1OSobHhQlLBFTNDYqKy0RYlcoLwJP/EABcBAQEBAQAAAAAAAAAAAAAAAAEAAgP/xAAbEQEBAQEBAQEBAAAAAAAAAAAAAREhMUFRAv/aAAwDAQACEQMRAD8AP+0TNjlg22pptC1KVpIWSABBMiOtCr3ahcpCSWWfF/mVUjtsHgZ598/7aVrrhcUlJkQNqUZjHadcqUB3DW/+ZX/FWTeerlWr7JoRxuqlRaLUXQFGOgNHVszoQE86v4qgIv8Arh/SCW258pNdUZxuIEtt79AVUFewKCigqJJOx9KsGbBaSPFJFOIVIzc+RJbR9TXv/VzxKIbTCjBO+1DzOInWG22y4s8jy+Jqux28ftlhTg0pSZCY6+U04h3mzMrtqwXUpQqOipH6UKZZ7Un7lZQtltPlpUo/WRVbmXODd1ZqaWlTalRpkbE/Gqfs6s4UuR4hRhM1ObHj/hp9dzXbDM0uOPhsoASeFCZ9dqHrg6Egp3UefQVc5Hw+Sp5W/QennTZAMVAge9+VVVrjGokEx4ikfKu2YX1Jt3FJ5CT+lLDJNxc3b2tI0toMKPmoc0ScJwAH+b8qhXynx/daT/5T/SpjQgAGtH3wnmsoKXmZ7hlQS62gEzBBMUPYj2oOtmO6bO8cqqL2kYkt10IZ30dfXrQVeOd0lOpOpQIJ+tasBj2vaO6t9DQaRCokyZE+Qq+x3Mj1stJKEllXKt5HxHFJXGsUUXEvtJ0KABjptRvh2Ynr+2S2puExClHrA6VcImczs4dkIQSfOasMHzI46fEhIEwYJpc4LdFxRttGlxE+I+VE2WEkBSSZKVjfz3FWAzEnasrVrgVlYJY9s5OhkDkqP+2llbvJMJM6xTM7aXdKGiBJ1GPw0n0YqWlboBJ5kVpCZ0NuLAHOxn1FXaVrXpAOwoKdxkFSfBpj86vxia4T3ekeYqAoQgpMzKq6XuptHeKO6tgB5mhk3zqoUlQCp3Arop5YU2tayU6xIPHNaRpZNwcMtayPGrcmh3O7XtDrTI4Kt/rR7aqltJH8ooOxLV7a2CAI3miXakHtEw5tqzSkoBKRAPWhXs7ukFtcnxAxRZjOWLq7uZcXDI/hoZvMFOGXMpbK21/kaUvL1OtGkGJMT/SmFgNmGmEJHlNLC0xNRuGkFI0e8dt5PnR7eZnaQhWkypI4opig7Uczm3aLaIKliPXetOy8hiyk+8tRP1oB8WJXanFCEJnY0b5Gw9au8JJAQSlI6bdYpQpezW0hQSsgEmKunVJUmTERtSZzeC2HFK0qI423BosyPdm4tEF9RSRxvzRZ1BzH7tDFw8n3te4joSaDcbu9C0+GQYJoyz4GUPtrb3MwoUI5ueSobeVNDTEn0qQVIUACng0z+zhxldkgnTqEx9KRdySQnqmKZfZGtCgplwHf3TWS1xBIaxJKg7JXsqDxM0RYA2pt5SD4vGDP0qD2lZfZtrfvkbLSQZ681KyPeh1vWN5UnV+VKNVrgVlY3wKysIq+3BvUm3TMS4d//U0rXLbcTBjYGmr20gH2YH7w/wC00t1NNpUVDkdKU4P2gQQTvAmurUKRrAIV0HWu7feLVrKeBA8oqfY2wJkmFUhww1C9isaJ4q/Rbh0d2d/UefQ11Zsy4gTyKy+SLZoqTJcVsB19aUK8g4/qUq1XutHB6RWZ1ARcMOydlb/UVUZTuG7dKTH2rgJJPPwq8vlIvEaQrSry9afqGVu6FJChwRNCeZswpS6GUNhxZ8+lQcXzA7Z2iQobg6Z9POhdlxC/tg6CtXO+9EmFIQ1cquiUNgbcdPkalWeD3bygpTWmFEH1FcsOxVQWWwfgfWjDC8zAENu7H+bpSATjthcWxKgx4OpTRV2eYqhbakwAeu/60WKUh1JEgg0usyYWLBffW4Pi3WkcRR6nnanYNBsvak7cgEVX4LcXD9qkW7Ep85iu9pdWF4B3p0+YUdp+dH2DWjTdvptiNMbEcVai1v8ADVIbHtKO7UT4VEz9aFcTtu8dU2hSSSNlSIoxzKl25uE2xVqABKh0oQxrDG2gFBshTavFHlSEbD8uLbaWl4J248QmmPkq/tWLdM6dYPzpaWN+hV6hYlaFRKfKjjEcGaUS4yAlQHu9KC59ojzt8W0NlOiRI1Df5VIyYoW6ywUwVqEbyOn/ABQ7Y2wbd7xwSs7AdBVnl/GUi+SwUSVKBSryNKO5rgVlY1wKysEse2Qb2vn3pj8JpfXNnuogeIbnyphdsuwtz/KtR/0GgzHUKYw8KPvOnn0NMAVubl0pP2sR0FWOBYxoKe+TKONXUVSYS0P4jxFWN40FEA+51qJjYfa3D4Ps8Bvoojmr7C8mqKkuuKOsAiDx9KI8nNIFq1oAjSP0q471MxInymrRgAx7A1KjWndJ8KkbRUVu1uCSlKQg9HFdaZakA8ioOL4WHkaZ0kcEUyoD3WSlvNHv31qMEwDtStxHAFMkhKyPIV9FoZLbME6iBSPzncDWp0cCRFM6HHJFvckrAbKx0V61cqReNLlxgqb61v2e5vbZb0lQJJ36QKZicw2q0iXEGekijw4ELLFG1p+zcUg9RMAGpuLLUppIW4kgp5n9a7YvkZt90ONr0IPIHWpTWR2UiFLUR8adiKuywIXzrjPeIRp90jaaN8u4ocObNtcpISkbOdDtVje5Us2vGhYQ4nceIbxUzGbAXdidQlWkx9KuUgXK2JtF24eUspKlkBX+XpFScceaCToUFhfvT1qLly4YQ2GFMEqSYVtROcBsnWypE6gCdMxvHrUCdbtVW90lwJhJVMDymmXdtagHGzKVASKGHLQrXJ8JSdISas8HUtAdQd1dE1YnBbYKwkyIk710yUwlV2V6d0kQT8a5AlS5XtVllBMXKoIgx+tCORvgVletcCvKyS17YEk9xHRav9tCnakD7DbeUD+lEfbddhtNuoyftDsP/Gq/HUe3YWktAEoHHWtfyKUaWtKQo1e4LYF4oRuQtQB9BNUNuhxRUNMhI39KMuzV0ruW0jgGTREfGXsJFs0GwSQBtQjcYmGcTCVK2UPPimCDSfxppL+MJTPHNM+k3mn0q4IrFvpHJFQW7MbAEiBXv9npG5JJo4kHMmMllpRCdW1JjHLwPlLQQApat/TenZd4T326iQBO3nSt7RssptUi4aUQsGY+dMFcHssspCUqT4oia4Jys2AfEqem9WFm8bhhDswoDea2tX1crO07RSEdHtiEAJuFDeACaI7ewvnEgLeI8yPKqfFlKJbAHvEfrR2l5DDSS6sD571HocxvJaAwpx15RUASDPUdKrsDfvyyC2PAnoeoonDDl64JBSwneP5qLmrdKEaUgAAVagJhuIBLa3loAV7pTHJmrdNiw8kR4XFjp0mlZijty/iamWN0BckdB6mnLgOChpKSrdfU1Wkuc15IuGQHWnCoJ8RFVGD5gbceOx16AFehHNPR5sKSQeDtSLxnDxZ4mREId/ijj4Vbob3N19odtvOpOTUE3alH0/WuF0xEqSePOpuTikv6p3JG3zoUOZrgVletcCvKwSp7dbfWi3T5uH5eE71Vdm+LIS6q2J8JEb9TVz24NOqbZDQlWsz8NNKy3Wtl1CynQtMH41pJOdcIdsrpxCdm3JM//fGvezZxQvmwkTvvTMxFhvF7ILTHeoHHWaXuScSRYXZ75MKB003vRH0HiS1hs6BJikM7ePIxMOLSUwYJ896fGF4i2+gLbUCk1X5hyu1cpMphXRQ5ol+FYW6u9aSUHkDeuwWEwFc0H5axVVu77K9/6qPWjNzcSN6qm5WIpRdqLdyswAC35U12ADzzVfiuEtqlZEmqUUrMGQBbgJUJSN09ZrpaMlY1q2g+7VHm+0NtcIcEgKVuOlX1rMAzsYitBHzCkpWyoK35A9agsO3D1ykvmUg7I9OhrTOVwnvG0z7omtMqurcK3QfEDAB8hVSe2GIAbTAjat75wJQokwAD+lV2V78uMjV7w5qHny+7q1WZ5BFZ+kuuz2+nFbjSNQJ5+dOpNfM+RMWNviAJ2Ss7n519KW7wUkKHWq+p1pN9tL6kOskJ4I3+dOOll204f3tvIMaN6oKpTcDuQQmZArlk5ge1k8ARH1rXLzgXZIkbjaamZXXF0U6Y4P51pHI1wPhXlY3wKyuZA/aK4QWo6k/pS6zK3qcQSE8fOmB2nLUO7KRMEk/SlDiBcWe+Ko34rcC/7Pr4sPLIUQNUFJ4j0oh7R8oIfbF0wJVyqOo60ubnEpKUtmCYBIps5KxEthLLigtBHNUqBOQsfuGHg20hSm+oIO3wp02mNIUBq8J8jXEWlswZCUJUr4VwxRbZEwkn0Iq9PXbHMFauQCDCxwoRNV1rcXFqIcGtA6jn51QXOMvJXpYaUSOvSrazzZslFw3ClbEU9S7bzCwpMhUT+tRbrE5AQDJPFT7e2tyNkp84oexDFWVPd2kQoCZHpREps5YAXmpVufTpVFk6AFNOAkoMpmjq5ecKAtCdSY8QoAxm8+2SUpLapiI5pZDWabpHtLmogq6elXGVnO7tpIhRJq6bwnDHFanjDp5kgb/Or9jK1m4kBCtukKFFSJl3MaGlpQpQhdce0bFAoBBV9nHSuGM9n6veYXuOAeaCsZ75ptSLltWocGDUdCynSXDBiD4T1p89mma0utBpZhadt+tI7L9j3jhKjtBJqRa4u4wtSmzGk+Ggx9UpoS7REpNsvVEQa17PM0e2MAr98bGu3aDh/fWriQd4NU9VKzKryi0QQYnwxxV5gTp9sAVEmOPjQ/gb+lHdSJB+dEWU2vtpVurUIPzFaBwtcD4VlY1wKyuZLTtmv1MttlPKlFP5UmA449IcXCBvtTa7elHuWQOSsj/SaT2WrYuO6VkgUpb5cswhJcUAUyQmeaKMPxTu1BKNJUdxv9KgjAEOGEuK0p5Ait7jL7bbiFBatzzWoBTnV1T1o0+knWj34PwoctFqdSlanlJB6TRhhDTamHWJmRJmg53BFeJDSpCYMfrT8TujMJaCkhfAO/U0QZXxRCgh5adjtJ86X7ODOKUYStR42FHuWcOWq0cYUkB0SUg80EQZnvO7U060OZ449KHbO/X7QovN6FK2BjYzV/luxdUwW30wpB8JNTMVsE3LZbV4HU+6rjccUgR4XbgNJBHStMQwFl6CtAJBkUNZczCtlQt7saVDZKzwr50bJUCJFZvKgzi+RbV/dSIV5jaqw5ACAe6dWhXQzR3WVasA1s4/bQl8Faf5+tTn1MXCYVoWD0MTRO6yFCCJFD1/lNtRlsls+hp1BW/yGyVEsqLWocCImk/mXC127ym1z5hVPN68csyBcQpBMJV1+dKrOl8Lq7I2CQNvWmrxfdhT/jWmZ3po5lsnHgEJ2QfePWKSmRr9VjcSR4XNxTFv+0xlDawdnACAD1MdKCEncIabvoC+nE9aIcCtCl5K1HdREDpzQ1hGHOqSq8jU4snTPAq0wFT/ALQ1rPh18DgUg5WuBWVjXA+FZXMll2z2+tDI8lE/6aU2WGFh9Wn603O2MK7tvQJVqMfSlbhOpkkK95XX1rUiFLCUMyonxGdvM13tLEmHF7knwjyrxvDSQlxZBVAgVcp4BUofCkOGDpKHjI2UdJqQ7gC1XJ0kpb/i9fKuDJ0gqBgz1phojuErjcpBJpqQbS1bbEJSBFQb7Cu8X3ratLo+hry6xcIMlJI8wK0tszW6ttWk+tSQL6+v24PdlUbbDmuLlzfLhRZO2+w3opTiTQAJcHpvWi8XaQCrWPrQlVaoF80UPJ0PJ46H0qJg2cPZVqtrrZSfcJ6iu9tjLZcS4neTBj+tVee7dh99pakKUN5I/anENGc0sqjxjfpNd3MYAPhIUPjSOxt1LZi2WtSuII4queZu0pH2qoUATv50ZDp/Lx1PGpOo8CRzUiwuVcOQFHj4Uh1Ndw0H+8VrTBEq60wMCzAi8YS+CQ62N/Ix0qxOnbBcD2cCYIM0ocVvUrbSsCCIk/Cmd2gYy1c2gGwc6g80vHcou+zd4k6kkExUBR2SYabpxTq0yhOyQaldpmQxBeSYjePhvRT2RWyW7FBHJ3VVrnXS5ZuwoQAaorAJlV9SrRpIVwYiiO1tQHEHyUPrQpkB77JwaTpB2PrRPYOqUtHlrE0ox2+BWVjXA+FZXMlt2wX3dJaPVSiP9M0ocOt1PuKW45pSDTv7R7RpzQHRKRJHxiKSOKtm0UpJB7tXumtAU4NfkToVrSNt/SrfD3EOnaZG5FB+CPoS2e7Ek7mpdlflKkqUdIBg+op1Cdx1Kl7cUzrBYVbQkz4YH0pcNW4PjSRoV1qVhd4tsEpUVISfdmrNIkwMeFffJhIO0ipjmXbZY1JbE+dD+I5oX3Q0NGVbAkbTXG/xG9bYBQpJX1SKsoXDmBt6oIE9BJrdvAEAbpB+dAKc23ntLKFwCfe2pkXF4lWmVRtV1OVpgzIWpKUhMio9zahsQlM77kjzrq5jbbJ1RqHBPlVJmrPSG0Asp16tuODT1Am9u2GLl/XzOyfOhu9xh199CEpKU+XpV/f4UXWlPOj7ZxUpFV2A2SkXqEupg9PhRUh5hBehtJISn3vjUzI7V06DbsbJndXlV1i1ukOr4E8Cr/sbQkKe28QVvVUrsb7NXQ0txTpUsCajdn18pbTtssyUyB+lOm+a1NqHmD+lIrLqSnFlNnwyat0Yt8AxxVqXbRSVSokIgcTRHmFHcYcpKlSVgyT8KpMWIbfcMAkDY9aG8Wx5522KFnaYT6ztWissghZY076SeQKLbO1Wh1JO41CoeVbEtWzaeCdzV40TIn+YD86AN2uBXlY1wKyubQF7SZ+z08yf0pc31uLo92tMR1phdp7pSG46kj8qBLBSiskA8b1qAOYvlxy18TSyURUXD3wU61qB58Jo0fuUqSW1/wD00N5mywENJWyZPJANIXWXL4+4T4TuBPFXbiQHWkkwFHeDzQBhKgAlRUUgdek0VWuKNuBKiZUhQE9Oao0MM8JdZtyptIKY2249ao8r4o45bJWrcg8mi/ORU5h50Runf4RQllJsmySnyPSmBGzKCu+YS2BJEmKJbi3AABMk9KpX7NXt7Wnonmi5qxE6ifFUFBeMKS3qOwmIrhnFfs1sjSykoUJJjcGiHGGfsjPSq7ODfe4ZPUDb5UkEZYddeb1LBISsR6CaJri3R7e3I3KBVf2ftn2FajzNWaDN+2T90n+tCU2MMAXS5TMcGomQsb9mxBba/ChZ6+dTMavIuVidhS8xl8ruFOAkKSZBFVUfVGoETOxFJu6sh/bKNOxPWiDswzGp9pIWdRTtVfilx/3VvwwfWiKqjtLuF27oI91Qgmh3B0purhhpMkCCqaMu1ZCfZ0qXzO1BGT8SaavW1HZJgE+VVRpqsIUIJMbRNWbFsAevKSPqK8aW2oFTS0rPoZ+td2NWkd4RqJTA+YpoFrXArK9a4FeVzaAfaWEnuwrqTB8jFAzVsUq9+B+tH/aFplvUNpP6UGOYZMq5TzW4GnhUY0/A1T5oxYMNFKY1K2FW2JhxTKUswlW/xoQeyZdOkqdXt6n9KgHWe+eGhCSfhRvkvBVpQ6HRB2gH0qflrLD7OlKI33JIE0Xs5YUlCtTh1Qo1YknGnFf2UrTzpI/KqzKLP/bx5+dbPuE4a8gndINTMkpPsbYPEUkKLx4M3SVL1KSBHFEVtnRg8yPkaIv7LaPLaSfgKw4Yz90j6CpB28zjbqQpIkkjyNTLtWrDFEnaD+lWyMKZ0mGkjY9BVPeAf2e8mPdKqkEss5hZZtVo0qPPQ1XX+bit5C2EwpKdJB9KI8Gx2watE95p1dRAJoCv7pDjy3GRpB4ERQV0plTyHX1DxEHah1NmhFqtxZhZmBUS9VeMz4xC+gM81A79SSEv7ijQJOyzHPZrgJUqAs0Y9oLam1oukndJBn0mgixsrd/Slk/bDcfLemrhNoi6tO7f0ggaTJ9OaYqVuds8e2FCSk6EgTtzQ0zi4SVBKdjsDG4opdas7S6Uw6kOtzGodPpR0zl3Bg2FkpIUJ94yPlQu/gLyRndFkFpcBWF8Hyq/sczKu8RtigkNa/d+RqkzBhGGEnuXFAjgRUXIVqkX9sptUpDkEH4Go6+mmuB8Kysa4FZQgR2iN6tA+NDj64QlKZmKL84MFTjYHrPwquasCfdFagqmsLTSRPiP6VL/ALOU86kT4E7n/irhxhDKSr+I7D41Fw5m5bkkgzvwKQuktJ6CI4rolGxnrNV/ePkdJ+ArYrf9KEGsYCfZrlPEVb5WaSm0a3AGkcn0qox/Lly8FhCwlK+RtVGnJF5sk3CtI6A1qng+fx62bPjdTPoaqsQzg2kw02tZPEJJFQcKymhHvp1q8zvRAhgogoaSI9BWUHX8cvXBpQwUA9TXrbq2rK4S8Rrgn60ROvvchI+lU2O5aXdA+PRrACh8KVoSy9hFkGUuPKBJ3O9csxNt3AS3YMHY7rjaiU5NYtmgndajtuZorw2zQy2lKEgbb7dasBQWWQr1yO82E8k0SJ7LWViXXCVelMgbiuJG9UWA3Auzu3t194lSioAxPnFAuJ4FiYfcS3qCFExHEU71jivHCdoqWZ4QZ7N75YKlCT1k71XO5UvkKCChZ6Dyr6SSrb1rgpG8mDRi6S+Hdn90uFLSEfOjDLOQ0WziHtZK0qBjpvt/WjcE7zxXNSAOD1T+opQqa4FZWNcCsrm0qMat1FQUlOqBETFVQVcfcD8X7UXmsilAS4tLhbgUWhpH8Or+tS5uPuR+P9qL4rIp1BLvLj7gfj/avS5cfcD8f7UWRWRRqCQXcfcD8f7Vp/8Ao+5H4/2owivYp1BEKfj+4H4/2rC5cfcj8f7UXRWRQgbFz9yPx/tWRcTPcj8f7UZRXkU6gXcsvrUklkbdNX7V1V7Qf8Efi/ai+KyKtQQm4+4H4/2rwC4n+5H4v2owisijUEVqfP8AgD8f7ViVXH3A/H+1F0VkVaggTcfcj8X7VifaPuR+P9qL4rIp1BJSrgiO4H4v2r20tnlEBTYSJBmZ4osiso1MQNhWVtWVJ//Z"/>
          <p:cNvSpPr>
            <a:spLocks noChangeAspect="1" noChangeArrowheads="1"/>
          </p:cNvSpPr>
          <p:nvPr/>
        </p:nvSpPr>
        <p:spPr bwMode="auto">
          <a:xfrm>
            <a:off x="307975" y="-1089025"/>
            <a:ext cx="2133600" cy="2600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510" name="Picture 6" descr="JPEG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844824"/>
            <a:ext cx="3717776" cy="453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26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2015 Tour de France</a:t>
            </a:r>
            <a:endParaRPr lang="en-GB" dirty="0"/>
          </a:p>
        </p:txBody>
      </p:sp>
      <p:pic>
        <p:nvPicPr>
          <p:cNvPr id="29698" name="Picture 2" descr="http://i.telegraph.co.uk/multimedia/archive/03350/Champs-Elysees_335041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44824"/>
            <a:ext cx="6713031" cy="419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247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Announcement of the first Tour de France, 1903</a:t>
            </a:r>
            <a:endParaRPr lang="en-GB" dirty="0"/>
          </a:p>
        </p:txBody>
      </p:sp>
      <p:pic>
        <p:nvPicPr>
          <p:cNvPr id="11266" name="Picture 2" descr="http://www.bikeraceinfo.com/images-all/tdf-images/tdf-history/imageshist01/map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428" y="1628800"/>
            <a:ext cx="4292286" cy="507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1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13</a:t>
            </a:r>
            <a:r>
              <a:rPr lang="en-GB" baseline="30000" dirty="0" smtClean="0"/>
              <a:t>th</a:t>
            </a:r>
            <a:r>
              <a:rPr lang="en-GB" dirty="0" smtClean="0"/>
              <a:t> July 1789: the Paris mob storm the Wall</a:t>
            </a:r>
            <a:endParaRPr lang="en-GB" dirty="0"/>
          </a:p>
        </p:txBody>
      </p:sp>
      <p:pic>
        <p:nvPicPr>
          <p:cNvPr id="25602" name="Picture 2" descr="https://parisianfields.files.wordpress.com/2013/07/passy-burnin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13631"/>
            <a:ext cx="7200800" cy="471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855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catalyst for the Tour de France: the Dreyfus Affair</a:t>
            </a:r>
            <a:endParaRPr lang="en-GB" dirty="0"/>
          </a:p>
        </p:txBody>
      </p:sp>
      <p:pic>
        <p:nvPicPr>
          <p:cNvPr id="12290" name="Picture 2" descr="http://www.kesselmanmusic.co.uk/Dreyfus_files/dreyfus_coll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40768"/>
            <a:ext cx="4680520" cy="524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590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 early cheat in the Tour de France (he took the train)</a:t>
            </a:r>
            <a:endParaRPr lang="en-GB" dirty="0"/>
          </a:p>
        </p:txBody>
      </p:sp>
      <p:pic>
        <p:nvPicPr>
          <p:cNvPr id="10242" name="Picture 2" descr="http://cdn.coresites.factorymedia.com/mpora_new/wp-content/uploads/2014/07/1904-tour-joueb.micr0lab.o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00808"/>
            <a:ext cx="6596731" cy="430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779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His (un)worthy successor: Lance Armstrong</a:t>
            </a:r>
            <a:endParaRPr lang="en-GB" dirty="0"/>
          </a:p>
        </p:txBody>
      </p:sp>
      <p:pic>
        <p:nvPicPr>
          <p:cNvPr id="13314" name="Picture 2" descr="http://www.slate.com/content/dam/slate/articles/sports/sports_nut/2012/08/lance_armstrong_doping_usada_is_taking_away_his_seven_tour_de_france_titles_but_he_s_keeping_what_he_prizes_most_his_righteous_indignation_/56452945.jpg.CROP.article568-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348880"/>
            <a:ext cx="541020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05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Heat death of Tom Simpson on Mt </a:t>
            </a:r>
            <a:r>
              <a:rPr lang="en-GB" sz="3200" dirty="0" err="1" smtClean="0"/>
              <a:t>Ventoux</a:t>
            </a:r>
            <a:r>
              <a:rPr lang="en-GB" sz="3200" dirty="0" smtClean="0"/>
              <a:t> 1967: “Put me back on my bike”</a:t>
            </a:r>
            <a:endParaRPr lang="en-GB" sz="3200" dirty="0"/>
          </a:p>
        </p:txBody>
      </p:sp>
      <p:pic>
        <p:nvPicPr>
          <p:cNvPr id="17410" name="Picture 2" descr="http://theclimbingcyclist.com/wp-content/uploads/2012/09/2946515229_3bb82c2343_b.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9501" y="3645024"/>
            <a:ext cx="2909080" cy="287734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A la izquierda, Tom Simpson, ascendiendo el Mont Ventoux. A la derecha, el doctor Dumas le atiende minutos después de su desfallecimiento durante la etapa Marsella-Carpentras del Tour 1967. Moriría poco despué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29143"/>
            <a:ext cx="5052268" cy="283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96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Paris Marathon: 42.2km</a:t>
            </a:r>
            <a:endParaRPr lang="en-GB" dirty="0"/>
          </a:p>
        </p:txBody>
      </p:sp>
      <p:pic>
        <p:nvPicPr>
          <p:cNvPr id="1026" name="Picture 2" descr="https://anotherwisemonkey.files.wordpress.com/2014/12/crazyrunninggirl-paris-marath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87295"/>
            <a:ext cx="6541393" cy="496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57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Oxygen levels with height</a:t>
            </a:r>
            <a:endParaRPr lang="en-GB" dirty="0"/>
          </a:p>
        </p:txBody>
      </p:sp>
      <p:pic>
        <p:nvPicPr>
          <p:cNvPr id="2050" name="Picture 2" descr="http://rentoxygen.com/_/images/oxygenlevels_400.png"/>
          <p:cNvPicPr>
            <a:picLocks noChangeAspect="1" noChangeArrowheads="1"/>
          </p:cNvPicPr>
          <p:nvPr/>
        </p:nvPicPr>
        <p:blipFill rotWithShape="1">
          <a:blip r:embed="rId2">
            <a:extLst>
              <a:ext uri="{28A0092B-C50C-407E-A947-70E740481C1C}">
                <a14:useLocalDpi xmlns:a14="http://schemas.microsoft.com/office/drawing/2010/main" val="0"/>
              </a:ext>
            </a:extLst>
          </a:blip>
          <a:srcRect t="7075" b="35017"/>
          <a:stretch/>
        </p:blipFill>
        <p:spPr bwMode="auto">
          <a:xfrm>
            <a:off x="2339752" y="2234885"/>
            <a:ext cx="4392488" cy="332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682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r-headed Goose - St James's Park, London - Nov 2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628800"/>
            <a:ext cx="3418989" cy="26642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t>Bar-headed goose: migrates over the Himalayas</a:t>
            </a:r>
            <a:endParaRPr lang="en-GB" dirty="0"/>
          </a:p>
        </p:txBody>
      </p:sp>
      <p:pic>
        <p:nvPicPr>
          <p:cNvPr id="1028" name="Picture 4" descr="http://rspb.royalsocietypublishing.org/content/royprsb/early/2012/10/25/rspb.2012.2114/F1.large.jpg?width=800&amp;height=600&amp;carousel=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28800"/>
            <a:ext cx="4118111"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00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a:bodyPr>
          <a:lstStyle/>
          <a:p>
            <a:r>
              <a:rPr lang="en-GB" sz="3200" dirty="0" smtClean="0"/>
              <a:t>Bar-headed goose: bigger lungs, hungrier haemoglobin</a:t>
            </a:r>
            <a:endParaRPr lang="en-GB" sz="3200" dirty="0"/>
          </a:p>
        </p:txBody>
      </p:sp>
      <p:pic>
        <p:nvPicPr>
          <p:cNvPr id="3074" name="Picture 2" descr="http://ajpregu.physiology.org/content/ajpregu/293/1/R379/F4.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628800"/>
            <a:ext cx="4219890" cy="39604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jeb.biologists.org/content/214/15/2455/F5.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54" y="1484784"/>
            <a:ext cx="2781300" cy="494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09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external file that holds a picture, illustration, etc.&#10;Object name is rspb20090947f02.jpg"/>
          <p:cNvPicPr>
            <a:picLocks noChangeAspect="1" noChangeArrowheads="1"/>
          </p:cNvPicPr>
          <p:nvPr/>
        </p:nvPicPr>
        <p:blipFill rotWithShape="1">
          <a:blip r:embed="rId2">
            <a:extLst>
              <a:ext uri="{28A0092B-C50C-407E-A947-70E740481C1C}">
                <a14:useLocalDpi xmlns:a14="http://schemas.microsoft.com/office/drawing/2010/main" val="0"/>
              </a:ext>
            </a:extLst>
          </a:blip>
          <a:srcRect r="56048" b="50000"/>
          <a:stretch/>
        </p:blipFill>
        <p:spPr bwMode="auto">
          <a:xfrm>
            <a:off x="1547664" y="2065188"/>
            <a:ext cx="1447724" cy="2707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t>Bar-headed goose: denser muscle fibres with more capillaries than two lowland species. </a:t>
            </a:r>
            <a:endParaRPr lang="en-GB" dirty="0"/>
          </a:p>
        </p:txBody>
      </p:sp>
      <p:pic>
        <p:nvPicPr>
          <p:cNvPr id="2052" name="Picture 4" descr="An external file that holds a picture, illustration, etc.&#10;Object name is rspb20090947f03.jpg"/>
          <p:cNvPicPr>
            <a:picLocks noChangeAspect="1" noChangeArrowheads="1"/>
          </p:cNvPicPr>
          <p:nvPr/>
        </p:nvPicPr>
        <p:blipFill rotWithShape="1">
          <a:blip r:embed="rId3">
            <a:extLst>
              <a:ext uri="{28A0092B-C50C-407E-A947-70E740481C1C}">
                <a14:useLocalDpi xmlns:a14="http://schemas.microsoft.com/office/drawing/2010/main" val="0"/>
              </a:ext>
            </a:extLst>
          </a:blip>
          <a:srcRect r="52975" b="69939"/>
          <a:stretch/>
        </p:blipFill>
        <p:spPr bwMode="auto">
          <a:xfrm>
            <a:off x="5150431" y="2057096"/>
            <a:ext cx="1584176" cy="253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561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Inhabitants of Tibet, the Andes, and the Amhara Mountains in Ethiopia</a:t>
            </a:r>
            <a:endParaRPr lang="en-GB" sz="3200" dirty="0"/>
          </a:p>
        </p:txBody>
      </p:sp>
      <p:pic>
        <p:nvPicPr>
          <p:cNvPr id="4098" name="Picture 2" descr="http://2.bp.blogspot.com/_cMFAbDVxG5s/TC5uqRbUggI/AAAAAAAAAL0/U0mK_-Etx3Y/s1600/TibetanNomadFami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402157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utm.utoronto.ca/%7Eparraest/profile/Pictures/Andes.jpg"/>
          <p:cNvPicPr>
            <a:picLocks noChangeAspect="1" noChangeArrowheads="1"/>
          </p:cNvPicPr>
          <p:nvPr/>
        </p:nvPicPr>
        <p:blipFill rotWithShape="1">
          <a:blip r:embed="rId3">
            <a:extLst>
              <a:ext uri="{28A0092B-C50C-407E-A947-70E740481C1C}">
                <a14:useLocalDpi xmlns:a14="http://schemas.microsoft.com/office/drawing/2010/main" val="0"/>
              </a:ext>
            </a:extLst>
          </a:blip>
          <a:srcRect r="40959"/>
          <a:stretch/>
        </p:blipFill>
        <p:spPr bwMode="auto">
          <a:xfrm>
            <a:off x="5148064" y="1709936"/>
            <a:ext cx="3643248" cy="273572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paulferraris.com/pictures/thumb72.jpg"/>
          <p:cNvPicPr>
            <a:picLocks noChangeAspect="1" noChangeArrowheads="1"/>
          </p:cNvPicPr>
          <p:nvPr/>
        </p:nvPicPr>
        <p:blipFill rotWithShape="1">
          <a:blip r:embed="rId4">
            <a:extLst>
              <a:ext uri="{28A0092B-C50C-407E-A947-70E740481C1C}">
                <a14:useLocalDpi xmlns:a14="http://schemas.microsoft.com/office/drawing/2010/main" val="0"/>
              </a:ext>
            </a:extLst>
          </a:blip>
          <a:srcRect t="41804"/>
          <a:stretch/>
        </p:blipFill>
        <p:spPr bwMode="auto">
          <a:xfrm>
            <a:off x="2286531" y="4665674"/>
            <a:ext cx="4728255" cy="200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32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7/7f/Caricature_Gustave_Eiff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4" y="1700808"/>
            <a:ext cx="2764549" cy="48714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3200" dirty="0"/>
              <a:t>‘It </a:t>
            </a:r>
            <a:r>
              <a:rPr lang="en-GB" sz="3200" dirty="0" smtClean="0"/>
              <a:t>will be </a:t>
            </a:r>
            <a:r>
              <a:rPr lang="en-GB" sz="3200" dirty="0"/>
              <a:t>an observatory and a laboratory such as science has never had at its disposal’</a:t>
            </a:r>
          </a:p>
        </p:txBody>
      </p:sp>
    </p:spTree>
    <p:extLst>
      <p:ext uri="{BB962C8B-B14F-4D97-AF65-F5344CB8AC3E}">
        <p14:creationId xmlns:p14="http://schemas.microsoft.com/office/powerpoint/2010/main" val="26670851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Different high altitude strategies in two mountain ranges</a:t>
            </a:r>
            <a:endParaRPr lang="en-GB" dirty="0"/>
          </a:p>
        </p:txBody>
      </p:sp>
      <p:pic>
        <p:nvPicPr>
          <p:cNvPr id="1026" name="Picture 2" descr="http://sitn.hms.harvard.edu/wp-content/uploads/2012/07/fi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899" y="1556792"/>
            <a:ext cx="6007848" cy="497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652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African-Americans: less pain sensitivity than other groups</a:t>
            </a:r>
            <a:endParaRPr lang="en-GB" dirty="0"/>
          </a:p>
        </p:txBody>
      </p:sp>
      <p:sp>
        <p:nvSpPr>
          <p:cNvPr id="3" name="AutoShape 2" descr="Grap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7027591" cy="518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55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600" dirty="0" smtClean="0"/>
              <a:t>The death of </a:t>
            </a:r>
            <a:r>
              <a:rPr lang="en-GB" sz="2600" dirty="0" err="1" smtClean="0"/>
              <a:t>Phidippides</a:t>
            </a:r>
            <a:r>
              <a:rPr lang="en-GB" sz="2600" dirty="0" smtClean="0"/>
              <a:t> in 490 BC (one view) and the disqualification of </a:t>
            </a:r>
            <a:r>
              <a:rPr lang="en-GB" sz="2600" dirty="0" err="1" smtClean="0"/>
              <a:t>Dorando</a:t>
            </a:r>
            <a:r>
              <a:rPr lang="en-GB" sz="2600" dirty="0" smtClean="0"/>
              <a:t> </a:t>
            </a:r>
            <a:r>
              <a:rPr lang="en-GB" sz="2600" dirty="0" err="1" smtClean="0"/>
              <a:t>Pietri</a:t>
            </a:r>
            <a:r>
              <a:rPr lang="en-GB" sz="2600" dirty="0" smtClean="0"/>
              <a:t> in 1908 Olympic Marathon – heat and shortage of breath</a:t>
            </a:r>
            <a:endParaRPr lang="en-GB" sz="2600" dirty="0"/>
          </a:p>
        </p:txBody>
      </p:sp>
      <p:pic>
        <p:nvPicPr>
          <p:cNvPr id="1026" name="Picture 2" descr="On Me Ead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2667000" cy="34956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mg.thesun.co.uk/aidemitlum/archive/01764/marathon_5_176430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045220"/>
            <a:ext cx="4975496" cy="34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848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
            </a:r>
            <a:br>
              <a:rPr lang="en-GB" dirty="0"/>
            </a:br>
            <a:r>
              <a:rPr lang="en-GB" dirty="0"/>
              <a:t>better heat loss through body build</a:t>
            </a:r>
            <a:br>
              <a:rPr lang="en-GB" dirty="0"/>
            </a:br>
            <a:r>
              <a:rPr lang="en-GB" dirty="0"/>
              <a:t>homeland is at 2000 m – acclimation </a:t>
            </a:r>
            <a:endParaRPr lang="en-GB" dirty="0" smtClean="0"/>
          </a:p>
          <a:p>
            <a:pPr marL="0" indent="0">
              <a:buNone/>
            </a:pPr>
            <a:r>
              <a:rPr lang="en-GB" dirty="0" smtClean="0"/>
              <a:t>share </a:t>
            </a:r>
            <a:r>
              <a:rPr lang="en-GB" dirty="0"/>
              <a:t>Amhara </a:t>
            </a:r>
            <a:r>
              <a:rPr lang="en-GB" dirty="0" smtClean="0"/>
              <a:t>low-oxygen genes</a:t>
            </a:r>
            <a:r>
              <a:rPr lang="en-GB" dirty="0"/>
              <a:t/>
            </a:r>
            <a:br>
              <a:rPr lang="en-GB" dirty="0"/>
            </a:br>
            <a:r>
              <a:rPr lang="en-GB" dirty="0" smtClean="0"/>
              <a:t>low basal metabolic rate</a:t>
            </a:r>
          </a:p>
          <a:p>
            <a:pPr marL="0" indent="0">
              <a:buNone/>
            </a:pPr>
            <a:r>
              <a:rPr lang="en-GB" dirty="0"/>
              <a:t>t</a:t>
            </a:r>
            <a:r>
              <a:rPr lang="en-GB" dirty="0" smtClean="0"/>
              <a:t>olerate </a:t>
            </a:r>
            <a:r>
              <a:rPr lang="en-GB" dirty="0"/>
              <a:t>higher body </a:t>
            </a:r>
            <a:r>
              <a:rPr lang="en-GB" dirty="0" smtClean="0"/>
              <a:t>temperatures</a:t>
            </a:r>
          </a:p>
          <a:p>
            <a:pPr marL="0" indent="0">
              <a:buNone/>
            </a:pPr>
            <a:r>
              <a:rPr lang="en-GB" dirty="0" smtClean="0"/>
              <a:t>?lower pain sensitivity</a:t>
            </a:r>
          </a:p>
          <a:p>
            <a:pPr marL="0" indent="0">
              <a:buNone/>
            </a:pPr>
            <a:endParaRPr lang="en-GB" dirty="0" smtClean="0"/>
          </a:p>
          <a:p>
            <a:pPr marL="0" indent="0">
              <a:buNone/>
            </a:pPr>
            <a:endParaRPr lang="en-GB" dirty="0"/>
          </a:p>
          <a:p>
            <a:pPr marL="0" indent="0">
              <a:buNone/>
            </a:pPr>
            <a:endParaRPr lang="en-GB" dirty="0"/>
          </a:p>
        </p:txBody>
      </p:sp>
      <p:sp>
        <p:nvSpPr>
          <p:cNvPr id="4" name="Title 3"/>
          <p:cNvSpPr>
            <a:spLocks noGrp="1"/>
          </p:cNvSpPr>
          <p:nvPr>
            <p:ph type="title"/>
          </p:nvPr>
        </p:nvSpPr>
        <p:spPr/>
        <p:txBody>
          <a:bodyPr>
            <a:normAutofit fontScale="90000"/>
          </a:bodyPr>
          <a:lstStyle/>
          <a:p>
            <a:r>
              <a:rPr lang="en-GB" dirty="0" err="1" smtClean="0"/>
              <a:t>Kalinjin</a:t>
            </a:r>
            <a:r>
              <a:rPr lang="en-GB" dirty="0" smtClean="0"/>
              <a:t> athletes: </a:t>
            </a:r>
            <a:r>
              <a:rPr lang="en-GB" dirty="0"/>
              <a:t>1/2000</a:t>
            </a:r>
            <a:r>
              <a:rPr lang="en-GB" baseline="30000" dirty="0"/>
              <a:t>th</a:t>
            </a:r>
            <a:r>
              <a:rPr lang="en-GB" dirty="0"/>
              <a:t> of the world population; 1/5</a:t>
            </a:r>
            <a:r>
              <a:rPr lang="en-GB" baseline="30000" dirty="0"/>
              <a:t>th</a:t>
            </a:r>
            <a:r>
              <a:rPr lang="en-GB" dirty="0"/>
              <a:t> of top marathon runners – </a:t>
            </a:r>
          </a:p>
        </p:txBody>
      </p:sp>
    </p:spTree>
    <p:extLst>
      <p:ext uri="{BB962C8B-B14F-4D97-AF65-F5344CB8AC3E}">
        <p14:creationId xmlns:p14="http://schemas.microsoft.com/office/powerpoint/2010/main" val="2221979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African-Americans: less pain sensitivity than other groups</a:t>
            </a:r>
            <a:endParaRPr lang="en-GB" dirty="0"/>
          </a:p>
        </p:txBody>
      </p:sp>
      <p:sp>
        <p:nvSpPr>
          <p:cNvPr id="3" name="AutoShape 2" descr="Grap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7027591" cy="518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775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World’s 25 top marathon runners – now all African</a:t>
            </a:r>
            <a:endParaRPr lang="en-GB" sz="3200" dirty="0"/>
          </a:p>
        </p:txBody>
      </p:sp>
      <p:pic>
        <p:nvPicPr>
          <p:cNvPr id="2050" name="Picture 2" descr="http://i2.photobucket.com/albums/y50/leonfoster/Blog%20pictures/Blog%20pictures%20-%202%20hours%20marathon/Africanrunnernumb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28191"/>
            <a:ext cx="7342307" cy="479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698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rk-invest.com/wp-content/uploads/2014/08/CosttoSequenceaGenome-e140992413689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65" y="787188"/>
            <a:ext cx="8918626"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597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Angiotensin converting enzyme ACE</a:t>
            </a:r>
            <a:endParaRPr lang="en-GB" dirty="0"/>
          </a:p>
        </p:txBody>
      </p:sp>
      <p:pic>
        <p:nvPicPr>
          <p:cNvPr id="39938" name="Picture 2" descr="Angiotensin Converting Enzyme (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636912"/>
            <a:ext cx="4038600"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95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Angiotensin levels and the ACE polymorphism</a:t>
            </a:r>
            <a:endParaRPr lang="en-GB" sz="3200" dirty="0"/>
          </a:p>
        </p:txBody>
      </p:sp>
      <p:pic>
        <p:nvPicPr>
          <p:cNvPr id="38914" name="Picture 2" descr="http://www.j-circ.or.jp/english/sessions/reports/71st/figures/ps04-feldman01-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6825" y="2564904"/>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318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6477000" y="58674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Annual Reviews</a:t>
            </a:r>
          </a:p>
        </p:txBody>
      </p:sp>
      <p:pic>
        <p:nvPicPr>
          <p:cNvPr id="2107" name="Picture 59" descr="D:\working\SHIWAM\August\AR-386\AR386-online\ANRV386-GG10-19\jpg\Ostrander-f01-cl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9616" y="1905000"/>
            <a:ext cx="5168900" cy="46631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z="2400" dirty="0" smtClean="0"/>
              <a:t>Ace Gene – climbers and controls; and improvement in endurance after training</a:t>
            </a:r>
            <a:endParaRPr lang="en-GB" sz="2400" dirty="0"/>
          </a:p>
        </p:txBody>
      </p:sp>
    </p:spTree>
    <p:extLst>
      <p:ext uri="{BB962C8B-B14F-4D97-AF65-F5344CB8AC3E}">
        <p14:creationId xmlns:p14="http://schemas.microsoft.com/office/powerpoint/2010/main" val="987420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phuzf2k922v3tj8nl1kld9lx.wpengine.netdna-cdn.com/wp-content/uploads/2015/01/scientists-na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3864"/>
            <a:ext cx="7752620" cy="47204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t>72 scientists’ names on the Eiffel Tower</a:t>
            </a:r>
            <a:endParaRPr lang="en-GB" dirty="0"/>
          </a:p>
        </p:txBody>
      </p:sp>
    </p:spTree>
    <p:extLst>
      <p:ext uri="{BB962C8B-B14F-4D97-AF65-F5344CB8AC3E}">
        <p14:creationId xmlns:p14="http://schemas.microsoft.com/office/powerpoint/2010/main" val="2903574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thesun.co.uk/multimedia/archive/01604/SNN2010A---6203_1604760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772816"/>
            <a:ext cx="5905500" cy="3933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3200" dirty="0" smtClean="0"/>
              <a:t>Spot the athlete: Mo Farah and his car-mechanic identical twin</a:t>
            </a:r>
            <a:endParaRPr lang="en-GB" sz="3200" dirty="0"/>
          </a:p>
        </p:txBody>
      </p:sp>
    </p:spTree>
    <p:extLst>
      <p:ext uri="{BB962C8B-B14F-4D97-AF65-F5344CB8AC3E}">
        <p14:creationId xmlns:p14="http://schemas.microsoft.com/office/powerpoint/2010/main" val="32541777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African riders in the 2015 Tour de France</a:t>
            </a:r>
            <a:endParaRPr lang="en-GB" dirty="0"/>
          </a:p>
        </p:txBody>
      </p:sp>
      <p:pic>
        <p:nvPicPr>
          <p:cNvPr id="28676" name="Picture 4" descr="three Eritrean riders vying for one of MTN_Qhubeka's Tour de France squ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48880"/>
            <a:ext cx="8001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806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normAutofit fontScale="85000" lnSpcReduction="20000"/>
          </a:bodyPr>
          <a:lstStyle/>
          <a:p>
            <a:endParaRPr lang="en-GB" dirty="0" smtClean="0"/>
          </a:p>
          <a:p>
            <a:endParaRPr lang="en-GB" dirty="0"/>
          </a:p>
          <a:p>
            <a:endParaRPr lang="en-GB" dirty="0" smtClean="0"/>
          </a:p>
          <a:p>
            <a:endParaRPr lang="en-GB" dirty="0"/>
          </a:p>
          <a:p>
            <a:r>
              <a:rPr lang="en-GB" dirty="0" smtClean="0"/>
              <a:t>“</a:t>
            </a:r>
            <a:r>
              <a:rPr lang="en-GB" dirty="0"/>
              <a:t>the claim that any human group is of its essence less – or more – blessed with particular abilities than others is an attempt to make Nature herself an accomplice of political </a:t>
            </a:r>
            <a:r>
              <a:rPr lang="en-GB" dirty="0" smtClean="0"/>
              <a:t>inequality”</a:t>
            </a:r>
          </a:p>
          <a:p>
            <a:endParaRPr lang="en-GB" dirty="0"/>
          </a:p>
          <a:p>
            <a:r>
              <a:rPr lang="en-GB" dirty="0" smtClean="0"/>
              <a:t>Nicolas Condorcet (political </a:t>
            </a:r>
            <a:r>
              <a:rPr lang="en-GB" smtClean="0"/>
              <a:t>philosopher and mathematician</a:t>
            </a:r>
            <a:r>
              <a:rPr lang="en-GB" dirty="0" smtClean="0"/>
              <a:t>; murdered in prison 1794)</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548680"/>
            <a:ext cx="22098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0431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
            </a:r>
            <a:br>
              <a:rPr lang="en-GB" dirty="0" smtClean="0"/>
            </a:br>
            <a:r>
              <a:rPr lang="en-GB" dirty="0" err="1" smtClean="0"/>
              <a:t>Apres</a:t>
            </a:r>
            <a:r>
              <a:rPr lang="en-GB" dirty="0" smtClean="0"/>
              <a:t> la Deluge – Scientists in French politics in revolutionary times</a:t>
            </a:r>
            <a:br>
              <a:rPr lang="en-GB" dirty="0" smtClean="0"/>
            </a:br>
            <a:endParaRPr lang="en-GB" dirty="0"/>
          </a:p>
        </p:txBody>
      </p:sp>
      <p:sp>
        <p:nvSpPr>
          <p:cNvPr id="4" name="Content Placeholder 3"/>
          <p:cNvSpPr>
            <a:spLocks noGrp="1"/>
          </p:cNvSpPr>
          <p:nvPr>
            <p:ph idx="1"/>
          </p:nvPr>
        </p:nvSpPr>
        <p:spPr/>
        <p:txBody>
          <a:bodyPr>
            <a:normAutofit/>
          </a:bodyPr>
          <a:lstStyle/>
          <a:p>
            <a:r>
              <a:rPr lang="en-GB" dirty="0" err="1" smtClean="0"/>
              <a:t>Arago</a:t>
            </a:r>
            <a:r>
              <a:rPr lang="en-GB" dirty="0" smtClean="0"/>
              <a:t> (geographer) – Prime Minister</a:t>
            </a:r>
          </a:p>
          <a:p>
            <a:r>
              <a:rPr lang="en-GB" dirty="0" smtClean="0"/>
              <a:t>Carnot (physicist) – Minister of War</a:t>
            </a:r>
          </a:p>
          <a:p>
            <a:r>
              <a:rPr lang="en-GB" dirty="0" err="1" smtClean="0"/>
              <a:t>Chaptal</a:t>
            </a:r>
            <a:r>
              <a:rPr lang="en-GB" dirty="0" smtClean="0"/>
              <a:t> (chemist) – Minister of the Interior</a:t>
            </a:r>
          </a:p>
          <a:p>
            <a:endParaRPr lang="en-GB" dirty="0" smtClean="0"/>
          </a:p>
          <a:p>
            <a:pPr marL="0" indent="0">
              <a:buNone/>
            </a:pPr>
            <a:r>
              <a:rPr lang="en-GB" dirty="0" err="1" smtClean="0"/>
              <a:t>Berthollet</a:t>
            </a:r>
            <a:r>
              <a:rPr lang="en-GB" dirty="0" smtClean="0"/>
              <a:t> (chemist), de Bougainville (explorer)</a:t>
            </a:r>
          </a:p>
          <a:p>
            <a:pPr marL="0" indent="0">
              <a:buNone/>
            </a:pPr>
            <a:r>
              <a:rPr lang="en-GB" dirty="0" err="1" smtClean="0"/>
              <a:t>Daubenton</a:t>
            </a:r>
            <a:r>
              <a:rPr lang="en-GB" dirty="0" smtClean="0"/>
              <a:t> (botanist), </a:t>
            </a:r>
            <a:r>
              <a:rPr lang="en-GB" dirty="0" err="1" smtClean="0"/>
              <a:t>Lacepede</a:t>
            </a:r>
            <a:r>
              <a:rPr lang="en-GB" dirty="0" smtClean="0"/>
              <a:t> (herpetology) Lagrange (maths), Laplace (astronomy), </a:t>
            </a:r>
            <a:r>
              <a:rPr lang="en-GB" dirty="0" err="1" smtClean="0"/>
              <a:t>Monge</a:t>
            </a:r>
            <a:r>
              <a:rPr lang="en-GB" dirty="0" smtClean="0"/>
              <a:t> (chemist), de Tracy (physiology) – all Senators</a:t>
            </a:r>
            <a:endParaRPr lang="en-GB" dirty="0"/>
          </a:p>
        </p:txBody>
      </p:sp>
    </p:spTree>
    <p:extLst>
      <p:ext uri="{BB962C8B-B14F-4D97-AF65-F5344CB8AC3E}">
        <p14:creationId xmlns:p14="http://schemas.microsoft.com/office/powerpoint/2010/main" val="1362152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Across the Channel: “Scientists should be on tap, and not on top”.</a:t>
            </a:r>
            <a:endParaRPr lang="en-GB" dirty="0"/>
          </a:p>
        </p:txBody>
      </p:sp>
      <p:pic>
        <p:nvPicPr>
          <p:cNvPr id="20482" name="Picture 2" descr="http://todayinsci.com/C/Churchill_Winston/ChurchillWinston30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700807"/>
            <a:ext cx="3744416" cy="499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2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Eiffel’s drop test machine and wind tunnel</a:t>
            </a:r>
            <a:endParaRPr lang="en-GB" dirty="0"/>
          </a:p>
        </p:txBody>
      </p:sp>
      <p:pic>
        <p:nvPicPr>
          <p:cNvPr id="27650" name="Picture 2" descr="Eiffel Drop Test Machine and Wind Tun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552465"/>
            <a:ext cx="4968552" cy="505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35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The drop test experiment on the Eiffel Tower</a:t>
            </a:r>
            <a:endParaRPr lang="en-GB" dirty="0"/>
          </a:p>
        </p:txBody>
      </p:sp>
      <p:pic>
        <p:nvPicPr>
          <p:cNvPr id="1026" name="Picture 2" descr="Experiments with falling bod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72816"/>
            <a:ext cx="4243164" cy="432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952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Saved by the Tower: French troops use taxis to get to the Marne, 1914</a:t>
            </a:r>
            <a:endParaRPr lang="en-GB" dirty="0"/>
          </a:p>
        </p:txBody>
      </p:sp>
      <p:pic>
        <p:nvPicPr>
          <p:cNvPr id="2050" name="Picture 2" descr="http://indyintheclassroom.com/battles/images/marne_1914/tax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055142"/>
            <a:ext cx="5238750"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02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819</Words>
  <Application>Microsoft Office PowerPoint</Application>
  <PresentationFormat>On-screen Show (4:3)</PresentationFormat>
  <Paragraphs>83</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Lavoisier is carried by his fermiers to extract taxes from the poor</vt:lpstr>
      <vt:lpstr>Lavoisier’s 1784 Wall around Paris with La Rotonde, one of the surviving tollgates, and a fragment of wall</vt:lpstr>
      <vt:lpstr>13th July 1789: the Paris mob storm the Wall</vt:lpstr>
      <vt:lpstr>‘It will be an observatory and a laboratory such as science has never had at its disposal’</vt:lpstr>
      <vt:lpstr>72 scientists’ names on the Eiffel Tower</vt:lpstr>
      <vt:lpstr>Eiffel’s drop test machine and wind tunnel</vt:lpstr>
      <vt:lpstr>The drop test experiment on the Eiffel Tower</vt:lpstr>
      <vt:lpstr>Saved by the Tower: French troops use taxis to get to the Marne, 1914</vt:lpstr>
      <vt:lpstr>The tallest building in the world struck by lightning in 1890</vt:lpstr>
      <vt:lpstr>Benjamin Franklin’s lightning experiment (which never happened)</vt:lpstr>
      <vt:lpstr>The world’s first lightning conductor, Marly-la-Ville, 1752</vt:lpstr>
      <vt:lpstr>1783 – the world’s first hydrogen balloon above the site of the Eiffel Tower</vt:lpstr>
      <vt:lpstr>Gardens of the Luxembourg and its revolutionary vegetable</vt:lpstr>
      <vt:lpstr>The hill of Montmartre and the first measurement of the speed of light</vt:lpstr>
      <vt:lpstr>“Fondateur de la Doctrine d’Evolution” in the Jardin des Plantes: Lamarck or Darwin?</vt:lpstr>
      <vt:lpstr>History as necessity</vt:lpstr>
      <vt:lpstr>Across the Channel</vt:lpstr>
      <vt:lpstr>Jacques-Louis David, The Tennis Court Oath, 1790</vt:lpstr>
      <vt:lpstr>Bailly, first Mayor of Paris, distracted by astronomy</vt:lpstr>
      <vt:lpstr>PowerPoint Presentation</vt:lpstr>
      <vt:lpstr>PowerPoint Presentation</vt:lpstr>
      <vt:lpstr>PowerPoint Presentation</vt:lpstr>
      <vt:lpstr>Marat’s Solar Microscope</vt:lpstr>
      <vt:lpstr>Marat’s electrical apparatus: used to stimulate frog nerves before Galvani</vt:lpstr>
      <vt:lpstr>Marat: electric sparks and lightning as a fluid</vt:lpstr>
      <vt:lpstr>Marat, murdered in his bath, by David</vt:lpstr>
      <vt:lpstr>The citizens of St-Omer riot against the new lightning-conductor, which will “attract thunder from all over France”</vt:lpstr>
      <vt:lpstr>Robespierre writes to Benjamin Franklin</vt:lpstr>
      <vt:lpstr>PowerPoint Presentation</vt:lpstr>
      <vt:lpstr>The Death of Robespierre</vt:lpstr>
      <vt:lpstr>Lavoisier and his wife in the laboratory, by David</vt:lpstr>
      <vt:lpstr>Lavoisier’s Burning-Glass Experiment</vt:lpstr>
      <vt:lpstr>Lavoisier’s respiration experiment: Mme Lavoisier taking notes</vt:lpstr>
      <vt:lpstr>Lavoisier’s calorimeter</vt:lpstr>
      <vt:lpstr>PowerPoint Presentation</vt:lpstr>
      <vt:lpstr>Armand Seguin: Lavoisier’s Man in the Iron Mask and the discoverer of opium</vt:lpstr>
      <vt:lpstr>2015 Tour de France</vt:lpstr>
      <vt:lpstr>Announcement of the first Tour de France, 1903</vt:lpstr>
      <vt:lpstr>The catalyst for the Tour de France: the Dreyfus Affair</vt:lpstr>
      <vt:lpstr>An early cheat in the Tour de France (he took the train)</vt:lpstr>
      <vt:lpstr>His (un)worthy successor: Lance Armstrong</vt:lpstr>
      <vt:lpstr>Heat death of Tom Simpson on Mt Ventoux 1967: “Put me back on my bike”</vt:lpstr>
      <vt:lpstr>The Paris Marathon: 42.2km</vt:lpstr>
      <vt:lpstr>Oxygen levels with height</vt:lpstr>
      <vt:lpstr>Bar-headed goose: migrates over the Himalayas</vt:lpstr>
      <vt:lpstr>Bar-headed goose: bigger lungs, hungrier haemoglobin</vt:lpstr>
      <vt:lpstr>Bar-headed goose: denser muscle fibres with more capillaries than two lowland species. </vt:lpstr>
      <vt:lpstr>Inhabitants of Tibet, the Andes, and the Amhara Mountains in Ethiopia</vt:lpstr>
      <vt:lpstr>Different high altitude strategies in two mountain ranges</vt:lpstr>
      <vt:lpstr>African-Americans: less pain sensitivity than other groups</vt:lpstr>
      <vt:lpstr>The death of Phidippides in 490 BC (one view) and the disqualification of Dorando Pietri in 1908 Olympic Marathon – heat and shortage of breath</vt:lpstr>
      <vt:lpstr>Kalinjin athletes: 1/2000th of the world population; 1/5th of top marathon runners – </vt:lpstr>
      <vt:lpstr>African-Americans: less pain sensitivity than other groups</vt:lpstr>
      <vt:lpstr>World’s 25 top marathon runners – now all African</vt:lpstr>
      <vt:lpstr>PowerPoint Presentation</vt:lpstr>
      <vt:lpstr>Angiotensin converting enzyme ACE</vt:lpstr>
      <vt:lpstr>Angiotensin levels and the ACE polymorphism</vt:lpstr>
      <vt:lpstr>Ace Gene – climbers and controls; and improvement in endurance after training</vt:lpstr>
      <vt:lpstr>Spot the athlete: Mo Farah and his car-mechanic identical twin</vt:lpstr>
      <vt:lpstr>African riders in the 2015 Tour de France</vt:lpstr>
      <vt:lpstr>PowerPoint Presentation</vt:lpstr>
      <vt:lpstr> Apres la Deluge – Scientists in French politics in revolutionary times </vt:lpstr>
      <vt:lpstr>Across the Channel: “Scientists should be on tap, and not on top”.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31</cp:revision>
  <dcterms:created xsi:type="dcterms:W3CDTF">2016-01-24T17:19:35Z</dcterms:created>
  <dcterms:modified xsi:type="dcterms:W3CDTF">2016-01-25T17:47:25Z</dcterms:modified>
</cp:coreProperties>
</file>