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3" r:id="rId3"/>
    <p:sldId id="313" r:id="rId4"/>
    <p:sldId id="267" r:id="rId5"/>
    <p:sldId id="266" r:id="rId6"/>
    <p:sldId id="268" r:id="rId7"/>
    <p:sldId id="272" r:id="rId8"/>
    <p:sldId id="269" r:id="rId9"/>
    <p:sldId id="271" r:id="rId10"/>
    <p:sldId id="274" r:id="rId11"/>
    <p:sldId id="275" r:id="rId12"/>
    <p:sldId id="277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80" r:id="rId29"/>
    <p:sldId id="285" r:id="rId30"/>
    <p:sldId id="281" r:id="rId31"/>
    <p:sldId id="284" r:id="rId32"/>
    <p:sldId id="282" r:id="rId33"/>
    <p:sldId id="287" r:id="rId34"/>
    <p:sldId id="288" r:id="rId35"/>
    <p:sldId id="289" r:id="rId36"/>
    <p:sldId id="290" r:id="rId37"/>
    <p:sldId id="293" r:id="rId38"/>
    <p:sldId id="294" r:id="rId39"/>
    <p:sldId id="291" r:id="rId40"/>
    <p:sldId id="295" r:id="rId41"/>
    <p:sldId id="264" r:id="rId42"/>
    <p:sldId id="31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0224" autoAdjust="0"/>
  </p:normalViewPr>
  <p:slideViewPr>
    <p:cSldViewPr>
      <p:cViewPr varScale="1">
        <p:scale>
          <a:sx n="88" d="100"/>
          <a:sy n="88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ropbox\Apprenticeship\Apprenticeship,%20noninrollment%20work\Mayors%20Court%20Bills%20for%20discharge\Mayors%20Court_app%20bills%20for%20discharge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Master is kin</c:v>
                </c:pt>
                <c:pt idx="1">
                  <c:v>Master from same "place"</c:v>
                </c:pt>
                <c:pt idx="2">
                  <c:v>Master from same county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23</c:v>
                </c:pt>
              </c:numCache>
            </c:numRef>
          </c:val>
        </c:ser>
        <c:dLbls/>
        <c:axId val="67453312"/>
        <c:axId val="67510272"/>
      </c:barChart>
      <c:catAx>
        <c:axId val="67453312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7510272"/>
        <c:crosses val="autoZero"/>
        <c:auto val="1"/>
        <c:lblAlgn val="ctr"/>
        <c:lblOffset val="100"/>
      </c:catAx>
      <c:valAx>
        <c:axId val="675102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6745331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pieChart>
        <c:varyColors val="1"/>
        <c:ser>
          <c:idx val="0"/>
          <c:order val="0"/>
          <c:explosion val="25"/>
          <c:cat>
            <c:strRef>
              <c:f>Sheet2!$A$2:$A$8</c:f>
              <c:strCache>
                <c:ptCount val="7"/>
                <c:pt idx="0">
                  <c:v>Primary</c:v>
                </c:pt>
                <c:pt idx="1">
                  <c:v>Manufacturing</c:v>
                </c:pt>
                <c:pt idx="2">
                  <c:v>Distribution &amp; Sales</c:v>
                </c:pt>
                <c:pt idx="3">
                  <c:v>Labourer</c:v>
                </c:pt>
                <c:pt idx="4">
                  <c:v>Service</c:v>
                </c:pt>
                <c:pt idx="5">
                  <c:v>Professional</c:v>
                </c:pt>
                <c:pt idx="6">
                  <c:v>Gentleman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11</c:v>
                </c:pt>
                <c:pt idx="1">
                  <c:v>45</c:v>
                </c:pt>
                <c:pt idx="2">
                  <c:v>10</c:v>
                </c:pt>
                <c:pt idx="3">
                  <c:v>5</c:v>
                </c:pt>
                <c:pt idx="4">
                  <c:v>14</c:v>
                </c:pt>
                <c:pt idx="5">
                  <c:v>3</c:v>
                </c:pt>
                <c:pt idx="6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pieChart>
        <c:varyColors val="1"/>
        <c:ser>
          <c:idx val="0"/>
          <c:order val="0"/>
          <c:explosion val="25"/>
          <c:cat>
            <c:strRef>
              <c:f>Sheet2!$A$2:$A$8</c:f>
              <c:strCache>
                <c:ptCount val="7"/>
                <c:pt idx="0">
                  <c:v>Primary</c:v>
                </c:pt>
                <c:pt idx="1">
                  <c:v>Manufacturing</c:v>
                </c:pt>
                <c:pt idx="2">
                  <c:v>Distribution &amp; Sales</c:v>
                </c:pt>
                <c:pt idx="3">
                  <c:v>Labourer</c:v>
                </c:pt>
                <c:pt idx="4">
                  <c:v>Service</c:v>
                </c:pt>
                <c:pt idx="5">
                  <c:v>Professional</c:v>
                </c:pt>
                <c:pt idx="6">
                  <c:v>Gentleman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36</c:v>
                </c:pt>
                <c:pt idx="1">
                  <c:v>29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pieChart>
        <c:varyColors val="1"/>
        <c:ser>
          <c:idx val="0"/>
          <c:order val="0"/>
          <c:tx>
            <c:strRef>
              <c:f>summary_data!$L$55</c:f>
              <c:strCache>
                <c:ptCount val="1"/>
                <c:pt idx="0">
                  <c:v>All (%)</c:v>
                </c:pt>
              </c:strCache>
            </c:strRef>
          </c:tx>
          <c:dPt>
            <c:idx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500">
                        <a:solidFill>
                          <a:schemeClr val="bg1"/>
                        </a:solidFill>
                      </a:defRPr>
                    </a:pPr>
                    <a:r>
                      <a:rPr lang="en-US" smtClean="0"/>
                      <a:t>Not Enrolled</a:t>
                    </a:r>
                  </a:p>
                  <a:p>
                    <a:pPr>
                      <a:defRPr sz="3500">
                        <a:solidFill>
                          <a:schemeClr val="bg1"/>
                        </a:solidFill>
                      </a:defRPr>
                    </a:pPr>
                    <a:r>
                      <a:rPr lang="en-US" smtClean="0"/>
                      <a:t> </a:t>
                    </a:r>
                    <a:r>
                      <a:rPr lang="en-US"/>
                      <a:t>79%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1.6962177589117364E-2"/>
                  <c:y val="0.191730889550283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chastised, </a:t>
                    </a:r>
                    <a:r>
                      <a:rPr lang="en-US" dirty="0"/>
                      <a:t>2%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0.11146768164102865"/>
                  <c:y val="-2.5721922710342134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summary_data!$K$56:$K$63</c:f>
              <c:strCache>
                <c:ptCount val="8"/>
                <c:pt idx="0">
                  <c:v>enrolment</c:v>
                </c:pt>
                <c:pt idx="1">
                  <c:v>chastisement</c:v>
                </c:pt>
                <c:pt idx="2">
                  <c:v>left trade</c:v>
                </c:pt>
                <c:pt idx="3">
                  <c:v>subsistence</c:v>
                </c:pt>
                <c:pt idx="4">
                  <c:v>training</c:v>
                </c:pt>
                <c:pt idx="5">
                  <c:v>turned out</c:v>
                </c:pt>
                <c:pt idx="6">
                  <c:v>under age</c:v>
                </c:pt>
                <c:pt idx="7">
                  <c:v>other</c:v>
                </c:pt>
              </c:strCache>
            </c:strRef>
          </c:cat>
          <c:val>
            <c:numRef>
              <c:f>summary_data!$L$56:$L$63</c:f>
              <c:numCache>
                <c:formatCode>0%</c:formatCode>
                <c:ptCount val="8"/>
                <c:pt idx="0">
                  <c:v>0.78839590443686003</c:v>
                </c:pt>
                <c:pt idx="1">
                  <c:v>1.5358361774744025E-2</c:v>
                </c:pt>
                <c:pt idx="2">
                  <c:v>2.474402730375427E-2</c:v>
                </c:pt>
                <c:pt idx="3">
                  <c:v>2.9010238907849834E-2</c:v>
                </c:pt>
                <c:pt idx="4">
                  <c:v>6.6552901023890804E-2</c:v>
                </c:pt>
                <c:pt idx="5">
                  <c:v>3.4129692832764506E-2</c:v>
                </c:pt>
                <c:pt idx="6">
                  <c:v>2.9863481228668939E-2</c:v>
                </c:pt>
                <c:pt idx="7">
                  <c:v>1.0000000000000002E-2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25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B793A-8B9E-4CAD-87EF-99D37EB59424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AED19-44A4-47E7-BA64-A0740B92B9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94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hl=en&amp;sa=X&amp;biw=1280&amp;bih=909&amp;tbm=isch&amp;prmd=imvns&amp;tbnid=cSaSS103DLyz5M:&amp;imgrefurl=http://www.rochestergeneral.org/rochester-general-health-system/healthcare-professionals/residency-and-training-programs/youth-apprenticeship-program/&amp;docid=fDLoGhnQdlv6oM&amp;imgurl=http://www.rochestergeneral.org/gedownload!/YAP_BANNER1.jpg?item_id=17871001&amp;w=480&amp;h=300&amp;ei=--IfT9r3F8ScOoeo6F4&amp;zoom=1&amp;iact=hc&amp;vpx=955&amp;vpy=323&amp;dur=1232&amp;hovh=177&amp;hovw=284&amp;tx=137&amp;ty=216&amp;sig=115062766695328022532&amp;page=1&amp;tbnh=133&amp;tbnw=212&amp;start=0&amp;ndsp=20&amp;ved=1t:429,r:9,s: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oogle.com/imgres?hl=en&amp;sa=X&amp;biw=1280&amp;bih=909&amp;tbm=isch&amp;prmd=imvns&amp;tbnid=vOfIG5KkKwLMWM:&amp;imgrefurl=http://www.telegraph.co.uk/finance/budget/8402221/Budget-2011-George-Osborne-promises-40000-apprenticeship-schemes.html&amp;docid=uc94_H0-60lWRM&amp;imgurl=http://i.telegraph.co.uk/multimedia/archive/01819/apprenticeship_1819891b.jpg&amp;w=620&amp;h=388&amp;ei=--IfT9r3F8ScOoeo6F4&amp;zoom=1&amp;iact=hc&amp;vpx=334&amp;vpy=175&amp;dur=6261&amp;hovh=177&amp;hovw=284&amp;tx=105&amp;ty=217&amp;sig=115062766695328022532&amp;page=1&amp;tbnh=133&amp;tbnw=213&amp;start=0&amp;ndsp=20&amp;ved=1t:429,r:11,s:0" TargetMode="External"/><Relationship Id="rId4" Type="http://schemas.openxmlformats.org/officeDocument/2006/relationships/hyperlink" Target="http://www.google.com/imgres?hl=en&amp;sa=X&amp;biw=1280&amp;bih=909&amp;tbm=isch&amp;prmd=imvns&amp;tbnid=7v1lkfD-Rc8_XM:&amp;imgrefurl=http://matcmadison.edu/announcements/apprenticeship-four-year-report-released&amp;docid=KN6x9KlzE3oiIM&amp;imgurl=http://matcmadison.edu/files/users/kfoster3/apprentices.jpg&amp;w=560&amp;h=341&amp;ei=--IfT9r3F8ScOoeo6F4&amp;zoom=1&amp;iact=hc&amp;vpx=951&amp;vpy=152&amp;dur=964&amp;hovh=175&amp;hovw=288&amp;tx=179&amp;ty=246&amp;sig=115062766695328022532&amp;page=1&amp;tbnh=164&amp;tbnw=230&amp;start=0&amp;ndsp=20&amp;ved=1t:429,r:4,s:0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hl=en&amp;sa=X&amp;biw=1280&amp;bih=909&amp;tbm=isch&amp;prmd=imvns&amp;tbnid=cSaSS103DLyz5M:&amp;imgrefurl=http://www.rochestergeneral.org/rochester-general-health-system/healthcare-professionals/residency-and-training-programs/youth-apprenticeship-program/&amp;docid=fDLoGhnQdlv6oM&amp;imgurl=http://www.rochestergeneral.org/gedownload!/YAP_BANNER1.jpg?item_id=17871001&amp;w=480&amp;h=300&amp;ei=--IfT9r3F8ScOoeo6F4&amp;zoom=1&amp;iact=hc&amp;vpx=955&amp;vpy=323&amp;dur=1232&amp;hovh=177&amp;hovw=284&amp;tx=137&amp;ty=216&amp;sig=115062766695328022532&amp;page=1&amp;tbnh=133&amp;tbnw=212&amp;start=0&amp;ndsp=20&amp;ved=1t:429,r:9,s: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oogle.com/imgres?hl=en&amp;sa=X&amp;biw=1280&amp;bih=909&amp;tbm=isch&amp;prmd=imvns&amp;tbnid=vOfIG5KkKwLMWM:&amp;imgrefurl=http://www.telegraph.co.uk/finance/budget/8402221/Budget-2011-George-Osborne-promises-40000-apprenticeship-schemes.html&amp;docid=uc94_H0-60lWRM&amp;imgurl=http://i.telegraph.co.uk/multimedia/archive/01819/apprenticeship_1819891b.jpg&amp;w=620&amp;h=388&amp;ei=--IfT9r3F8ScOoeo6F4&amp;zoom=1&amp;iact=hc&amp;vpx=334&amp;vpy=175&amp;dur=6261&amp;hovh=177&amp;hovw=284&amp;tx=105&amp;ty=217&amp;sig=115062766695328022532&amp;page=1&amp;tbnh=133&amp;tbnw=213&amp;start=0&amp;ndsp=20&amp;ved=1t:429,r:11,s:0" TargetMode="External"/><Relationship Id="rId4" Type="http://schemas.openxmlformats.org/officeDocument/2006/relationships/hyperlink" Target="http://www.google.com/imgres?hl=en&amp;sa=X&amp;biw=1280&amp;bih=909&amp;tbm=isch&amp;prmd=imvns&amp;tbnid=7v1lkfD-Rc8_XM:&amp;imgrefurl=http://matcmadison.edu/announcements/apprenticeship-four-year-report-released&amp;docid=KN6x9KlzE3oiIM&amp;imgurl=http://matcmadison.edu/files/users/kfoster3/apprentices.jpg&amp;w=560&amp;h=341&amp;ei=--IfT9r3F8ScOoeo6F4&amp;zoom=1&amp;iact=hc&amp;vpx=951&amp;vpy=152&amp;dur=964&amp;hovh=175&amp;hovw=288&amp;tx=179&amp;ty=246&amp;sig=115062766695328022532&amp;page=1&amp;tbnh=164&amp;tbnw=230&amp;start=0&amp;ndsp=20&amp;ved=1t:429,r:4,s:0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0852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0852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0852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0852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0852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0852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Bristol shows a broadly similar shape. Are variations which interest us: one point is that apprenticeship clearly varies between these cities.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Identify several points from these figures: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 smtClean="0"/>
              <a:t>Apprentices arrive </a:t>
            </a:r>
            <a:r>
              <a:rPr lang="en-GB" b="1" dirty="0" smtClean="0"/>
              <a:t>slowly</a:t>
            </a:r>
            <a:r>
              <a:rPr lang="en-GB" dirty="0" smtClean="0"/>
              <a:t>. Some arrive before – </a:t>
            </a:r>
            <a:r>
              <a:rPr lang="en-GB" dirty="0" err="1" smtClean="0"/>
              <a:t>proabbly</a:t>
            </a:r>
            <a:r>
              <a:rPr lang="en-GB" dirty="0" smtClean="0"/>
              <a:t> on trial period. But many drift in.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	=&gt;It seems likely this is a device to reduce the effective term to something below seven years – these guys get on the books before they actually get into the workshop.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More data on this in tables 3 &amp; 4.</a:t>
            </a: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CF90FDC-2BA3-4D6A-BE02-59EFA5CD6EC4}" type="slidenum">
              <a:rPr lang="en-GB" sz="1200">
                <a:latin typeface="+mn-lt"/>
                <a:cs typeface="+mn-cs"/>
              </a:rPr>
              <a:pPr algn="r">
                <a:defRPr/>
              </a:pPr>
              <a:t>22</a:t>
            </a:fld>
            <a:endParaRPr lang="en-GB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Bristol shows a broadly similar shape. Are variations which interest us: one point is that apprenticeship clearly varies between these cities.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2. Large numbers </a:t>
            </a:r>
            <a:r>
              <a:rPr lang="en-GB" b="1" dirty="0" smtClean="0"/>
              <a:t>quit</a:t>
            </a:r>
            <a:r>
              <a:rPr lang="en-GB" dirty="0" smtClean="0"/>
              <a:t> between their first and third years.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Symbol"/>
              <a:buChar char="Þ"/>
              <a:defRPr/>
            </a:pPr>
            <a:r>
              <a:rPr lang="en-GB" dirty="0" smtClean="0"/>
              <a:t>Some of these apprentices are moving legitimately to other masters: essentially shifting their contract. We try various ways of doing this, but this only seems to account for between 10 and 20 % of the total. Quite a lot would appear to be leaving the city and service.</a:t>
            </a: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8CBCE45-B9D7-4DA7-8A9B-233384240F47}" type="slidenum">
              <a:rPr lang="en-GB" sz="1200">
                <a:latin typeface="+mn-lt"/>
                <a:cs typeface="+mn-cs"/>
              </a:rPr>
              <a:pPr algn="r">
                <a:defRPr/>
              </a:pPr>
              <a:t>23</a:t>
            </a:fld>
            <a:endParaRPr lang="en-GB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If they make it to the 4</a:t>
            </a:r>
            <a:r>
              <a:rPr lang="en-GB" baseline="30000" smtClean="0"/>
              <a:t>th</a:t>
            </a:r>
            <a:r>
              <a:rPr lang="en-GB" smtClean="0"/>
              <a:t> year, they then generally stay to the end. So there is a period of sorting/quiting that tails off.</a:t>
            </a: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13E85D1-F10D-413C-8886-8EC919B3A930}" type="slidenum">
              <a:rPr lang="en-GB" sz="1200">
                <a:latin typeface="+mn-lt"/>
                <a:cs typeface="+mn-cs"/>
              </a:rPr>
              <a:pPr algn="r">
                <a:defRPr/>
              </a:pPr>
              <a:t>24</a:t>
            </a:fld>
            <a:endParaRPr lang="en-GB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GB" smtClean="0"/>
              <a:t>3. The </a:t>
            </a:r>
            <a:r>
              <a:rPr lang="en-GB" b="1" smtClean="0"/>
              <a:t>term still matters</a:t>
            </a:r>
            <a:r>
              <a:rPr lang="en-GB" smtClean="0"/>
              <a:t>. Those who do stay, leave when they should: they don’t continue to work for their old master. Service was not a stage in an ongoing employment relationship.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31BB5A-CCF3-4E1C-B65E-94C4DFD828DE}" type="slidenum">
              <a:rPr lang="en-GB" sz="1200">
                <a:latin typeface="+mn-lt"/>
                <a:cs typeface="+mn-cs"/>
              </a:rPr>
              <a:pPr algn="r">
                <a:defRPr/>
              </a:pPr>
              <a:t>25</a:t>
            </a:fld>
            <a:endParaRPr lang="en-GB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Salters Company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476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YAP_BANNER1.jpg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rochestergeneral.org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apprentices.jpg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matcmadison.edu 560 × 341 -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Institutional Research Effectiveness (IRE)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apprenticeship_1819891b.jpg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telegraph.co.uk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670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YAP_BANNER1.jpg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rochestergeneral.org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apprentices.jpg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matcmadison.edu 560 × 341 -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Institutional Research Effectiveness (IRE)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apprenticeship_1819891b.jpg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telegraph.co.uk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670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Chase Terrace Technical College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school, formerly known as Chase Terrace High School, has been rebuilt as a state-of-the-art technology college after being destroyed in an arson attack.</a:t>
            </a:r>
          </a:p>
          <a:p>
            <a:r>
              <a:rPr lang="en-GB" dirty="0" smtClean="0">
                <a:hlinkClick r:id="rId3"/>
              </a:rPr>
              <a:t>http://www.geograph.org.uk/photo/208525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British Gas – over 1,000 apps a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92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Chase Terrace Technical College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school, formerly known as Chase Terrace High School, has been rebuilt as a state-of-the-art technology college after being destroyed in an arson attack.</a:t>
            </a:r>
          </a:p>
          <a:p>
            <a:r>
              <a:rPr lang="en-GB" dirty="0" smtClean="0">
                <a:hlinkClick r:id="rId3"/>
              </a:rPr>
              <a:t>http://www.geograph.org.uk/photo/208525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British Gas – over 1,000 apps a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92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Chase Terrace Technical College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school, formerly known as Chase Terrace High School, has been rebuilt as a state-of-the-art technology college after being destroyed in an arson attack.</a:t>
            </a:r>
          </a:p>
          <a:p>
            <a:r>
              <a:rPr lang="en-GB" dirty="0" smtClean="0">
                <a:hlinkClick r:id="rId3"/>
              </a:rPr>
              <a:t>http://www.geograph.org.uk/photo/208525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British Gas – over 1,000 apps a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92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Chase Terrace Technical College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school, formerly known as Chase Terrace High School, has been rebuilt as a state-of-the-art technology college after being destroyed in an arson attack.</a:t>
            </a:r>
          </a:p>
          <a:p>
            <a:r>
              <a:rPr lang="en-GB" dirty="0" smtClean="0">
                <a:hlinkClick r:id="rId3"/>
              </a:rPr>
              <a:t>http://www.geograph.org.uk/photo/208525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British Gas – over 1,000 apps a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92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Chase Terrace Technical College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school, formerly known as Chase Terrace High School, has been rebuilt as a state-of-the-art technology college after being destroyed in an arson attack.</a:t>
            </a:r>
          </a:p>
          <a:p>
            <a:r>
              <a:rPr lang="en-GB" dirty="0" smtClean="0">
                <a:hlinkClick r:id="rId3"/>
              </a:rPr>
              <a:t>http://www.geograph.org.uk/photo/208525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British Gas – over 1,000 apps a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92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Chase Terrace Technical College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school, formerly known as Chase Terrace High School, has been rebuilt as a state-of-the-art technology college after being destroyed in an arson attack.</a:t>
            </a:r>
          </a:p>
          <a:p>
            <a:r>
              <a:rPr lang="en-GB" dirty="0" smtClean="0">
                <a:hlinkClick r:id="rId3"/>
              </a:rPr>
              <a:t>http://www.geograph.org.uk/photo/208525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British Gas – over 1,000 apps a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AED19-44A4-47E7-BA64-A0740B92B99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92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C539-7551-4322-909D-ED3EACD8FE48}" type="datetimeFigureOut">
              <a:rPr lang="en-US" smtClean="0"/>
              <a:pPr/>
              <a:t>1/26/2012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713B-0FD5-4251-8895-E08B4E6A85B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7" descr="lselogosm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96013"/>
            <a:ext cx="66198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Apprenticeship in early modern London: The economic origins and destinations of City apprentices in the 16th and 17th centuries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4426" y="4149080"/>
            <a:ext cx="6400800" cy="1752600"/>
          </a:xfrm>
        </p:spPr>
        <p:txBody>
          <a:bodyPr/>
          <a:lstStyle/>
          <a:p>
            <a:r>
              <a:rPr lang="en-GB" dirty="0" smtClean="0"/>
              <a:t>Dr Chris </a:t>
            </a:r>
            <a:r>
              <a:rPr lang="en-GB" dirty="0" err="1" smtClean="0"/>
              <a:t>Minns</a:t>
            </a:r>
            <a:endParaRPr lang="en-GB" dirty="0" smtClean="0"/>
          </a:p>
          <a:p>
            <a:r>
              <a:rPr lang="en-GB" dirty="0" smtClean="0"/>
              <a:t>Dr Patrick Wallis</a:t>
            </a:r>
            <a:endParaRPr lang="en-GB" dirty="0"/>
          </a:p>
        </p:txBody>
      </p:sp>
      <p:pic>
        <p:nvPicPr>
          <p:cNvPr id="4" name="Picture 12" descr="http://t2.gstatic.com/images?q=tbn:ANd9GcQfvtfQYEqNihlexjt6RCn_MqRCH1QUFQpAQB8CM6tnN6TgxK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64952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oisestate.edu/courses/images/illustrations/streckun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34" y="3573016"/>
            <a:ext cx="3351121" cy="24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apprenticeship </a:t>
            </a:r>
            <a:r>
              <a:rPr lang="en-GB" b="1" dirty="0"/>
              <a:t>economically</a:t>
            </a:r>
            <a:r>
              <a:rPr lang="en-GB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90301" y="1844824"/>
            <a:ext cx="2023739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19580" y="2600908"/>
            <a:ext cx="3542119" cy="101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https://encrypted-tbn2.google.com/images?q=tbn:ANd9GcQyacq0aSAOoNI2GSH-UfYpX9l0mR0wgcPSNCSRQ0sqVURKWXQ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2644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4742980"/>
            <a:ext cx="5196151" cy="208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421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apprenticeship </a:t>
            </a:r>
            <a:r>
              <a:rPr lang="en-GB" b="1" dirty="0"/>
              <a:t>economically</a:t>
            </a:r>
            <a:r>
              <a:rPr lang="en-GB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90301" y="1844824"/>
            <a:ext cx="2023739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19580" y="2600908"/>
            <a:ext cx="3542119" cy="101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https://encrypted-tbn2.google.com/images?q=tbn:ANd9GcQyacq0aSAOoNI2GSH-UfYpX9l0mR0wgcPSNCSRQ0sqVURKWXQ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2644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09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apprenticeship </a:t>
            </a:r>
            <a:r>
              <a:rPr lang="en-GB" b="1" dirty="0"/>
              <a:t>economically</a:t>
            </a:r>
            <a:r>
              <a:rPr lang="en-GB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 descr="schrein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93" y="1988840"/>
            <a:ext cx="4100379" cy="3497383"/>
          </a:xfrm>
          <a:prstGeom prst="rect">
            <a:avLst/>
          </a:prstGeom>
          <a:noFill/>
        </p:spPr>
      </p:pic>
      <p:pic>
        <p:nvPicPr>
          <p:cNvPr id="5" name="Picture 2" descr="C:\Documents and Settings\WALLIS\My Documents\My pictures\Teaching\eh245\stocking frame, 1750, nm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209" y="1988840"/>
            <a:ext cx="4286248" cy="3610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808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05" t="81038" r="15201" b="11366"/>
          <a:stretch>
            <a:fillRect/>
          </a:stretch>
        </p:blipFill>
        <p:spPr bwMode="auto">
          <a:xfrm>
            <a:off x="3078545" y="3573016"/>
            <a:ext cx="66914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8" t="20839" r="5528" b="21559"/>
          <a:stretch>
            <a:fillRect/>
          </a:stretch>
        </p:blipFill>
        <p:spPr bwMode="auto">
          <a:xfrm>
            <a:off x="539552" y="1889154"/>
            <a:ext cx="4752528" cy="495522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27" t="88663" r="15201" b="2841"/>
          <a:stretch>
            <a:fillRect/>
          </a:stretch>
        </p:blipFill>
        <p:spPr bwMode="auto">
          <a:xfrm>
            <a:off x="5287848" y="5229200"/>
            <a:ext cx="44821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Where did London apprentices come from</a:t>
            </a:r>
            <a:r>
              <a:rPr lang="en-GB" u="sng" dirty="0" smtClean="0"/>
              <a:t>?</a:t>
            </a:r>
            <a:br>
              <a:rPr lang="en-GB" u="sng" dirty="0" smtClean="0"/>
            </a:br>
            <a:r>
              <a:rPr lang="en-GB" dirty="0" smtClean="0"/>
              <a:t>City Apprenticeship Rates, 1600-25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189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age of City apprentices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2050"/>
            <a:ext cx="6768752" cy="553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430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John Stuart Mill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Jobs prior to industrialization were “almost equivalent to an hereditary distinction of caste”, “each employment being chiefly recruited from the children of those already employed in it”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320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Master-apprentice connections (%)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67544" y="1700808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7689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Father occupations, Londoners</a:t>
            </a:r>
            <a:endParaRPr lang="en-GB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27584" y="1484784"/>
          <a:ext cx="74168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6102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Father occupations, migrants</a:t>
            </a:r>
            <a:endParaRPr lang="en-GB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83568" y="1340768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479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5576" y="1700808"/>
          <a:ext cx="7848871" cy="3960440"/>
        </p:xfrm>
        <a:graphic>
          <a:graphicData uri="http://schemas.openxmlformats.org/drawingml/2006/table">
            <a:tbl>
              <a:tblPr/>
              <a:tblGrid>
                <a:gridCol w="2155816"/>
                <a:gridCol w="1897685"/>
                <a:gridCol w="1897685"/>
                <a:gridCol w="1897685"/>
              </a:tblGrid>
              <a:tr h="5824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Then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Now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Annual income, labourer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£12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Median Annual income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£26,000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70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Premium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£5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Tuition fees (one year)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£9,000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8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322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 </a:t>
            </a:r>
            <a:r>
              <a:rPr lang="en-GB" dirty="0"/>
              <a:t>need not have </a:t>
            </a:r>
            <a:r>
              <a:rPr lang="en-GB" dirty="0" err="1"/>
              <a:t>bynne</a:t>
            </a:r>
            <a:r>
              <a:rPr lang="en-GB" dirty="0"/>
              <a:t> </a:t>
            </a:r>
            <a:r>
              <a:rPr lang="en-GB" dirty="0" err="1"/>
              <a:t>prentisse</a:t>
            </a:r>
            <a:r>
              <a:rPr lang="en-GB" dirty="0"/>
              <a:t> for that I was free by my Father's </a:t>
            </a:r>
            <a:r>
              <a:rPr lang="en-GB" dirty="0" err="1"/>
              <a:t>coppye</a:t>
            </a:r>
            <a:r>
              <a:rPr lang="en-GB" dirty="0"/>
              <a:t>: albeit my Father Sir Richard Gresham being a </a:t>
            </a:r>
            <a:r>
              <a:rPr lang="en-GB" dirty="0" err="1"/>
              <a:t>wyse</a:t>
            </a:r>
            <a:r>
              <a:rPr lang="en-GB" dirty="0"/>
              <a:t> man, although I was free by his </a:t>
            </a:r>
            <a:r>
              <a:rPr lang="en-GB" dirty="0" err="1"/>
              <a:t>coppye</a:t>
            </a:r>
            <a:r>
              <a:rPr lang="en-GB" dirty="0"/>
              <a:t>, it was to no </a:t>
            </a:r>
            <a:r>
              <a:rPr lang="en-GB" dirty="0" smtClean="0"/>
              <a:t>purpose, </a:t>
            </a:r>
            <a:r>
              <a:rPr lang="en-GB" dirty="0"/>
              <a:t>except I was bound </a:t>
            </a:r>
            <a:r>
              <a:rPr lang="en-GB" dirty="0" err="1"/>
              <a:t>prentisse</a:t>
            </a:r>
            <a:r>
              <a:rPr lang="en-GB" dirty="0"/>
              <a:t> to the same; whereby to come by the experience and knowledge of all kinds of merchandise. </a:t>
            </a:r>
          </a:p>
        </p:txBody>
      </p:sp>
      <p:pic>
        <p:nvPicPr>
          <p:cNvPr id="4" name="Picture 12" descr="http://t2.gstatic.com/images?q=tbn:ANd9GcQfvtfQYEqNihlexjt6RCn_MqRCH1QUFQpAQB8CM6tnN6TgxK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465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Friends as agents?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Daniel Clarke (</a:t>
            </a:r>
            <a:r>
              <a:rPr lang="en-GB" dirty="0" err="1" smtClean="0"/>
              <a:t>Tring</a:t>
            </a:r>
            <a:r>
              <a:rPr lang="en-GB" dirty="0" smtClean="0"/>
              <a:t>) sought an apprenticeship for son Francis with help of “friends,” seeking a “freeman &amp; one that dealt considerably in his way of trade &amp; was a fair dealing man”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08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Attrition, London apprentices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16824" cy="5433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468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Apprentices arrive slowly…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692943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43213" y="1773238"/>
            <a:ext cx="432117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76600" y="1916113"/>
            <a:ext cx="4248150" cy="3457575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5807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…many quit early…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692943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43213" y="1773238"/>
            <a:ext cx="432117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924300" y="1916113"/>
            <a:ext cx="3600450" cy="3457575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835150" y="1916113"/>
            <a:ext cx="1368425" cy="3457575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589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… the rest stay on…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692943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43213" y="1773238"/>
            <a:ext cx="432117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35150" y="1916113"/>
            <a:ext cx="2016125" cy="3457575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651500" y="1844675"/>
            <a:ext cx="1657350" cy="3457575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530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…and then leave when they should.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692943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43213" y="1773238"/>
            <a:ext cx="432117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835150" y="1916113"/>
            <a:ext cx="3600450" cy="3457575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711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Benjamin Bangs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Bound in </a:t>
            </a:r>
            <a:r>
              <a:rPr lang="en-GB" dirty="0" err="1" smtClean="0"/>
              <a:t>Longham</a:t>
            </a:r>
            <a:r>
              <a:rPr lang="en-GB" dirty="0" smtClean="0"/>
              <a:t>, Norfolk, 5 years for a fee of £5</a:t>
            </a:r>
          </a:p>
          <a:p>
            <a:r>
              <a:rPr lang="en-GB" dirty="0" smtClean="0"/>
              <a:t>Master insolvent after 1 year</a:t>
            </a:r>
          </a:p>
          <a:p>
            <a:r>
              <a:rPr lang="en-GB" dirty="0" smtClean="0"/>
              <a:t>Bangs moves to London, and finds a new master “who upon seeing me, was very willing to take me.”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0775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Benjamin Bangs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three years “I understood my business pretty well, and was a little ambitious in my mind to become Master of it; therefore after I left him, I got into the company of the best Workman.”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0063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What about the City </a:t>
            </a:r>
            <a:r>
              <a:rPr lang="en-GB" b="1" dirty="0"/>
              <a:t>and Guilds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 descr="http://t2.gstatic.com/images?q=tbn:ANd9GcQEVcT5w0yjnDC_LLkgtQVpQ36qaV-bQPS_vf18s2ioK80cBK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72408" cy="27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istory.ac.uk/cmh/bar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71628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ats of ar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59626"/>
            <a:ext cx="6120702" cy="19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3933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GB" dirty="0" smtClean="0"/>
              <a:t>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E:\My pictures\Apprentice data\Salters\P50700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>
            <a:off x="-1102107" y="1286465"/>
            <a:ext cx="6748354" cy="43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RpmgwUv2x5KLjfZxoL0Y_qPD7ftE_2bBqorT-JpB3i-pgI0n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2493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808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Apprenticeship Myths &amp;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.dailymail.co.uk/i/pix/2010/09/16/article-1312764-0B389E6F000005DC-177_468x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741" y="1495013"/>
            <a:ext cx="3336305" cy="20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QKbiBqCnm1g6UilZEhhWyWJiXCmM_-yhxxWz3VcWMA4aOcmz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12835"/>
            <a:ext cx="3240360" cy="38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ThnKSfSo9HVucalEIDlybg2CfJ27HygDdpmFCSWY1L1uY6hEw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74" y="3798574"/>
            <a:ext cx="4784641" cy="28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RS4z_fBCwhAMP1ivduZlUifvvmIciEuAyJ7MoZ2hvF9PXIgwj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788" y="1303034"/>
            <a:ext cx="2299504" cy="245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793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714202"/>
          </a:xfrm>
        </p:spPr>
        <p:txBody>
          <a:bodyPr/>
          <a:lstStyle/>
          <a:p>
            <a:r>
              <a:rPr lang="en-GB" dirty="0" smtClean="0"/>
              <a:t>Arbitration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‘could not make his </a:t>
            </a:r>
            <a:r>
              <a:rPr lang="en-GB" dirty="0" err="1"/>
              <a:t>allegacons</a:t>
            </a:r>
            <a:r>
              <a:rPr lang="en-GB" dirty="0"/>
              <a:t> good, tending to ye disparagement of his said Master Whereupon this Court intended to have caused the </a:t>
            </a:r>
            <a:r>
              <a:rPr lang="en-GB" dirty="0" err="1"/>
              <a:t>appntice</a:t>
            </a:r>
            <a:r>
              <a:rPr lang="en-GB" dirty="0"/>
              <a:t> to be punished by whipping’. </a:t>
            </a:r>
          </a:p>
        </p:txBody>
      </p:sp>
      <p:pic>
        <p:nvPicPr>
          <p:cNvPr id="15362" name="Picture 2" descr="http://t3.gstatic.com/images?q=tbn:ANd9GcQo7N1GjQ11MqRY2ccv3b2-wdVioIEJNH2GsaqRZqHzl57BhSny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48615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369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‘could not make his </a:t>
            </a:r>
            <a:r>
              <a:rPr lang="en-GB" dirty="0" err="1"/>
              <a:t>allegacons</a:t>
            </a:r>
            <a:r>
              <a:rPr lang="en-GB" dirty="0"/>
              <a:t> good, tending to ye disparagement of his said Master Whereupon this Court intended to have caused the </a:t>
            </a:r>
            <a:r>
              <a:rPr lang="en-GB" dirty="0" err="1"/>
              <a:t>appntice</a:t>
            </a:r>
            <a:r>
              <a:rPr lang="en-GB" dirty="0"/>
              <a:t> to be punished by whipping</a:t>
            </a:r>
            <a:r>
              <a:rPr lang="en-GB" dirty="0" smtClean="0"/>
              <a:t>’….</a:t>
            </a:r>
          </a:p>
          <a:p>
            <a:pPr marL="0" indent="0">
              <a:buNone/>
            </a:pPr>
            <a:r>
              <a:rPr lang="en-GB" dirty="0"/>
              <a:t>the said Alexander fell upon his knees submitted </a:t>
            </a:r>
            <a:r>
              <a:rPr lang="en-GB" dirty="0" err="1"/>
              <a:t>himselfe</a:t>
            </a:r>
            <a:r>
              <a:rPr lang="en-GB" dirty="0"/>
              <a:t> to this Court &amp; to his said Master </a:t>
            </a:r>
            <a:r>
              <a:rPr lang="en-GB" dirty="0" err="1"/>
              <a:t>desireing</a:t>
            </a:r>
            <a:r>
              <a:rPr lang="en-GB" dirty="0"/>
              <a:t> pardon for his </a:t>
            </a:r>
            <a:r>
              <a:rPr lang="en-GB" dirty="0" err="1"/>
              <a:t>uniust</a:t>
            </a:r>
            <a:r>
              <a:rPr lang="en-GB" dirty="0"/>
              <a:t> </a:t>
            </a:r>
            <a:r>
              <a:rPr lang="en-GB" dirty="0" smtClean="0"/>
              <a:t>complaint</a:t>
            </a:r>
            <a:endParaRPr lang="en-GB" dirty="0"/>
          </a:p>
        </p:txBody>
      </p:sp>
      <p:pic>
        <p:nvPicPr>
          <p:cNvPr id="15362" name="Picture 2" descr="http://t3.gstatic.com/images?q=tbn:ANd9GcQo7N1GjQ11MqRY2ccv3b2-wdVioIEJNH2GsaqRZqHzl57BhSny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48615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634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Masterpieces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“the true practice of the arte and </a:t>
            </a:r>
            <a:r>
              <a:rPr lang="en-GB" dirty="0" err="1"/>
              <a:t>mistery</a:t>
            </a:r>
            <a:r>
              <a:rPr lang="en-GB" dirty="0"/>
              <a:t> of </a:t>
            </a:r>
            <a:r>
              <a:rPr lang="en-GB" dirty="0" err="1"/>
              <a:t>goldsmithry</a:t>
            </a:r>
            <a:r>
              <a:rPr lang="en-GB" dirty="0"/>
              <a:t> is not only grown into great decay but also dispersed into many parts</a:t>
            </a:r>
            <a:r>
              <a:rPr lang="en-GB" dirty="0" smtClean="0"/>
              <a:t>” (1607)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encrypted-tbn2.google.com/images?q=tbn:ANd9GcQM2nJGBwTYZB3O6gh6XHeiESCSLwXKfldpT5AwqgBLtdnq72xyh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" y="260648"/>
            <a:ext cx="2339090" cy="3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875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Lord Mayor’s Court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4168"/>
            <a:ext cx="8229600" cy="10951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“where an apprentice…is entitled to be released from his indenture he may obtain his discharge by a petition”</a:t>
            </a:r>
            <a:endParaRPr lang="en-GB" dirty="0"/>
          </a:p>
        </p:txBody>
      </p:sp>
      <p:pic>
        <p:nvPicPr>
          <p:cNvPr id="4" name="Picture 2" descr="The old Lord Mayor's Court in Guildhall; the court in session; a sword lies on table in centre of room, around which sit scribes taking notes; the Lord Mayor seated behind in centre, other members of the court seated around the edge of the room. &#10;Etch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4" y="1124744"/>
            <a:ext cx="9092826" cy="44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473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920864" y="122744"/>
            <a:ext cx="6873542" cy="662805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Lord Mayor’s Court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625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4306639"/>
              </p:ext>
            </p:extLst>
          </p:nvPr>
        </p:nvGraphicFramePr>
        <p:xfrm>
          <a:off x="35159" y="1366190"/>
          <a:ext cx="87484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Lord Mayor’s Court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6802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340768"/>
            <a:ext cx="5410944" cy="478539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“lavish </a:t>
            </a:r>
            <a:r>
              <a:rPr lang="en-GB" dirty="0"/>
              <a:t>and </a:t>
            </a:r>
            <a:r>
              <a:rPr lang="en-GB" dirty="0" smtClean="0"/>
              <a:t>profuse </a:t>
            </a:r>
            <a:r>
              <a:rPr lang="en-GB" dirty="0"/>
              <a:t>in his expenditures and oft taking out monies from </a:t>
            </a:r>
            <a:r>
              <a:rPr lang="en-GB" dirty="0" smtClean="0"/>
              <a:t>his master Till’s </a:t>
            </a:r>
            <a:r>
              <a:rPr lang="en-GB" dirty="0"/>
              <a:t>box or till, of taking and pawning two pictures from his house, and taking goods from his shop, as well as obtaining a quantity of brandy in Till’s name from another merchant”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William Hogarth   'Industry and Idleness: plate 3. The Idle 'Prentice at play in the Church Yard during Divine Service' 30 September 1747   Etching and engraving on paper   265 x 345 mm   Courtesy Andrew Edmunds, Lond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2805"/>
            <a:ext cx="3301080" cy="24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26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340768"/>
            <a:ext cx="5410944" cy="478539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“immediately </a:t>
            </a:r>
            <a:r>
              <a:rPr lang="en-GB" dirty="0"/>
              <a:t>took his hat &amp; went his </a:t>
            </a:r>
            <a:r>
              <a:rPr lang="en-GB" dirty="0" err="1"/>
              <a:t>wayes</a:t>
            </a:r>
            <a:r>
              <a:rPr lang="en-GB" dirty="0"/>
              <a:t> &amp; entered himself on board a Man of War. And never afterwards was in </a:t>
            </a:r>
            <a:r>
              <a:rPr lang="en-GB" dirty="0" smtClean="0"/>
              <a:t>[his master’s] service</a:t>
            </a:r>
            <a:r>
              <a:rPr lang="en-GB" dirty="0"/>
              <a:t>’”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William Hogarth   'Industry and Idleness: plate 3. The Idle 'Prentice at play in the Church Yard during Divine Service' 30 September 1747   Etching and engraving on paper   265 x 345 mm   Courtesy Andrew Edmunds, Lond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2805"/>
            <a:ext cx="3301080" cy="24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793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340768"/>
            <a:ext cx="5410944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‘swearing in a most </a:t>
            </a:r>
            <a:r>
              <a:rPr lang="en-GB" dirty="0" err="1"/>
              <a:t>prodigicous</a:t>
            </a:r>
            <a:r>
              <a:rPr lang="en-GB" dirty="0"/>
              <a:t> manner &amp; telling [his audience] what pranks he had been playing at nights saying that he had taken women from men in the streets &amp; had them to Taverns &amp; that he had </a:t>
            </a:r>
            <a:r>
              <a:rPr lang="en-GB" dirty="0" err="1"/>
              <a:t>layen</a:t>
            </a:r>
            <a:r>
              <a:rPr lang="en-GB" dirty="0"/>
              <a:t> with them &amp; a great deal more debauched discourse’.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William Hogarth   'Industry and Idleness: plate 3. The Idle 'Prentice at play in the Church Yard during Divine Service' 30 September 1747   Etching and engraving on paper   265 x 345 mm   Courtesy Andrew Edmunds, Lond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2805"/>
            <a:ext cx="3301080" cy="24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223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980728"/>
            <a:ext cx="5122912" cy="5145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“</a:t>
            </a:r>
            <a:r>
              <a:rPr lang="en-GB" dirty="0"/>
              <a:t>letting him </a:t>
            </a:r>
            <a:r>
              <a:rPr lang="en-GB" dirty="0" err="1"/>
              <a:t>goe</a:t>
            </a:r>
            <a:r>
              <a:rPr lang="en-GB" dirty="0"/>
              <a:t> till he was ragged &amp; had hardly any shoes to his feet &amp; persons crying out shame of him &amp; wondering that the [master] would </a:t>
            </a:r>
            <a:r>
              <a:rPr lang="en-GB" dirty="0" err="1"/>
              <a:t>lett</a:t>
            </a:r>
            <a:r>
              <a:rPr lang="en-GB" dirty="0"/>
              <a:t> [his apprentice] </a:t>
            </a:r>
            <a:r>
              <a:rPr lang="en-GB" dirty="0" err="1"/>
              <a:t>goe</a:t>
            </a:r>
            <a:r>
              <a:rPr lang="en-GB" dirty="0"/>
              <a:t> in such manner”… The apprentice became ‘very </a:t>
            </a:r>
            <a:r>
              <a:rPr lang="en-GB" dirty="0" err="1"/>
              <a:t>lowsie</a:t>
            </a:r>
            <a:r>
              <a:rPr lang="en-GB" dirty="0"/>
              <a:t> &amp; nasty in his clothes that the lice might be seen crawling on him &amp; seldom had clean linen’</a:t>
            </a:r>
            <a:endParaRPr lang="en-GB" b="1" dirty="0"/>
          </a:p>
          <a:p>
            <a:endParaRPr lang="en-GB" dirty="0"/>
          </a:p>
        </p:txBody>
      </p:sp>
      <p:pic>
        <p:nvPicPr>
          <p:cNvPr id="4" name="Picture 2" descr="http://www.tate.org.uk/britain/exhibitions/hogarth/images/works/industry_and_idleness_plat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35840"/>
            <a:ext cx="3445750" cy="24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153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What</a:t>
            </a:r>
            <a:r>
              <a:rPr lang="en-GB" u="sng" dirty="0"/>
              <a:t> was apprenticeship?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encrypted-tbn2.google.com/images?q=tbn:ANd9GcTmvsz-4KFhSs1CaVaX4gYQuh-b_3JAOnYakbnnw1CeZ0-1aFU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972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oogle.com/images?q=tbn:ANd9GcQGKizGB7S3KUAurLKtpGwix2xEajNnjOpzn74d3UGRfhzuuT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031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telegraph.co.uk/multimedia/archive/01819/apprenticeship_181989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3923"/>
            <a:ext cx="4662025" cy="29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66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980728"/>
            <a:ext cx="5122912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‘hath seen … [Francis’s] shoulders and face sundry times black &amp; blew by immoderate beating &amp; one time </a:t>
            </a:r>
            <a:r>
              <a:rPr lang="en-GB" dirty="0" err="1"/>
              <a:t>pticularly</a:t>
            </a:r>
            <a:r>
              <a:rPr lang="en-GB" dirty="0"/>
              <a:t> the [master] having struck [her] head </a:t>
            </a:r>
            <a:r>
              <a:rPr lang="en-GB" dirty="0" err="1"/>
              <a:t>agt</a:t>
            </a:r>
            <a:r>
              <a:rPr lang="en-GB" dirty="0"/>
              <a:t> the sash windows in the shop &amp; broken them </a:t>
            </a:r>
            <a:r>
              <a:rPr lang="en-GB" dirty="0" err="1"/>
              <a:t>sayd</a:t>
            </a:r>
            <a:r>
              <a:rPr lang="en-GB" dirty="0"/>
              <a:t> to </a:t>
            </a:r>
            <a:r>
              <a:rPr lang="en-GB" dirty="0" smtClean="0"/>
              <a:t>[her] you </a:t>
            </a:r>
            <a:r>
              <a:rPr lang="en-GB" dirty="0"/>
              <a:t>Jade I will make you pay for them’.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ttp://www.tate.org.uk/britain/exhibitions/hogarth/images/works/industry_and_idleness_plat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35840"/>
            <a:ext cx="3445750" cy="24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328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48" y="0"/>
            <a:ext cx="8229600" cy="1143000"/>
          </a:xfrm>
        </p:spPr>
        <p:txBody>
          <a:bodyPr/>
          <a:lstStyle/>
          <a:p>
            <a:r>
              <a:rPr lang="en-GB" dirty="0" smtClean="0"/>
              <a:t>Industry and Idleness</a:t>
            </a:r>
            <a:endParaRPr lang="en-GB" dirty="0"/>
          </a:p>
        </p:txBody>
      </p:sp>
      <p:pic>
        <p:nvPicPr>
          <p:cNvPr id="4" name="Picture 2" descr="http://www.tate.org.uk/britain/exhibitions/hogarth/images/works/industry_and_idleness_plat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4685" y="764704"/>
            <a:ext cx="8108736" cy="57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6025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225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u="sng" dirty="0"/>
              <a:t>What</a:t>
            </a:r>
            <a:r>
              <a:rPr lang="en-GB" u="sng" dirty="0"/>
              <a:t> was apprenticeship</a:t>
            </a:r>
            <a:r>
              <a:rPr lang="en-GB" u="sng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7566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398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apprenticeship </a:t>
            </a:r>
            <a:r>
              <a:rPr lang="en-GB" b="1" dirty="0"/>
              <a:t>economically</a:t>
            </a:r>
            <a:r>
              <a:rPr lang="en-GB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encrypted-tbn2.google.com/images?q=tbn:ANd9GcTmvsz-4KFhSs1CaVaX4gYQuh-b_3JAOnYakbnnw1CeZ0-1aFU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972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oogle.com/images?q=tbn:ANd9GcQGKizGB7S3KUAurLKtpGwix2xEajNnjOpzn74d3UGRfhzuuT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031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telegraph.co.uk/multimedia/archive/01819/apprenticeship_181989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3923"/>
            <a:ext cx="4662025" cy="29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96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apprenticeship </a:t>
            </a:r>
            <a:r>
              <a:rPr lang="en-GB" b="1" dirty="0"/>
              <a:t>economically</a:t>
            </a:r>
            <a:r>
              <a:rPr lang="en-GB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s0.geograph.org.uk/photos/20/85/208525_5bbb1c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4667941" cy="30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se Terrace Technology Colle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030" y="3755526"/>
            <a:ext cx="4684415" cy="6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739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apprenticeship </a:t>
            </a:r>
            <a:r>
              <a:rPr lang="en-GB" b="1" dirty="0"/>
              <a:t>economically</a:t>
            </a:r>
            <a:r>
              <a:rPr lang="en-GB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s0.geograph.org.uk/photos/20/85/208525_5bbb1c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4667941" cy="30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se Terrace Technology Colle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030" y="3755526"/>
            <a:ext cx="4684415" cy="6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90301" y="1844824"/>
            <a:ext cx="2023739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19580" y="2600908"/>
            <a:ext cx="3542119" cy="101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https://encrypted-tbn2.google.com/images?q=tbn:ANd9GcQyacq0aSAOoNI2GSH-UfYpX9l0mR0wgcPSNCSRQ0sqVURKWXQ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2644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416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is apprenticeship </a:t>
            </a:r>
            <a:r>
              <a:rPr lang="en-GB" b="1" dirty="0"/>
              <a:t>economically</a:t>
            </a:r>
            <a:r>
              <a:rPr lang="en-GB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s0.geograph.org.uk/photos/20/85/208525_5bbb1c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4667941" cy="30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se Terrace Technology Colle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030" y="3755526"/>
            <a:ext cx="4684415" cy="6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90301" y="1844824"/>
            <a:ext cx="2023739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19580" y="2600908"/>
            <a:ext cx="3542119" cy="101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https://encrypted-tbn2.google.com/images?q=tbn:ANd9GcQyacq0aSAOoNI2GSH-UfYpX9l0mR0wgcPSNCSRQ0sqVURKWXQ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2644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4742980"/>
            <a:ext cx="5196151" cy="208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21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1293</Words>
  <Application>Microsoft Office PowerPoint</Application>
  <PresentationFormat>On-screen Show (4:3)</PresentationFormat>
  <Paragraphs>167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Apprenticeship in early modern London: The economic origins and destinations of City apprentices in the 16th and 17th centuries</vt:lpstr>
      <vt:lpstr>Slide 2</vt:lpstr>
      <vt:lpstr>Apprenticeship Myths &amp; Assumptions</vt:lpstr>
      <vt:lpstr>What was apprenticeship?</vt:lpstr>
      <vt:lpstr>What was apprenticeship?</vt:lpstr>
      <vt:lpstr>Why is apprenticeship economically important?</vt:lpstr>
      <vt:lpstr>Why is apprenticeship economically important?</vt:lpstr>
      <vt:lpstr>Why is apprenticeship economically important?</vt:lpstr>
      <vt:lpstr>Why is apprenticeship economically important?</vt:lpstr>
      <vt:lpstr>Why is apprenticeship economically important?</vt:lpstr>
      <vt:lpstr>Why is apprenticeship economically important?</vt:lpstr>
      <vt:lpstr>Why is apprenticeship economically important?</vt:lpstr>
      <vt:lpstr>Where did London apprentices come from? City Apprenticeship Rates, 1600-25</vt:lpstr>
      <vt:lpstr>The age of City apprentices</vt:lpstr>
      <vt:lpstr>John Stuart Mill</vt:lpstr>
      <vt:lpstr>Master-apprentice connections (%)</vt:lpstr>
      <vt:lpstr>Father occupations, Londoners</vt:lpstr>
      <vt:lpstr>Father occupations, migrants</vt:lpstr>
      <vt:lpstr>Slide 19</vt:lpstr>
      <vt:lpstr>Friends as agents?</vt:lpstr>
      <vt:lpstr>Attrition, London apprentices</vt:lpstr>
      <vt:lpstr>Apprentices arrive slowly…</vt:lpstr>
      <vt:lpstr>…many quit early…</vt:lpstr>
      <vt:lpstr>… the rest stay on…</vt:lpstr>
      <vt:lpstr>…and then leave when they should.</vt:lpstr>
      <vt:lpstr>Benjamin Bangs</vt:lpstr>
      <vt:lpstr>Benjamin Bangs</vt:lpstr>
      <vt:lpstr>What about the City and Guilds </vt:lpstr>
      <vt:lpstr>Registration</vt:lpstr>
      <vt:lpstr>Arbitration</vt:lpstr>
      <vt:lpstr>Slide 31</vt:lpstr>
      <vt:lpstr>Masterpieces</vt:lpstr>
      <vt:lpstr>The Lord Mayor’s Court</vt:lpstr>
      <vt:lpstr>The Lord Mayor’s Court</vt:lpstr>
      <vt:lpstr>The Lord Mayor’s Court</vt:lpstr>
      <vt:lpstr>Slide 36</vt:lpstr>
      <vt:lpstr>Slide 37</vt:lpstr>
      <vt:lpstr>Slide 38</vt:lpstr>
      <vt:lpstr>Slide 39</vt:lpstr>
      <vt:lpstr>Slide 40</vt:lpstr>
      <vt:lpstr>Industry and Idleness</vt:lpstr>
      <vt:lpstr>Slide 42</vt:lpstr>
    </vt:vector>
  </TitlesOfParts>
  <Company>London School of Economics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</dc:creator>
  <cp:lastModifiedBy>Chris Minns</cp:lastModifiedBy>
  <cp:revision>15</cp:revision>
  <dcterms:created xsi:type="dcterms:W3CDTF">2010-01-11T12:09:50Z</dcterms:created>
  <dcterms:modified xsi:type="dcterms:W3CDTF">2012-01-26T12:27:06Z</dcterms:modified>
</cp:coreProperties>
</file>