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5"/>
  </p:notesMasterIdLst>
  <p:handoutMasterIdLst>
    <p:handoutMasterId r:id="rId26"/>
  </p:handoutMasterIdLst>
  <p:sldIdLst>
    <p:sldId id="842" r:id="rId3"/>
    <p:sldId id="987" r:id="rId4"/>
    <p:sldId id="1050" r:id="rId5"/>
    <p:sldId id="1065" r:id="rId6"/>
    <p:sldId id="1082" r:id="rId7"/>
    <p:sldId id="1081" r:id="rId8"/>
    <p:sldId id="1080" r:id="rId9"/>
    <p:sldId id="1083" r:id="rId10"/>
    <p:sldId id="1084" r:id="rId11"/>
    <p:sldId id="1085" r:id="rId12"/>
    <p:sldId id="1086" r:id="rId13"/>
    <p:sldId id="1087" r:id="rId14"/>
    <p:sldId id="1088" r:id="rId15"/>
    <p:sldId id="1096" r:id="rId16"/>
    <p:sldId id="1091" r:id="rId17"/>
    <p:sldId id="1095" r:id="rId18"/>
    <p:sldId id="1092" r:id="rId19"/>
    <p:sldId id="1093" r:id="rId20"/>
    <p:sldId id="1089" r:id="rId21"/>
    <p:sldId id="1094" r:id="rId22"/>
    <p:sldId id="1090" r:id="rId23"/>
    <p:sldId id="930" r:id="rId24"/>
  </p:sldIdLst>
  <p:sldSz cx="9906000" cy="6858000" type="A4"/>
  <p:notesSz cx="9863138" cy="6731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000000"/>
      </a:buClr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0000"/>
      </a:buClr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0000"/>
      </a:buClr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0000"/>
      </a:buClr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0000"/>
      </a:buClr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CCFF"/>
    <a:srgbClr val="FFFF66"/>
    <a:srgbClr val="00FFFF"/>
    <a:srgbClr val="0099FF"/>
    <a:srgbClr val="FF9933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6" autoAdjust="0"/>
    <p:restoredTop sz="93241" autoAdjust="0"/>
  </p:normalViewPr>
  <p:slideViewPr>
    <p:cSldViewPr snapToGrid="0">
      <p:cViewPr>
        <p:scale>
          <a:sx n="73" d="100"/>
          <a:sy n="73" d="100"/>
        </p:scale>
        <p:origin x="-1032" y="-21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Sheet2!$A$3:$A$15</c:f>
              <c:strCache>
                <c:ptCount val="13"/>
                <c:pt idx="0">
                  <c:v>US</c:v>
                </c:pt>
                <c:pt idx="1">
                  <c:v>UK</c:v>
                </c:pt>
                <c:pt idx="2">
                  <c:v>Germany</c:v>
                </c:pt>
                <c:pt idx="3">
                  <c:v>France</c:v>
                </c:pt>
                <c:pt idx="4">
                  <c:v>Italy</c:v>
                </c:pt>
                <c:pt idx="5">
                  <c:v>Japan</c:v>
                </c:pt>
                <c:pt idx="6">
                  <c:v>Canada</c:v>
                </c:pt>
                <c:pt idx="7">
                  <c:v>Russia</c:v>
                </c:pt>
                <c:pt idx="8">
                  <c:v>India</c:v>
                </c:pt>
                <c:pt idx="9">
                  <c:v>China</c:v>
                </c:pt>
                <c:pt idx="10">
                  <c:v>Brazil</c:v>
                </c:pt>
                <c:pt idx="11">
                  <c:v>Singapore</c:v>
                </c:pt>
                <c:pt idx="12">
                  <c:v>Hong Kong SAR</c:v>
                </c:pt>
              </c:strCache>
            </c:strRef>
          </c:cat>
          <c:val>
            <c:numRef>
              <c:f>Sheet2!$B$3:$B$15</c:f>
              <c:numCache>
                <c:formatCode>General</c:formatCode>
                <c:ptCount val="13"/>
                <c:pt idx="0">
                  <c:v>13.1</c:v>
                </c:pt>
                <c:pt idx="1">
                  <c:v>11.4</c:v>
                </c:pt>
                <c:pt idx="2">
                  <c:v>23.4</c:v>
                </c:pt>
                <c:pt idx="3">
                  <c:v>18.5</c:v>
                </c:pt>
                <c:pt idx="4">
                  <c:v>16.899999999999999</c:v>
                </c:pt>
                <c:pt idx="5">
                  <c:v>21.9</c:v>
                </c:pt>
                <c:pt idx="6">
                  <c:v>20.3</c:v>
                </c:pt>
                <c:pt idx="7">
                  <c:v>25.2</c:v>
                </c:pt>
                <c:pt idx="8">
                  <c:v>32.200000000000003</c:v>
                </c:pt>
                <c:pt idx="9">
                  <c:v>50.1</c:v>
                </c:pt>
                <c:pt idx="10">
                  <c:v>17.600000000000001</c:v>
                </c:pt>
                <c:pt idx="11">
                  <c:v>43.9</c:v>
                </c:pt>
                <c:pt idx="12">
                  <c:v>27.4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1504"/>
        <c:axId val="24983040"/>
      </c:barChart>
      <c:catAx>
        <c:axId val="249815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+mj-lt"/>
              </a:defRPr>
            </a:pPr>
            <a:endParaRPr lang="en-US"/>
          </a:p>
        </c:txPr>
        <c:crossAx val="24983040"/>
        <c:crosses val="autoZero"/>
        <c:auto val="1"/>
        <c:lblAlgn val="ctr"/>
        <c:lblOffset val="100"/>
        <c:noMultiLvlLbl val="0"/>
      </c:catAx>
      <c:valAx>
        <c:axId val="24983040"/>
        <c:scaling>
          <c:orientation val="minMax"/>
          <c:max val="51"/>
          <c:min val="1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+mj-lt"/>
              </a:defRPr>
            </a:pPr>
            <a:endParaRPr lang="en-US"/>
          </a:p>
        </c:txPr>
        <c:crossAx val="24981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Chinese savings ratio</c:v>
          </c:tx>
          <c:marker>
            <c:symbol val="none"/>
          </c:marker>
          <c:cat>
            <c:numRef>
              <c:f>Sheet1!$E$1:$AP$1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Sheet1!$E$14:$AP$14</c:f>
              <c:numCache>
                <c:formatCode>General</c:formatCode>
                <c:ptCount val="38"/>
                <c:pt idx="0">
                  <c:v>48.838999999999999</c:v>
                </c:pt>
                <c:pt idx="1">
                  <c:v>54.954999999999998</c:v>
                </c:pt>
                <c:pt idx="2">
                  <c:v>35.506999999999998</c:v>
                </c:pt>
                <c:pt idx="3">
                  <c:v>35.569000000000003</c:v>
                </c:pt>
                <c:pt idx="4">
                  <c:v>35.518999999999998</c:v>
                </c:pt>
                <c:pt idx="5">
                  <c:v>34.6</c:v>
                </c:pt>
                <c:pt idx="6">
                  <c:v>35.933</c:v>
                </c:pt>
                <c:pt idx="7">
                  <c:v>37.094999999999999</c:v>
                </c:pt>
                <c:pt idx="8">
                  <c:v>36.951999999999998</c:v>
                </c:pt>
                <c:pt idx="9">
                  <c:v>36.311</c:v>
                </c:pt>
                <c:pt idx="10">
                  <c:v>39.216000000000001</c:v>
                </c:pt>
                <c:pt idx="11">
                  <c:v>39.366</c:v>
                </c:pt>
                <c:pt idx="12">
                  <c:v>38.774000000000001</c:v>
                </c:pt>
                <c:pt idx="13">
                  <c:v>42.542000000000002</c:v>
                </c:pt>
                <c:pt idx="14">
                  <c:v>43.573</c:v>
                </c:pt>
                <c:pt idx="15">
                  <c:v>42.118000000000002</c:v>
                </c:pt>
                <c:pt idx="16">
                  <c:v>41.286999999999999</c:v>
                </c:pt>
                <c:pt idx="17">
                  <c:v>41.826999999999998</c:v>
                </c:pt>
                <c:pt idx="18">
                  <c:v>40.188000000000002</c:v>
                </c:pt>
                <c:pt idx="19">
                  <c:v>38.191000000000003</c:v>
                </c:pt>
                <c:pt idx="20">
                  <c:v>36.831000000000003</c:v>
                </c:pt>
                <c:pt idx="21">
                  <c:v>37.581000000000003</c:v>
                </c:pt>
                <c:pt idx="22">
                  <c:v>40.302</c:v>
                </c:pt>
                <c:pt idx="23">
                  <c:v>43.999000000000002</c:v>
                </c:pt>
                <c:pt idx="24">
                  <c:v>46.817999999999998</c:v>
                </c:pt>
                <c:pt idx="25">
                  <c:v>48.040999999999997</c:v>
                </c:pt>
                <c:pt idx="26">
                  <c:v>51.55</c:v>
                </c:pt>
                <c:pt idx="27">
                  <c:v>51.865000000000002</c:v>
                </c:pt>
                <c:pt idx="28">
                  <c:v>53.17</c:v>
                </c:pt>
                <c:pt idx="29">
                  <c:v>53.473999999999997</c:v>
                </c:pt>
                <c:pt idx="30">
                  <c:v>52.225000000000001</c:v>
                </c:pt>
                <c:pt idx="31">
                  <c:v>51.347999999999999</c:v>
                </c:pt>
                <c:pt idx="32">
                  <c:v>50.091000000000001</c:v>
                </c:pt>
                <c:pt idx="33">
                  <c:v>49.957999999999998</c:v>
                </c:pt>
                <c:pt idx="34">
                  <c:v>49.837000000000003</c:v>
                </c:pt>
                <c:pt idx="35">
                  <c:v>49.598999999999997</c:v>
                </c:pt>
                <c:pt idx="36">
                  <c:v>49.414999999999999</c:v>
                </c:pt>
                <c:pt idx="37">
                  <c:v>49.046999999999997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25920"/>
        <c:axId val="25248896"/>
      </c:lineChart>
      <c:catAx>
        <c:axId val="2502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248896"/>
        <c:crosses val="autoZero"/>
        <c:auto val="1"/>
        <c:lblAlgn val="ctr"/>
        <c:lblOffset val="100"/>
        <c:tickLblSkip val="5"/>
        <c:noMultiLvlLbl val="0"/>
      </c:catAx>
      <c:valAx>
        <c:axId val="2524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025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v>China share of world GDP</c:v>
          </c:tx>
          <c:marker>
            <c:symbol val="none"/>
          </c:marker>
          <c:cat>
            <c:numRef>
              <c:f>Sheet1!$E$1:$AP$1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Sheet1!$E$17:$AP$17</c:f>
              <c:numCache>
                <c:formatCode>General</c:formatCode>
                <c:ptCount val="38"/>
                <c:pt idx="0">
                  <c:v>1.8904114500717666</c:v>
                </c:pt>
                <c:pt idx="1">
                  <c:v>1.5395724818987049</c:v>
                </c:pt>
                <c:pt idx="2">
                  <c:v>2.5960090974761356</c:v>
                </c:pt>
                <c:pt idx="3">
                  <c:v>2.7180343025487939</c:v>
                </c:pt>
                <c:pt idx="4">
                  <c:v>2.6924219509092251</c:v>
                </c:pt>
                <c:pt idx="5">
                  <c:v>2.569482233641883</c:v>
                </c:pt>
                <c:pt idx="6">
                  <c:v>2.1133484525203201</c:v>
                </c:pt>
                <c:pt idx="7">
                  <c:v>2.0037376532569575</c:v>
                </c:pt>
                <c:pt idx="8">
                  <c:v>2.2267677819541825</c:v>
                </c:pt>
                <c:pt idx="9">
                  <c:v>2.3688973510882749</c:v>
                </c:pt>
                <c:pt idx="10">
                  <c:v>1.7591802779465082</c:v>
                </c:pt>
                <c:pt idx="11">
                  <c:v>1.758982907947199</c:v>
                </c:pt>
                <c:pt idx="12">
                  <c:v>2.0055131462815838</c:v>
                </c:pt>
                <c:pt idx="13">
                  <c:v>2.4544232655869345</c:v>
                </c:pt>
                <c:pt idx="14">
                  <c:v>2.0859980703107848</c:v>
                </c:pt>
                <c:pt idx="15">
                  <c:v>2.4428509125584967</c:v>
                </c:pt>
                <c:pt idx="16">
                  <c:v>2.8049016351004759</c:v>
                </c:pt>
                <c:pt idx="17">
                  <c:v>3.1349092061683521</c:v>
                </c:pt>
                <c:pt idx="18">
                  <c:v>3.3789408146771214</c:v>
                </c:pt>
                <c:pt idx="19">
                  <c:v>3.455652191333098</c:v>
                </c:pt>
                <c:pt idx="20">
                  <c:v>3.7097388875633799</c:v>
                </c:pt>
                <c:pt idx="21">
                  <c:v>4.1271820320692489</c:v>
                </c:pt>
                <c:pt idx="22">
                  <c:v>4.3587040246312458</c:v>
                </c:pt>
                <c:pt idx="23">
                  <c:v>4.3766025587170789</c:v>
                </c:pt>
                <c:pt idx="24">
                  <c:v>4.5797998554680319</c:v>
                </c:pt>
                <c:pt idx="25">
                  <c:v>4.9476960216750614</c:v>
                </c:pt>
                <c:pt idx="26">
                  <c:v>5.4944925191805787</c:v>
                </c:pt>
                <c:pt idx="27">
                  <c:v>6.2712677518424869</c:v>
                </c:pt>
                <c:pt idx="28">
                  <c:v>7.3829371579627407</c:v>
                </c:pt>
                <c:pt idx="29">
                  <c:v>8.6272356425559451</c:v>
                </c:pt>
                <c:pt idx="30">
                  <c:v>9.3865645535211613</c:v>
                </c:pt>
                <c:pt idx="31">
                  <c:v>10.440955532768781</c:v>
                </c:pt>
                <c:pt idx="32">
                  <c:v>11.574839900789826</c:v>
                </c:pt>
                <c:pt idx="33">
                  <c:v>12.189926647823778</c:v>
                </c:pt>
                <c:pt idx="34">
                  <c:v>12.710259375018687</c:v>
                </c:pt>
                <c:pt idx="35">
                  <c:v>13.238203919675815</c:v>
                </c:pt>
                <c:pt idx="36">
                  <c:v>13.74734583544309</c:v>
                </c:pt>
                <c:pt idx="37">
                  <c:v>14.249208798439176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43488"/>
        <c:axId val="25345024"/>
      </c:lineChart>
      <c:catAx>
        <c:axId val="2534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345024"/>
        <c:crosses val="autoZero"/>
        <c:auto val="1"/>
        <c:lblAlgn val="ctr"/>
        <c:lblOffset val="100"/>
        <c:tickLblSkip val="5"/>
        <c:noMultiLvlLbl val="0"/>
      </c:catAx>
      <c:valAx>
        <c:axId val="25345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34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Sheet1!$E$1:$AP$1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Sheet1!$E$18:$AP$18</c:f>
              <c:numCache>
                <c:formatCode>General</c:formatCode>
                <c:ptCount val="38"/>
                <c:pt idx="0">
                  <c:v>0.92325804810055001</c:v>
                </c:pt>
                <c:pt idx="1">
                  <c:v>0.84607205742743319</c:v>
                </c:pt>
                <c:pt idx="2">
                  <c:v>0.92176495024085137</c:v>
                </c:pt>
                <c:pt idx="3">
                  <c:v>0.96677762107358045</c:v>
                </c:pt>
                <c:pt idx="4">
                  <c:v>0.95632135274344765</c:v>
                </c:pt>
                <c:pt idx="5">
                  <c:v>0.8890408528400916</c:v>
                </c:pt>
                <c:pt idx="6">
                  <c:v>0.75938949944412659</c:v>
                </c:pt>
                <c:pt idx="7">
                  <c:v>0.74328648247566831</c:v>
                </c:pt>
                <c:pt idx="8">
                  <c:v>0.82283523078770937</c:v>
                </c:pt>
                <c:pt idx="9">
                  <c:v>0.86017031715366354</c:v>
                </c:pt>
                <c:pt idx="10">
                  <c:v>0.68988013779950264</c:v>
                </c:pt>
                <c:pt idx="11">
                  <c:v>0.69244121154249438</c:v>
                </c:pt>
                <c:pt idx="12">
                  <c:v>0.77761766733922133</c:v>
                </c:pt>
                <c:pt idx="13">
                  <c:v>1.0441607456459936</c:v>
                </c:pt>
                <c:pt idx="14">
                  <c:v>0.90893193917651827</c:v>
                </c:pt>
                <c:pt idx="15">
                  <c:v>1.0288799473513877</c:v>
                </c:pt>
                <c:pt idx="16">
                  <c:v>1.1580597380839335</c:v>
                </c:pt>
                <c:pt idx="17">
                  <c:v>1.3112384736640366</c:v>
                </c:pt>
                <c:pt idx="18">
                  <c:v>1.3579287346024416</c:v>
                </c:pt>
                <c:pt idx="19">
                  <c:v>1.3197481283920234</c:v>
                </c:pt>
                <c:pt idx="20">
                  <c:v>1.3663339296784685</c:v>
                </c:pt>
                <c:pt idx="21">
                  <c:v>1.5510362794719448</c:v>
                </c:pt>
                <c:pt idx="22">
                  <c:v>1.7566448960068846</c:v>
                </c:pt>
                <c:pt idx="23">
                  <c:v>1.9256613598099275</c:v>
                </c:pt>
                <c:pt idx="24">
                  <c:v>2.1441706963330232</c:v>
                </c:pt>
                <c:pt idx="25">
                  <c:v>2.376922645772916</c:v>
                </c:pt>
                <c:pt idx="26">
                  <c:v>2.8324108936375882</c:v>
                </c:pt>
                <c:pt idx="27">
                  <c:v>3.2525930194931063</c:v>
                </c:pt>
                <c:pt idx="28">
                  <c:v>3.925507686888789</c:v>
                </c:pt>
                <c:pt idx="29">
                  <c:v>4.6133279875003659</c:v>
                </c:pt>
                <c:pt idx="30">
                  <c:v>4.9021333380764265</c:v>
                </c:pt>
                <c:pt idx="31">
                  <c:v>5.3612218469661137</c:v>
                </c:pt>
                <c:pt idx="32">
                  <c:v>5.7979530547046316</c:v>
                </c:pt>
                <c:pt idx="33">
                  <c:v>6.0898435547198027</c:v>
                </c:pt>
                <c:pt idx="34">
                  <c:v>6.3344119647280639</c:v>
                </c:pt>
                <c:pt idx="35">
                  <c:v>6.5660167621200074</c:v>
                </c:pt>
                <c:pt idx="36">
                  <c:v>6.7932509445842024</c:v>
                </c:pt>
                <c:pt idx="37">
                  <c:v>6.9888094393704625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464192"/>
        <c:axId val="25470080"/>
      </c:lineChart>
      <c:catAx>
        <c:axId val="2546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470080"/>
        <c:crosses val="autoZero"/>
        <c:auto val="1"/>
        <c:lblAlgn val="ctr"/>
        <c:lblOffset val="100"/>
        <c:tickLblSkip val="5"/>
        <c:noMultiLvlLbl val="0"/>
      </c:catAx>
      <c:valAx>
        <c:axId val="25470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464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v>Savings $ billions</c:v>
          </c:tx>
          <c:marker>
            <c:symbol val="none"/>
          </c:marker>
          <c:cat>
            <c:numRef>
              <c:f>Sheet1!$E$1:$AP$1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Sheet1!$E$15:$AP$15</c:f>
              <c:numCache>
                <c:formatCode>General</c:formatCode>
                <c:ptCount val="38"/>
                <c:pt idx="0">
                  <c:v>98.878462619999993</c:v>
                </c:pt>
                <c:pt idx="1">
                  <c:v>92.52608484999999</c:v>
                </c:pt>
                <c:pt idx="2">
                  <c:v>99.874089599999991</c:v>
                </c:pt>
                <c:pt idx="3">
                  <c:v>107.34830907000001</c:v>
                </c:pt>
                <c:pt idx="4">
                  <c:v>110.35256033999998</c:v>
                </c:pt>
                <c:pt idx="5">
                  <c:v>106.22788200000001</c:v>
                </c:pt>
                <c:pt idx="6">
                  <c:v>106.93301469999999</c:v>
                </c:pt>
                <c:pt idx="7">
                  <c:v>120.17778435</c:v>
                </c:pt>
                <c:pt idx="8">
                  <c:v>149.34113847999998</c:v>
                </c:pt>
                <c:pt idx="9">
                  <c:v>163.87553721</c:v>
                </c:pt>
                <c:pt idx="10">
                  <c:v>153.05181264000001</c:v>
                </c:pt>
                <c:pt idx="11">
                  <c:v>161.07189390000002</c:v>
                </c:pt>
                <c:pt idx="12">
                  <c:v>189.30319828</c:v>
                </c:pt>
                <c:pt idx="13">
                  <c:v>260.87732865999999</c:v>
                </c:pt>
                <c:pt idx="14">
                  <c:v>243.67067352000001</c:v>
                </c:pt>
                <c:pt idx="15">
                  <c:v>306.59671745999998</c:v>
                </c:pt>
                <c:pt idx="16">
                  <c:v>353.45140107999998</c:v>
                </c:pt>
                <c:pt idx="17">
                  <c:v>398.46449723000001</c:v>
                </c:pt>
                <c:pt idx="18">
                  <c:v>409.70862240000002</c:v>
                </c:pt>
                <c:pt idx="19">
                  <c:v>413.71699244000013</c:v>
                </c:pt>
                <c:pt idx="20">
                  <c:v>441.41106387000008</c:v>
                </c:pt>
                <c:pt idx="21">
                  <c:v>497.87834934000006</c:v>
                </c:pt>
                <c:pt idx="22">
                  <c:v>585.92377566000005</c:v>
                </c:pt>
                <c:pt idx="23">
                  <c:v>722.00643038999999</c:v>
                </c:pt>
                <c:pt idx="24">
                  <c:v>904.35802428</c:v>
                </c:pt>
                <c:pt idx="25">
                  <c:v>1084.2464567899997</c:v>
                </c:pt>
                <c:pt idx="26">
                  <c:v>1398.5087135000001</c:v>
                </c:pt>
                <c:pt idx="27">
                  <c:v>1812.2849827500002</c:v>
                </c:pt>
                <c:pt idx="28">
                  <c:v>2403.2579467</c:v>
                </c:pt>
                <c:pt idx="29">
                  <c:v>2668.6338732399995</c:v>
                </c:pt>
                <c:pt idx="30">
                  <c:v>3097.14774425</c:v>
                </c:pt>
                <c:pt idx="31">
                  <c:v>3747.4525215600002</c:v>
                </c:pt>
                <c:pt idx="32">
                  <c:v>4132.6282193099996</c:v>
                </c:pt>
                <c:pt idx="33">
                  <c:v>4515.5327636399998</c:v>
                </c:pt>
                <c:pt idx="34">
                  <c:v>4946.5898746900002</c:v>
                </c:pt>
                <c:pt idx="35">
                  <c:v>5420.2193911799995</c:v>
                </c:pt>
                <c:pt idx="36">
                  <c:v>5939.950829299999</c:v>
                </c:pt>
                <c:pt idx="37">
                  <c:v>6480.1823388299999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56416"/>
        <c:axId val="31357952"/>
      </c:lineChart>
      <c:catAx>
        <c:axId val="3135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357952"/>
        <c:crosses val="autoZero"/>
        <c:auto val="1"/>
        <c:lblAlgn val="ctr"/>
        <c:lblOffset val="100"/>
        <c:tickLblSkip val="5"/>
        <c:noMultiLvlLbl val="0"/>
      </c:catAx>
      <c:valAx>
        <c:axId val="31357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35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China</c:v>
          </c:tx>
          <c:marker>
            <c:symbol val="none"/>
          </c:marker>
          <c:cat>
            <c:numRef>
              <c:f>'[Chart in Microsoft PowerPoint]Sheet1'!$E$1:$AP$1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'[Chart in Microsoft PowerPoint]Sheet1'!$E$19:$AP$19</c:f>
              <c:numCache>
                <c:formatCode>General</c:formatCode>
                <c:ptCount val="38"/>
                <c:pt idx="0">
                  <c:v>3.9344500473048236</c:v>
                </c:pt>
                <c:pt idx="1">
                  <c:v>3.6550546804364661</c:v>
                </c:pt>
                <c:pt idx="2">
                  <c:v>4.3212458405177978</c:v>
                </c:pt>
                <c:pt idx="3">
                  <c:v>4.7019970870754362</c:v>
                </c:pt>
                <c:pt idx="4">
                  <c:v>4.4102626486969543</c:v>
                </c:pt>
                <c:pt idx="5">
                  <c:v>4.1898338886851008</c:v>
                </c:pt>
                <c:pt idx="6">
                  <c:v>3.5815191220304987</c:v>
                </c:pt>
                <c:pt idx="7">
                  <c:v>3.4073827930488139</c:v>
                </c:pt>
                <c:pt idx="8">
                  <c:v>3.5721086641532853</c:v>
                </c:pt>
                <c:pt idx="9">
                  <c:v>3.7364593942646436</c:v>
                </c:pt>
                <c:pt idx="10">
                  <c:v>3.078997312324836</c:v>
                </c:pt>
                <c:pt idx="11">
                  <c:v>3.1867145820907288</c:v>
                </c:pt>
                <c:pt idx="12">
                  <c:v>3.6490739903295233</c:v>
                </c:pt>
                <c:pt idx="13">
                  <c:v>4.8416987185662324</c:v>
                </c:pt>
                <c:pt idx="14">
                  <c:v>4.1247592084612368</c:v>
                </c:pt>
                <c:pt idx="15">
                  <c:v>4.5793125661001763</c:v>
                </c:pt>
                <c:pt idx="16">
                  <c:v>5.1844909257462213</c:v>
                </c:pt>
                <c:pt idx="17">
                  <c:v>5.7677420324801467</c:v>
                </c:pt>
                <c:pt idx="18">
                  <c:v>6.1187254296509774</c:v>
                </c:pt>
                <c:pt idx="19">
                  <c:v>6.0278986406870541</c:v>
                </c:pt>
                <c:pt idx="20">
                  <c:v>6.122390687271893</c:v>
                </c:pt>
                <c:pt idx="21">
                  <c:v>7.2938456594025149</c:v>
                </c:pt>
                <c:pt idx="22">
                  <c:v>8.5245057310956689</c:v>
                </c:pt>
                <c:pt idx="23">
                  <c:v>9.2123683672675085</c:v>
                </c:pt>
                <c:pt idx="24">
                  <c:v>9.7153180622248438</c:v>
                </c:pt>
                <c:pt idx="25">
                  <c:v>10.494139716436717</c:v>
                </c:pt>
                <c:pt idx="26">
                  <c:v>11.795814149748409</c:v>
                </c:pt>
                <c:pt idx="27">
                  <c:v>13.373599027560982</c:v>
                </c:pt>
                <c:pt idx="28">
                  <c:v>16.231837937846464</c:v>
                </c:pt>
                <c:pt idx="29">
                  <c:v>21.163025769532393</c:v>
                </c:pt>
                <c:pt idx="30">
                  <c:v>21.233305921412164</c:v>
                </c:pt>
                <c:pt idx="31">
                  <c:v>22.462906301445987</c:v>
                </c:pt>
                <c:pt idx="32">
                  <c:v>24.111923208453099</c:v>
                </c:pt>
                <c:pt idx="33">
                  <c:v>24.799819004397307</c:v>
                </c:pt>
                <c:pt idx="34">
                  <c:v>25.405735229326854</c:v>
                </c:pt>
                <c:pt idx="35">
                  <c:v>25.940331708754773</c:v>
                </c:pt>
                <c:pt idx="36">
                  <c:v>26.461712934653324</c:v>
                </c:pt>
                <c:pt idx="37">
                  <c:v>26.886240822383868</c:v>
                </c:pt>
              </c:numCache>
            </c:numRef>
          </c:val>
          <c:smooth val="0"/>
        </c:ser>
        <c:ser>
          <c:idx val="1"/>
          <c:order val="1"/>
          <c:tx>
            <c:v>US</c:v>
          </c:tx>
          <c:marker>
            <c:symbol val="none"/>
          </c:marker>
          <c:val>
            <c:numRef>
              <c:f>'[Chart in Microsoft PowerPoint]Sheet1'!$E$28:$AP$28</c:f>
              <c:numCache>
                <c:formatCode>General</c:formatCode>
                <c:ptCount val="38"/>
                <c:pt idx="0">
                  <c:v>21.594983334974884</c:v>
                </c:pt>
                <c:pt idx="1">
                  <c:v>25.521670526630459</c:v>
                </c:pt>
                <c:pt idx="2">
                  <c:v>26.889818856158541</c:v>
                </c:pt>
                <c:pt idx="3">
                  <c:v>26.384446139424718</c:v>
                </c:pt>
                <c:pt idx="4">
                  <c:v>30.108257502268724</c:v>
                </c:pt>
                <c:pt idx="5">
                  <c:v>29.122089437140076</c:v>
                </c:pt>
                <c:pt idx="6">
                  <c:v>23.757544857174377</c:v>
                </c:pt>
                <c:pt idx="7">
                  <c:v>22.179175375644718</c:v>
                </c:pt>
                <c:pt idx="8">
                  <c:v>21.563089833772452</c:v>
                </c:pt>
                <c:pt idx="9">
                  <c:v>21.071775075491683</c:v>
                </c:pt>
                <c:pt idx="10">
                  <c:v>18.460549086500198</c:v>
                </c:pt>
                <c:pt idx="11">
                  <c:v>18.821036859619536</c:v>
                </c:pt>
                <c:pt idx="12">
                  <c:v>17.970463917741217</c:v>
                </c:pt>
                <c:pt idx="13">
                  <c:v>17.787745266982345</c:v>
                </c:pt>
                <c:pt idx="14">
                  <c:v>18.529891227062269</c:v>
                </c:pt>
                <c:pt idx="15">
                  <c:v>18.207495340082328</c:v>
                </c:pt>
                <c:pt idx="16">
                  <c:v>19.719569774101345</c:v>
                </c:pt>
                <c:pt idx="17">
                  <c:v>22.083710443609885</c:v>
                </c:pt>
                <c:pt idx="18">
                  <c:v>24.707427760015999</c:v>
                </c:pt>
                <c:pt idx="19">
                  <c:v>24.886354841335685</c:v>
                </c:pt>
                <c:pt idx="20">
                  <c:v>24.969155179480452</c:v>
                </c:pt>
                <c:pt idx="21">
                  <c:v>24.841406891741229</c:v>
                </c:pt>
                <c:pt idx="22">
                  <c:v>22.709358959992272</c:v>
                </c:pt>
                <c:pt idx="23">
                  <c:v>19.811124490782362</c:v>
                </c:pt>
                <c:pt idx="24">
                  <c:v>18.67904118621734</c:v>
                </c:pt>
                <c:pt idx="25">
                  <c:v>18.571708199564647</c:v>
                </c:pt>
                <c:pt idx="26">
                  <c:v>18.522316816172925</c:v>
                </c:pt>
                <c:pt idx="27">
                  <c:v>15.110273140826177</c:v>
                </c:pt>
                <c:pt idx="28">
                  <c:v>12.888220796134178</c:v>
                </c:pt>
                <c:pt idx="29">
                  <c:v>12.338144285439517</c:v>
                </c:pt>
                <c:pt idx="30">
                  <c:v>12.138870904661177</c:v>
                </c:pt>
                <c:pt idx="31">
                  <c:v>11.014750133568105</c:v>
                </c:pt>
                <c:pt idx="32">
                  <c:v>11.975184005600571</c:v>
                </c:pt>
                <c:pt idx="33">
                  <c:v>12.182321367474058</c:v>
                </c:pt>
                <c:pt idx="34">
                  <c:v>12.594262765033498</c:v>
                </c:pt>
                <c:pt idx="35">
                  <c:v>12.927294330080652</c:v>
                </c:pt>
                <c:pt idx="36">
                  <c:v>13.206043605745958</c:v>
                </c:pt>
                <c:pt idx="37">
                  <c:v>13.42885690144702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28512"/>
        <c:axId val="23730048"/>
      </c:lineChart>
      <c:catAx>
        <c:axId val="2372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3730048"/>
        <c:crosses val="autoZero"/>
        <c:auto val="1"/>
        <c:lblAlgn val="ctr"/>
        <c:lblOffset val="100"/>
        <c:tickLblSkip val="5"/>
        <c:noMultiLvlLbl val="0"/>
      </c:catAx>
      <c:valAx>
        <c:axId val="2373004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37285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v>world savings ratio</c:v>
          </c:tx>
          <c:marker>
            <c:symbol val="none"/>
          </c:marker>
          <c:cat>
            <c:numRef>
              <c:f>Sheet1!$E$1:$AP$1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Sheet1!$E$10:$AP$10</c:f>
              <c:numCache>
                <c:formatCode>General</c:formatCode>
                <c:ptCount val="38"/>
                <c:pt idx="0">
                  <c:v>23.466000000000001</c:v>
                </c:pt>
                <c:pt idx="1">
                  <c:v>23.148</c:v>
                </c:pt>
                <c:pt idx="2">
                  <c:v>21.331</c:v>
                </c:pt>
                <c:pt idx="3">
                  <c:v>20.561</c:v>
                </c:pt>
                <c:pt idx="4">
                  <c:v>21.684000000000001</c:v>
                </c:pt>
                <c:pt idx="5">
                  <c:v>21.219000000000001</c:v>
                </c:pt>
                <c:pt idx="6">
                  <c:v>21.202999999999999</c:v>
                </c:pt>
                <c:pt idx="7">
                  <c:v>21.814</c:v>
                </c:pt>
                <c:pt idx="8">
                  <c:v>23.035</c:v>
                </c:pt>
                <c:pt idx="9">
                  <c:v>23.021000000000001</c:v>
                </c:pt>
                <c:pt idx="10">
                  <c:v>22.405999999999999</c:v>
                </c:pt>
                <c:pt idx="11">
                  <c:v>21.728999999999999</c:v>
                </c:pt>
                <c:pt idx="12">
                  <c:v>21.31</c:v>
                </c:pt>
                <c:pt idx="13">
                  <c:v>21.565999999999999</c:v>
                </c:pt>
                <c:pt idx="14">
                  <c:v>22.036000000000001</c:v>
                </c:pt>
                <c:pt idx="15">
                  <c:v>22.468</c:v>
                </c:pt>
                <c:pt idx="16">
                  <c:v>22.337</c:v>
                </c:pt>
                <c:pt idx="17">
                  <c:v>22.734000000000002</c:v>
                </c:pt>
                <c:pt idx="18">
                  <c:v>22.193000000000001</c:v>
                </c:pt>
                <c:pt idx="19">
                  <c:v>21.893999999999998</c:v>
                </c:pt>
                <c:pt idx="20">
                  <c:v>22.317</c:v>
                </c:pt>
                <c:pt idx="21">
                  <c:v>21.265000000000001</c:v>
                </c:pt>
                <c:pt idx="22">
                  <c:v>20.606999999999999</c:v>
                </c:pt>
                <c:pt idx="23">
                  <c:v>20.902999999999999</c:v>
                </c:pt>
                <c:pt idx="24">
                  <c:v>22.07</c:v>
                </c:pt>
                <c:pt idx="25">
                  <c:v>22.65</c:v>
                </c:pt>
                <c:pt idx="26">
                  <c:v>24.012</c:v>
                </c:pt>
                <c:pt idx="27">
                  <c:v>24.321000000000002</c:v>
                </c:pt>
                <c:pt idx="28">
                  <c:v>24.184000000000001</c:v>
                </c:pt>
                <c:pt idx="29">
                  <c:v>21.798999999999999</c:v>
                </c:pt>
                <c:pt idx="30">
                  <c:v>23.087</c:v>
                </c:pt>
                <c:pt idx="31">
                  <c:v>23.867000000000001</c:v>
                </c:pt>
                <c:pt idx="32">
                  <c:v>24.045999999999999</c:v>
                </c:pt>
                <c:pt idx="33">
                  <c:v>24.556000000000001</c:v>
                </c:pt>
                <c:pt idx="34">
                  <c:v>24.933</c:v>
                </c:pt>
                <c:pt idx="35">
                  <c:v>25.312000000000001</c:v>
                </c:pt>
                <c:pt idx="36">
                  <c:v>25.672000000000001</c:v>
                </c:pt>
                <c:pt idx="37">
                  <c:v>25.994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08960"/>
        <c:axId val="31428608"/>
      </c:lineChart>
      <c:catAx>
        <c:axId val="2400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428608"/>
        <c:crosses val="autoZero"/>
        <c:auto val="1"/>
        <c:lblAlgn val="ctr"/>
        <c:lblOffset val="100"/>
        <c:tickLblSkip val="5"/>
        <c:noMultiLvlLbl val="0"/>
      </c:catAx>
      <c:valAx>
        <c:axId val="31428608"/>
        <c:scaling>
          <c:orientation val="minMax"/>
          <c:min val="2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008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482876411498644E-2"/>
          <c:y val="6.6358738573622192E-2"/>
          <c:w val="0.89630341655166401"/>
          <c:h val="0.73418467946338895"/>
        </c:manualLayout>
      </c:layout>
      <c:lineChart>
        <c:grouping val="standard"/>
        <c:varyColors val="0"/>
        <c:ser>
          <c:idx val="0"/>
          <c:order val="0"/>
          <c:tx>
            <c:v>UK export markets weighted by market share in 2011</c:v>
          </c:tx>
          <c:marker>
            <c:symbol val="none"/>
          </c:marker>
          <c:cat>
            <c:numRef>
              <c:f>Sheet1!$C$10:$C$27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Sheet1!$D$10:$D$27</c:f>
              <c:numCache>
                <c:formatCode>0.00%</c:formatCode>
                <c:ptCount val="18"/>
                <c:pt idx="0">
                  <c:v>4.829386682996642E-2</c:v>
                </c:pt>
                <c:pt idx="1">
                  <c:v>2.0353120783589619E-2</c:v>
                </c:pt>
                <c:pt idx="2">
                  <c:v>2.1593992967420962E-2</c:v>
                </c:pt>
                <c:pt idx="3">
                  <c:v>2.3621315507267676E-2</c:v>
                </c:pt>
                <c:pt idx="4">
                  <c:v>3.8037730240399824E-2</c:v>
                </c:pt>
                <c:pt idx="5">
                  <c:v>3.501800639946686E-2</c:v>
                </c:pt>
                <c:pt idx="6">
                  <c:v>4.2106652999094399E-2</c:v>
                </c:pt>
                <c:pt idx="7">
                  <c:v>4.0556131573029092E-2</c:v>
                </c:pt>
                <c:pt idx="8">
                  <c:v>1.1918056164756361E-2</c:v>
                </c:pt>
                <c:pt idx="9">
                  <c:v>-2.917886467002298E-2</c:v>
                </c:pt>
                <c:pt idx="10">
                  <c:v>3.2720340499730577E-2</c:v>
                </c:pt>
                <c:pt idx="11">
                  <c:v>2.4760857104168626E-2</c:v>
                </c:pt>
                <c:pt idx="12">
                  <c:v>1.4196534806747724E-2</c:v>
                </c:pt>
                <c:pt idx="13">
                  <c:v>1.556307727983846E-2</c:v>
                </c:pt>
                <c:pt idx="14">
                  <c:v>2.1169463713605348E-2</c:v>
                </c:pt>
                <c:pt idx="15">
                  <c:v>2.3440858086382996E-2</c:v>
                </c:pt>
                <c:pt idx="16">
                  <c:v>2.5044758153778195E-2</c:v>
                </c:pt>
                <c:pt idx="17">
                  <c:v>2.5809012743256071E-2</c:v>
                </c:pt>
              </c:numCache>
            </c:numRef>
          </c:val>
          <c:smooth val="0"/>
        </c:ser>
        <c:ser>
          <c:idx val="1"/>
          <c:order val="1"/>
          <c:tx>
            <c:v>World</c:v>
          </c:tx>
          <c:marker>
            <c:symbol val="none"/>
          </c:marker>
          <c:cat>
            <c:numRef>
              <c:f>Sheet1!$C$10:$C$27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Sheet1!$E$10:$E$27</c:f>
              <c:numCache>
                <c:formatCode>0.00%</c:formatCode>
                <c:ptCount val="18"/>
                <c:pt idx="0">
                  <c:v>4.2229999999999997E-2</c:v>
                </c:pt>
                <c:pt idx="1">
                  <c:v>1.6639999999999999E-2</c:v>
                </c:pt>
                <c:pt idx="2">
                  <c:v>1.9599999999999999E-2</c:v>
                </c:pt>
                <c:pt idx="3">
                  <c:v>2.7619999999999999E-2</c:v>
                </c:pt>
                <c:pt idx="4">
                  <c:v>3.8710000000000001E-2</c:v>
                </c:pt>
                <c:pt idx="5">
                  <c:v>3.4340000000000002E-2</c:v>
                </c:pt>
                <c:pt idx="6">
                  <c:v>3.993E-2</c:v>
                </c:pt>
                <c:pt idx="7">
                  <c:v>3.986E-2</c:v>
                </c:pt>
                <c:pt idx="8">
                  <c:v>1.472E-2</c:v>
                </c:pt>
                <c:pt idx="9">
                  <c:v>-2.1659999999999999E-2</c:v>
                </c:pt>
                <c:pt idx="10">
                  <c:v>4.0559999999999999E-2</c:v>
                </c:pt>
                <c:pt idx="11">
                  <c:v>2.844E-2</c:v>
                </c:pt>
                <c:pt idx="12">
                  <c:v>2.5260395736862548E-2</c:v>
                </c:pt>
                <c:pt idx="13">
                  <c:v>2.7192556049249555E-2</c:v>
                </c:pt>
                <c:pt idx="14">
                  <c:v>3.1089451433424474E-2</c:v>
                </c:pt>
                <c:pt idx="15">
                  <c:v>3.2933315031779667E-2</c:v>
                </c:pt>
                <c:pt idx="16">
                  <c:v>3.3719077673489369E-2</c:v>
                </c:pt>
                <c:pt idx="17">
                  <c:v>3.2317886725299241E-2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509952"/>
        <c:axId val="76518528"/>
      </c:lineChart>
      <c:catAx>
        <c:axId val="7650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76518528"/>
        <c:crosses val="autoZero"/>
        <c:auto val="1"/>
        <c:lblAlgn val="ctr"/>
        <c:lblOffset val="100"/>
        <c:noMultiLvlLbl val="0"/>
      </c:catAx>
      <c:valAx>
        <c:axId val="765185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5099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6263" y="6394450"/>
            <a:ext cx="336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58" tIns="43329" rIns="86658" bIns="43329" numCol="1" anchor="b" anchorCtr="0" compatLnSpc="1">
            <a:prstTxWarp prst="textNoShape">
              <a:avLst/>
            </a:prstTxWarp>
          </a:bodyPr>
          <a:lstStyle>
            <a:lvl1pPr defTabSz="866775">
              <a:spcBef>
                <a:spcPct val="0"/>
              </a:spcBef>
              <a:buClrTx/>
              <a:defRPr sz="700" b="0">
                <a:latin typeface="Trebuchet MS" pitchFamily="34" charset="0"/>
              </a:defRPr>
            </a:lvl1pPr>
          </a:lstStyle>
          <a:p>
            <a:r>
              <a:rPr lang="en-US" dirty="0"/>
              <a:t>© centre for economics and business research ltd </a:t>
            </a:r>
            <a:fld id="{55B03903-0F32-4286-B487-9572E6464586}" type="datetime3">
              <a:rPr lang="en-US"/>
              <a:pPr/>
              <a:t>27 February 2013</a:t>
            </a:fld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8383588" y="6394450"/>
            <a:ext cx="903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58" tIns="43329" rIns="86658" bIns="43329" numCol="1" anchor="b" anchorCtr="0" compatLnSpc="1">
            <a:prstTxWarp prst="textNoShape">
              <a:avLst/>
            </a:prstTxWarp>
          </a:bodyPr>
          <a:lstStyle>
            <a:lvl1pPr algn="r" defTabSz="866775">
              <a:spcBef>
                <a:spcPct val="0"/>
              </a:spcBef>
              <a:buClrTx/>
              <a:defRPr sz="900" b="0">
                <a:latin typeface="Trebuchet MS" pitchFamily="34" charset="0"/>
              </a:defRPr>
            </a:lvl1pPr>
          </a:lstStyle>
          <a:p>
            <a:fld id="{4F08EDC7-1C76-4059-85B0-D87C719BCF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52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58" tIns="43329" rIns="86658" bIns="43329" numCol="1" anchor="t" anchorCtr="0" compatLnSpc="1">
            <a:prstTxWarp prst="textNoShape">
              <a:avLst/>
            </a:prstTxWarp>
          </a:bodyPr>
          <a:lstStyle>
            <a:lvl1pPr defTabSz="866775">
              <a:spcBef>
                <a:spcPct val="0"/>
              </a:spcBef>
              <a:buClrTx/>
              <a:defRPr sz="1100" b="0">
                <a:latin typeface="AvantGarde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0" y="0"/>
            <a:ext cx="427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58" tIns="43329" rIns="86658" bIns="43329" numCol="1" anchor="t" anchorCtr="0" compatLnSpc="1">
            <a:prstTxWarp prst="textNoShape">
              <a:avLst/>
            </a:prstTxWarp>
          </a:bodyPr>
          <a:lstStyle>
            <a:lvl1pPr algn="r" defTabSz="866775">
              <a:spcBef>
                <a:spcPct val="0"/>
              </a:spcBef>
              <a:buClrTx/>
              <a:defRPr sz="1100" b="0">
                <a:latin typeface="AvantGarde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3238"/>
            <a:ext cx="3646488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195638"/>
            <a:ext cx="7234238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58" tIns="43329" rIns="86658" bIns="43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445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58" tIns="43329" rIns="86658" bIns="43329" numCol="1" anchor="b" anchorCtr="0" compatLnSpc="1">
            <a:prstTxWarp prst="textNoShape">
              <a:avLst/>
            </a:prstTxWarp>
          </a:bodyPr>
          <a:lstStyle>
            <a:lvl1pPr defTabSz="866775">
              <a:spcBef>
                <a:spcPct val="0"/>
              </a:spcBef>
              <a:buClrTx/>
              <a:defRPr sz="1100" b="0">
                <a:latin typeface="AvantGarde" charset="0"/>
              </a:defRPr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0" y="6394450"/>
            <a:ext cx="427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58" tIns="43329" rIns="86658" bIns="43329" numCol="1" anchor="b" anchorCtr="0" compatLnSpc="1">
            <a:prstTxWarp prst="textNoShape">
              <a:avLst/>
            </a:prstTxWarp>
          </a:bodyPr>
          <a:lstStyle>
            <a:lvl1pPr algn="r" defTabSz="866775">
              <a:spcBef>
                <a:spcPct val="0"/>
              </a:spcBef>
              <a:buClrTx/>
              <a:defRPr sz="1100" b="0">
                <a:latin typeface="AvantGarde" charset="0"/>
              </a:defRPr>
            </a:lvl1pPr>
          </a:lstStyle>
          <a:p>
            <a:fld id="{CB57BEAF-051C-414B-BE51-653BF3F3B9D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61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antGarde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antGarde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antGarde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antGarde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antGarde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F0D0A-9A06-49C3-9EBD-09BE4E24C42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72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7A83B-A966-4B91-86AD-E08539FEC42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216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7A83B-A966-4B91-86AD-E08539FEC42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16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7A83B-A966-4B91-86AD-E08539FEC424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16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69726CD-F58B-4C1D-A469-EB0012158488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4C1CC8-286F-48BB-9852-B56D1F4F825F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4C1CC8-286F-48BB-9852-B56D1F4F825F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67F9F9-5C57-4BCF-A93A-1CD8D6F36256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94124-FFFF-4B85-9E69-E7E2E08EE517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04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ticks"/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9" b="9993"/>
          <a:stretch>
            <a:fillRect/>
          </a:stretch>
        </p:blipFill>
        <p:spPr bwMode="auto">
          <a:xfrm>
            <a:off x="0" y="2740025"/>
            <a:ext cx="6357938" cy="411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2950" y="2895600"/>
            <a:ext cx="84201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648200"/>
            <a:ext cx="6934200" cy="17526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6707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3275" y="533400"/>
            <a:ext cx="2195513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150" y="533400"/>
            <a:ext cx="6435725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375856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533400"/>
            <a:ext cx="8783638" cy="428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5150" y="1009650"/>
            <a:ext cx="4314825" cy="5467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032375" y="1009650"/>
            <a:ext cx="4316413" cy="546735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799517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614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185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84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413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518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89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00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737103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925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735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177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46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72576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150" y="1009650"/>
            <a:ext cx="4314825" cy="5467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75" y="1009650"/>
            <a:ext cx="4316413" cy="5467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01999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8075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63042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142074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60901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46000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sticks"/>
          <p:cNvPicPr>
            <a:picLocks noChangeAspect="1" noChangeArrowheads="1"/>
          </p:cNvPicPr>
          <p:nvPr/>
        </p:nvPicPr>
        <p:blipFill>
          <a:blip r:embed="rId14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9" b="9993"/>
          <a:stretch>
            <a:fillRect/>
          </a:stretch>
        </p:blipFill>
        <p:spPr bwMode="auto">
          <a:xfrm>
            <a:off x="0" y="2740025"/>
            <a:ext cx="6357938" cy="411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5150" y="533400"/>
            <a:ext cx="8783638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5150" y="1009650"/>
            <a:ext cx="8783638" cy="54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565150" y="533400"/>
            <a:ext cx="8783638" cy="0"/>
          </a:xfrm>
          <a:prstGeom prst="line">
            <a:avLst/>
          </a:prstGeom>
          <a:noFill/>
          <a:ln w="25400">
            <a:solidFill>
              <a:srgbClr val="4984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565150" y="6629400"/>
            <a:ext cx="8783638" cy="0"/>
          </a:xfrm>
          <a:prstGeom prst="line">
            <a:avLst/>
          </a:prstGeom>
          <a:noFill/>
          <a:ln w="25400">
            <a:solidFill>
              <a:srgbClr val="4984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82600" y="6629400"/>
            <a:ext cx="240482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49849B"/>
                </a:solidFill>
                <a:latin typeface="Browallia New" pitchFamily="34" charset="-34"/>
              </a:rPr>
              <a:t>© </a:t>
            </a:r>
            <a:r>
              <a:rPr lang="en-US" sz="1000" dirty="0" smtClean="0">
                <a:solidFill>
                  <a:srgbClr val="49849B"/>
                </a:solidFill>
                <a:latin typeface="Browallia New" pitchFamily="34" charset="-34"/>
              </a:rPr>
              <a:t>Centre </a:t>
            </a:r>
            <a:r>
              <a:rPr lang="en-US" sz="1000" dirty="0">
                <a:solidFill>
                  <a:srgbClr val="49849B"/>
                </a:solidFill>
                <a:latin typeface="Browallia New" pitchFamily="34" charset="-34"/>
              </a:rPr>
              <a:t>for economics and business research ltd, </a:t>
            </a:r>
            <a:r>
              <a:rPr lang="en-US" sz="1000" dirty="0" smtClean="0">
                <a:solidFill>
                  <a:srgbClr val="49849B"/>
                </a:solidFill>
                <a:latin typeface="Browallia New" pitchFamily="34" charset="-34"/>
              </a:rPr>
              <a:t>2013</a:t>
            </a:r>
            <a:endParaRPr lang="en-US" sz="1000" dirty="0">
              <a:solidFill>
                <a:srgbClr val="49849B"/>
              </a:solidFill>
              <a:latin typeface="Browallia New" pitchFamily="34" charset="-34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9096375" y="6615113"/>
            <a:ext cx="33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fld id="{76FDF782-43F1-41E0-B000-5202A31F91B0}" type="slidenum">
              <a:rPr lang="en-US" sz="1000" b="0">
                <a:latin typeface="AvantGarde" charset="0"/>
              </a:rPr>
              <a:pPr algn="r"/>
              <a:t>‹#›</a:t>
            </a:fld>
            <a:endParaRPr lang="en-US" sz="1000" b="0" dirty="0">
              <a:latin typeface="AvantGarde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rgbClr val="49849B"/>
          </a:solidFill>
          <a:latin typeface="Arial Rounded MT Bold" pitchFamily="34" charset="0"/>
        </a:defRPr>
      </a:lvl9pPr>
    </p:titleStyle>
    <p:bodyStyle>
      <a:lvl1pPr algn="l" rtl="0" fontAlgn="base">
        <a:spcBef>
          <a:spcPct val="0"/>
        </a:spcBef>
        <a:spcAft>
          <a:spcPts val="1400"/>
        </a:spcAft>
        <a:buClr>
          <a:srgbClr val="000000"/>
        </a:buClr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476250" indent="-285750" algn="l" rtl="0" fontAlgn="base">
        <a:spcBef>
          <a:spcPct val="0"/>
        </a:spcBef>
        <a:spcAft>
          <a:spcPts val="1400"/>
        </a:spcAft>
        <a:buClr>
          <a:srgbClr val="00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1184275" indent="-228600" algn="l" rtl="0" fontAlgn="base">
        <a:spcBef>
          <a:spcPct val="0"/>
        </a:spcBef>
        <a:spcAft>
          <a:spcPts val="1400"/>
        </a:spcAft>
        <a:buClr>
          <a:srgbClr val="000000"/>
        </a:buClr>
        <a:buChar char="•"/>
        <a:defRPr sz="1400">
          <a:solidFill>
            <a:schemeClr val="tx1"/>
          </a:solidFill>
          <a:latin typeface="+mn-lt"/>
        </a:defRPr>
      </a:lvl3pPr>
      <a:lvl4pPr marL="1603375" indent="-228600" algn="l" rtl="0" fontAlgn="base">
        <a:spcBef>
          <a:spcPct val="0"/>
        </a:spcBef>
        <a:spcAft>
          <a:spcPts val="1400"/>
        </a:spcAft>
        <a:buClr>
          <a:srgbClr val="000000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0"/>
        </a:spcBef>
        <a:spcAft>
          <a:spcPts val="1400"/>
        </a:spcAft>
        <a:buClr>
          <a:srgbClr val="000000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ts val="1400"/>
        </a:spcAft>
        <a:buClr>
          <a:srgbClr val="000000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ts val="1400"/>
        </a:spcAft>
        <a:buClr>
          <a:srgbClr val="000000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ts val="1400"/>
        </a:spcAft>
        <a:buClr>
          <a:srgbClr val="000000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ts val="1400"/>
        </a:spcAft>
        <a:buClr>
          <a:srgbClr val="000000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EFDD8-D052-4043-BA60-EE841271AB56}" type="datetimeFigureOut">
              <a:rPr lang="en-GB" smtClean="0"/>
              <a:t>27/02/2013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543C0-AB81-4A8E-8B80-4D63C2953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78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52650"/>
            <a:ext cx="9906000" cy="1701800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r>
              <a:rPr lang="en-GB" sz="3200" dirty="0" smtClean="0"/>
              <a:t>Is there a shortage of spending power?</a:t>
            </a:r>
            <a:r>
              <a:rPr lang="en-GB" sz="2400" dirty="0"/>
              <a:t/>
            </a:r>
            <a:br>
              <a:rPr lang="en-GB" sz="2400" dirty="0"/>
            </a:br>
            <a:endParaRPr lang="en-US" sz="1400" dirty="0">
              <a:latin typeface="Arial Narrow" pitchFamily="34" charset="0"/>
            </a:endParaRPr>
          </a:p>
        </p:txBody>
      </p:sp>
      <p:sp>
        <p:nvSpPr>
          <p:cNvPr id="1719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66235"/>
            <a:ext cx="9906000" cy="1384300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en-US" sz="2000" b="1" dirty="0" smtClean="0">
                <a:latin typeface="Arial Narrow" pitchFamily="34" charset="0"/>
              </a:rPr>
              <a:t>Fifth Gresham Lecture</a:t>
            </a:r>
          </a:p>
          <a:p>
            <a:pPr>
              <a:spcAft>
                <a:spcPct val="0"/>
              </a:spcAft>
            </a:pPr>
            <a:r>
              <a:rPr lang="en-US" sz="2000" dirty="0" smtClean="0">
                <a:latin typeface="Arial Narrow" pitchFamily="34" charset="0"/>
              </a:rPr>
              <a:t>Douglas McWilliams</a:t>
            </a:r>
          </a:p>
          <a:p>
            <a:pPr>
              <a:spcAft>
                <a:spcPct val="0"/>
              </a:spcAft>
            </a:pPr>
            <a:r>
              <a:rPr lang="en-US" sz="2000" b="1" dirty="0" smtClean="0">
                <a:latin typeface="Arial Narrow" pitchFamily="34" charset="0"/>
              </a:rPr>
              <a:t>Mercers School Memorial Professor of Commerce at Gresham College</a:t>
            </a:r>
          </a:p>
        </p:txBody>
      </p:sp>
      <p:sp>
        <p:nvSpPr>
          <p:cNvPr id="1719303" name="Rectangle 7"/>
          <p:cNvSpPr>
            <a:spLocks noChangeArrowheads="1"/>
          </p:cNvSpPr>
          <p:nvPr/>
        </p:nvSpPr>
        <p:spPr bwMode="auto">
          <a:xfrm>
            <a:off x="1485900" y="5756275"/>
            <a:ext cx="69342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sz="1000" dirty="0">
                <a:latin typeface="Arial Narrow" pitchFamily="34" charset="0"/>
              </a:rPr>
              <a:t>C</a:t>
            </a:r>
            <a:r>
              <a:rPr lang="en-US" sz="1000" dirty="0" smtClean="0">
                <a:latin typeface="Arial Narrow" pitchFamily="34" charset="0"/>
              </a:rPr>
              <a:t>entre </a:t>
            </a:r>
            <a:r>
              <a:rPr lang="en-US" sz="1000" dirty="0">
                <a:latin typeface="Arial Narrow" pitchFamily="34" charset="0"/>
              </a:rPr>
              <a:t>for </a:t>
            </a:r>
            <a:r>
              <a:rPr lang="en-US" sz="1000" dirty="0" smtClean="0">
                <a:latin typeface="Arial Narrow" pitchFamily="34" charset="0"/>
              </a:rPr>
              <a:t>economics </a:t>
            </a:r>
            <a:r>
              <a:rPr lang="en-US" sz="1000" dirty="0">
                <a:latin typeface="Arial Narrow" pitchFamily="34" charset="0"/>
              </a:rPr>
              <a:t>and business research ltd</a:t>
            </a:r>
          </a:p>
          <a:p>
            <a:pPr algn="ctr">
              <a:spcBef>
                <a:spcPct val="0"/>
              </a:spcBef>
            </a:pPr>
            <a:endParaRPr lang="en-US" sz="1000" dirty="0">
              <a:latin typeface="Arial Narrow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000" b="0" dirty="0">
                <a:latin typeface="Arial Narrow" pitchFamily="34" charset="0"/>
              </a:rPr>
              <a:t>Unit 1, 4 Bath Street, London EC1V 9DX</a:t>
            </a:r>
          </a:p>
          <a:p>
            <a:pPr algn="ctr">
              <a:spcBef>
                <a:spcPct val="0"/>
              </a:spcBef>
            </a:pPr>
            <a:r>
              <a:rPr lang="en-US" sz="1000" b="0" dirty="0">
                <a:latin typeface="Arial Narrow" pitchFamily="34" charset="0"/>
              </a:rPr>
              <a:t>t: 020 7324 2850  f: 020 7324 2855  e: advice@cebr.com  w: www.cebr.com</a:t>
            </a:r>
          </a:p>
        </p:txBody>
      </p:sp>
      <p:pic>
        <p:nvPicPr>
          <p:cNvPr id="9218" name="Picture 2" descr="G:\Logos and branding\New Logos\CEBR Logo 14071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5" y="251460"/>
            <a:ext cx="2975610" cy="223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The world’s gross savings ratio has been edging up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7580663"/>
              </p:ext>
            </p:extLst>
          </p:nvPr>
        </p:nvGraphicFramePr>
        <p:xfrm>
          <a:off x="565150" y="1009650"/>
          <a:ext cx="8510270" cy="512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6315715"/>
            <a:ext cx="40286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Source: IMF World Economic Outlook and Cebr forecasts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6518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Bond yields have been falling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42" y="1634490"/>
            <a:ext cx="8377358" cy="44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345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839" y="36576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FSA guidance for medium term investment returns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" y="1771650"/>
            <a:ext cx="9544459" cy="436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2979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cause of the financial crisis</a:t>
            </a:r>
            <a:endParaRPr lang="en-GB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645160" y="1260071"/>
            <a:ext cx="8784590" cy="5467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Investors chased historical nominal returns – encouraged by regulators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Because prime interest rates were much lower than they had assumed, they took on much greater risks to achieve these historic levels of returns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Lax monetary policy and inappropriate banking regulation encouraged the development of risky financial products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Meanwhile governments responded to the Chinese savings glut with deficit financing and spending of unsustainable tax receipts from the financial sector to boost public spending way beyond its </a:t>
            </a:r>
            <a:r>
              <a:rPr lang="en-GB" sz="2400" b="0" dirty="0" err="1" smtClean="0">
                <a:latin typeface="+mj-lt"/>
              </a:rPr>
              <a:t>financible</a:t>
            </a:r>
            <a:r>
              <a:rPr lang="en-GB" sz="2400" b="0" dirty="0" smtClean="0">
                <a:latin typeface="+mj-lt"/>
              </a:rPr>
              <a:t> limits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The bubbles were bound to burst leading to painful periods of austerity as financial institutions refinanced themselves and while public finances were cleaned up</a:t>
            </a:r>
          </a:p>
        </p:txBody>
      </p:sp>
    </p:spTree>
    <p:extLst>
      <p:ext uri="{BB962C8B-B14F-4D97-AF65-F5344CB8AC3E}">
        <p14:creationId xmlns:p14="http://schemas.microsoft.com/office/powerpoint/2010/main" val="80595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Regulating bankers</a:t>
            </a:r>
            <a:endParaRPr lang="en-GB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645160" y="1260071"/>
            <a:ext cx="8784590" cy="5467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Time to stop banker bashing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Deal with problem of excess pay by transparency, corporate governance and competition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Excess pay has typically been caused excess profits – use competition to squeeze out excess profits rather than focussing on pay itself. That way the customer gets the benefits.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Punish individuals, not institutions by making strong rules for corporate governance of bailed out banks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Create a culture of responsibility for retail banks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400" b="0" dirty="0" smtClean="0">
                <a:latin typeface="+mj-lt"/>
              </a:rPr>
              <a:t>But in a climate of low yields, those investing funds have to accept radically lower returns – unreasonable to charge 1% or more to manage a fund where the yield is not much more than 3%. The business model has to change.</a:t>
            </a:r>
          </a:p>
        </p:txBody>
      </p:sp>
    </p:spTree>
    <p:extLst>
      <p:ext uri="{BB962C8B-B14F-4D97-AF65-F5344CB8AC3E}">
        <p14:creationId xmlns:p14="http://schemas.microsoft.com/office/powerpoint/2010/main" val="898169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GB" dirty="0" smtClean="0">
                <a:solidFill>
                  <a:schemeClr val="tx1"/>
                </a:solidFill>
              </a:rPr>
              <a:t>Government spending cuts at least a two Parliament problem</a:t>
            </a:r>
          </a:p>
        </p:txBody>
      </p:sp>
      <p:graphicFrame>
        <p:nvGraphicFramePr>
          <p:cNvPr id="1843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895914"/>
              </p:ext>
            </p:extLst>
          </p:nvPr>
        </p:nvGraphicFramePr>
        <p:xfrm>
          <a:off x="534390" y="1628858"/>
          <a:ext cx="8877898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art" r:id="rId4" imgW="5295967" imgH="5181600" progId="MSGraph.Chart.8">
                  <p:embed followColorScheme="full"/>
                </p:oleObj>
              </mc:Choice>
              <mc:Fallback>
                <p:oleObj name="Chart" r:id="rId4" imgW="5295967" imgH="51816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90" y="1628858"/>
                        <a:ext cx="8877898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867373" y="1423988"/>
            <a:ext cx="4502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latin typeface="Arial Narrow" pitchFamily="34" charset="0"/>
              </a:rPr>
              <a:t>Real government spending, annual percentage change</a:t>
            </a:r>
          </a:p>
        </p:txBody>
      </p:sp>
    </p:spTree>
    <p:extLst>
      <p:ext uri="{BB962C8B-B14F-4D97-AF65-F5344CB8AC3E}">
        <p14:creationId xmlns:p14="http://schemas.microsoft.com/office/powerpoint/2010/main" val="16591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GB" dirty="0" smtClean="0">
                <a:solidFill>
                  <a:schemeClr val="tx1"/>
                </a:solidFill>
              </a:rPr>
              <a:t>How UK borrowing soared during the upswing</a:t>
            </a:r>
          </a:p>
        </p:txBody>
      </p:sp>
      <p:graphicFrame>
        <p:nvGraphicFramePr>
          <p:cNvPr id="1946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252992"/>
              </p:ext>
            </p:extLst>
          </p:nvPr>
        </p:nvGraphicFramePr>
        <p:xfrm>
          <a:off x="665492" y="1625600"/>
          <a:ext cx="8542008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4" imgW="5305408" imgH="5162685" progId="MSGraph.Chart.8">
                  <p:embed followColorScheme="full"/>
                </p:oleObj>
              </mc:Choice>
              <mc:Fallback>
                <p:oleObj name="Chart" r:id="rId4" imgW="5305408" imgH="51626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92" y="1625600"/>
                        <a:ext cx="8542008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65492" y="1445460"/>
            <a:ext cx="50784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latin typeface="Arial Narrow" pitchFamily="34" charset="0"/>
              </a:rPr>
              <a:t>UK public sector net borrowing, £ billions</a:t>
            </a:r>
          </a:p>
        </p:txBody>
      </p:sp>
    </p:spTree>
    <p:extLst>
      <p:ext uri="{BB962C8B-B14F-4D97-AF65-F5344CB8AC3E}">
        <p14:creationId xmlns:p14="http://schemas.microsoft.com/office/powerpoint/2010/main" val="386859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GB" dirty="0" smtClean="0">
                <a:solidFill>
                  <a:schemeClr val="tx1"/>
                </a:solidFill>
              </a:rPr>
              <a:t>Borrowing to be nearly £40bn above target in 2017/18</a:t>
            </a:r>
          </a:p>
        </p:txBody>
      </p:sp>
      <p:graphicFrame>
        <p:nvGraphicFramePr>
          <p:cNvPr id="1946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016210"/>
              </p:ext>
            </p:extLst>
          </p:nvPr>
        </p:nvGraphicFramePr>
        <p:xfrm>
          <a:off x="665492" y="1625600"/>
          <a:ext cx="8542008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hart" r:id="rId4" imgW="5305408" imgH="5162685" progId="MSGraph.Chart.8">
                  <p:embed followColorScheme="full"/>
                </p:oleObj>
              </mc:Choice>
              <mc:Fallback>
                <p:oleObj name="Chart" r:id="rId4" imgW="5305408" imgH="51626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92" y="1625600"/>
                        <a:ext cx="8542008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65492" y="1445460"/>
            <a:ext cx="50784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latin typeface="Arial Narrow" pitchFamily="34" charset="0"/>
              </a:rPr>
              <a:t>UK public sector net borrowing, £ billions</a:t>
            </a:r>
          </a:p>
        </p:txBody>
      </p:sp>
    </p:spTree>
    <p:extLst>
      <p:ext uri="{BB962C8B-B14F-4D97-AF65-F5344CB8AC3E}">
        <p14:creationId xmlns:p14="http://schemas.microsoft.com/office/powerpoint/2010/main" val="355301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GB" dirty="0" smtClean="0">
                <a:solidFill>
                  <a:schemeClr val="tx1"/>
                </a:solidFill>
              </a:rPr>
              <a:t>Debt-to-GDP ratio to breach 80% as deficit reduction struggles to take off</a:t>
            </a:r>
          </a:p>
        </p:txBody>
      </p:sp>
      <p:graphicFrame>
        <p:nvGraphicFramePr>
          <p:cNvPr id="2048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841503"/>
              </p:ext>
            </p:extLst>
          </p:nvPr>
        </p:nvGraphicFramePr>
        <p:xfrm>
          <a:off x="619484" y="1784223"/>
          <a:ext cx="8506918" cy="474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Chart" r:id="rId4" imgW="5305408" imgH="5172143" progId="MSGraph.Chart.8">
                  <p:embed followColorScheme="full"/>
                </p:oleObj>
              </mc:Choice>
              <mc:Fallback>
                <p:oleObj name="Chart" r:id="rId4" imgW="5305408" imgH="51721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484" y="1784223"/>
                        <a:ext cx="8506918" cy="4747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522513" y="1445669"/>
            <a:ext cx="87008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latin typeface="Arial Narrow" pitchFamily="34" charset="0"/>
              </a:rPr>
              <a:t>UK public sector net debt as a share of output (GDP), percentage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405563" y="4908550"/>
            <a:ext cx="2122487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Serif"/>
                <a:cs typeface="Serif"/>
              </a:defRPr>
            </a:lvl9pPr>
          </a:lstStyle>
          <a:p>
            <a:pPr eaLnBrk="1" hangingPunct="1">
              <a:defRPr/>
            </a:pPr>
            <a:r>
              <a:rPr lang="en-GB" sz="1200" b="1" dirty="0" smtClean="0">
                <a:latin typeface="+mn-lt"/>
              </a:rPr>
              <a:t>Forecast</a:t>
            </a:r>
            <a:endParaRPr lang="en-GB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65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low yields on pensioners</a:t>
            </a:r>
            <a:endParaRPr lang="en-GB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645160" y="1448789"/>
            <a:ext cx="8784590" cy="52786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Interest rates are likely to stay low as long as the savings glut persists, particularly with the background of slow growth in the Western world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This is starting to translate into falling investment yields for assets besides bonds  like property and equities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With longevity increasing and low yields, it now would cost 45% of pre-tax income to provide the traditional 2/3rds final salary pension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Since most people pay 30-40% of </a:t>
            </a:r>
            <a:r>
              <a:rPr lang="en-GB" sz="2200" b="0" dirty="0" err="1" smtClean="0">
                <a:latin typeface="+mj-lt"/>
              </a:rPr>
              <a:t>pretax</a:t>
            </a:r>
            <a:r>
              <a:rPr lang="en-GB" sz="2200" b="0" dirty="0" smtClean="0">
                <a:latin typeface="+mj-lt"/>
              </a:rPr>
              <a:t> income in tax, this wouldn’t leave much to spend on other things like food or rent let alone luxuries!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And if we did save that much, it would only add to the savings glut and further depress yields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So in practice the only solution is to extend working lives – Japanese men now work till they are 70 and their retirement age will rise further. We will have to follow </a:t>
            </a:r>
            <a:r>
              <a:rPr lang="en-GB" sz="2200" b="0" dirty="0" smtClean="0">
                <a:latin typeface="+mj-lt"/>
              </a:rPr>
              <a:t>them</a:t>
            </a:r>
            <a:r>
              <a:rPr lang="en-GB" sz="2200" b="0" dirty="0">
                <a:latin typeface="+mj-lt"/>
              </a:rPr>
              <a:t> </a:t>
            </a:r>
            <a:r>
              <a:rPr lang="en-GB" sz="2200" b="0" dirty="0" smtClean="0">
                <a:latin typeface="+mj-lt"/>
              </a:rPr>
              <a:t>and work till we are at least 75</a:t>
            </a:r>
            <a:endParaRPr lang="en-GB" sz="22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481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10870" y="1283970"/>
            <a:ext cx="8784590" cy="5467350"/>
          </a:xfrm>
        </p:spPr>
        <p:txBody>
          <a:bodyPr/>
          <a:lstStyle/>
          <a:p>
            <a:r>
              <a:rPr lang="en-GB" sz="2400" dirty="0" smtClean="0">
                <a:latin typeface="+mj-lt"/>
              </a:rPr>
              <a:t>To examin</a:t>
            </a:r>
            <a:r>
              <a:rPr lang="en-GB" sz="2400" dirty="0" smtClean="0">
                <a:latin typeface="+mj-lt"/>
              </a:rPr>
              <a:t>e the implications of the excess savings in the emerging economies</a:t>
            </a:r>
            <a:endParaRPr lang="en-GB" sz="2400" dirty="0" smtClean="0">
              <a:latin typeface="+mj-lt"/>
            </a:endParaRPr>
          </a:p>
          <a:p>
            <a:r>
              <a:rPr lang="en-GB" sz="2400" dirty="0" smtClean="0">
                <a:latin typeface="+mj-lt"/>
              </a:rPr>
              <a:t> </a:t>
            </a:r>
            <a:endParaRPr lang="en-GB" sz="2400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Objective</a:t>
            </a:r>
            <a:endParaRPr lang="en-GB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Impact of Chinese savings glut on assets</a:t>
            </a:r>
            <a:endParaRPr lang="en-GB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645160" y="1258783"/>
            <a:ext cx="8784590" cy="52786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China now provides 25% of the world’s savings (and rising)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Unless their investment track record under or over performs (difficult when it is such a large component of the total) this means that over time 25% of the world’s assets (and rising) will be Chinese owned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China’s share of world GDP is 12% and as growth slows, its share of world assets should be roughly proportional to its share of GDP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So even if all the assets in China are Chinese owned, they will still have roughly half their savings that will have to be invested outside China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So far they have invested heavily in Africa and South America which have been neglected by the West. They have also long holdings of US government debt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But they will eventually need to spread into Western assets like equities and property to a much greater extent than hitherto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So many UK assets and companies will become Chinese owned</a:t>
            </a:r>
          </a:p>
          <a:p>
            <a:pPr fontAlgn="auto">
              <a:spcAft>
                <a:spcPts val="0"/>
              </a:spcAft>
              <a:buClrTx/>
            </a:pPr>
            <a:r>
              <a:rPr lang="en-GB" sz="2200" b="0" dirty="0" smtClean="0">
                <a:latin typeface="+mj-lt"/>
              </a:rPr>
              <a:t>Better start learning Mandarin!</a:t>
            </a:r>
          </a:p>
        </p:txBody>
      </p:sp>
    </p:spTree>
    <p:extLst>
      <p:ext uri="{BB962C8B-B14F-4D97-AF65-F5344CB8AC3E}">
        <p14:creationId xmlns:p14="http://schemas.microsoft.com/office/powerpoint/2010/main" val="2590357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While the world economy has recovered, the UK’s main export markets have not</a:t>
            </a:r>
            <a:endParaRPr lang="en-GB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638297"/>
              </p:ext>
            </p:extLst>
          </p:nvPr>
        </p:nvGraphicFramePr>
        <p:xfrm>
          <a:off x="1151906" y="1995439"/>
          <a:ext cx="7398328" cy="4548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1472219"/>
            <a:ext cx="8003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World GDP growth –  weighted by GDP at current prices compared with UK export markets weighted by 2011 market shares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94384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37260" y="2635746"/>
            <a:ext cx="841248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kern="0" dirty="0">
                <a:solidFill>
                  <a:srgbClr val="49849B"/>
                </a:solidFill>
                <a:latin typeface="Arial Rounded MT Bold"/>
                <a:ea typeface="+mj-ea"/>
                <a:cs typeface="+mj-cs"/>
              </a:rPr>
              <a:t>Is there a shortage of spending power?</a:t>
            </a:r>
            <a:r>
              <a:rPr lang="en-GB" sz="2400" kern="0" dirty="0">
                <a:solidFill>
                  <a:srgbClr val="49849B"/>
                </a:solidFill>
                <a:latin typeface="Arial Rounded MT Bold"/>
                <a:ea typeface="+mj-ea"/>
                <a:cs typeface="+mj-cs"/>
              </a:rPr>
              <a:t/>
            </a:r>
            <a:br>
              <a:rPr lang="en-GB" sz="2400" kern="0" dirty="0">
                <a:solidFill>
                  <a:srgbClr val="49849B"/>
                </a:solidFill>
                <a:latin typeface="Arial Rounded MT Bold"/>
                <a:ea typeface="+mj-ea"/>
                <a:cs typeface="+mj-cs"/>
              </a:rPr>
            </a:br>
            <a:endParaRPr lang="en-US" sz="3600" kern="0" dirty="0" smtClean="0">
              <a:solidFill>
                <a:srgbClr val="49849B"/>
              </a:solidFill>
              <a:latin typeface="Arial Rounded MT Bold"/>
              <a:ea typeface="+mj-ea"/>
              <a:cs typeface="+mj-cs"/>
            </a:endParaRPr>
          </a:p>
          <a:p>
            <a:r>
              <a:rPr lang="en-US" sz="2000" dirty="0" smtClean="0">
                <a:latin typeface="Arial Narrow" pitchFamily="34" charset="0"/>
              </a:rPr>
              <a:t>Douglas McWilliams, </a:t>
            </a:r>
          </a:p>
          <a:p>
            <a:r>
              <a:rPr lang="en-US" sz="2000" dirty="0" smtClean="0">
                <a:latin typeface="Arial Narrow" pitchFamily="34" charset="0"/>
              </a:rPr>
              <a:t>Mercers’ </a:t>
            </a:r>
            <a:r>
              <a:rPr lang="en-US" sz="2000" dirty="0">
                <a:latin typeface="Arial Narrow" pitchFamily="34" charset="0"/>
              </a:rPr>
              <a:t>School Memorial Professor of Commerce at Gresham </a:t>
            </a:r>
            <a:r>
              <a:rPr lang="en-US" sz="2000" dirty="0" smtClean="0">
                <a:latin typeface="Arial Narrow" pitchFamily="34" charset="0"/>
              </a:rPr>
              <a:t>College and Chief Executive of Cebr </a:t>
            </a: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45160" y="931333"/>
            <a:ext cx="8784590" cy="6128597"/>
          </a:xfrm>
        </p:spPr>
        <p:txBody>
          <a:bodyPr/>
          <a:lstStyle/>
          <a:p>
            <a:r>
              <a:rPr lang="en-GB" sz="2400" dirty="0" smtClean="0">
                <a:latin typeface="+mj-lt"/>
              </a:rPr>
              <a:t>The context – previous lectures in the series</a:t>
            </a:r>
            <a:endParaRPr lang="en-GB" sz="2400" dirty="0">
              <a:latin typeface="+mj-lt"/>
            </a:endParaRPr>
          </a:p>
          <a:p>
            <a:r>
              <a:rPr lang="en-GB" sz="2400" dirty="0" smtClean="0">
                <a:latin typeface="+mj-lt"/>
              </a:rPr>
              <a:t>Savings in China and impact on the world’s savings rate</a:t>
            </a:r>
          </a:p>
          <a:p>
            <a:r>
              <a:rPr lang="en-GB" sz="2400" dirty="0" smtClean="0">
                <a:latin typeface="+mj-lt"/>
              </a:rPr>
              <a:t>How this contributed to the financial crisis</a:t>
            </a:r>
          </a:p>
          <a:p>
            <a:r>
              <a:rPr lang="en-GB" sz="2400" dirty="0" smtClean="0">
                <a:latin typeface="+mj-lt"/>
              </a:rPr>
              <a:t>Getting out of the financial crisis – and regulation</a:t>
            </a:r>
          </a:p>
          <a:p>
            <a:r>
              <a:rPr lang="en-GB" sz="2400" dirty="0" smtClean="0">
                <a:latin typeface="+mj-lt"/>
              </a:rPr>
              <a:t>How misuse of Keynesian remedies made the economic crisis worse than it needed to be by providing a false rationale for boosting public spending during the upswing</a:t>
            </a:r>
          </a:p>
          <a:p>
            <a:r>
              <a:rPr lang="en-GB" sz="2400" dirty="0" smtClean="0">
                <a:latin typeface="+mj-lt"/>
              </a:rPr>
              <a:t>The impact of the Chinese savings glut on pensions</a:t>
            </a:r>
          </a:p>
          <a:p>
            <a:r>
              <a:rPr lang="en-GB" sz="2400" dirty="0" smtClean="0">
                <a:latin typeface="+mj-lt"/>
              </a:rPr>
              <a:t>The impact of the Chinese savings glut on ownership of assets</a:t>
            </a:r>
          </a:p>
          <a:p>
            <a:r>
              <a:rPr lang="en-GB" sz="2400" dirty="0" smtClean="0">
                <a:latin typeface="+mj-lt"/>
              </a:rPr>
              <a:t>Postscript </a:t>
            </a:r>
            <a:r>
              <a:rPr lang="en-GB" sz="2400" dirty="0">
                <a:latin typeface="+mj-lt"/>
              </a:rPr>
              <a:t>– why it is so difficult for the UK to match world economic growth</a:t>
            </a:r>
          </a:p>
          <a:p>
            <a:endParaRPr lang="en-GB" sz="2400" dirty="0" smtClean="0">
              <a:latin typeface="+mj-lt"/>
            </a:endParaRPr>
          </a:p>
          <a:p>
            <a:endParaRPr lang="en-GB" sz="2400" dirty="0" smtClean="0">
              <a:latin typeface="+mj-lt"/>
            </a:endParaRPr>
          </a:p>
          <a:p>
            <a:r>
              <a:rPr lang="en-GB" sz="2400" dirty="0" smtClean="0">
                <a:latin typeface="+mj-lt"/>
              </a:rPr>
              <a:t> </a:t>
            </a:r>
            <a:endParaRPr lang="en-GB" sz="2400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92460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9440" y="933450"/>
            <a:ext cx="8783638" cy="428625"/>
          </a:xfrm>
        </p:spPr>
        <p:txBody>
          <a:bodyPr/>
          <a:lstStyle/>
          <a:p>
            <a:r>
              <a:rPr lang="en-GB" sz="2800" dirty="0" smtClean="0"/>
              <a:t>Gross National Savings Ratios in 2012 by country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000" dirty="0" smtClean="0">
                <a:solidFill>
                  <a:schemeClr val="tx1"/>
                </a:solidFill>
              </a:rPr>
              <a:t>Percentage of GDP</a:t>
            </a:r>
            <a:endParaRPr lang="en-GB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62485543"/>
              </p:ext>
            </p:extLst>
          </p:nvPr>
        </p:nvGraphicFramePr>
        <p:xfrm>
          <a:off x="857250" y="1965960"/>
          <a:ext cx="7795260" cy="4511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8650" y="6315715"/>
            <a:ext cx="27126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Source: IMF World Economic Outlook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8034145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533400"/>
            <a:ext cx="9058910" cy="428625"/>
          </a:xfrm>
        </p:spPr>
        <p:txBody>
          <a:bodyPr/>
          <a:lstStyle/>
          <a:p>
            <a:r>
              <a:rPr lang="en-GB" sz="2800" dirty="0" smtClean="0"/>
              <a:t>Chinese savings ratio (gross savings as % of GDP)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3932937"/>
              </p:ext>
            </p:extLst>
          </p:nvPr>
        </p:nvGraphicFramePr>
        <p:xfrm>
          <a:off x="565150" y="1009650"/>
          <a:ext cx="8510270" cy="512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6315715"/>
            <a:ext cx="40286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Source: IMF World Economic Outlook and Cebr forecasts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565262738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Chinese GDP as a percentage of world GDP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9066282"/>
              </p:ext>
            </p:extLst>
          </p:nvPr>
        </p:nvGraphicFramePr>
        <p:xfrm>
          <a:off x="565150" y="1009650"/>
          <a:ext cx="8510270" cy="512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6315715"/>
            <a:ext cx="40286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Source: IMF World Economic Outlook and Cebr forecasts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668500286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Chinese savings as a percentage of world GDP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562400"/>
              </p:ext>
            </p:extLst>
          </p:nvPr>
        </p:nvGraphicFramePr>
        <p:xfrm>
          <a:off x="565150" y="1009650"/>
          <a:ext cx="8510270" cy="512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6315715"/>
            <a:ext cx="40286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Source: IMF World Economic Outlook and Cebr forecasts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174697484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Chinese savings $ billions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2858482"/>
              </p:ext>
            </p:extLst>
          </p:nvPr>
        </p:nvGraphicFramePr>
        <p:xfrm>
          <a:off x="565150" y="1009650"/>
          <a:ext cx="8510270" cy="512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6315715"/>
            <a:ext cx="40286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Source: IMF World Economic Outlook and Cebr forecasts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99987996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 and Chinese savings as a proportion of total world savings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655509"/>
              </p:ext>
            </p:extLst>
          </p:nvPr>
        </p:nvGraphicFramePr>
        <p:xfrm>
          <a:off x="495300" y="1600200"/>
          <a:ext cx="8915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572336"/>
      </p:ext>
    </p:extLst>
  </p:cSld>
  <p:clrMapOvr>
    <a:masterClrMapping/>
  </p:clrMapOvr>
</p:sld>
</file>

<file path=ppt/theme/theme1.xml><?xml version="1.0" encoding="utf-8"?>
<a:theme xmlns:a="http://schemas.openxmlformats.org/drawingml/2006/main" name="CEBR Powerpoint Report Template">
  <a:themeElements>
    <a:clrScheme name="CEBR Powerpoint Report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EBR Powerpoint Report Template">
      <a:majorFont>
        <a:latin typeface="Arial Rounded MT Bold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905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905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EBR Powerpoint Report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BR Powerpoint Report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BR Powerpoint Report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BR Powerpoint Report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BR Powerpoint Repor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BR Powerpoint Repor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BR Powerpoint Repor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CEBR Powerpoint Report Template</Template>
  <TotalTime>9583</TotalTime>
  <Words>982</Words>
  <Application>Microsoft Office PowerPoint</Application>
  <PresentationFormat>A4 Paper (210x297 mm)</PresentationFormat>
  <Paragraphs>90</Paragraphs>
  <Slides>22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CEBR Powerpoint Report Template</vt:lpstr>
      <vt:lpstr>Custom Design</vt:lpstr>
      <vt:lpstr>Chart</vt:lpstr>
      <vt:lpstr>  Is there a shortage of spending power? </vt:lpstr>
      <vt:lpstr>Objective</vt:lpstr>
      <vt:lpstr>Overview</vt:lpstr>
      <vt:lpstr>Gross National Savings Ratios in 2012 by country  Percentage of GDP</vt:lpstr>
      <vt:lpstr>Chinese savings ratio (gross savings as % of GDP)</vt:lpstr>
      <vt:lpstr>Chinese GDP as a percentage of world GDP</vt:lpstr>
      <vt:lpstr>Chinese savings as a percentage of world GDP</vt:lpstr>
      <vt:lpstr>Chinese savings $ billions</vt:lpstr>
      <vt:lpstr>US and Chinese savings as a proportion of total world savings</vt:lpstr>
      <vt:lpstr>The world’s gross savings ratio has been edging up</vt:lpstr>
      <vt:lpstr>Bond yields have been falling</vt:lpstr>
      <vt:lpstr>FSA guidance for medium term investment returns</vt:lpstr>
      <vt:lpstr>The cause of the financial crisis</vt:lpstr>
      <vt:lpstr>Regulating bankers</vt:lpstr>
      <vt:lpstr>Government spending cuts at least a two Parliament problem</vt:lpstr>
      <vt:lpstr>How UK borrowing soared during the upswing</vt:lpstr>
      <vt:lpstr>Borrowing to be nearly £40bn above target in 2017/18</vt:lpstr>
      <vt:lpstr>Debt-to-GDP ratio to breach 80% as deficit reduction struggles to take off</vt:lpstr>
      <vt:lpstr>Impact of low yields on pensioners</vt:lpstr>
      <vt:lpstr>Impact of Chinese savings glut on assets</vt:lpstr>
      <vt:lpstr>While the world economy has recovered, the UK’s main export markets have not</vt:lpstr>
      <vt:lpstr>PowerPoint Presentation</vt:lpstr>
    </vt:vector>
  </TitlesOfParts>
  <Company>CEBR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SUBTITLE</dc:title>
  <dc:creator>AOhanissian</dc:creator>
  <cp:lastModifiedBy>Douglas McWilliams</cp:lastModifiedBy>
  <cp:revision>353</cp:revision>
  <cp:lastPrinted>2004-11-01T16:14:11Z</cp:lastPrinted>
  <dcterms:created xsi:type="dcterms:W3CDTF">2009-09-23T08:33:34Z</dcterms:created>
  <dcterms:modified xsi:type="dcterms:W3CDTF">2013-02-27T16:48:48Z</dcterms:modified>
</cp:coreProperties>
</file>