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86" r:id="rId2"/>
    <p:sldId id="287" r:id="rId3"/>
    <p:sldId id="362" r:id="rId4"/>
    <p:sldId id="449" r:id="rId5"/>
    <p:sldId id="318" r:id="rId6"/>
    <p:sldId id="380" r:id="rId7"/>
    <p:sldId id="494" r:id="rId8"/>
    <p:sldId id="495" r:id="rId9"/>
    <p:sldId id="496" r:id="rId10"/>
    <p:sldId id="420" r:id="rId11"/>
    <p:sldId id="421" r:id="rId12"/>
    <p:sldId id="422" r:id="rId13"/>
    <p:sldId id="474" r:id="rId14"/>
    <p:sldId id="392" r:id="rId15"/>
    <p:sldId id="487" r:id="rId16"/>
    <p:sldId id="306" r:id="rId17"/>
    <p:sldId id="489" r:id="rId18"/>
    <p:sldId id="395" r:id="rId19"/>
    <p:sldId id="396" r:id="rId20"/>
    <p:sldId id="397" r:id="rId21"/>
    <p:sldId id="294" r:id="rId22"/>
    <p:sldId id="490" r:id="rId23"/>
    <p:sldId id="491" r:id="rId24"/>
    <p:sldId id="322" r:id="rId25"/>
    <p:sldId id="416" r:id="rId26"/>
    <p:sldId id="399" r:id="rId27"/>
    <p:sldId id="463" r:id="rId28"/>
    <p:sldId id="464" r:id="rId29"/>
    <p:sldId id="381" r:id="rId30"/>
    <p:sldId id="331" r:id="rId31"/>
    <p:sldId id="332" r:id="rId32"/>
    <p:sldId id="444" r:id="rId33"/>
    <p:sldId id="482" r:id="rId34"/>
    <p:sldId id="350" r:id="rId35"/>
    <p:sldId id="483" r:id="rId36"/>
    <p:sldId id="486" r:id="rId37"/>
    <p:sldId id="484" r:id="rId38"/>
    <p:sldId id="493" r:id="rId39"/>
    <p:sldId id="445" r:id="rId40"/>
    <p:sldId id="492" r:id="rId41"/>
    <p:sldId id="44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76" autoAdjust="0"/>
  </p:normalViewPr>
  <p:slideViewPr>
    <p:cSldViewPr>
      <p:cViewPr varScale="1">
        <p:scale>
          <a:sx n="106" d="100"/>
          <a:sy n="106" d="100"/>
        </p:scale>
        <p:origin x="-1722" y="-96"/>
      </p:cViewPr>
      <p:guideLst>
        <p:guide orient="horz" pos="2160"/>
        <p:guide pos="2880"/>
      </p:guideLst>
    </p:cSldViewPr>
  </p:slideViewPr>
  <p:notesTextViewPr>
    <p:cViewPr>
      <p:scale>
        <a:sx n="1" d="1"/>
        <a:sy n="1" d="1"/>
      </p:scale>
      <p:origin x="0" y="0"/>
    </p:cViewPr>
  </p:notesTextViewPr>
  <p:sorterViewPr>
    <p:cViewPr>
      <p:scale>
        <a:sx n="100" d="100"/>
        <a:sy n="100" d="100"/>
      </p:scale>
      <p:origin x="0" y="298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5F362-35B6-4F32-BD3A-9168F188188E}" type="datetimeFigureOut">
              <a:rPr lang="en-GB" smtClean="0"/>
              <a:t>29/01/2015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45A000-C502-4819-B2C0-EAE446A6E826}" type="slidenum">
              <a:rPr lang="en-GB" smtClean="0"/>
              <a:t>‹#›</a:t>
            </a:fld>
            <a:endParaRPr lang="en-GB"/>
          </a:p>
        </p:txBody>
      </p:sp>
    </p:spTree>
    <p:extLst>
      <p:ext uri="{BB962C8B-B14F-4D97-AF65-F5344CB8AC3E}">
        <p14:creationId xmlns:p14="http://schemas.microsoft.com/office/powerpoint/2010/main" val="69331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F9A8AE-0C6D-4B1F-A07B-265FB6787556}" type="slidenum">
              <a:rPr lang="en-GB"/>
              <a:pPr/>
              <a:t>4</a:t>
            </a:fld>
            <a:endParaRPr lang="en-GB"/>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DE113-509E-492C-8385-5EF5DD93ADC1}" type="slidenum">
              <a:rPr lang="en-GB"/>
              <a:pPr/>
              <a:t>19</a:t>
            </a:fld>
            <a:endParaRPr lang="en-GB"/>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E1DF5F-5099-47D8-8546-7B450EC4B8E8}" type="slidenum">
              <a:rPr lang="en-GB"/>
              <a:pPr/>
              <a:t>20</a:t>
            </a:fld>
            <a:endParaRPr lang="en-GB"/>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xfrm>
            <a:off x="685800" y="4343400"/>
            <a:ext cx="5486400" cy="4114800"/>
          </a:xfrm>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45A000-C502-4819-B2C0-EAE446A6E826}" type="slidenum">
              <a:rPr lang="en-GB" smtClean="0"/>
              <a:t>24</a:t>
            </a:fld>
            <a:endParaRPr lang="en-GB"/>
          </a:p>
        </p:txBody>
      </p:sp>
    </p:spTree>
    <p:extLst>
      <p:ext uri="{BB962C8B-B14F-4D97-AF65-F5344CB8AC3E}">
        <p14:creationId xmlns:p14="http://schemas.microsoft.com/office/powerpoint/2010/main" val="341779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31</a:t>
            </a:fld>
            <a:endParaRPr lang="en-GB"/>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343230"/>
            <a:ext cx="5486976" cy="4115139"/>
          </a:xfrm>
          <a:noFill/>
          <a:ln/>
        </p:spPr>
        <p:txBody>
          <a:bodyPr tIns="9279"/>
          <a:lstStyle/>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en-GB" smtClean="0">
              <a:latin typeface="Arial" charset="0"/>
              <a:ea typeface="DejaVu Sans" charset="0"/>
              <a:cs typeface="DejaVu Sans" charset="0"/>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en-GB" smtClean="0">
              <a:latin typeface="Arial" charset="0"/>
              <a:ea typeface="DejaVu Sans" charset="0"/>
              <a:cs typeface="DejaVu Sans" charset="0"/>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en-GB" smtClean="0">
              <a:latin typeface="Arial" charset="0"/>
              <a:ea typeface="DejaVu Sans" charset="0"/>
              <a:cs typeface="DejaVu Sans" charset="0"/>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a:t> Average Religiosity by Income Inequality, WVS/EVS 1981–2007</a:t>
            </a:r>
          </a:p>
          <a:p>
            <a:endParaRPr/>
          </a:p>
          <a:p>
            <a:r>
              <a:rPr lang="en-GB"/>
              <a:t>© This slide is made available for non-commercial use only. Please note that permission may be required for re-use of images in which the copyright is owned by a third party.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32</a:t>
            </a:fld>
            <a:endParaRPr lang="en-GB"/>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343230"/>
            <a:ext cx="5486976" cy="4115139"/>
          </a:xfrm>
          <a:noFill/>
          <a:ln/>
        </p:spPr>
        <p:txBody>
          <a:bodyPr tIns="9279"/>
          <a:lstStyle/>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en-GB" smtClean="0">
              <a:latin typeface="Arial" charset="0"/>
              <a:ea typeface="DejaVu Sans" charset="0"/>
              <a:cs typeface="DejaVu Sans" charset="0"/>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en-GB" smtClean="0">
              <a:latin typeface="Arial" charset="0"/>
              <a:ea typeface="DejaVu Sans" charset="0"/>
              <a:cs typeface="DejaVu Sans" charset="0"/>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en-GB" smtClean="0">
              <a:latin typeface="Arial" charset="0"/>
              <a:ea typeface="DejaVu Sans" charset="0"/>
              <a:cs typeface="DejaVu Sans" charset="0"/>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a:t>The correlation among 17 First World countries between social functionality on the Successful Societies Scale—ranging from 1 (least successful) to 10 (most successful)—and belief in God (A) or acceptance of human evolution (B). Figures are replotted from data given by Paul (2009). “US” indicates points for the United States. (A) Correlation among all points is −0.709 (</a:t>
            </a:r>
            <a:r>
              <a:rPr i="1"/>
              <a:t>P</a:t>
            </a:r>
            <a:r>
              <a:rPr/>
              <a:t>= 0.0014); correlation excluding the United States is −0.551 (</a:t>
            </a:r>
            <a:r>
              <a:rPr i="1"/>
              <a:t>P</a:t>
            </a:r>
            <a:r>
              <a:rPr/>
              <a:t>= 0.027). Least‐squares regression line for all points is </a:t>
            </a:r>
            <a:r>
              <a:rPr i="1"/>
              <a:t>y</a:t>
            </a:r>
            <a:r>
              <a:rPr/>
              <a:t>= 84.68 − 9.48</a:t>
            </a:r>
            <a:r>
              <a:rPr i="1"/>
              <a:t>x</a:t>
            </a:r>
            <a:r>
              <a:rPr/>
              <a:t>. (B) Correlation among all points is 0.690 (</a:t>
            </a:r>
            <a:r>
              <a:rPr i="1"/>
              <a:t>P</a:t>
            </a:r>
            <a:r>
              <a:rPr/>
              <a:t>= 0.0022), correlation excluding the United States is 0.501 (</a:t>
            </a:r>
            <a:r>
              <a:rPr i="1"/>
              <a:t>P</a:t>
            </a:r>
            <a:r>
              <a:rPr/>
              <a:t>= 0.048). Least‐squares regression line for all points is </a:t>
            </a:r>
            <a:r>
              <a:rPr i="1"/>
              <a:t>y</a:t>
            </a:r>
            <a:r>
              <a:rPr/>
              <a:t>= 31.51 + 6.33</a:t>
            </a:r>
            <a:r>
              <a:rPr i="1"/>
              <a:t>x</a:t>
            </a:r>
            <a:r>
              <a:rPr/>
              <a:t>.</a:t>
            </a:r>
          </a:p>
          <a:p>
            <a:endParaRPr/>
          </a:p>
          <a:p>
            <a:r>
              <a:rPr lang="en-GB"/>
              <a:t>© This slide is made available for non-commercial use only. Please note that permission may be required for re-use of images in which the copyright is owned by a third party.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98C685-F624-4923-BAB6-E1867B9375E6}" type="datetimeFigureOut">
              <a:rPr lang="en-GB" smtClean="0"/>
              <a:t>29/01/2015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D97ACC-CC54-4115-852D-61DCAA6C6E3F}" type="slidenum">
              <a:rPr lang="en-GB" smtClean="0"/>
              <a:t>‹#›</a:t>
            </a:fld>
            <a:endParaRPr lang="en-GB"/>
          </a:p>
        </p:txBody>
      </p:sp>
    </p:spTree>
    <p:extLst>
      <p:ext uri="{BB962C8B-B14F-4D97-AF65-F5344CB8AC3E}">
        <p14:creationId xmlns:p14="http://schemas.microsoft.com/office/powerpoint/2010/main" val="355564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98C685-F624-4923-BAB6-E1867B9375E6}" type="datetimeFigureOut">
              <a:rPr lang="en-GB" smtClean="0"/>
              <a:t>29/01/2015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D97ACC-CC54-4115-852D-61DCAA6C6E3F}" type="slidenum">
              <a:rPr lang="en-GB" smtClean="0"/>
              <a:t>‹#›</a:t>
            </a:fld>
            <a:endParaRPr lang="en-GB"/>
          </a:p>
        </p:txBody>
      </p:sp>
    </p:spTree>
    <p:extLst>
      <p:ext uri="{BB962C8B-B14F-4D97-AF65-F5344CB8AC3E}">
        <p14:creationId xmlns:p14="http://schemas.microsoft.com/office/powerpoint/2010/main" val="151148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98C685-F624-4923-BAB6-E1867B9375E6}" type="datetimeFigureOut">
              <a:rPr lang="en-GB" smtClean="0"/>
              <a:t>29/01/2015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D97ACC-CC54-4115-852D-61DCAA6C6E3F}" type="slidenum">
              <a:rPr lang="en-GB" smtClean="0"/>
              <a:t>‹#›</a:t>
            </a:fld>
            <a:endParaRPr lang="en-GB"/>
          </a:p>
        </p:txBody>
      </p:sp>
    </p:spTree>
    <p:extLst>
      <p:ext uri="{BB962C8B-B14F-4D97-AF65-F5344CB8AC3E}">
        <p14:creationId xmlns:p14="http://schemas.microsoft.com/office/powerpoint/2010/main" val="2072232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2493590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98C685-F624-4923-BAB6-E1867B9375E6}" type="datetimeFigureOut">
              <a:rPr lang="en-GB" smtClean="0"/>
              <a:t>29/01/2015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D97ACC-CC54-4115-852D-61DCAA6C6E3F}" type="slidenum">
              <a:rPr lang="en-GB" smtClean="0"/>
              <a:t>‹#›</a:t>
            </a:fld>
            <a:endParaRPr lang="en-GB"/>
          </a:p>
        </p:txBody>
      </p:sp>
    </p:spTree>
    <p:extLst>
      <p:ext uri="{BB962C8B-B14F-4D97-AF65-F5344CB8AC3E}">
        <p14:creationId xmlns:p14="http://schemas.microsoft.com/office/powerpoint/2010/main" val="213535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98C685-F624-4923-BAB6-E1867B9375E6}" type="datetimeFigureOut">
              <a:rPr lang="en-GB" smtClean="0"/>
              <a:t>29/01/2015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D97ACC-CC54-4115-852D-61DCAA6C6E3F}" type="slidenum">
              <a:rPr lang="en-GB" smtClean="0"/>
              <a:t>‹#›</a:t>
            </a:fld>
            <a:endParaRPr lang="en-GB"/>
          </a:p>
        </p:txBody>
      </p:sp>
    </p:spTree>
    <p:extLst>
      <p:ext uri="{BB962C8B-B14F-4D97-AF65-F5344CB8AC3E}">
        <p14:creationId xmlns:p14="http://schemas.microsoft.com/office/powerpoint/2010/main" val="3686834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98C685-F624-4923-BAB6-E1867B9375E6}" type="datetimeFigureOut">
              <a:rPr lang="en-GB" smtClean="0"/>
              <a:t>29/01/2015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D97ACC-CC54-4115-852D-61DCAA6C6E3F}" type="slidenum">
              <a:rPr lang="en-GB" smtClean="0"/>
              <a:t>‹#›</a:t>
            </a:fld>
            <a:endParaRPr lang="en-GB"/>
          </a:p>
        </p:txBody>
      </p:sp>
    </p:spTree>
    <p:extLst>
      <p:ext uri="{BB962C8B-B14F-4D97-AF65-F5344CB8AC3E}">
        <p14:creationId xmlns:p14="http://schemas.microsoft.com/office/powerpoint/2010/main" val="242957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98C685-F624-4923-BAB6-E1867B9375E6}" type="datetimeFigureOut">
              <a:rPr lang="en-GB" smtClean="0"/>
              <a:t>29/01/2015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D97ACC-CC54-4115-852D-61DCAA6C6E3F}" type="slidenum">
              <a:rPr lang="en-GB" smtClean="0"/>
              <a:t>‹#›</a:t>
            </a:fld>
            <a:endParaRPr lang="en-GB"/>
          </a:p>
        </p:txBody>
      </p:sp>
    </p:spTree>
    <p:extLst>
      <p:ext uri="{BB962C8B-B14F-4D97-AF65-F5344CB8AC3E}">
        <p14:creationId xmlns:p14="http://schemas.microsoft.com/office/powerpoint/2010/main" val="304697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98C685-F624-4923-BAB6-E1867B9375E6}" type="datetimeFigureOut">
              <a:rPr lang="en-GB" smtClean="0"/>
              <a:t>29/01/2015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D97ACC-CC54-4115-852D-61DCAA6C6E3F}" type="slidenum">
              <a:rPr lang="en-GB" smtClean="0"/>
              <a:t>‹#›</a:t>
            </a:fld>
            <a:endParaRPr lang="en-GB"/>
          </a:p>
        </p:txBody>
      </p:sp>
    </p:spTree>
    <p:extLst>
      <p:ext uri="{BB962C8B-B14F-4D97-AF65-F5344CB8AC3E}">
        <p14:creationId xmlns:p14="http://schemas.microsoft.com/office/powerpoint/2010/main" val="140398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8C685-F624-4923-BAB6-E1867B9375E6}" type="datetimeFigureOut">
              <a:rPr lang="en-GB" smtClean="0"/>
              <a:t>29/01/2015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D97ACC-CC54-4115-852D-61DCAA6C6E3F}" type="slidenum">
              <a:rPr lang="en-GB" smtClean="0"/>
              <a:t>‹#›</a:t>
            </a:fld>
            <a:endParaRPr lang="en-GB"/>
          </a:p>
        </p:txBody>
      </p:sp>
    </p:spTree>
    <p:extLst>
      <p:ext uri="{BB962C8B-B14F-4D97-AF65-F5344CB8AC3E}">
        <p14:creationId xmlns:p14="http://schemas.microsoft.com/office/powerpoint/2010/main" val="343188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8C685-F624-4923-BAB6-E1867B9375E6}" type="datetimeFigureOut">
              <a:rPr lang="en-GB" smtClean="0"/>
              <a:t>29/01/2015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D97ACC-CC54-4115-852D-61DCAA6C6E3F}" type="slidenum">
              <a:rPr lang="en-GB" smtClean="0"/>
              <a:t>‹#›</a:t>
            </a:fld>
            <a:endParaRPr lang="en-GB"/>
          </a:p>
        </p:txBody>
      </p:sp>
    </p:spTree>
    <p:extLst>
      <p:ext uri="{BB962C8B-B14F-4D97-AF65-F5344CB8AC3E}">
        <p14:creationId xmlns:p14="http://schemas.microsoft.com/office/powerpoint/2010/main" val="157301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8C685-F624-4923-BAB6-E1867B9375E6}" type="datetimeFigureOut">
              <a:rPr lang="en-GB" smtClean="0"/>
              <a:t>29/01/2015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D97ACC-CC54-4115-852D-61DCAA6C6E3F}" type="slidenum">
              <a:rPr lang="en-GB" smtClean="0"/>
              <a:t>‹#›</a:t>
            </a:fld>
            <a:endParaRPr lang="en-GB"/>
          </a:p>
        </p:txBody>
      </p:sp>
    </p:spTree>
    <p:extLst>
      <p:ext uri="{BB962C8B-B14F-4D97-AF65-F5344CB8AC3E}">
        <p14:creationId xmlns:p14="http://schemas.microsoft.com/office/powerpoint/2010/main" val="283744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8C685-F624-4923-BAB6-E1867B9375E6}" type="datetimeFigureOut">
              <a:rPr lang="en-GB" smtClean="0"/>
              <a:t>29/01/2015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97ACC-CC54-4115-852D-61DCAA6C6E3F}" type="slidenum">
              <a:rPr lang="en-GB" smtClean="0"/>
              <a:t>‹#›</a:t>
            </a:fld>
            <a:endParaRPr lang="en-GB"/>
          </a:p>
        </p:txBody>
      </p:sp>
    </p:spTree>
    <p:extLst>
      <p:ext uri="{BB962C8B-B14F-4D97-AF65-F5344CB8AC3E}">
        <p14:creationId xmlns:p14="http://schemas.microsoft.com/office/powerpoint/2010/main" val="1280420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en.wikipedia.org/wiki/Vedic_Sanskrit" TargetMode="External"/><Relationship Id="rId7" Type="http://schemas.openxmlformats.org/officeDocument/2006/relationships/hyperlink" Target="http://en.wikipedia.org/wiki/Proto-Indo-European_language" TargetMode="External"/><Relationship Id="rId2" Type="http://schemas.openxmlformats.org/officeDocument/2006/relationships/hyperlink" Target="http://en.wikipedia.org/wiki/Ancient_Greek" TargetMode="External"/><Relationship Id="rId1" Type="http://schemas.openxmlformats.org/officeDocument/2006/relationships/slideLayout" Target="../slideLayouts/slideLayout6.xml"/><Relationship Id="rId6" Type="http://schemas.openxmlformats.org/officeDocument/2006/relationships/hyperlink" Target="http://en.wikipedia.org/wiki/Old_Irish" TargetMode="External"/><Relationship Id="rId5" Type="http://schemas.openxmlformats.org/officeDocument/2006/relationships/hyperlink" Target="http://en.wikipedia.org/wiki/Gothic_language" TargetMode="External"/><Relationship Id="rId4" Type="http://schemas.openxmlformats.org/officeDocument/2006/relationships/hyperlink" Target="http://en.wikipedia.org/wiki/Latin"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upload.wikimedia.org/wikipedia/commons/8/88/Gallup_Religiosity_Index_2009.pn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i="1" dirty="0" smtClean="0"/>
              <a:t>Eritis sicut </a:t>
            </a:r>
            <a:r>
              <a:rPr lang="en-GB" i="1" dirty="0" err="1" smtClean="0"/>
              <a:t>deus</a:t>
            </a:r>
            <a:endParaRPr lang="en-GB" i="1" dirty="0"/>
          </a:p>
        </p:txBody>
      </p:sp>
      <p:pic>
        <p:nvPicPr>
          <p:cNvPr id="1026" name="Picture 2" descr="http://www.askart.com/AskART/photos/BOK20090407_37348/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556792"/>
            <a:ext cx="3559671" cy="503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ibrary.uwsp.edu/aschmetz/rheinhold%27s_monkey/images/Managua/Erit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2924944"/>
            <a:ext cx="1838674" cy="27741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ibrary.uwsp.edu/aschmetz/rheinhold%27s_monkey/images/Mexico/DARWIN%20008_lowr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3284984"/>
            <a:ext cx="3009900" cy="230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412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136339"/>
            <a:ext cx="4572000" cy="4031873"/>
          </a:xfrm>
          <a:prstGeom prst="rect">
            <a:avLst/>
          </a:prstGeom>
        </p:spPr>
        <p:txBody>
          <a:bodyPr>
            <a:spAutoFit/>
          </a:bodyPr>
          <a:lstStyle/>
          <a:p>
            <a:r>
              <a:rPr lang="en-GB" sz="3200" dirty="0"/>
              <a:t> ‘I saw a great star most splendid and beautiful, and with it an exceeding multitude of falling stars … and suddenly they were all annihilated, being turned to black coals … and cast into the abyss</a:t>
            </a:r>
            <a:r>
              <a:rPr lang="en-GB" sz="3200" dirty="0" smtClean="0"/>
              <a:t>.’</a:t>
            </a:r>
            <a:endParaRPr lang="en-GB" sz="3200" dirty="0"/>
          </a:p>
        </p:txBody>
      </p:sp>
      <p:sp>
        <p:nvSpPr>
          <p:cNvPr id="3" name="Title 2"/>
          <p:cNvSpPr>
            <a:spLocks noGrp="1"/>
          </p:cNvSpPr>
          <p:nvPr>
            <p:ph type="title"/>
          </p:nvPr>
        </p:nvSpPr>
        <p:spPr/>
        <p:txBody>
          <a:bodyPr/>
          <a:lstStyle/>
          <a:p>
            <a:r>
              <a:rPr lang="en-GB" dirty="0" smtClean="0"/>
              <a:t>Hildegard of </a:t>
            </a:r>
            <a:r>
              <a:rPr lang="en-GB" dirty="0" err="1" smtClean="0"/>
              <a:t>Bingen’s</a:t>
            </a:r>
            <a:r>
              <a:rPr lang="en-GB" dirty="0" smtClean="0"/>
              <a:t> Visions</a:t>
            </a:r>
            <a:endParaRPr lang="en-GB" dirty="0"/>
          </a:p>
        </p:txBody>
      </p:sp>
    </p:spTree>
    <p:extLst>
      <p:ext uri="{BB962C8B-B14F-4D97-AF65-F5344CB8AC3E}">
        <p14:creationId xmlns:p14="http://schemas.microsoft.com/office/powerpoint/2010/main" val="951598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Hildegard’s visions</a:t>
            </a:r>
            <a:endParaRPr lang="en-GB" dirty="0"/>
          </a:p>
        </p:txBody>
      </p:sp>
      <p:sp>
        <p:nvSpPr>
          <p:cNvPr id="3" name="AutoShape 2" descr="data:image/jpeg;base64,/9j/4AAQSkZJRgABAQAAAQABAAD/2wCEAAkGBxMTEhUTExQWFhUXFyIZGRgYGB4bIBweHB8cGyAcHR4gICghGx0lIiAfIjEhJSktLi4uGh8zODMsNygtLisBCgoKDg0OGxAQGjQmICQsLS8uLDA0LzQsLCwsLy8sLCw0LCwtLCw0LC8sLCwsLCwsLCwsLCwsLCwsLCwsLCwsLP/AABEIAQEAxAMBIgACEQEDEQH/xAAbAAABBQEBAAAAAAAAAAAAAAAFAgMEBgcAAf/EAEkQAAICAAUCBAMFAwcKBgIDAAECAxEABBIhMQVBBhMiUTJhcRQjQoGRB1LwM2JyobGywRUkU3OCkqLR0uEWJTRDk8JjoxdEVP/EABoBAAIDAQEAAAAAAAAAAAAAAAMEAQIFAAb/xAA2EQABAwEEBggFBQEBAAAAAAABAAIDEQQSITETQVFhcfAUIjKRobHB0SMzUlOBBWKS4fFyQv/aAAwDAQACEQMRAD8A0Utuccpw0zrqI1Cx2sXv8sLVge4/XCVU2U6MKvCVU49C74mqqlDCxhBHyxy3jqqaqQuPThCjHG8QoXoOHEfDYGPRjlxKdwN611qPLIzE6mAHoG7bnY0LIHJJrgHHdWzxijtQC7MqKDdW7BQTW9b3+WKN1uUmM5lysWYWR4pl2Nq9DbUQaC6PUOxPvgTn0NFdjK4qT1HxqxM0cUytUbNrUaaccRoCpJO4JO59vlYeleIApYT5hWBEYT0aWLS7j0jfSbUCxexs4yvI5ASzlRIihQzEsHAqPRQ9R1H56iRvtd7XbK552iVlAfNfaFkkA+Es2pEF90Q6bHbTzipNwjn8piSJuTVpPbDYGBPh7zfvvNkMhEmkbAAUinYDgEk/OqwVOCg1FQkiKGi7ChhGPaxy6qVha4bGPReJC6qXWEnHb+2PNN45dVKxxOE0fnjqxy6qVWOx4DjzEKVjH7Sunx/aonKkl421VVnRWkC9gd6wKy3hlSfgKjuda7H90+m7+mDn7UBUsB4+6k3+mnHnUcuteo0v8r8ZVgVHI7/UDBoWsd2k66aVkTbh1bBtKFR9NYfDLMN62lI2srd7bWMS26ZmF4zGZFNR+/NDvv6sOHMR0lMRQKEFX3Q7gA6DVGu2HPtUcht3OgH7tGQ9gBqa13N3QNcix7M6GFKG3Tbu4eyYyy5w/DmcyCCVouDRHbd/z/MYfBz9Cs1mDf8AQ/6sNHOxwuSrAo+k6ae1YDTtS6QKC8sKr8sOJmo6Xz5o3I3CqKUE+/viOjwn/V3TZNg/iElMxnmAIzeYotp5UU3FEXsfrhdZ+yPteYsbkWOP13wqTNQrbRumnSNSAkeoVTLt7CqFf1YTL1JZeZkSIqFII9b+/sQvbeu/vjujxclT06T6W/xCaGezhk8r7XmNdagLXce4N0foMeTZnPrucxmbJAABVjZ4FBicN9bEOhZIXjEsR1JTAWBytfD/AGfUYJ9NzMhOXmkhZYWdZFdFLgIQ3x6bprqzwAecDfHCwE92Ku21SOODR/EeyRkpqjOYeYvmYpgdTmy6BUbQdJIpb1AHuPc4c63lS0aSF/MWTSBKauNt1cSdmW6A2PwjY0MM9PhImEsiqMrOWZlZWPpcmvWo0batzYI0r+7eE+KYzl1GUgpsu486MFjbadTkax+EFVIo36uaGM40v4c7kapNBrQfoeQWSSi8PxsPjUeg2BJ6gC6AAsKu+CBi8yRpDM3lpYiXYX2ijJ1E7mrlIutzir+G8g7hZ9IeCNw8is4trQarWqYKSWB1b1uCTeLJN1JUiMjlRLmZFfy9VtoFFVA+aqPzY4pMetRXkfVxxqk9YWYrJLraNmkjWlehG4T7xlYc9ks9lNc4DxDOuNs3OBqKjVMRfz+Hg7frg/0+5oxHPoMcT+ZKRxSLfqJ2a5NRJ4+7OBOfPlupmZ1DB5RGiE6UdrS1UH1k2d+yjveDWNzC648c8goT3uYDdp+QD5hNp07O7n7Xmbuq80nf/e4+dYhtDnC7IczmQVO9ykc8EHXwd9/kfbD56uJ2bzPNSIkVH5MgLUPxsB3O9D2AvnDk0sVh4S8bDY3FKyuu5IK1tubBB5998aWgh1jxQBbZRqH8R7KLL0rOb/f5g1uf84bce4ptxiNHlMx5nljMT7C7Gacj2IsXRBIuxtY98Tcx1RpPufLkSIqVdhGzag34UJUFe92vcV8nXmj0oIkkRoz6G8ljS7alrUvpaht+fNYjQw7FPT5d3cPZRX6VmQxVp5hQuzmnojnY1t+eGUycpdVTMysGQvYzUn4StjZf5wO3scT0zjuSHjmEQBUIqD1gmyWJYkLW2m/e+axIzOcDgDyZwQwZSEQ0R9W3BFggVscdoodnmo6dNtHcPZD8x0aVQxadyAL3zUgBvjcrWB/TolOby4SR2/ziNT94xB3Q969yMEy0mYUWrkCTSEABry7OsqGoksQACxoAd8Rcpf22Cw61mYtnUKe3bfvtfesBlawDqjWE5Z5ZXVvnMHCg2HctsrHmPPzx2AJBZP8AtSQGTLiruOUVxd6NsCMwoEOYNM0hQqbJOkKQCqgnjcNfJvBb9qX8rl740Sce3owE8SwmJFljUqknxi7on0g7nbUD9NhgsIqCnXAaJnA+ZQrOTy+dJUki01CnIAAFccYbj6jLdGaX8icO9SeppB/P/tAOIzytsK27bfrj0UMTDG3qjILCLiljqc9/y0g/Q/4Ye/yrPwJ2+ulf+nEJm7aeP4s453sEBd75+X+OCaCI/wDkdwUVKIJ1PME0JSf9hP8Apw6epy95qFXehP8ApwOyqcnUR2A/jjE7JdHfNv5ETCzE7na700NN3sTfPvgM7YImFzmig3K7A5zgAiXhrKS5yWSGVm9EXmKroFp7GjUoC2ps2DsRjROgzxCOSJaRFGpUsgorAllq9tLBx8q+WIyZVdKZuAfeJHpobeYi8xMP3hW3cEVxeB3ibLwNozih9M6GNnjJRt1JRib27qQQbvjHkJptO/Km7YVrMjDW0QPpPUMzCVhSRYi48xFm9cciv6gdZ9SMb3BNXfGIsWbdc0ftSBDFBIoXet1cir/DbECidgN8MdTl83S2bmfSBcaRwkKoIGylwgIofPviT4bGRmkZMzLJ5KJUXnMAASdwGXjYClv3xcigJK0gxrGXqatWfPNUx0rOTnJ+S8ogyi6lYgDVJqJYoL3J3ragBycHfDGbyiRecZY2n0kxQl9TLsAoF8yttbHcAgbAYrMxiEshRJp4EcrE3mUukb1wSPVfteDXhcQ5rM+XIIssoFrGi00ldvMNkfkQT2xDgCDqqulY0x3qU15clF8lkYoWjV51OqMea4f0G2UeWNyAAI2vub73j3xLH58eZziqyouVAAawS4eQKSO2lTqr3K3xgrD0yPTmMzGFVAAuWNcEDSZgW/ESzU3sL/Fhnp8bSw/Z2RfLnbdaOrSWBGo8C4l45Ho39QwIOobwWcTeCzfL55mvTPNtVet9/pv/AFjHpzsneSU7d5H/AOe+JnVmUzztqAHmFIwONCelQPoBiFNOrGuB9NuMezs4ZJG1xaMRVZMguuICaeRxtqf/AH2/54SJjW5e/wCk2+GJCvt+uHUcUNuB9f8AHDAY0akKpSWFmvUflZOFRUGSgQQ673z6hj1wVYHcHsf4+Xb54ZG7L39aj/iGKvaLhw1KQcVcshD5heLzHQa5PTuocl2J9Wm9lX8JBNn2xBmjWLNwlFIHnQsSeWOsgtvx7fQDBfKZdXSUsSoSSUlwxUqQzEMCpB4JH0vALNOXljc2CHgWzfqpmtt9+QceYf2e7zXobJmBuPkVupx2FlRjsDqs1ZF+1JR52XH8yTn6rgd1ORpo55AoEKgqrG7elABUV8PqJu/b2wR/ael5iAVdwuK97NYEdWzLATwmwy6pFHurWGr3G5/3cXhyK0HD4TBuPmUE6qPv5b/eB/4VxHdr78dsL6s/30t38VCvfStfliOHsEY9LZ/lN4BYLsyi2U6chiDs7ersCB3I9sP5bpERI9TUT3Yf9OPINIhS+yXXv8WCidGcSTwsQZIoGmQKSAxpSv1Xcqe23yx5u0WycSOAeRiU/HC0gGij5npUKXs9fDrJGnWV1BeL474P/wCSvsGYkEAVTLFGkLPxq1ojg/PcOfe8LzOUijWbK5nVKJfLkVgArKKYMwr/AEekn6Vgf1nIyrlROzliGLu+9CSGQhZKv0h0BQkbfDhKS0SS4PdUZcck5HC1tCBREXZ3zyafu3ClzEx9IzC0DdcrJHe9HmxvhMExEeYy7RtGcvKmYQN/ozIGZQRsQvq3GxBHzwd6vlEEuXzFHUrBWYfuMCBq+SsVN9r9sCPHPXIolHqBmAIAUgkBgVcOLvRRB+RUbYC03iAArE7F3jWRkgmgCEiaVGh22JYguo/dIazR7P3o4qHWYQqKkClosuQJZR8Jlb5+w2AH598QM341zUwHnKpSwxRLU36o9Ifcr6QTq+vHbof2hyx5dctHl4PKVdB1ajr92NVueb/PDTIJA2gGKuy0GIUpr553qyQdKkmz0zZJgh8tZhZIB1hfSeeSWG+22Oz/AEiWcuPsvlTQt6pYipj1D1AlSRXY+knncYqHQfGuYy5ZESMtJShjqtFtjQF0avYnisOv42z2pANBtvNaMR7MSSfXvZFf4e2LmGUGmFFJtLjUtyyW0wSrm4lkkBWAKGKkVrK72R+4CLFc0DxyGV5WRM0ztFq3VAN9OoPI7nspUBQorZVF71iJ0jxzl83oWc/Zzy8choO10AGOxjHJ7mwPfE3Mdcy0mZa2kmaI6FhhQvuCCWetqugLIHpvfakLrmuIIogNCr2a6EuXykck0IaXMTrtpto47LhFA31EDeu5rth3p3R4XaVZMuqaGC1rZtyoaj2sWLra79sG+qZ7OGWOUxpEACI4786clqshBS3W3JAHffC83kFiZrzbebIS5T7P5jWfdI/UB2/xww20SjJ1K7CfTcqPY2gqMUK/8PZb/Qrzvuf+eInVOiwpDKyxqpA2IHzHvgp07N+aGurDFT2PyOk+pL9m3w31oVl5b/d/xGCWeebTtDnnMayhPY0NOCzmd+O9H+rnbCIquPf8ak/UMP4/jbpgSTX1w1CTrT+mv94Y9jJ2DwWYO0Fe8t5LTsjsA4lcICrbsSWJ4pqCit9jffEXrZ+8uqCvDpHerkNn2J5wRbIhzIpNfeuVeyultR4b8Jrf8sBOq53zNW24MIY3YZgrkkHvua/LHlpOx3eYXorIOs0bvRboxx2ElsdiizFkX7TGvNQi6+5bf6scC/FcKsloR5saGje/lgU1/L1Eb9/zwR/aSD9rirnyDV+9tgdmGC5WVAxay/mFtiWPDbAVRAFexGLQZE71ovxiZTYfMqt9RH38o/nD+wYbDcgAbf14e6mfv5drtq+mwwy1jYCz8tz/ABtf5Y9NCQImk7B5LBIxoFYsj03zYVpiGXLySADuUIoH3FE/1YtK9SLywySRhY5I3gEoN/Eqmn29PqBrfe/fArw6DlsvHm1AZJMuVHdVlOlaauzFeb5sdxg/4TijkgmgZQY9bak5C6x6l37BtQHyrHjrS+9I528/2tyNobHkoXR8rmPteUfMPrDQkg7bMQSY9uVAbbnuO2LB0qBEgdK+7R3U9wBqY/pRwJycmjLZeRj/AOnkIdieFBaJrJ9gbP8ARxnXijr8mankSNnWBnU0GsPVI5NciqOn/ngbYnSmmQCl1SaBJ6z1zMZgeSGdYVBRRZGpQDpcnvYFEcUcVvLwHz0UuIwW/lH+EAA2b737dy3zwY8PT5aJnGbvTasqhS4G+4K/DuD3B4GCfUcmuYljsNIiKAqqH1PsmtiOV4A0jba73obMENMG4DbqS80gADQDeSeu9CjK+XDITIHArzA6sWJIBIUBaBQXsOdjzgQ3QtBKOx1rYbcABgaodz3wbOWCOQ8TrF+FRdKWAKgtVWO4xFmiZzuGqqsgi99Rojc0BZ+mGXMibDea4Y60KMyvmDXgncn+mZhEjeERA2CG51EX6twaJOw7EaB7GwUsEjy+UiM2pjpu1ah+JiG0ihuTwN8HOmyuXCqxQs2klt61bEEi7+dWcFereHzHHqaQMD6bGoENvqVdqIqu+4v2xEogDmsLusQKbCpjMzQ4tHVrlrVRzHQpYifNXZr006vq0kgixxvX5YsPgnxfPkx5D0sLmg9X5XufT8Q+RO3PG2B/ibqMzqoY2AbLj8XpCeoNe+w3G3ywOk6BO0YleKkoHWQFOliPVQHqG6/P1D54Wms5xbKislY9gDc1rkHSz6pl6oBE27M4XU3yMiMrBR2Vaq8Q8pDPGylJWgyoa5JvN8st/OCTPIx/2hZxm3hSEDOwh0WRXk0FGUMKbbvtqHO3FY2WbwVl7MuWH2abY6kGxrsVN1futHGVK0RGhPgi1oetmgOflihkEkUs2YLbM08UlqpNn74gKoB4Gn9MP9TcNl5RsymMkMNx784ldUaRRUk86WaDQZhZW+vluoc/RdR2xAmyBywljlsmZWKvZ0OQp2r/ANtq3Knnte9WgIMjTXEEIUjeqVnWckJa/wAtsdEF9HOrzB9KsfrhxmoECqasMRiqPcNf6G8ezf2CskdpaAoMk2ZiBOnzGMiUPUCkYA3F0bN17HAzrMKqxW7Jkh1/VjLY/IUMT48u32meVTTLNY5pl0KpU1zzY+YwP63NqCtQVqiJQcKwaYEb7ne9zzjy8nY7vRb9krebw9FtxUY7CsdgazVj/wC0hh9siHtAf62OBvXcvo1yINmUrKgvkiww5Fg1f0wQ/aLJWeQ7nTADQ7+pth88RnZvsszyFbfUF02Qvcg2BuWBG3stbYLFg08VoPPw2cPUqq9S3nkHB8wj+usT/DORaTNwMaMQnKX7kIW+exF/ocQOpH72U+0jfx+uLr4P6f5KZ2KR6khlEgcAX8AKuoPvuNzRsi8aH6haNFZmsBxIHdl6hZlmZV5cdSkCCSLKrkct5bMWmjIkP7lstVe+6kdt+2CHRpVGYMijSmciEovgSL8a+3e6+uK91DrBSeKdl0yr5qzItgMRGQrj901sR8hRIol/quaTpscEcjmVoykyL+L1WsiX2U+oj9Medul2Gs8+gWqeq2p55wVc8b9eZppsvE48rzDq0/6QhdSkn8OoH8ycBPDqx+d5chVE02S7lBqIUDffYFtwADQO4rEabPNJM0jDZ31EfzXOqgwG23y/LFrzgilSOEBOQC4C6BvdhgSQCNJoj/3HvfjXghwEYS0koYLwzUXJ9EGYnvLR2AB6i2xs15hU7j6C7q++J0ZmRxI0fqhAXcEaSeCaI3r3998edMzDQyOBGshU2PkVI9Wob6a/DdXzhPUJpJQ05CrG0lFQQp5uyo77/FxeHWxyaR0Th8OlK6z/AKly9gYJAespef6jHN5a15YTVcjsxpQbGwNGx8tvfEKHoc8xMkMDspr1gKt0bFa6Bvbf5YZhCHMnSD5Uah6be/UBvtRA3b8hjZFcdsI2qdllGhibUa644ordI8iUmhphTYsnPS5Ia+0RyQqNRV1XbVuQNSkhbOIU2bkkIUszlVqrNhUtiTvuQL35xs2Yp42Rt1KkG+KrfGTdN6g+X8zSAbbZrN2o9Nb0Rvve5F4JZra+cG7GC9tKcFW5Q0c4gHPioGadmVVK3QIACb0NzYAv9cO5yeXJwyQSw1YbSaBIBXQQGIPoqqIqq/MLGYkSZJ9IDEl0uypuxfN+/JwnNTnMMASiKqMPUbFCzRPueK4w9M2aV7Wlou0xOw/6hM0LWFwONcFUznmDrLCQHQhhtTKR7Hgj6fpjU/D2cy3UhX2zORy1ZheQEe2y1pkXb/tjP+jeFDOzgTBNJ7rex3U3q37jjkD3GIOay5h0lX0On4t1IK+w5u7PG3GMy0wAm5kQm2OdJWQLWj4dzsDnypQY/eKCNJK7hioDe262fljs70z7RGUaTNqo5pxmFsb+pWUSqfy298E+iZ/PTZOGdEgLSRg+p3HY70Fr2/U4HwSdQhkL5gZfU1KJXlIjAJvTSxgg+2s73tycZVXVxpUcEUOris6zsekuhFlSVs2u4NXR33q6OITZg6dJ4u/4+X/PF2/aDBmBJFmHijWxoMkbl0Y8rYKgg8gG97xSpofSDtbcfrW+PW2O0aez3znj3hZM7LkmGS0F8yytOiKdbSnS11o+7S3+dGvT3JGAvWsv5ZIJJdjEzEmzzIAPYV7DbnBnLZgJmpmkFoJK1fuEqnqb3WwBfa99twH8SnUWNq2oI2tTsb8z4T+6BQ/XGHJgzu8wtqxYubw9FuLHHY8DfxeOwNZ1Fkfj5v8AzBflCn99sROrxrGsoI+7nUsjVVOKNHtZ3I998SvHzheoaidhChP08w486gJJMu7SKAukkK1hiQVOrSR6VUXXfuaxeI0aeKekNGM4epVYn6bJPmJkiILrrcL+/pItR897/LGgZtxPCuYjB1eWY5kqm0EUykc6kPqA+RrnFMyKyLnpZ4wzeTL61Xc6G+Jq7ge30xbJ53acvEQTpDoyLZeOgCSLAk0nlTRFij2Iv1GQve0bAPLEeqDZmXWVUbxL0YZvKCeE/fCMOK3Eg08e90TRFHtig+JM0Z85JKx1I9bb0EKrSg1QI7fMYv8A0/q4y8c5lKeWoMkRTcHf1R0d1IY/C3Gr2GKDksiJ481mWoOuphW4IKs23sAdvfbFbIHVNchl+VeR1ylVx6C/k+ZqA9OoCtyAFAvewx1jYit7vEnIZdVhSID7wyUzCqo0Dt7gWbJ7YH+FWnnDQKQyImuiF2qyDqIvYk1v3rFjzM2W+6AQ0o9dDSSApAv1EXq3Ox2I37Y2orzKNaCS6uI1b+diUcRIS95wGNNu5Ssx09cvEJIpX1BtGxFMCNytWSG5qxQvnCOl9KilhMjMWdgT6vSq1ajgksNVke5GBpyk3lebR8sBSLcXpFBTsar8Pvd46TLqZFSLVT18dDfkigaNdh3wEROfAfjdk1J2DYjl7Wy9jPLJMdOkSKYFhaOKce6kFWH1o2MXPK9RzuXUBUGdy4FRyKTq09gxAO49iL+ZxVupo1Jl2j1lQGGhQpGoXubv9d/lhvp+XzKOAvmwglQWvhTtZ0sCd/fALRA2Z19jga401o0dpY1mimbSn5wz21rjvCtfWfEmYaOpIvssRHqJJLuP3U2FX3NcHkYA9PgmnVwGVUL6mBv42DFVBqq4X3FjDUnTJ5HZmYSFWPxsWJANWV2NfUmrGPBn5kMi6zEWJLICdJs8qDwbHI3xazWZzARE4B58uNM0KW0QEht3q+Z55CRFkblUOTQk8oqjAHe/h1jYDmyB3wW8T5WIRoYVXYhdV20iqpRXsbBTpPbcjnAVMuzFUClpXIIN6gFIs2ACb3s+1YI5nJSRKFdQ5cARtZYKdTela579hzhqdtbRHek6wpht9MUKIgRPIZhjQoIzmJlkjKuwUkgWNmBDJfI29uNsVybq0juWc2GNsK233NDm+/N4ubyQiIp5WmQcmlstd3en4d/h2+uBnSvCsU+q5WVtVUumgDR1G6pQA4LXsdPucWmJkBe5hFDTjvQwBFQNfWoRrwL4iiQR5WWbMQEUqSJJaEtVBkYEKe18c8YuPiXomcWJyMy+Yj0+uNggYr30+kqSOeBxjHupwUp0qTQ/Cy1sAN+TYA24xs0vSZRDHLFmJmURXJE0xOo6Reh92Ujfbg0OMYdpY1pDxr2p3rMddJQnqPkTZQ+RKMt5i15MpXy34+G7VWB7rVHkYz/LqbVSDetQR/tAHjavmNsXPp/iDKxpKoy2qFwC6NKXLkgbqG2JpuLBpe+KlNLGJPuiSjFWXUKIGr4TVhq23HP640f0pzml7dRHOPul7dHkdhV6hlTXmGdgirKQWY1yqirPfisVbqmYJElgqNCMqGiy35reqtgd+P8AHBuBdWblR3CjziyA7W2hB9CwAJo/vWONoXi2NFDhNwI1BPublJ37njAJex3J6wGr2c6lt8fA+gx2EZWS0QjgqD+ovHuBUWcsj8bDV1FhRNRR7DudYI/twxnSwgMUmzLehtQNqDpK371RrErxea6k1to+6iBb29Ys/piPnZGkiZgmmBdlVrBaiKfSRxdENd7fPBY+yeKdl7Df+fdN+Gkf/KWZMUmmQAelt1ZTV2BuCDVEYndTkEUhlhASRZCzorDSWFB/Lbglh8SGiSAeRu10fLky5p0U6klGoobkAKjS6A7bDUCler6jCcrkwcyabRLOupZauNmX4lZeCrjfQfUpDVhKd16UncPLyVYAAwKb48ycM2RfMFUDUGjYUbJNf7ZIOwOKh4KdPKzCvRUlFcUoFNqBBFheD7188e+KUkZocmS0Kgs3l7FQR2ibkoRuoOwsjbgP9K6EogaNvQkgGujesA3qvsar8u2GrKy7HiczglrRJm1N58Es2ldKjTESFJrb5E2xsnY0b4F1gv1npMSwlgukgCz2YsADVAkAEVV0C3PbAPo2SH2dispCLZVNqNfiO/0F7b/1SstlBOwRZCUVNWwGxZrKAEgkk2drw5M8Po4OoI6VVoGlgoRi7L+0ifrc3klaFFQt1psatgKAGmtq/PE/p3QvhkkaRmJGhFIUE9q4IAFnnscR+rZXy2bLsxZVUmFQR+9qIck+nSOTV32xZHyABLySFdK1anQAo5ptyBvVjcnsKxLjHdGhwa7E70IiVz6POSgvkhCFU64lYEM7yH4yNtNMxrY9ttqOI/RJkBmSRTKAoSPTGbc+oMbIFE7es0TQOC/hjpsbytOEoEBUL6tRH7xLkmz+WwGwwdlzscaNIiNIF5Maiua+JiB+hOLOexg6yGa1VM6llJENPEkMbkUxYsFurLt6SNu+4G/vhM+URWC/cuQv3bMNdFgQV1Ku63tp5/Oji6w9bhkcRSI8Tt8KygDV39LAkX8rBwI8U5BItGYQBdBPmUBunDA7bgbN77YkOa/JcNiqXVMosMkbIaUncWTRAv6gWK2PfHqzT5mVFDOzBrta9I2Gobj5Egfpgz1zIJNAXjFMKdOQCKNqV4G1kbbFTgC87xuiMkerLk/h5I3UkCtXYg96GLRNEjDd7YrQnMcOcFe8YnXXHqnNEeq9F0IJVJljJ9TWBRGkd6cktZ2FURit9bzzRO8sCiIUFoGwL7i+d/7cHs51p5olVwCRRU2AQap7rkNzXY1gJ1vy2U+XYXSLs2fmdv1wayRzaEsnzxpwwO1UtLmaQOjy3KrvnS4IlJa7OrlgTz9Qfb+zGveEur5rMQo8szpl9OkSQRglStjTLqDFdheoAjfesZ1n/CZiIPmB0LED0EGlO/uLquD+LFg/Z11yWB5okYaGqQ642KobC2aIKqbALVtQNUDjJtTQ9mAyTkYfQE5HBPzSwwyZmETsYzQTQFfzN1oHgCh+IFao1iB1nMJKFdIGVlZVd1YMHvguPSQ2x9QsGj3rHvWPTNJGa1arNfCtndBufSDxvuKwPhQKd2NFlDFb9Q1KTqG1jk12q8Ds8ha8FPzWOsBfWporucvqeYggMJ/SeaYIjLfuDuPocCfEmYLw6jVmMWo4DAuGH63+WCUObt5miKnXJYL7igq0wVTqu7HHbFf8QZeldhqNx0WbkkEm6O4ssTwO574NLjH3IFjJ0jNy3PpKnyIb58pb/wB0Y9w5kf5OP+gP7BjsCOaz1k3jqIHqTA1XlRHc0NnHPywxmpj95ESL3kjb99C1n5m/nwfriV45P/mL7XUMe3N+sGsRetZrzo6C+hGB1rRAcEDRfJJvcjbYjBIuyeKel+Ww/t90/wCH21z5pYSEzCk2SdpFPAbupUnZhxY54wzlelyyREIxSZGHmRuxtJFN6jdg377GidzePPDQWTNyhXEeYiZtLAAhkY2VdfxU1G9juMOR9OzKzvTs+ZQWy6qE0TcaS24o7UbrscJTCkhAwy54KIT1AoviN5JTHrjb7SoAkVRYVQb+7JbT6rO9/KrwiOEGMkm7N2TtxVA/LbfjA3x3m2AgjZZIQd5YiNPpBA+evvvq39hiVkczA0JLBRGgHwuaRSaU82Dfar2OHIBSIJK0lxdwUbp+UWT7PGpfW4+80qGr5j3Xi+Plgl1bpCxKsiErf4TStsADQsliTZvsDgV0kahD5QZ5V9W42IBGnYkc+2J0ubknJV2YvQ0IACGKkgsTfp2O5G1b4enDzOC13UAF4btdQrwUEWIxNacdSTlnRsxM1k3Da6z6q7mx3Fb/ACHfFk6033JJ3AkW/mBI5P5HFTz0UodEKqki/dXp7OauttYo/oMGMzmC+WDygofMXWtEURJvewNUSfat8TI1okaWnA0pwQoq9YOzVozZcwxJFVyN6rBrSASeN96A+mET/bCgR4UaMEEiJihpeFAJIoGjyOBiU06iFZYh5hiF6VokjSQQP529/likdJ6/ms9NM7NJBBEvEaiw17BiRfF3XF4DIyNxLnjLiqgmlArE+ZWQLFN5iPJ6GDpTDTZQq4sar7g3ftib1jNXkDI4tvKJPzIU3+pwOkybmTQXmkmXQ0amUsqn996AAA9j7bb4m+I541hXLa7dho2qwCKZ6+QJP5YiEAOq2tFB2IT0eLRFGp3OhFYnf2BO/sG4+b9gMAvEuh5E9PqEXrrf8IO5+QBPy/PFmkFDSL1NaC9zuCD9aL//AKziqZLVl2aTSGXW0e7b7HY3ud129jeLQhxffZi4YgbUxLcJAeaDWU5k82hl86eIvEfQSoAUGqNijZquCDeG+vZyB/hq2SmIUCyQDt342IrbSa5wvK5KXMMz7pAXY6jWgPXpBAOxJoXQ5vDXWso8CSQMq6iAxbSb2BpQaGoWeePbDLNC60h17rgdnUNvdsVX6RsBaB1dv9KozdWklfVI3bTY2qtwfc/Xn9MXP9lwcStmpW+4B8hmb+cLNk/gBCqb/f7VisdW8PGCUqTcfKkmiQCRRsCtwRvi8fsi6uqeblpAo1EMh2KmxpZNtvYi+bOM20kaI3UVl+6K5Y0QHqWVEGZnj1fdiSl4qrOmvysflif0HpJn8yaQN5UbIdxs5Lja9rAU3X0wX/aD0dYnSgBC6NpA/CwKllBHarYL/SrExOuxxZVIH0gOFMWlQl2wBsfDatYNb2Lre8JtJIaW607JaXaC74qN5S+bJSnRFILQbjQUojT3pqbbfY17YheKBEYx5ZBUqeBXciqraqO2DfT4x5s78BX9X9HQL/j54q2azXmRGkZYhegtVm3ZjsCdhYHPvhuX5ZQ7CSZGFbL4bmLZTLM3JhQm/wCiMe488JpeSyt/6BP7ox2BnNIHNZt45gB6i4Y7NDHfbbXRF/liFNmUEDBVCoGKFVAAH3lKaHFEAfngl42A/wAp8X91Ft7/AHmI3Xsvt5qlWJKrIoFfiHqvgkbX32HtgsOR4p+XsMP7fdJ6XLAJpEzCFAZSYswAVpjQK+YOOwomjiX1TL53zAYTrkhNo7gaipG4JFB0bcfDse+2O6PmysuYjlikeB2+Ly2dRsLXYG+35/niSkbQv5mTE7hfSYXjfSVuyEZgCp22BsfS8Iy1Eh5CrERcBOxD/GucTN5I6oymYhPmaSQQFGzmwbKEewsbWMVDoHTlmy0yK2gOyCwC1Vrb2srfPcC+axe/FOfyuYycpKMsyr6YpE0Sg/IdxzuCRV4znpObkCtHEwDSSKQWcN/MonjSQdwQRhqynqEHaqOZeBDQjWUy0uW1IrNUZ0Eke+62OzDce4IPGJGXlKMJIlaxGTIZACGDHTq5FrqPHv8ATEc5KVCFeXUZBpXSAD6Ap3UHckN8R5rvixdP6xFFl41N6grfdqTQJYkanNkN+IAcH2xoWh9IgWR3i7A/jnggWcEuILsBl+VXOoOzuM0VG0m+ntsRwNyB74tGUzaynUrKyuA21baCqnVv70fpqxWvKZw0iRyMgvfmt/fbUR3/ADJxG1KELoXWe7BU6QRXeufz2wc2Zkg+GRVoAI2IDnvY+84YHI7VZsuTk5ldI28lhpkVBell4YKP0YDgrdUcF5et5RyGaCRtW2oQOL/Otx/VgJ03qauFKNqB/A1ahQ41H1Gjtue/O2J0fW4dQQajIR8KBi3zthQP1s/XCokrmKolGOxrRS8/1lCnk5IAMdyQpCr2tz/hyx2xG6f0lILb4pSDrkc2SQFsn5Bj8I71thwZ9QC+iXbkhGLA/LVqa/moOK74l6zKj+WkLQ+nZyykhSd6CsSrE76mF+wHOOF6QhjVYXIxWtVPzXWIY9bavUlxKOTZokfMja62DM2K70uKJxJ5zlCPUPpuSBzbbVR98M5HKqpXzIpBG1m1FHuATe/xXsaOJXTRl/KuQkOL1CySxGwIqqBvcXfpvF5IWxsvMcSSQKt1LoLzpDfAGGRT3S+py5ePUqfcyE3qQU7AECyRwDRrELxB1NzeZYWplpUMgJoENp9wtbA4d6R0iTMV6ysKuR+LZiux400TVkbjA3qfQsxIzJEvmiM0zIy0TVivVvYDbXe2Cl9mbI8t7dMfLvVXNnLBe7Nefwo+a60Z2LBaYgCtQ1Gt7uvWSS3NnjnF0/Zt02NI3lzCUuZAWMsBTBSbH81r3B2sVXGMvaAoCzgjegOCSP7K98b50GWPNZX7NOiq3lKGj7MhUaXS+1Ub7HGTazdZQa020uIFdXkhHVbaVOnzBpFd1fLyEWyr6gwZu5Xem9quzvit55hHE2XmVi0citHt8Dgi1+SEA/moP4hgr0yKdpCotpsjr0lz6jWn0m92VwDTdr+QJG+NFSTMDMJJcU0azJVEFq0Ee4PpF9uMVsrSZA0ceeI9V0rg2Mg7PHUpua0tmJI5PSjSqQSLDPpKhD7HcEXyT8jhXiuwo0jTGIyFHvRFn6b/ANWCGVy4kedCCdUgB/mkKjK3yo98AfE822gyiR0VgzKQdgw03p2B5FfLgYPL2Few4PYFs3h4AZXLgf6FP7ox2Pei/wDp4P8AVJ/dGPcUIxWeVl3jhS3UyAAfuoqBNA+v3HGFZxFMGqwXY8iwAA6nywpJC7AfPY4X4+Wuo3en7hNxyKkPHzxH6zCUiLaW8tzZU1avqBV/eibB9rxMRw/K0ZR8Nh/b6ld0LPTR5+aKMB0cajGWrcKp9F7aqPBq/fbB/NyLmqkRS7QkpJES0ci3+7RsOK2N0wPPBxTczmVjzxZohL6gNHB9SJuhvZhWx+uLXkYcp5paHMSxzldOlnYuQN9JSUEmv8djgFtjDHh1M2gpezOqzgpz+HYMxGp1ztGRYBlZh/xWVI+Ve2Mz8a9I+w5jQkjaCoZDe6mzdgV6htvvzeLZl80zO00WYzERvesuGjJF2ZES9Le5NHFb8fZ9pzE0kaOygr5i+aqMDRumC6dxvRIxSzlzZAK4Jgxu5qhadWzkzUqFjHRJUGwALvUW2tRxe4UbbYsXTUVoROkp8wCx6hQayK3G/I7VYq98BfDnVooTpdSF2IYKzaaDAGtYNDUGo3wMLgzmXkndU1JGRqX0i9RFkbsdtVn6VxjVYHSEMa4t18dyVkuxEktqiWX6l5alNIY2SC23xKQxI4JO3O3pwHeQFVXSNZYm15az8IA25xbfDsWWeAeYoLsSxVjqLeUGoqNq3v0k774A5tCBHHRZB609ABKmviCk7XQG/fB7LNEJZLrKHaedu9DnY5zGAuqNg59EleksqmSWCr2Bb001kbryT6Tt7Yj5sR0AmqwATdKQ47oRwPmcFsz16QxujoBqa3KgA0LpQpuqG3veI+ZyrSFMuDEGBJWRvTr1gULAN3yAcHs80lxzrQABuyohTwsvBsSRmer52EtESHZRuwINWOTQP15xHChk81vMeUy2zlQUIGntxY4o++C/VuiPl4y8b6kkARwoLBaCatTdvVx8jzgVP1V/IEIVR2ZqHq37iqsbURvtzhaMtcwPs7ag9rcKYozIg19JTjq3lTup9dDoCqNQkv1cCvw+w2APPc+2JWY8PynTmHSKzrkaMsAoVfhI0kkggg7d8R+pdPiWJQjlgX/k9WqyQfVXG5BHfj549i8UuFZSFtVZUKKqFAVFVVbhv6icAjEgiBsYwqa1z/xMSXC+k9K035e9fBAMo8qIXTUFsanHAN6hv7/247pHiSGJApjJkDMdWhGskjTqYkHSKGw43IO+yszlppy6AkMR5jFrAs3V0KBY7C9ucVpoGQuGG6MUob26/Mcge4w7ay2t2gBzNPdIw1drJAy4IjNO0jqiXbMEBVqok0Q3yve9tsbV4i6MqZJXI+8yyLpKNpNLQZdV7Ai++2IfgjpuSSIRiELO0f3uoai4cUSG4eM2fh2F8DEaORkbM5GSbzYgCpVwTIkbrauh5kVbplO4qx7Y87NKHuoBl4rSvPc69VScvkZPMfNQyGSVFCmKQBXIFkxyEDc1WlvkOQbxnOeETTyGJiIywZFPbWwJWr2IJI/LFx/yhNDlkzMZLyQeWsit/wC7C9abJr1KbAb5H3xSmFVJ3Z9Wn29d0ffnGl+lxFz3P1AU/P8AiVtrwGgK5Jl9c86BmsSBmCkixpULZFHSbJ5/DgV4py0cWiOMLYjYsQO5Yf8ALBeGAvLM6aQ6ShkJF8IhK7b0wsfoe2BPiLMeYsb6AhIkDUSeHUA2QDuKP54HJ8v8JuwH4jFsXQv/AE0H+pT+6Mdhrwy95PLH3gT+6MdipzWec1nX7R5tGdSSrqFTXN1IdsRphK8Mksno5sEWWoUKo0igk7UTtvWJnjo/+YJx/ILzx/KHEHOSERtC+kggvGw7jVweDe++OjHVPFPvqYmD9vqUD8SbyzDaiyg2LoaUs18sWjo2XzcuW0SR5bOQ7eWTMVcV7NosEdrIN98VrrNDMy99x+foXHvhiCM5oqWCahUYbUFLbncqylW+ffDtts5fZWSA5AauSFm2aQB5YjGd6ZNDKpiZYJBV3Mz+ncgFxFZ7/GWFcYPDxFOIws8aZgafU0Wvf5BXjCP+RwjqfSMwygxqnmKQdUkryqABvsV1DbupB3xEyHVcx8cU0zg8p5QKivbzJdfy2N8Ywqh4qVp9rUs668kX2hvIR4kLFlEikc0Cpseng1gn4a8KrLcjyhQLCL+KxTFjRJIUHcd8WPxTkc5nFUvlRqXdZYpAlryVZbJA/Pv2xn+Zzk0MrRCQxMNnvbcahXyADEfmffGjBKXNABxCpIwFlDmracsQ/wBnKqJS4AJPutggezDcE/nXZ3LOcpLdK5KEKwZhQ3G3AG9XYPyxWOnpmp5mmNsAtu+1EAEqBp/EdJArvgnm82rJy4lLUQxsVzXfe7J+pxo0daMHnq0xHrVKC7D1adauBUvqOaSSQSOGWPSVA96sXZJ4a7r2w9kzrgtLE2Vb0kbkxvxXzVia9rxZI5cs+XVUVaaOQAqdLlrBkSLWPhJvnFZ6FMxlAjVfSSWJJ1Mr3pU0K2Kg3XOA2a0NfEYyygZt/OfHWptMZa4SA4lNZ/qLuGSR1uMrUaDXqatLEEDnu3Iv35xBjgEwjhTRG+kgs76QzXsBe2qu3yOJwyj5eTUAJNBIcbg+oldq597G9XthCvK0weA+ZMyWdCg6CTxuKB2G4rvg7JbjHCKgbTP929VIEt1ziS6uW5FOreG0hUzQyUyvWksF8shbI1MfW2rgDt74DyZ+AZfSyVIBerewxJsg/isAbfP64Rnur5h1CuSVUBZLv1EMWF7WH7WPbAvxTkpQFl8vRG7H7vfVGbYU1770TfHHvgMcTxEDO6pBq2h5wV3TAPIYMxQ1UroXidF8wysS7XTkHcadIQuBekgVRArXfbAvrU+vWxFkklipC3e59NbC99tuMReh9HfMzxwKQrSGhq9uS1d6AJ+dY2HoHg3K5dpYyvmzRr6HlG5Rl5VRsPVqWwL43wrabQ2N1TiUWAXWltM0511HiyWSlLsjwFAxWyNLpoOq/iF0SO9YY6rAuYjfMAlJYpkbUh3U6URxq4YcEe+n54gThv8AJ4y5YskiRyRE2SBqUPGefhaq+TYI/bPIykkTDUvlpLFRsmNmXUv1UmvoVxmCoyzqmdHdx3qr+IuvPMVIIDvF5OYWiBqjeww/O/6xivSv6RX7w/tGFZp9TM4FaiWP5kkX+owznJ7XgDSANvl/F49fZbMIILozOfPgsO0S6STcr5lZ9Es/pLE5gaQGA3WMEk3woHP1wM61BJRkka9YsKBSj1ICwFnnjfso4wQWLTPLMDt5wWQEX6Cqer3B+fyw34tlVlDh1ZTESuk2NOuMA/x7YwZex+FsWH5jOIWmeDGJyGUJ58hP7ox5iR4bTRlMuvNQoP8AhGOxU5pF2JKz79oJVc8jOLUZcFh8hIcQM8DPDq0lVUhlc+nfUq6FU76GBIs80D7YK/tBUNno1ZdQOWoj3tztiD1JyqmNiPiBU3syl1Jr30mv1xMR6pptT8nym/8APqVWOtMPtUoa6DDj+guIMkAYMD8q+t4l9aIGZzFn8e3+6uIkU2xsbng3xj0tnAMDQdg8lguJDqhW/wAOZnImJROZIH+HV50oRiK+EhiAdvhOJ65XJepoImnRB5jyGaXyxtvTEnW1bkKD8zgP4YhZsvqV9DpIxR6ujQBscEHisF+meI+pTMUTLQyaWKFrKKKrc3wCO3Jx5C1MuTPaw4A7VtxPL2BxzUNMqWk0xoqyXf8AL/ZwL9wGeRz9cCvFHgzMV58b+ax+NEOpr2Apmssa5JA4G2LfmMg6i53yUAu6WIMCa/ecizfsMDlh8whcqq776xFoc6fTqUKyqB/OegRwDgUchBq0o5N4LP8ApfVZcu5OltQFEepTRNkBvi1VY19tZob4h53qru6SOFKpShAKXSnC1+Z3+fttjZx4SEtfaSXXnTqZ2JHALmhtfCqO2+2Mj8Q5E5bMPC6qWDUKe9Qv0k1weLPvh6C0hzsM1QsZJ2jilxSGVmNiBdBaONgxBv1aEvcXd33v6YsnhfIXAJGtNy23LL73fHaqGK51nxKzqqMiMwBqWtxqN2i1SbbHTzsdiMSfBXUGkZo2LeWi3WrTyauzso99xteNB8ukju5LOfC5rjrVtyyeaoLqLDE7Hf0sVBHzr9MVpM/LlJZtNOCxZgpJFKdV7b7dzfY4f8Wlo8ujeSkbFwNmDVsw9NXta+/ttgR03qUZio3rC0wNV+PckbsKLGtiprcjAW6MMN4V3K8Mct8XMFEyfiyaNywAZSb0tYo0QWWtgaNb3xtWCc/iEzrSjQpBOn8R9TEDahpDEnSoHPfFfnyYVgqCzYBLWSL+VAV898asfAuTTLwoItUszKDI7EsgouwXcAEAECh88AtE7W0rrTccZifeIr7qmeBYSmY+2lQYoHVZG1N/7p0XR3tbs32xqHiGWQ5qHyF1SIhB+YlFc8aVIDH6riFB5C5WbKlUDQbslUHCEMG/nahVnsTviV4dMnmxB1IZda2e6pHGgIPcG7vfGZNIJHF1MvKiv2ceKF+F+nB1SF2/kSkw2vUGA1obN15i4F+V9pWMMrp9nR6PZ1LBoxfcaV3+nzwWkkZEy7QqpmaOTWbrSkrFgSO9NuB8mw+qBU0jslfoDiWON8Hf/qid2dOf9WWK7du9A/21/V/bhrNsukgXdb/r2wqZ2Chb2JuvfbDcsJ03t6ga39tt/wCv9Dj3Tslga1pvS49Uk9Gqlpr/AHSiV+hGKv1rOpJ5gj3jWM6HogEM0RIFgcNZ/wBoYJ5YJJmJUkIA806NR2ZtCAj2Jq6X53R7J8RxAAhQBGsTKCO7a4rr3AArHlX9g8F6CxdtnELXejteXhPvEh/4RjsedC/9NB/qU/ujHYqc1nnNZ7+0BwM+t8fZgdudnY4HdQzBlQUh8tXQhhWlSHVdIPJbfcjbYjBD9oaA55dW4OVIIHJ9RFf14g9TzDAaGUqNSFRuAU1oaHa1O1DsMWiGB4rQkxhb/wA+pVP683+dT7195/gBiOtgAjgmhv8Ax/Aw9116zGYHvIf6jiDHe9C65Pb+P++PT2f5LOA8l592BV88INWXH9Nv7cOdZ6YzKZIHeOXa9Jqx9OCa+nbFY6T12SFPLUIRd7g3v9GGCZ8Ty8aIgf8Aa/6sYFp/SrQ+d0jaUJT8NrawDci0Gcy0RDeTmcxmXGlQ6ksNhek0Qo+Y4rnBLJ+GZSt5iZoIQtmNJGuqI+8cmhQP4RyOdsUvM9YmdxIlRTKCBJHd6a32YkD9MEvCvXg731PNFlX4Fa9F2Tb1zVCr298J2j9OtEDb1MNevwonGWlkuAOPOARaQJNIIcssixhdRlkZyavkFr0JW9/i4HuHZYOlR5f7PRnZiW1IpJ1ja1bgaeOTQG+JWdgjzUz/AGaZXHxSuw1xxVsNqAZzWysSFFmt90Plol0lCAjAHW9Eso38+Vr3W/5OPYE1ttskDTd5o9+8KVVFzHgeTMu32OMoiqNppFJJNmrA2N9jwK98Vz7HmcnMdayQsLUmiNQOxCn8QI22xssnW2jWKDJwNIxAAMqsh3/GRQar3LGhvQ32x5L4eE+ZT7S/mmJdbrwgZ60oos0o0kmzZsYYZa3t7Yw8VUxtLq5BZN1LrLTeqX7w2NiP31XdQNhwBQ5oYm9J8JzzRPmQqQwpqJZyQHCg6qXc3tWNW6p03KxPl4oYY1zDalRwotFO7SHbdtjR9yfnhPihCYlysOw1R+ZRr7t3C6Rtyxv8gTfv3S6gBgz2q1S4iuCo+U8BmGGOeWTWzlFRAK0a2HJ1erax+eNMzmYH2iMXSQRs7nsCQFUH51qNf9sA/FnUCJIYoxqSJ1lmCjUVVSAu3b3/AC9sNwzrDl1eY0ZXEsmtuWf+SiJPFAKTfCqSecKvc+XFykgBg4nnwSOtZR5AiKQjhXdyboebbMprkBAR9SuEJ4gnljyhgALrCVls1pZxpF37FdRX6YrWf8Rv5z6DrQjSxsjXZDMwP4QSAo2PpUDvh2DxUqD0wKASSdL1udyfh5ONBn6TaXMBu+KVfa4x1a5KxZTKrCulb+ZJJJ/M8D5cYcnk9De+hv7pxXf/ABkn4ojf9Mf1enDE3jBWVlWE+pSL18WKv4cTH+lWu+CW+IQH2qMjNVTMMpBN72KHy/j+PaNCfWvsWC/qQMPtF/yw4IVWWIKdQLp2/nLj1kmDTwKzxmrumXuSXQSG881W9OgDKfY2LGInXMyWXRIblWJywC6QFEigGuxPt8jidDOdU6ROqt5ziUlSxUdtIseshhudhW+InWOnLDFqApnjYb7mg0QFnknuTjy0h6hrsXobFi9n4WudCP8Am0H+qT+6Me496EwOWgI4MKf3RjsVOazXZlZ3+0Gvt6WSP825HP8AKHj3OIPUh5iIiAjy3V7LFj8QvUeLN8WTiX+0I1n04I+zjk1/7h7+2IGdneNPKfTpLKUIBANvqBvSBrFWV9mvExDAp5/yW8PUqq9bi/ziehdSMT+uBoT6fx74sXUMhE8rv9rRQ7lq0E1fa9WEjokZtRmo9960G9v9r+Lxvw22JsbQTkBqKw3xknBA4l1Gtie3tj0S4Mv0NAABmoz/ALDf4HHg8PAkD7RHdWBof9eD8v1wbp0O3wKponIWrlTZsGuK7H/DDyJ6S3Yf1YJf5AI386Mj+jJ/gmEydDYUTNGATQtJRZ+Vx/1Y7pkO3wKkxOTEHUpkj8uJ2EINtHdAk70xAuiRxf8AyxZ+k+I3zTXM2Vyyx7GUhTKa3AjUk6Ox1EbdhgEOhyaSPPgr2PmD9bTb/sMR8x0QlaeXK77WZHXnsPu++My02eyS4tIB20Plkm4ppGijsR+FpkebRyY+nsGd2uafdtI7ksfjk7Bb25qsCulZ7OIDloIlkmLEyTSS6qP88rYDAUALJ2HpAxW+ntnYo/KXO5eOLgqHqh7KfJtT88WH/LcyxpDA2ThjHJSclmHyLReknu1E8/XGHJZHsNBQ7+ady0GzMp7r2SJos0jwj7VNGpE0juVAkcKFQGiBe/oUXvZrky+sxSgUrx6omXMZh2OldYNql0TpRRYHOye+4Rc/KhVlbIfdg+SnnPpQsfVIRpuSQ/vE9z74hZqTOTRNE0+UYSOXlYTUXJAAGybKAB2/sxzLM9xFaDndzlxUutLQQSa0RT7THlID57MZs5csgG7aKoKNti3w2arUfbFR6l1ybMH70g6WZ1UXQ1Hv70KUHsFFVia/QMw/xTZd2qtRnJ2HAspwB2wwPDuYB2lyg+mY7f7uNuxQWWDrucC7wHBZ9onklOAoELiZgNYHB5+eG9Xv3wWfwzN2eEj5Tp/2x43h/M1QSM72Csqf4tjVFrhP/oJTRnYg0mggAAg1ub5/5YTlyAeDXteC56Dm6I8gG/58ZIrsPXhqPoGcAb/NwbHd47/L14npUP1BRo3bFBZt9hseO/5YXlv5WL/XIP8AjGJMfRM4CCIGBB2IeP8A68P5XoeaMsZaJgBKjFiydnBJ2bFJLREWkBwyVmtNVZIRplklGr0zFmVWrWu6mxYBrY7/ALuE9ckV40kDFi0TN6qBUa4gFobA82PcHC0z0KMxk1MzTOFjQBme6HF8EmvzxF6hHIIW8xFjJViIwbIGuOyxJO5obDgD3Jx5yQVjPBb9jd8SOm5a14Oa8hlT/wDgT+6MdhzwuKyeWHP3Cf3RjsQQs556xWd/tGzITOqxHwwKfr97/wBsM5KAyqxlo+rUI2YAk86zvtxsvIHO52s/irwjJmsyJknEQEYQjy9RNFj7ihvgUn7PJh//AHB/8Nf/AHxMb9HqqnXaOSNrS+mGOB2lR4c7p9I0uxpojqUEhifSb2BXazuaxL+yoLLEM5YhnBK6StsFUX6dro8ki8R3/ZvPW2bT/wCE/wDXjk/Zxmb2zce3/wCI/wDVg3SnfT4oPRoPu+BU5c8V1I5DuiKyslXItUT6jSmwL3oah748jy5tneQPIUXZfwDc2rXbc89647Ya/wD4/wA3/wD7Iv8A4j/zwl/AGb7ZqE/WMj/A4r0l30+KkWaH7o7neykwZs/AwDOgHqDKAy6R95TEBSTYrfcY9jy9sGkJaUrarY0gckKw31di19tqGIsfgLO8faMsB/qgf/phuT9nuc7TZVvrEF/+hxItJH/nxC7o0X3R3O9lNy2b03GweRlGpSAXJBLEAg7KRWnUxq15GER5FpNUkodpQgZYg9BFO4KlficgVqBq7A2wP/8AAnUF3Vsnf9EA/r5OOj8DdRB1XlA3uKH9kQxwtJ+nxCno0f3R3H2UyHqIjVlkDSSodiq6vMBAdXCqAoJBqz3U84eHT9WqWe2cAAhSV8sHc6WBsncW23w8DAz/AMBZ9jbLkjtV2eLutoh9cPnwN1AcHK8Vs8o29tl3GLi0n6fEe6obMz7o8fZS8qVRpIZQWZTYIQHzEckr8K3YAo7b6Tzjw9KWV01hY4Q5IhMIBfTsNZO9Ft6rgD3xDHg/qakEeRsNIrMTDbmu23yx0nhrqh2KREA3/wCql5992x3ST9J8FPRW/cb4+yKZnpyBwqxLYIYKaOsA7ga7ANX7bjCPNh0l48uWfivKF6uNBatCkHY77Vgc/hzqho+UhI4P2qSx9Drwx/4V6lqY+QttRY/aXskcX97uR74jpH7T4e6jog+43v8A6Rk9DUFppSrMKA0KFEQ71d6jvuSNwBthGUjhQyR5gRBkN6mSNdaNekj50CDsN8Bn6L1QE/5u51bEjMMQfr9/xj0dM6mjBxlJdQXTqE5Pp5AI843XaxtZ98VNp/aUQWM/cb3ojLkYprWCCFU1BXlZApANFvL9HqbSeeLI3NYjnpWXiKB4YmhsqXMY1I22nVXxKbO9bULu7wwY+qEEDKz0TZ9a/wBpN4RJB1KmDZWc6+RqQ3W496IO9jfEi0D6SoNid9bf5BTMxkMu50ZeCB2KkmQgaEAruqkXZ+Hk0dxWPZPCWUBpkLem71EX7kAVRHYDb5YjwN1UAKMtmCKrd4uPnYx7FH1NQoGUm9PH3kO3/DxiRO3YVU2N31N/kPdOwZGHLtImXUg2JH3BHqGkCz6jekkdh8rwF8SxEC2JJVGFnuCyV+eCZy3UQXb7JNqdVUnzICQFuq9PzOBvUOlZ1wTJlcyz6dKswQ0CVNegAH4fbv3wGV4c0gApqyMdHILxbSo1j3WqeGDWTy3+oT+6MdhjwgH+xwLKjRusYRlYb+na/wA8e4qVnPFHFEsNj/HHY7FVKWvGOX+P0x7jscoTq8YScdjscVAXqY9b/DHuOxy5eDHpx2OxZSuT/HCmx2OxKqvMeY9x2OK5ce2HDzjsdiFCSOceN3x2OxVSkDHhx2OxAyVl5jsdjscFATffCxzjsdiVC8bHY7HYIMlI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475" y="1052736"/>
            <a:ext cx="4104456" cy="538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data:image/jpeg;base64,/9j/4AAQSkZJRgABAQAAAQABAAD/2wCEAAkGBhQSEBUUExQVFRUWFxQVGBcVFxgdFhcXGBcXFRwXGBcXHCYeGhkkHBgUIC8gIycpLiwsHB4xNTAqNSYrLSkBCQoKDgwOGg8PGi4kHyQqLCovMDAqLywqLzYsKi80LywsLC0sNCwuLyoqMCkvMiwvLC0tLDIwKiwvLyosNCwsKv/AABEIAOYA2wMBIgACEQEDEQH/xAAcAAABBQEBAQAAAAAAAAAAAAAFAAECBAYDBwj/xAA8EAACAgEDAwMDAgQFAgUFAQABAgMREgAEIQUiMQYTQTJRYQdxFCNCgTNSYpGhscEkcoKS8BYX0eHxFf/EABkBAAIDAQAAAAAAAAAAAAAAAAMEAAECBf/EAC4RAAEDAgMGBQUBAQAAAAAAAAECAxEAIQQSMRNBUWFx8CKBkaGxIzLB0eHxFP/aAAwDAQACEQMRAD8A9RQcD9h/010A1BddANEq6VaY6lpq1KlNptPpjrNXS02lpalSlpaWm1KlPpajeny1KlPpajehHVfV+12z+3JJ/MoH20V3cA+CVjBKj96vU0qqM6atD+k+oYNzl7L5FayUqyOoPglHAYA/eq0QvUqUx0q0r0tXUptMRqWmOpUqJ01alWm1dSm02pHUTqVVPelpDT6uqpafTaV6uqrso1PUF10Gs1um0tLT6lSo6bTnTazUpjpjpE6zXrrq7w7ZVjYo80giDjyi4vI7r/qCIwB+CQfjVKISCTWgJMCjj9RiD4GSMOf6C6h//aTf/Gp7jcKilnYIqi2ZiAAPuSeBr52i3ck7+3t9srgsL/l+4zWfMsjA+aJJ7a5540Z3vqWV9sNq7dscz135Hs7BGW/rRWyKn5GP+UaFtCBKhFGaZ2qwhJrS+vPXTrIyRSOkKMsZaEj3JZCgkYCQ/RGqlRa8kk/A1nPT36izRzWGmZACxSSVpQ6oM3Fycq+FkFSOQAQQeAUUas8eZuFZfcZRYtWwzH44QfH9R/bWz9fxABYfaKqokeEDAd7BlcCOIKKAceAxbFDZ51kSoFc373VbreyXkP8Ata/1b69XaFFiVZnYCQgkgCM8jx/Uwur8AWfIvybe9RnZ4Y4MvenQTSMKylkktyxY/wBIo/gBTfA1XO5lkLSkgliOSRz8cEnwAFUfYfsNaj0qF2jpM+Ks6ERsozaJXKv3L4wbF07QSvuN+VFKQVrSFix0HH90R0sttSlYzCxv3pVb0d1vcJ1TbR7lcHBkDMaQiJo5CwkXwACqtzVYAnzetj1n9Woo5QIU92JT/Mksi1+faFc8XyeD9iOdYD1HFJLKJAA2aZdhJaiL7yQCByT9iST5PFLZ7V2NBQa7i1gIoU+WY9oFg+T8ayFZU/TFh35VthDKwVOrExa/zV3qn6hSvKfeefOzaxTPFFF/oVU5Yr4LMSSb+NbX9MvXb7mU7eRnk7GdGkouClZIzr9YIawx7uGBuxoF6c2G0TZOspik/m+5I5S3eKqEZsEoxdSAWw4fIDhhoD6d6r/ATtJGUkco4WgwjRpGFkIaYgKqgXXk/bklkGSTPn8bqXaQt6yBPfGvoK9Prxw/qJuTtmEkxQB++ZVX3TkBjFEAAqkU5L1YBWq86odF9cVKBDuNyjEivfdpYmP2dWdvPixR+xGqOJSNxPMDTvlNRbCkKKVETXuOmI0P6B1gbnbpLWJbIMt3i6MUdb+QGU0fkVogdNUvUdKtSrTalSlWlpaWrqqWlpE6bUqq7Kdddc01PVVqpaY6Q0idVUpjrK+rfVbQMIYcPdKmRnkvCKPkBiARkxIahYHaSeByd23WIJWwjmhdv8qSIzf7Kb15H6w6om5n3A27FveSMLkMeYaDKC3wygst18ggfIXlFKDl1/uvkL0VpGY6SBUU/VieOX/G94A8h4o1jb7gMgV0/BpvyDqj6l62Nxu3mRmVWaMgHgiolQow8WLdD+5rzyW9CbbbvsXRof5lkTkxSuzxkS06siNQFp2douMkkg8Y5Imdyz0MiW8/em4/F1/xqBpxcJTfnR2n2mSpTw3acenfOjvoPdDbNOGp0cRjyQ1qW+B8YO4J+MlIs0pE9UYvKXOIyORC1iMuWYY8Y3kwq7vWu9N7GH+FdiQMFPAztSRK2bBeSLVEAZgORf1KNZfqkyhxyD2kWvNkySS+R5NSD/8AlaAorSqFCdY8j+aJhsi3QUHKCL6WtxPOKqkAGlA4rkfN8mr5sDi+PLa2HRGjldRnbYKSEpZCQqAj6T4Jck1iKGRC86wyA8lfAB5+FABJuh44P+51Z6h6ckyXI+2KPMuSk02FhiKPIPyOFPzposnFHMuyZsP5QXtjhwlKDKwLn8k8eHKrHWpAJ3CHgM4B4pgGxVxQHDBcgas+T54oJuLru+ngfgfYfiydaLq/pcwk+4wu2QuOEzCIcmLCwLZsiBliUNAOcZdc9Mx7Vwman3HbHmgVVzzb/T2so+xIYAkHiKZCliDAEAcorbGOSyzBRJkkzvn+VZ9LbyJonM7SKkQSyvghmPKjJSxCqqgcnngMF4AdS6h7nFeTkw5oGqHJsk1Qskmh58EnOtehIFX3lnZzStaqCGpR/h4sSArJKCWHbaZfdh/WPQ8sL1nGO4oRZCo2LOASQFWwPlrHkgAi7LLbYKmx4jvi/Pz+KA04lbqdrZA3buQ6fO+uvpTqAbOF69spKeAMiWKpyT5tCRXj9uTqnvPSDRoJEY1iD3KQGbEtasLFNTYhuTV/tw32xm2RSQRurhFcWO0KQVL912DyCCPx+5bc+uVlgA9pv5YRQpYgKadQDRtk8mgVNnkkKoVdeEcgrB9PzRk4pIczNpiYtz+K47bpIh3EImaJgHSZwbK3CJSqvkFXFz22eKIN15s+pt1sXmEoj/nIwJxDpkYjQjZGUWxxGTsEN3xxrPN1Jnf3CQzEhjwMaUAAY+MaoV4rWr6n0aOUI7ZK5jjdsAMWLB7NGgpJUckmwPB50FbqUthOnE0VxtxLwViL5uHQUb9JfqBtotusLLKGRS14qTNK75MqKrGiXdiLNYjkitXf/uYQ1ts5PbH1FJY3kUfdo1/3rLXnO36TL7gSNlMrK4RrxpijE+e5aGQyI8649c9LS9OEMiblWlfgohNseD2iv5iCwDlRJ8CjejBTqkymP3+vehYhLCV+CSPj+17707qMc8SyxMHjcWrC+R48HkG7FH7asaxX6Xq/8NMzLiGnJw/pVvai90KPge5mP3B1tBphCsyQaUUIMU+m0hp9ErNMdLT1p61Kquia6VqCDXTVVqm15z+qHWiG9lr9mOJZpUBr3i7tGiEj+gYMxHzY+2t7veoxRAGWWOMH5kdVv9siL15x+qM+1nAVJwsxiHdReCSMuWVS8dkMHUkEA+WB4PAnUkosY7v7URsEqsJrCdN3m4nZCIE9kSItpGq4ZNQKSCmDKAxyBsY2dcJSQ5QG6LC2I5o1ZPH5vWp9Gb4/wbbUGyqzPaxFuWK4xMAbcFsmB4CkqSSONDtiI45y7Y5guLuwsgay1Kax4IyHHcPA5C2yTBU3cATlGp6CmmsUrDqKVSCbSdB1pA/w8PhTK7EEOvcqqB/QwsWW+eP3oaFS7vJiWABJ8DxySeAefvx/t9hq/WUKLt4GQ2Gxt7IViyBwRkeHv3lI/I4AWlym16ZLj7rI5BJxb6VsCyCWFf0Mv7kXWQDaQw4ombD27FGbxbLSdqfE5Jvv9tB0pQ9Zm259yGldyI1LRozrY+pCQSrghQCORz99Hp/SjpEm4Mn8thGCWUAsre2wVTdP9RAIodpN0eO3WW2kMUSwI0jO7KQ55c90YUjKz4HIAWiGHNk149lNuo1jYIiLGVJqihEhUNlQLAq0p8kJblQPp04cShrKkH91yltqeKlkDjyvVr1N1PbNFt0ikWIA8qAiBIz5BZrZ2DEgWxvBjQJ1DrG93EqiURWgPuAgUEkcAZgYhfqEd2CRzeTEk9RDtQjYe2tEBqjYBlCqKYJ57S5+rmu2+Rqe49VRLIJduhIEbRqrKqoOKZlTk2QF4vEZeCSTpEqedIAty3/uigtouL/Fcz6Y3G5jSOeVzia72YEcK1GNvigPBJVquqAEJ/RLWqmRQaIKSSBpcDZDr2nFsgT8LWQ+nnQqDrjJI06HGZmkNgkkmQ2aAOKi7sCr4B+2rMvXZTLkTkyBgGZhY4FV8sQR4/6VrAbUVmVGRJ4fmmNm7lTCBeI86dfSciuVcVkCVTNMlcupUohJJKqpBJB5sDwdWut7PcOqvI8h9uJmDtLkqMDGe5kJVQynEHgkoeDXENr1VzMJAc2yjTJh9QCd6gtbeOBRFg/c6JR+oXEvuSLmwUiPByYw8oK5UCzMrKiUoI5Z+BQOqBckqSs9/uhuIKIQpsUO3fqQuiSMgbAKThWObAxe5IVVWyX2z2v8secRjol03o213UH8tVLuSEFEcgIe9aPYpZzZP0qavwHg3ce5YrNSyE9pRsBf05FuXJDZEcmq8GtVt/6bk26ySQTK2DSEuO1mUwFg0osLjmzeBTAn/UpYTiVoEKHmDQMiVHhyNZX1H0l9tO6KjvjTlwjBADipuxxTsF5rmh9tGfTHqGF4D/EEl0AjVQUywFkBAxBu+MgbUKTakjIj0br6baJlf3cXkX/F7TS2ciMC5Qkk3XharnjNdV6RHNOBsmaQlVPCcs9EsqoOFUeAq5UATlQ042GnklWXz/fCop1aYbUq3r/vrXWLqiSTo0hwRWYnHI0pOQXK7IHAyA8Enk6seq3njmYqQiGqIwUklQzAH6j5+PAIHHGs2ZgDTECvg8G/Ot7DsGG2KBQYcTk1drE+2jNkW57qa0FgOt1xfMftAKIA0ABI4zXQ2aGVJcbXmJ1kjsctaD+lvVcmzkBBLpgy+20mMQNFgxLWEAbmwLNkf1a1Wy/UqctljtZ0HLJt3cSKPuMyQx/BAvWY6H6Mh3DSrPO0YRhikYDSuMWksWOe0cBVJJvgVyK3Hp07XqEYgYsgALluAgH+IrP9DCueDdMoIDAgaO0Q3mSoceRqsQ40674E204V730zqMe4iWWJskcWD8/YgjyGBsEHwQdWtZb9PY29iVyCElmLx38oI4o8wPszIzA/Pn51qtPIJKQSItXPUIJFLUtNWlrVZqcf410vUIyNKaUKCzEAKCxJ8AAWST9gBeqrVfP/AKi9V2RLism4mHuF3AYRoxOEaKbAxWh/uTdgDh1zZbiMKdxtDt3c8MExV6WyrAGg/IP7XdVrn6k2Efvk7WQMqszRPylLkXCMJQptCaVhdirquNgnVm3mxRZgqSD+WTCUKOMGBGAbFXKscsRVMpyTHHSKtndazfr3bl+abBcaIIBjp3ehf6fzxIZM2Cl8AmRr6WcFQT88jjzx80dApXKSGMiijYkVypUgGvyDwP8AtpbpcDiw4oUeeeAeL+4o/n+41x2KOSxUMf6eBbGzWI5DXzfFfY+eS/8AOC/CdDHpGtHZe2OHViSqSqxB3EGw761YTok+6kjVaegoKe4tA33GiwoEseRxYPIokabqvUJY4DsEUEoEoqSpxDLLGXDjKNyKoLySWyUmm129RdP2gghTbSKxACmnHco9xizgnIS8sTQAXLHu7Tqj6Z6SqRPuuDSt7YDs2ThyI2LHHI55gYjwnzlYLisSfsRr8dfeucy3aV6fPSr3TOie1GjuFEihGRmQ5jJwEBKnkKSOVU8sCLI0uo9WMiS+yFjjX3ATkQr3RVa45OKgL+a4HmsdjLvG9xFAwVF5fksgJYISvNALYqlBNnnIBN11B1T+HUgxZ+8FBBxenW1YH57uPHK1fkppbCTzgmmm0bWJNpA6A1HqZxCsvNt2km6KWDiDwQLYHIUTj9zdjawO0c72GChUClgbLBuAtgt45rn6eOQNNuRJkm1jjLSYBUZWb/FysiP4agQA1Dw3xVVtntTjFO25RXYTr7WPcFQouLVwpfN2W+BjxZ4B2mSpIz7p8+GlGceQ0FbEaxB4RrTen40mlCZqrBkUCQ4BiTjYcAqAOCQeftkeNWY9lntV3Jb3HkdVCoBgrF2BjkPBD4LGwx4rz9S20+7iT3THGjFoRC5lAYpM9ZzRgCh8Kv2HJ5J1e2Xqd3SXLbQoG3Kyq0UdEe2FqIAVSCo7aweW8lr0WG5VA17+aAt13IlZVYdLdjjVCXqUSMi8Kqh8nyY1cbVSg08lsP8AgErbNroelFQkrq7LIkUilEtSZMqSzWTALIPHlTzxZl1H1LupJEoqxSabcIjomIkkBJyDcEAXV+Pz5HaPdL7S5qDPGNrEkcbARBMirGRmyPuOC1ngWfxWs7Fsp7786s4h5FwfuE/PcULi28jvkqN2kqAPgchgW+5t/wDnR/pu33LLIiF2f2lcRIXt1L9yriy2qZkYhqPPnQrb9CdpNyRuQYdrmzSRiQxu0h5wIXGPJlrI8cA8gXoj6n35SMRRSRrGjspoMrO2IFvIUX3Bi1VQ5U8VidUtCioEG0WHwK1tG1J2awASbq+eflarO+3Ec9lCynBI0LH2VgPcpEa+4xlL4DySnacjQ4sbTrj7eMB4YyZCwbDIStFwM6UgkKEB4q8yQ3cGIXbCDbwM5nEsrAKiQeUZgGBkzrmgq/SwFsvkmu/QoxuC0csgDMsePuE0aYs0KtYxtjygon44OgqbUj6mh4byN/l3xpdzKiQm6ePCqfWen/x2TRJI7AlnmCjFrYIpEdZLfFDInwtGgddNl+oG6VcAixsihAe/jE/0qTivIPkE3x4pQa2HXRtC8DzM6RM0UhjVszIFQZECT5womzR4I5YaAeq5Y5pWmgG4IwDOXAIsKoZjS0GPHg1fAqwNOpeU614U6e3rWWUNpeCXTY+Xxzqq/U19qRAp92Uqc8uAQyUKomuKB45Iv8Dv4yXlWdz8EEsbHNUL5B51f9LoJJww8LzR8ZHIIvHz2lq8nGhd600uwhknTILHIGKArYVnAYBZPGDAgtkeRifNYjmuEZsi0+InoOldIKbw7v0hKIvvv1metEPS3rN9tCsMkE0jWWJbcQ+73VwsTtliKvk+Sfvr0Ho/WItzHnE1gEqwIIdGHlXU8q3j/gixzrwX176bi2UkRgkk71siRhmKoZeAwthJ8UMQQe6hvv033Ej7lWNgnaKZxVDIuDEW/wBZBkof5fx4bbK0rCFQZnyjzNvzXOWQuVb69K0+m0+mKDUlPH9tYP1D+osDxyRJH7sTq8bSvKsMbBgVPtMwJfye6gPsTrQ+s8j03c4XfssePOI5cCvnDMa8R9T7PPexZMVhlEYjdVsBTQJRQQDyfF+K/Gl3XCFJQN8+1GQBBUd1cNySFW6F8g2pBF1doSPg+D/yNaX0yLjogMyzKzIzKM0Pt2O40b9oqRR8jj4Nz1b6YihjX2kKRf5kYSR+49ntehYpWWzz/LDGsgWys8Xx54sXXjjQzhjsVLI0I/c/in/+v/rdbYK8pgnTUiwHya0X6kdXQPGuLGszThcsWC8l1sfUGoc1k30DEaq+nINu+zklYgPkQEU8qcXIZRVGvJLY8JiLJ5GdM2SbmVYpbAZ1CuxPbkClkkigtBipI4B/GivXvSq7OWIqxeNlOURjbMgopCMF/lyAB1JYEeGHJA08XUjDTPiif5XMUyUvFtQ3xyPOOldOh9I/inUZKBQRjiryYyCwvcCFyBc3RqySSBR7zdajncLK7CC1sMoYhaEeTe2qhgMVX/ajzxa9r+F24dJD7zLg6o0eQd0jyseIWUkIOPpQAkedZCaN1OLqQwzoVzR48/IsAfYcVY0ghC1eLUm+6f7R20oJynwpHfc1rV2u46fNJFG+SMEYs1MAVDTg5MRZW2Yt9LENanxrN7na5FHizjWJ9uJp+CiK7ugkxFEqKUeDZU2wsDV2frU+7eKBVWaRo8u2VwzMkbIQyuQubCKNu3k8DI3Qrt1ASwQ0jRFkZZijf4wzyDsjKR2mMDj7L4qtNbMtEqmsLe2kBQgWv+fSpjqDAe0VUTJupCu4iHJAPtUhBB9vKjeRJJB8i9DI9q0UtAEOCYwFW2ZmAACjzlXIPx9vNTSIoWANqOO0WGr8rYYftYNX9gD3o3dJBuBuHiZ1hjmoDEAO1MCA1WSpAocqGyPAvWCMxCp37j3rXRSyWGVGQQYgR07jfXLceld5HDk23ZUYUQrx5gH/AEV2nn48aFR7Q0ezzQuvq5x8VZNiq55B+x11300m4yeSR5FU8CR3cgsb7eaBxBJqhwPuK1PSvVCw7AwIi5q4U8r/ADQ5ILBSR8AgmiPpI+oaYCEoPg6Ea/NCbcfw6SVIEdB+Lb6z+32MjkuZFQKt+7K7AY0aCItu4AVvA4xPwOKXUNnIirRikjk4WSI2mQAf22U8xvRHHFWL0ZXpxbae97TiIB77hTpTBsHK14h+oEmuaOJoDtd2xVgPBxyBHaeGxauaZRl3C6NftpdCCptSnEwRz3/FRDmdwZVDWQMto4AxM8679E33tAUATkHZWsqaa1LrYyUUp+30j5oum+WRkZUSSZBJPMm6aNds7NYVYYVKs7AnhQeeBVCtcdwi8qSbPgKpsWb5AN8fv5+4112PFYCxZWxeXNAgDgg+BX2+dWk5cpOnQ/NR9pAzFCsxmYtI4yNfarUfp+VwARGJKS1iljc8WGDhZDib5x4+eOCdcYCsX1ktj201Ux/yU1gH7nzQ+Dq11frsKxFf5Ev8Q497bJHKmCQ/QqSKcQpKhjj8keRerPpvd7JVieeGNi4dszUpQsRHgyh/GIZgCMgWW/knC2En6hJF/KstvOFGxy5tetENntVkiihhzMbxy0WICqbrsYKGNGyQeXscmidS6HvotiHglKRyMIshkSM0UPgaRskuS/lWBYePPSLrEbNW1jL3i6oKSm+mQR0ysSFLFUAqhyRdAd17br7kLmOQR1lIxDCQpGcgD7lNkMcA5IJH4s6XOVDoXNifXr/m7nSoQtIUgj13UE9P+qP4PdyiNf5LSSdwH0rY+TwVIVQbHIJoAnRbqvqFZLdWjDYhUUZ2FViVyZgC2IJFkWQAObJ1d/UHo59kSiIRCMD6Qi8MQMQi84A4EMxvvNChrA7bn7/PN/nTWKhRSojw2nyo+FYD4UlKoXeOHn586sHqEmVsEL/DtFGWHzYJHP7m9el/p16qQs0HsrHYMjSmSy7cC5C/JY+BR4qgAPGQ2/pF5Y4mBqRnIIYclPIZfnxZxPnyPzS9W7WTYSokm32xja2XJVd2qrEj8sHpl8cCxVjS/hQs7C49PKiqebWzDiQFzBg2HOxivoFdPrzn0D1kRtDGhY7fchvbVjfsyhS+Kk8hCFkBXwGUV5OvR9MtOh1OYdxupBaSkwaXn9q14p6nh20cs0ESzKiuy+y6xvEGB8x5MHjU+RyeD4ANa3vq31DMsvsbdvbIRZJJAoZgHLBEjDcZHFiSQaFf3843kibuR8Z5JZgosuoZCB2i5FQUeQL5HgeBwviXmwcmpF9JjrwpvCITmlz7TbXuauen+pI8EkZHt4hwHVDguSsBeI4ZeRZFkfY+c7u9oy1kLBBZSCSrCyMlY+RYIv8A3o6I+nt17EhLqTjLGStd1wsr4txYX4Jo8kfbkh6s61t5NuzRs4Ye2FR41yaS6LAx9qgL7lsTbdi40tmNYZ1ZMTBjjF+9K0nEs4Z9WUA30OojhN6HemegNuVnp/bEcZYngj70xLDFO3ubmqUUSeLXp/ol7wpKTlA7soKfy2WIrlS8BgZVUFWZeCKo66+lfTs8m1O5R5I5FZscAVzjWMF1tUxWyyBTdEF74Wxc9LwK0s0vIEa5RZf60YvJgQRIbZaSqtecTRJcQS3lZB7HfzS+baKU8Rf1/VVfUHWAzKqoA23Ptq3uLJljY5QrkUJXO7PLHxlqh0+QTzRBgI1DMSUQMQeWLYsaof5SefzwAY6P6di3QYzbhUe1sPIigZN3UshJ5UqfFEiro6HTdOk2onicoJM441yhZ2lp0yO3kZRiwV4m5HeHAPxdobhYcBFvaiIdT/zlog5j79a5742s5EsAMsmMqGIx4NHjKk8ZxUx2WcUB882W4HIjRJh2sthlAN2XNYk3eN0QD8tf2q713rxl3Loc3jHY0koYSEjhS0bE0VoKRV9pNi61wTmjWJ7XTEKaKvwCvhh3IPHPP4GtuJMRu1N+fCt4VLhlWXQGCRv0T71f6js4tsPbYPJu672ZiIoy63jHEjAs4BBtjQIqm02z6zGYBFIGUGTNWSNP5qtiDEWLWB9RB+9fIDLen9YyySFpY8pMKV0AQohVhIwHIaQilDf0hTX5oDp0MpBjoKFHaRYGTY1jYKUeMTf38am1QI8Bg6EadDw9KspWr6KjebkmSba8Kl13qzTTFURYlYRAritk4qfcY40Gar7fHzySTETxLBgVUySGRfce8UW8ldXZTQ+oUoBONsa4Mtv0rJVTEtIz4qVFqVN0oAALE4/NeL55I1cXoCR0Hu+yhByA7mPjwxHHz/qA+PGoX0JUMogb90njU2ZQwW1ruTzi3L+CsvFOzbLliEHuoCoUOoHITIgsYy5JCggAt+x1Y6JsYZY327krunxSOVnUQ4KAoHIvtHGIssT5FEL29RdDm27KWUe2SAGVmMRI5AYHuB4Y0a8miasVW2G2CTNIWRjt84gJLJkJGAAJJYEs1j4CN9NGxoxAzqSufEZHAd9N3GhHDZchSbARbUnp6b6iu33Gx3SxlikhNuUlQq1kU1WAGoAAOCSL45rXX1XuVdo3oLK6PHMF8MVUFZQKH1ZD9irjmjodsekzzI0vlSzMzF+9mTEkMScge7LJsRVG7rS3hJLK2Wa5WCxJskI3DHisSPvYFfN7xBUHYBsUkcp3Hyo7GHT4VA3BBM68xHPSufStvjOnsznaMyC5Fft9phduRZIsV4A45oAsH6dtDEGZH20sAZoZEPMkqRnMsig5ohwWnBU2wq/kZuGP9KqwFMRQ5IJ8g+eRyP30V6tvZN3LtJml28YdVjLbVXQRBQWPu+5itrkeFagAa+LLCiCOHpS7jIZc+oqb7tezVlOt7dUCQwSIWADu8pycMCGBKqOysaCgXz4I5NbmNhtnYtLKYfbYiXFVwYFWhjIHcar4PIC+brKLuo2tXVe3IBgoxYXQYilI+/P3rjka3Xp+Z8FR5UEYwOJsSBccQrAMQqEAtQAr58EHmPJWEkKH6PQj+UXElvMlxBM77385oN0r0ssu2mEzTPgZPajF0Kru7T2llw+qvF91VoB6J6HJLK5ABEbAU9g5sGxLAiwq0G5/AF81pNl1SWMlRB7qFyV8rNC4cgKrKTRzH5yojwBWI3ExTdOyK22UkH21Y9pX783wcvPPJ10UOBzDfUM2Hrv5zrS7LatqUNWN/Q1tvUfvwWEd/cUoQFJ8liLIIBBDKb+PmvjQf1H6gG+gSKXtKvkCsSX3Xl3ZqgBPJNL8fbVXp+5k3LlLskmTyKJXkF2q+OKvi68caGygq7hmVVDFbkyADc9pCgkkV4A+PtzpHZ7NHgXYE2GsHjIveeMU2whouKbeQUnKDNo9iRw616p6K9HvG0MkqhI4VJiTNXdmZSvuOyWgAVnoAmy18UBreawnoT1bEIYNsylLGMcmeccjWSVypSj3lSMo8UCdbvTbIQEQjT87/OaRdnNesD60/kb33X4h3EUceX9Kyxl6Vj4GSPxfnEjWN9B7mbp80iNtyVloNOJCiJEocZFwjAC2DfewvBPGvXPU28gj20n8QyqjqUGS52zA0BHRzIPNV8a8LcMiKrLIFH0q+QA/Kq3H3/OlXUFpwuJP3ceXCncKyMR4CYj80c63Ukf8RH4dha8kquIWiSLSiMa8AFR55IGKpCyMRiACbJq7A+bN+aqv7+B06R1F4wypVMe4Moa8logq1g+AOQfJ++q8kA/pvL4J/wDzYr/caKl51pSVKMjUDd2KKxgEvNOtAAHN91s27sfFa7o3RCOmvIjkL3Oy5PgWGaR/SCoOIs/PIsgHiXpNY4UllaWBJ3MwhZnQBWEKsMWbv59zknxiteRag6AJtud2hKDIsy2vtEjFlidFum4ABA8unYDRa96e20b+4xjLSKqTAKfbb6cFybwCuEoBBAGRs5EHUfIL4k6j893rnInZEc6xu9clr8ni+T8ntBFZLx+/mv3t7KT3PZDyOzB4lUR5GePEhlwtcPpPYATzdkUK4SKXkN+ASBQ5o91+MRybHJ4J8UL7S7uWNoJAGCwsGC1hy7FiZJUpl58Wx+k183hkpDhSrhXQclWFRl1kbu/1Ud/CRLI7Ezl2e3kFMe8qLU2AW4J54PFdp1wn2bmGSUHtR44mYKbLurk81QUKCtfORHPzd671XcTzvaIzUl+1IkthWDAmZKV3oBb4JCqCLFm76Wi2rymPdk0M5YgXKxOSCxy4Jsdw+4rwbrTTWUuQdNepB97TS7pdQyVTckA8hB9LwKCw9MKg5I3Ayv8ApokNeRNDgAnyb/aib2vpySFEmZSFkVLtTiFZitNKe0EPiwFcqb7TxoajSQsyM1m1iKmQAW2QBtSAtBQLoY3yBwNd9115544o2IVI6RYx9N+5lka+MVQ0KXt4C6pS3lZi5Ecu91MpjMlpqNJOmnWtj6Hhsyyn6lIiAu8eLYgjg2MKP2/B51kW4sn8ff8AOsJ6R6qIJmhkYKJACORijgk0T4UNkRz8qPF63kcQF/f5B4/triPhecHQUJ+yzJmoy7RZomjcdr9p/HPaw/IIVh+QNeUnoazIrh6cthNwMA4BxZF+ogqrcmvB5Fd3pfW+srtYC5IzIIjHyW8XX+VSQSftx5IB8k3b1GgChmGPJsWAPgV9RPnz+x0/g9oAEo1MgVhKEqSVLskEGtFsmWKMMkx9xpHyGaWaVQJAxBdPqaI0RdfcHQDadH9vcRB0UwB1VnAAUxHLLI0SrBSxv/TxdaqwBnpbHLIK+lSxGKNTfcHz9jf7kul9X9gEqq98XtceeXjtxQPeQGFgj45FA6dbbUycxc1sUn5Bmx8qHiELUqAjMIzZhz4iP7XLrfS/ZnlhDBgCMWbwVNsrceWqx55yOq8q1tQRHuCvutgxP/hsyCD7ahaD9i2Q7XTcfZ55xMz50eFBA5IAARQPyKy+eQB/UDqG3UnY7jb5O8nvRtDGBO2X+YosZMZbENwyg1kbNgCmxKjl0nvy/FZdyyAv7oGb+84iasbIRbhpGn3HsyFywURFkIJHimBBBP08khWPN86WDoivDh7sKmNpZAyZY4YjlcZCuHcCbyWyOODoL/8ATIk2STbeYSusameOwGRjTClJB8EDi7KnHyQDPpTarFF3oTIsjuCsoIABVCMozRQ0xPkHHyDWl8QoCSUweWlGcuymHMwGgIuPc1S6Z1WTajGCGVkUSrL7bWyNG3tu9YkEA1bHzSmxXOY651VJpmcZKXJem/qPNnI8k8/PmvyK2fpqI/xM8a+7/KknzkAYMoMkpAYlWsu2IYYMSqXVE1ivVWxVOoyspUJ7wcdpIpyJBatwRRvxRHHjTmBSNkQ5wV6SdaTdV9VKkneItvp+nnBw5z4/ynE8H/NRFccivnyNbSfadO3kIedVVkVleRZGDR0iAsVZh7tMJOasUnaVI1Y6tJtn26mMC8bACkBw2bNd9jURHVD6i1AAkDzgIUZlBtbxYUKYBvlWBH7GjWllLQkeBGkXmZn4P8pxDbuLdJWuSQYERofirHpuZjtN0vOKASRv8iRbIrng2sfj/vr6KRiQCRRIBI+x+RrC+ifS2ykiSWN5ZRG1iOTALHIKPckaKGYcEE38H9t3rTLZSVKn7jPt+aWdtCCLivPP1Gmf+JjANEbWVorHAkLqGNH5C+3/AGJ1hfQv8PK0j72dFbKMq0ssisSUlvwwBXIRA+a4+OD7F6q9LrvY07vbljJaN6vEkUysv9SMKBH4GvKOu+khssfeh2zObIWOWU5i6LFCnao5q2HPi6OhLBSsrIkEAbrR13URCS4AhOvz6Uf6j0CFAXQq0f8AEY3FZXAh5KU3ywpuAML4F0RrOesdvt4Ar7eRXJYri3uFkHee7JVIoYcMTd3XacuG060cysxYxvV4WoRgeCoFAAc8ePHyNcN/KMjTEoGNMbDObNEg8888fJJ/bRcO9kJUv7Y01kzpVrwTqndklPi3nQQRvOvKifpfaruNtLNITcLAtTEKAwKhnWgCSWPhiSFP/lbQeiCF3DFrdnjy+BGAuaIiJYyay4v7G7WwDlvS0kZmZZMUDKDRIWJypPZKwBw7WYhgR9BHzrQdP3MO13cmciKptRLIxDYrH9ClcSLY2xA5yBxFjQ8aoLcS6mYNufT11qm2y0FNEQRQr/8AzJ3mdBgHDNm8oxxouD9RLBSFokgkNxfHNjc7KXbbeRZmKgmMD2SGTcZK7qHKPQWgzZFWs1x8NL1HHNFPmmUYLSMjQkkGMFlGUQPaCpu2AFE/fVjpPqcSDCVyJGwZZmkUAMAImJSQe0zCKwrPXKDkXrSUtghR1nStJW8tooSLAaxVP1WVjRCU28KsyKP4UsYnKAszAhfi1UgcjJbBuwBheyAHvIqDdkcrZsEA/D8jzXPnRTdbAuhgdZwyky7UNtVbcSqwZqaYuKjvmlDfjLGtUfZWPmu5RkXvtI5UqOaJFk1V8DRHCIkCdf5RMKW2lS4bmByg6marTSKwsigSSD3E0GrIn9hlx8/A1ZO0f3MURgU7WBsOv3BoAg2tV5vj4s2ttHG8SxTOUCe5iwrujK2UFkKCcUonwbNEHRPcddjknR3jdbCmfH2wS6oEtMlPkKt5cNQPbfBVOpYbCmoJPHTvjVJViHlKYWNLGBeBpB4bwaG7dF9wvhQXsIY5FibL5mqB+B20LHB5JK7brs0UfZK0aHwpyOC1wVzsAHmgD8fFaAcDAFqEhDu1XXLWRR7uKJ8c8ffVWUlipcnuBINjlVu+BwLIIHjkc6pOHW+rOvT9cKt3EN4dOxAki9438f8AL1q+vzIdnG7mRp5JGOTKxLRe12rk3awJMR89uZrybywmPHFqVNAsLABH54F/Fg/vxorgTChV27M0XIkrTZcLZoAtlwPu/HHBT1FtYPbrbolYoAU5coFgUGWj/igia+AQbscgmk4ttkKSBcGOfCh7LalBUbHcNONZnbgtKolAUgN9TYqfLBb4q2N8/wBtXeqQYgtkGD5EVYplWNnBHkC3Ygm/xxqO028ZcZyrCpB7mDMaKgEIPk8k/UAMl+QCe3Xd5EwCxKUhjDImVBnZ7LO1Dk8k/T44HFWJ1W1VtjYRA9eFNISGnNkgkwZO+Bz89BQGRStsV7KHLDtHmjx45P8A04NjWgbqRheFIdyNwFRdwjIMUidiGcNRJ49tCSfHNgcg1Np04bmOZDKgZQZQM6YhMRSZABmrmjXIofi02wZB/HTTIRuxLG8e27STR+oNQAMkasQAQefvooAgqJpVbisQqCmCeGvvw8pqMu4YTtuYyYy7lyI7QBWPu0K8gHEgEEnE+a1pOh9REsHuzIFUO3flQVxcjv7l5C1zBBJUkr+TrDzqcFctUZzjHIyBADHNL4vIkfezXIOtHHO6QGBbYOh75UMftMcSWCvy9DD4Pnk0eea687l8SvPT374UXENNZwlsdezXLon8bIsu5hZx/KAkLAH3ZjXaY3NOxZq8WCeLJAbK7zc+8/uZO0jMSxfljxyxv78f863e260NrtpJEDM1kpMXB5aowWDWwVGbzwptQecdY/0n6Wl3bM6sqoCwOTAWQuZ5scAckjmgeODrqMHa4UkjdFKt5W8SCSYmTHf9oh6V6mI3aOQZRuDxV8gE0FP3AqwRXH9h/qHYnZbgxSxyR1ZBxVuCfIOQV/m/9tXOrbH+GPB5yK/Zw6mmFqfg/IP9+OTPX/Xnu7BoUgdjLGVJU2iMSAzOgFhsQCCeLOQo3rntJQUyTr8j89a6WIcyOl1jeBPfPlR79OfVEarHtyiKspYxzIWqSQeUlVySktAULIPFVxr0fXg/ozp0ohiDIys+92rRWPNMhZgPNBA5P4GveNM4ZeYEcDE8e9K5j2snfepjxryz9SpE3W6jhhGTwhllYilBaiqZjuZhTdoFCz+depL414v6rhkjk3sCmpBJJOv+aSOYhyR/6bQ1/lr51nFLyN23kDkJ3+Vbw5IcChuvWYfYqWZUZXdAxYROSQEFlueCo+SLA/bSEBHnk/f7kDn+5P8Avxop0X1ZH/BrB/DO8qIUyUr7ZGcj+4/kgqsjDx5o2NEY99t3awI0VmGUQoEJmXeNQSuQxYgMSLxqgOAMlLSChUmSN8RzOtNDFPqcS6kC0z4ePSOFZyCRoWD9nayErIoxNG6Ilsfbn/bWw67u9uyxyw7mP3GShQbsQliitIAFBTBQFNHsIANg6znrYxzTK0CBAFp+EAL2xJVYslrEKbst5BPaNE/Su32pjeHcovuYuUkahYNAgZlcWVjleSkgV3WddBeHbUwMv95GuevFOLeKlkTw3CNRRfebSHdwrMFUbgR28SqDKWVURw9FmUJQNuPlfnIHNpQByZRQ5QHHm7BVWF0LY0Rxzz9OtF0zqYimaB1AQOCT/Uzk17lKVRqQKCxBF40F+R3qjoEcASRfpce5iGPBB5RWYA43h3EA0OdcudqIVqN1Moc/51SPtNcd96icibdRsu2ZQiLHHL3gtkuKK1nGqJxxUCyADzoYTMyNJDI+4hQIJZzEERZpGHapY5vyQSxFkkmgCL3EUm0aHIYRIjxgymOOowrhqVVLNMJCUAD58Bi3gDQXf9T2rTM8bbl1eb3JFLCJWhEKIVHA9ty1rkFFIMQQGsvBXhynWsmMxcQnwjzHnQHcuVbAX28OBzlYD5412/Nqv34FDnhDweCw5F0fgiifnwwN8cefNUSnl3jPuHWEbaOBRLIJD9KuTgFMl5XzjX1Vd81qvLC6Yh1ImLMWy/xQzEt3A8sMSl2eCfuOMrQE6C+v8o7WJIaKXDI05i24aGKIy+kpWCvE0UyMBYDiMgn+lwxBqrJYmqoBjeqfTVdZmaMKhOa40jRgMeQfctSDjVN+3BPNfer7VKyjJgTirsBVgWVogXf58HzWqwYlbI4KjkAYgcUBX9uT5rWs+YZBKfOjtIkZnFoIM3IiesxfTj1o505JH7kV2ULiWxtAR3AAkUi5UPIAPJNWA/XuhujLJJSiQKVRr92hf1KQMKAHH5oeOAkHWDt34d45O05L4INUTV0a81Xj+2uv8d/Esx9ws5FFpCBfkcWeOas8HkfuBFrIdpBzERy8j2axmUlROZOUcNSOEc9JmOFc1clqUgtXAGNUqk3yPGIv88/Org6M87+zGpMhxxLnEF8brxwCLAX7k/e9Dd4wjCgdrFwVFEYALiW4AI7io8cka0ix4x7gREyp/ERqm57vdiIXMLYUAWWNsDVq1gdhG8qRBIi3c0F3ErfylNo3CfXhQTo7+6VheWJBAskpLqyvTIGeEgjuKOtAcWWYgn40O86MkjybWORmljxkQCPFHb/DZAS91i8TBxxVmgLYhushF3sk0ChB7haO7/pYFQV8fC3d3/vo36xdZ5NvLG+TNAmd5KRy2Pe1mzZGTE/4Zs86sONLzDdFDcbdayPkeK/zv6zNCPTPRw8mUg/lp7eY+SrswAxHJY1XHK2Ptoh6m6gzNt4nBjx91GJCkCYrizIFLMY8QVrt4dSL1M7OCPayFXzdQ1Gykiyoo7VAtowvcWzHcceCBxDabVD0/wDiJlLiQE5kufbZB7fcbFm1FWAGMhFr7fKTKNq4BFhr5+e/pQnHCqXDqe/ap+uCu1hj2oC2A6uVx7wCpPAumYqthrNhhdAEjfQnUPaZ4xX82sVfIoWU5BeDYYngNd8VzlrODcLKbyJIoEsB8jir+BjX9h9tdYRz5PFEEVYojngcfv8Atp5/abQMpMf2msMy3/yOPqnh0jsVp/V+1kEaOQmLvKSBzizkn9q80AOAPng6oej9qkm9iRoxKGOLAFgyofMgdCGUrwbv4I+daroK/wAfC43FcUsZVTfud6ZGPlbLf6DwRWHGWV9Pdb3OcpBC7nbKe9QKkRGxeGSu11J8H4PjSJQpoAqIgEyR19761rD4n6KmynxK49LV7L0v0tttu+ccZzojN3kkcA+QDIzUP2rRfVTpO/E8EUyihLGkgB8jNQ1f2utWtdLdFc0mamnjQT1N6Ph3oUvkkifRLGadfxZBBX8H/izo4njS1kgGxrQMV416u9OS7IqolnlQoSXKqsdliMTgKBFXZPOQ483kS5BteWpgT8C/t+f2/wBvt9CddMo203scS+2+BsCmryCSAD5IJNXWvn9pFAUswAb6cjVg33fJrj6iKP3OknEBlQUi3Su5gnW3GVNukAb73Ncp3yHPJIFfPH3s/Jqzx/0GrWy6u+3cODeBQgEDEFDY4+37Ua+b5EJdo6kgjhQCAuJ5IPgqPHHI/PjWn2/o+BoZM56PKdxAq6ZZfs2QSTELl5VTySVYWpRWleb7r31t7dKVS7h0tKZKASiwKdL9TMnf80WVl3sUckSqMUBiiDtWXZHIZFEZJKqYzYYUhH1U5NPY9ReFcZnHvGkRpxIFywNidELZvicFHzSjyCdY/b9c3WyZ4IpJAhKkHEZKCuXYT9BpyCRVg88ca1XSPS5k2rTSTqY1COPcDrEokR43VZAbLi5AVVeGC4k5Xq8SzcONmeW8j8X/ADSCTHhWLHf3yqp6i6XJE1K8kkMRsri6qjtlJiVJpWILHj4PwTWhE+8CClRC9XaY0oalJzFEtdi/z5860Gw6lG4/hpp1KyuMSCWlQFSwgaU5ce5RJHNZ891BeofRgjjjMAc5ELie53drpFBAYgKGNkAVzyTelEltUE35fv8AVMoecbGSbcf1+6yvUJGmnEmCRmlpYxjHGE4UV5vjyb5s86IDrco20iMw7pUnklcMz21RgsQSWVS7NR8n5ORXSEboRGylOTlmMQLDWTl80p45sUtWeSHqveijtoo1SFG9t2BDe49lxmR2kpyoIsijzXaGEPkypwaWtWlsodUG8Od8mf3r/tDNh0Pau7yNuZljaZUWaSNmyhCMWlal+pnUBFvgXd+dWemmFtnGxce//EGKnUBY4mXEPniapsQSDwG8GgdVelTWsgZh7RUDDjFuc645NNjVc3/Yaq7BhCJGQDEiQEE5AZo0YPAADgE01eR45A1pTidrG+w/nlU2LhYN7Ak+XpN6MdT6bs5GEU25iVo5Yx/EKGUvAynIopJUopUBbs9wN15HdLTaRwzZxtP/ADp0ikDYgjDGJyLH9fce2xx5HGmHVi5UlIbWGXbg+35WQyFmIBA9wCQgN8c8c6l09j7aoWOGNVlS4lmJDAnkggNR+QCfjWn8QG0lB3UNjDOHKvQHnqN9LrO/EiNJEYoy6x7f2gpr2nRWJ5+VaGIlubZyfvqEe+JhZVtTauaumICqXIHBPJ+55I+eY9QRV2sIqmz3BYjj+mDFT8hgQ3Bqs/m9dui9FfdS4IwDkFyTfCkXkePBJPzyf7nQn1BTSb31NbZW2w6rMJjSq0W7C5hlzPBtq47hfN2tj/v99HvT0XtyGZrEKk4gY97HM5NnRKr54+SL1c3Hpjb7WpHfO0mEmfGQIZB7cdGiKBDFq7srGOhPQP8Axc8kCk4YyFMu4tihYKfb7UPIJ/NAEHHSSRtAUtXPfxWX31PKldk9/Nd9k67ueRXKiMKAFQBVcRstW1k1Urk2QRVCsaHH1RLt1dtvBITAMWKglwWwNr7gux3BhRoHLgEE6reouoxRSj+Fd1tGywYm3+mvsLFFkJbwOb4ANWsjI/c/2J5+f24+1a6qSjCpEa8OJ4mgMYVeMVGg0JG4cq3nR4IT01WVEQqFA7Ywz2SGR25LucUk+ay8hSQue9TvbKoVQxADYLipKn6qB4Nj8865dE3bg4Rgs0rBU/8AMSFAH38AckAcc8EHReqvT4fpo3MPZJCvePcaRpLY+4QQKFHJ7U41n4x0uUvbXaiwI43M8t35ogDKV5F3yqM24c9DNqB9A/iDJhA0gdcpVMJHu/0h8UPbIOFJTzxY8HRX056PlxkihE2c3bJPLC8aRJzfEgBZ+TwLs14AvVf9K5YT1BLztkdoeeA4RlkjfySKzKm/td3x7aNZThwtPjJiZjcevnwNExDyNpLQi3p0rlsNmsMSRJwsaKi/soCj+/Gu16Wo3p2ka7R+NS1FNS1mrrO/qDMV6fL5xYxo5HkRPIiSH/2lh/fXjO26kmx6x7s8ZkjVnYKKvF1IV1uha2K8VjQIIB19CbiBXRkdQysCrKRYIIogj7VrFb39OG8QzqI74SeIyFB9lYOpIHwGv99AdC5CkX1tMcKIkpiDWX6r6sSQR7iKJyDimUvbNJgsuRVsmKx/zfFtyq/YaDv6jQ/SntrRBV2Bwy7iqMqjFeTwT8mseK1Pqj9O3SKNoWMxBlaeSV0ShihBAJCpEoRu0c8g8/GDXpzuY0VQ0kotIwT7mJB7itUoqzZPj9jSikjaAvJCuV+7ca6DeHYW1mDhQrSuW4nL5MayYk8eLJPj7AXwPsBrlJvSBThSLv6Rkfxn5HwBzxwBWtJH6VkeJiVKyWoC4jA0FkNSjsPYUYUTx86rt6UbgM4zYjsQXjZAGTGhk10APsxs0FYi1JYdhtXtHlzoqMWziWMj4giwGug15d3q50uba7hY8Am3eJm91kVAZEa8UjBPe91kXAUKpLFR5st0jcbM4xSZR3HM8SDPGDD/ABZFClVTtIYXzQokVWd9RenDsHUxTMZLVx7dkICZRfujyexKtVJDcqK5I9I9cl3L7hFYH2w5AoH2wVjuNSopQSeOcgrf0KNdJ3DtuStMX9R/lcUFSABeO/mj3TeowTRTGdA85V3b6mWWQKaeN1KjDuKmMmgKAxCmx/UfTLLHGilD7hXsDdgnK4S0wBUKjCQZFvAUDzTVtltxu5dxjIIl92SQRB1YtTkso5FjgHJhjjbE9nJlWbamBRI1EO8ccBZmeKhizKFAewrD6VNozcCxpBYcbEkZumunduxsQqROWOPWh2z9DszbjNwi7ZqyUXkwUFsSxVSBTWchiTVDk64dQ9OtC0qxuZBHEu4l7R/LjzyCvzjeKhjjdhWvgAEjt+qbpEeRmYv2SM74SRw5FLKgkMFcMA2BKjMV8HTr6lgG4JwRg6xo+SueV7VxdweODwSRzxfOsKcCFSUqnpPnNFBUU5Aqx3TWW3PRZkOLqykHHuB5Y39JagcvivOP4vV2PoG4IRVjk/mkKHKMFBcqhBejwDl+QAT9qu7zrztPYlW17oiwaZI77DGC7EksKJbjurwdd+s9a3M0g2hUFwETFVZHQBO4F/c8t2mlNYeSchdqO1VMEk30I96sOLSjLmEDnUvZiWaRRIZXuKX3rUmRZEt+SKCmSNhYAIDVlydR6h6zipDGo91lC/QAlHB7RWoMOBySAK/3jB6Sf+IwmcJ7aFCIlORiYCRecTjQ9wgYD/DdfnirseoQbQy5/wA2VJhGTJaqYog/gmwlsVpSSbCjjmx/8K3VSo79O91DDqURbvhVbppE24eXdMO2OQ93BkYW4Xttb7hSkkEKtZHnT+tOpRKY22opqkDYqQv9C5AEeDbUQE+O0fIr1T6hbduH+lSAQt2QaxyJUKLYA2AoFaHNC39d+CwyvkHkML+CK/408Fow8Ai4HlRWcI5ibyMpJ9v8q1sfTErwruOGycpjfIIDEX8gkKSARyBwTop0j0+0xtgoUZrkDyH9vtOJ54Zlv8A677H1D7G1MZoguWUVY4ZXUAk0oyBc40xqroAaN+ktt7kMzPapJk+SkgozJIfpqrOIr6v97IziNopw7iIgmRvOnEc/c0Nt9YZytnwqmdCL8+PKvP8AMs2VeK4PP3sH780f21e97dCF9qjhIH9twJnVWjTlwgYm/bbK+0FW4PydN6d267jC2MY92GN6W8VlOCuLIvuPI+16972/RoljjjKK4iRUUyKrEBVC+SODx8aGlTjqlKJvp2Kaf/50NoQ0NK83/TH0n/4pNwoqGGNlD81PM64u6X5QAkX4sCvmvWdQA096YQnKImaQUZM1LUb096jrdVXdPGpagup6zV0tI6R02pUoD66jY9N3QUEn2jYHkrYLj/2Z68N32+n2m/O4jshiWQi8XjYVjakEcV4II4IINHX0gdZTe/pvtnYtG08FmysEpVP7IwYL/wCmtBcQoqCk6iff/KIlQgg15QvqDeqXlllIkdiwQ4kjMEt2GwiG0XEj/L/lGuKddn90s9SAgKQaF0SRWIAXkk8ffn769E9RfpZD7OW2JSRBbe4xYSAZEs7Yls6PFccVXzrzTYPGd1tVlbCOT23c42oDfSlYtdkAElSOfpNaUW0SqFQZrpMrwyWsypzD19eFFS77mOeT+kJfF8uGzsliWZqjIJJ+3wNAJo+QAfPn/wBPj/qdbXr3WotvL7W2MTmNhI+SAurMWUo0kbUygNECFJGS/FVrLb/qzzMoYBcLxWNQqAEAHt+9hfvQA8a0oQ4QmAI/F+s1MDtEpIUnMlShe0jy9OFUI9tL7iiHIycUE+qyQARXN3X99Ep+pbrY7thI4kchQzVkWH0kW6hlIKsh8EEH7A6uemOopBLmwsq1kNyGXAgg0PJs1YKn7caNdY6f/EiaZhiSpkXK1VaVFodqjlI+TjVkfbR28bsEBK0zwtx3zS+NS0t8mYAsePCgfUvXUk+2MPthM5Fkdwz2cAFUDzwAq/igKA1Y6Z62RNrLE8S5SLIBgqBUPt2jqlYkqwNcE5M7WpJDZuNAxxBokH45r7V96/8An3mPHC2/igOb/wDl61tHMuYptNHODw2co2kEAHyNGuiepoDuGlmUFm9zFByAWvnJmBUAWATZ8EC+dUusep5Zdx76HBiEqgCFqKNCRf8AScePwdaPZdLgTZSISjM7DJWEedh4lyQ3kvBZhQ4UOG4IY5BoqsLytkAivzXAHmr5A++iKeU8JaG4HypPDssNrKXlQCSBOk9ZtXbe9cklv3CWZuA3yFoKBYq6CkV8DjxY1ofR3TfclMk2BUFnqRI8SbxyuSo7LtQDf6+QaIAbfp5dlBKqbPLmhVFvP4+NE+qdTXbMsUYVyiBSzWKe2LcfmweDxyP2HiXnmVBO/KLaa8fOraRhngUtCTmN9YA0jraqXW+nCKSkIYNmTiAEv3GFxgcCM8YjngjnR3oqRPs/c3EZdtszKpp6IsOkbFe09z0A3+b80chuN48r5SsTQ+QAOL+AB+T/AHOj3T+vwQdN3MMjYbhjMmKA5EhlKMGCgLTe2QSx7UegCbIUJStMH7tSZ59iaPiUuoSnMq02G8W4zv4VnMS5tiOB4Hgfgf8A70Qm6fukUMsnsrPCo7pMUlSinBIxPbYK3YJb4Nkp6D6Yu8lgWe3zG6Bazniioytl9w/bzYoka9r23T0SJIgowRVVVPIpRQ8+f31pAW5Kyb6elZddaDaW0JjfXkH6eenGkkjVO6MSRzTygH2/5TZpFGxFOxYLZHjn8a9p1FeOPjSvR22wgHnc0ipWapXptNpaJWakDpXqN6WrqV3XUr1BRqWs1dPellptIalSny0idNpalSmYjXjHqH9OZEcxpt5Zo0J9mSEpkEZsvbdXI5WyLo3weORr2YjTHQ3GwuOVbSrLXi2z/TjdLBI6wiPhaiZlaeSnBJJHagHkKPPivnQjqvQJ9uY/djZMx2ggGyWArtJpia48/jXv5GhXqXox3W1kiDYsQrIx8LIjB0J/GSi/xehqw6SLa05h8c4yMoAiZryf0X0eDdFs3UlXrAPUgUUDJjdGOmJJHNKfABLD+rddab3hG38hpZAMVVQ9UVbECwGvKvBPPm9D+q+kZIpCJFmjcs3b7DutH4R4zi4vi+OK8a0PTf013L7XMKY2BURxPSu6n65ZL+lrwpfhVP4sZ8ScqRpyq0OZnw49Bk9+lZIwNwQaJBHn/SV0e9PdKeWZSLKJIrswUs95WcVH1cg/Is2BdGiHVv063cKMy4yKsZkJU1VAsyBT3MwNgcc8XXIALZerdxtJDHAqEM7slBiWzQxxurXZxBNfclg1+BptbiVEEwDPnxomNOGW2AgSbX4RV31TvGWVoo1jwV3T3F5DMkjLYUEhB4OPkXfjyAiSwSeOSTX3rn5/b/bR/wBMemJd07QyWkjvJuZG/wAgEbqhZRwM5X8fYH7cbXov6WxosTztcivnIq8xuoYFU7gD8CyKu2H2IwkKUmEfbNTDuMMjMseLSs/6N30O3KTzSqpCCWiwyKOGFAFrNUoIAYt7hocayWzAmM7ISamUR5eSsshQKQPBqvH5H7aP1H6EZDg0E7hSVjmgXO47JVXW7VlBrkDxYPOr/of0NKZY2eJ4YI5FmYzUJZ5EvAYD6UU88+fzfFFS1+BUkzqevHpSyFbJWdBA6frrVfpn6c7k7uNJ4gIlYGRslKMi+VFGzl9NUPPxq/1f9HS0lxPGU+PcMiuo+AxQEPQ4B7TVXfnXqFaVaZDKQIrD2JW6cyqzvo30YuyBYsJJSuGQXFUQG8I1skC+SSbJo60xbUANPogAAgUuTNOW0idNWn1qqpgdSGmGnB1dSnB02mvTE6uqqyNSvS0tZq6WmvS0tSrpzpr0+lqqlRJ0r0tLUqU16bS0tSrqF6RGlpalVUDrLb/9OtrJIZF92EtywgfFTfk4EFQT80BptLVKANjVgkaUY6P0OHaqVhWsjbMSWdz4tnYkn/t8av3paWoBFQ0x02lpaupT3p702lqVVPp9LS1dSlpaWlqVVLSOlpauqpK2lptLV1df/9k="/>
          <p:cNvSpPr>
            <a:spLocks noChangeAspect="1" noChangeArrowheads="1"/>
          </p:cNvSpPr>
          <p:nvPr/>
        </p:nvSpPr>
        <p:spPr bwMode="auto">
          <a:xfrm>
            <a:off x="155575" y="-2286000"/>
            <a:ext cx="45339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63" y="1268760"/>
            <a:ext cx="4313118" cy="452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234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2.gstatic.com/images?q=tbn:ANd9GcSWWmipDLIhKAVcmKo9L9GHVq8mHp44bZFDihgD8N7ROhUMPk5W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285750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0.gstatic.com/images?q=tbn:ANd9GcRtx7qVOD2ycge5-xzFm43S866Q8MIIp4V9TLUk8qacQlnC8FM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285540"/>
            <a:ext cx="3043039" cy="22793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Migraine and </a:t>
            </a:r>
            <a:r>
              <a:rPr lang="en-GB" dirty="0" err="1" smtClean="0"/>
              <a:t>Scotoma</a:t>
            </a:r>
            <a:endParaRPr lang="en-GB" dirty="0"/>
          </a:p>
        </p:txBody>
      </p:sp>
    </p:spTree>
    <p:extLst>
      <p:ext uri="{BB962C8B-B14F-4D97-AF65-F5344CB8AC3E}">
        <p14:creationId xmlns:p14="http://schemas.microsoft.com/office/powerpoint/2010/main" val="2028061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Alice in Migraine Land: Visions of Lewis Carroll </a:t>
            </a:r>
            <a:endParaRPr lang="en-GB" sz="3200" dirty="0"/>
          </a:p>
        </p:txBody>
      </p:sp>
      <p:pic>
        <p:nvPicPr>
          <p:cNvPr id="3074" name="Picture 2" descr="http://ufdc.ufl.edu/design/aggregations/alice/html/info/TennielAl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1700808"/>
            <a:ext cx="190500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3.gstatic.com/images?q=tbn:ANd9GcQpcPiumLzRcnE-ONGydiV7hR8b1gOIqPZDGph5MzZK1JWF03q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075" y="1772816"/>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ncrypted-tbn1.gstatic.com/images?q=tbn:ANd9GcRbE7zxHQjnwdwekASMsrhA0BKwiC14ZSBYWW7WrTDx4gG79hY5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3075" y="4314437"/>
            <a:ext cx="2638425" cy="173355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1.gstatic.com/images?q=tbn:ANd9GcRTbFTMH6BNGe2IDkXI9z9PJUH97Q4Uk_BOOXSyq8NKXZnZBFY8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1777504"/>
            <a:ext cx="2837114" cy="409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312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The expulsion from Eden and the origin </a:t>
            </a:r>
            <a:r>
              <a:rPr lang="en-GB" sz="2800" dirty="0"/>
              <a:t>of farming: “In the sweat of thy face shalt thou eat bread </a:t>
            </a:r>
            <a:r>
              <a:rPr lang="en-GB" sz="2800" dirty="0" smtClean="0"/>
              <a:t>… the </a:t>
            </a:r>
            <a:r>
              <a:rPr lang="en-GB" sz="2800" cap="small" dirty="0"/>
              <a:t>Lord</a:t>
            </a:r>
            <a:r>
              <a:rPr lang="en-GB" sz="2800" dirty="0"/>
              <a:t> God sent him forth from the garden of </a:t>
            </a:r>
            <a:r>
              <a:rPr lang="en-GB" sz="2800" dirty="0" smtClean="0"/>
              <a:t>Eden </a:t>
            </a:r>
            <a:r>
              <a:rPr lang="en-GB" sz="2800" dirty="0"/>
              <a:t>to till the </a:t>
            </a:r>
            <a:r>
              <a:rPr lang="en-GB" sz="2800" dirty="0" smtClean="0"/>
              <a:t>ground ...”</a:t>
            </a:r>
            <a:endParaRPr lang="en-GB" sz="2800" dirty="0"/>
          </a:p>
        </p:txBody>
      </p:sp>
      <p:pic>
        <p:nvPicPr>
          <p:cNvPr id="3074" name="Picture 2" descr="http://www.wga.hu/art/m/michelan/3sistina/1genesis/4sin/04_3c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7939987" cy="347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794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East of Eden, to the Land of Nod …</a:t>
            </a:r>
            <a:endParaRPr lang="en-GB" dirty="0"/>
          </a:p>
        </p:txBody>
      </p:sp>
      <p:pic>
        <p:nvPicPr>
          <p:cNvPr id="2050" name="Picture 2" descr="http://longstreet.typepad.com/.a/6a00d83542d51e69e2014e604fc914970c-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00979"/>
            <a:ext cx="7117963" cy="4992065"/>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rot="5400000">
            <a:off x="6878132" y="822543"/>
            <a:ext cx="523143" cy="55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6878132" y="822544"/>
            <a:ext cx="523143" cy="55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10800000">
            <a:off x="8080307" y="3600709"/>
            <a:ext cx="489205" cy="592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52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anthropologynet.files.wordpress.com/2008/08/animal-domestication-time-fr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97104"/>
            <a:ext cx="7539744" cy="502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99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 and the Tower of Babel</a:t>
            </a:r>
            <a:endParaRPr lang="en-GB" dirty="0"/>
          </a:p>
        </p:txBody>
      </p:sp>
      <p:pic>
        <p:nvPicPr>
          <p:cNvPr id="2050" name="Picture 2" descr="http://longstreet.typepad.com/.a/6a00d83542d51e69e2014e604fc914970c-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16" y="1390959"/>
            <a:ext cx="7949458" cy="5575220"/>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rot="5400000">
            <a:off x="5810304" y="822545"/>
            <a:ext cx="523143" cy="55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10800000">
            <a:off x="8395074" y="3556476"/>
            <a:ext cx="489205" cy="592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3352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A creationist view of the origin of languages</a:t>
            </a:r>
            <a:endParaRPr lang="en-GB" sz="3200" dirty="0"/>
          </a:p>
        </p:txBody>
      </p:sp>
      <p:pic>
        <p:nvPicPr>
          <p:cNvPr id="1026" name="Picture 2" descr="http://upload.wikimedia.org/wikipedia/commons/thumb/f/fc/Pieter_Bruegel_the_Elder_-_The_Tower_of_Babel_%28Vienna%29_-_Google_Art_Project_-_edited.jpg/350px-Pieter_Bruegel_the_Elder_-_The_Tower_of_Babel_%28Vienna%29_-_Google_Art_Project_-_ed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988840"/>
            <a:ext cx="5204270" cy="380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87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Grp="1" noChangeArrowheads="1"/>
          </p:cNvSpPr>
          <p:nvPr>
            <p:ph type="title"/>
          </p:nvPr>
        </p:nvSpPr>
        <p:spPr/>
        <p:txBody>
          <a:bodyPr/>
          <a:lstStyle/>
          <a:p>
            <a:endParaRPr lang="en-GB"/>
          </a:p>
        </p:txBody>
      </p:sp>
      <p:graphicFrame>
        <p:nvGraphicFramePr>
          <p:cNvPr id="74761" name="Object 9"/>
          <p:cNvGraphicFramePr>
            <a:graphicFrameLocks noGrp="1" noChangeAspect="1"/>
          </p:cNvGraphicFramePr>
          <p:nvPr>
            <p:ph type="body" idx="1"/>
            <p:extLst>
              <p:ext uri="{D42A27DB-BD31-4B8C-83A1-F6EECF244321}">
                <p14:modId xmlns:p14="http://schemas.microsoft.com/office/powerpoint/2010/main" val="1790809510"/>
              </p:ext>
            </p:extLst>
          </p:nvPr>
        </p:nvGraphicFramePr>
        <p:xfrm>
          <a:off x="1588" y="63574"/>
          <a:ext cx="9572625" cy="7181850"/>
        </p:xfrm>
        <a:graphic>
          <a:graphicData uri="http://schemas.openxmlformats.org/presentationml/2006/ole">
            <mc:AlternateContent xmlns:mc="http://schemas.openxmlformats.org/markup-compatibility/2006">
              <mc:Choice xmlns:v="urn:schemas-microsoft-com:vml" Requires="v">
                <p:oleObj spid="_x0000_s1050" name="Slide" r:id="rId4" imgW="3991405" imgH="2993270" progId="PowerPoint.Slide.8">
                  <p:embed/>
                </p:oleObj>
              </mc:Choice>
              <mc:Fallback>
                <p:oleObj name="Slide" r:id="rId4" imgW="3991405" imgH="2993270" progId="PowerPoint.Slide.8">
                  <p:embed/>
                  <p:pic>
                    <p:nvPicPr>
                      <p:cNvPr id="0" name=""/>
                      <p:cNvPicPr>
                        <a:picLocks noChangeAspect="1" noChangeArrowheads="1"/>
                      </p:cNvPicPr>
                      <p:nvPr/>
                    </p:nvPicPr>
                    <p:blipFill>
                      <a:blip r:embed="rId5"/>
                      <a:srcRect/>
                      <a:stretch>
                        <a:fillRect/>
                      </a:stretch>
                    </p:blipFill>
                    <p:spPr bwMode="auto">
                      <a:xfrm>
                        <a:off x="1588" y="63574"/>
                        <a:ext cx="9572625" cy="71818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04870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yriadlives.files.wordpress.com/2012/07/the-tree-of-knowledge-of-good-and-evi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834" y="1484785"/>
            <a:ext cx="2504331" cy="323868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GB" i="1" dirty="0" smtClean="0"/>
              <a:t>The Serpent’s Promise</a:t>
            </a:r>
            <a:endParaRPr lang="en-GB" i="1" dirty="0"/>
          </a:p>
        </p:txBody>
      </p:sp>
      <p:sp>
        <p:nvSpPr>
          <p:cNvPr id="5" name="Rectangle 4"/>
          <p:cNvSpPr/>
          <p:nvPr/>
        </p:nvSpPr>
        <p:spPr>
          <a:xfrm>
            <a:off x="2286000" y="2967335"/>
            <a:ext cx="4572000" cy="3416320"/>
          </a:xfrm>
          <a:prstGeom prst="rect">
            <a:avLst/>
          </a:prstGeom>
        </p:spPr>
        <p:txBody>
          <a:bodyPr>
            <a:spAutoFit/>
          </a:bodyPr>
          <a:lstStyle/>
          <a:p>
            <a:endParaRPr lang="en-GB" i="1" dirty="0" smtClean="0"/>
          </a:p>
          <a:p>
            <a:endParaRPr lang="en-GB" i="1" dirty="0"/>
          </a:p>
          <a:p>
            <a:endParaRPr lang="en-GB" i="1" dirty="0" smtClean="0"/>
          </a:p>
          <a:p>
            <a:endParaRPr lang="en-GB" i="1" dirty="0"/>
          </a:p>
          <a:p>
            <a:endParaRPr lang="en-GB" i="1" dirty="0" smtClean="0"/>
          </a:p>
          <a:p>
            <a:endParaRPr lang="en-GB" i="1" dirty="0"/>
          </a:p>
          <a:p>
            <a:endParaRPr lang="en-GB" i="1" dirty="0" smtClean="0"/>
          </a:p>
          <a:p>
            <a:r>
              <a:rPr lang="en-GB" i="1" dirty="0" smtClean="0"/>
              <a:t>“</a:t>
            </a:r>
            <a:r>
              <a:rPr lang="en-GB" i="1" dirty="0"/>
              <a:t>Eritis sicut Deus: scientes bonum et malum</a:t>
            </a:r>
            <a:r>
              <a:rPr lang="en-GB" i="1" dirty="0" smtClean="0"/>
              <a:t>”</a:t>
            </a:r>
            <a:endParaRPr lang="en-GB" dirty="0" smtClean="0"/>
          </a:p>
          <a:p>
            <a:endParaRPr lang="en-GB" dirty="0"/>
          </a:p>
          <a:p>
            <a:r>
              <a:rPr lang="en-GB" dirty="0" smtClean="0"/>
              <a:t>‘In </a:t>
            </a:r>
            <a:r>
              <a:rPr lang="en-GB" dirty="0"/>
              <a:t>the day ye eat thereof, then your eyes shall be opened, and ye shall be as gods, knowing good and evil’</a:t>
            </a:r>
          </a:p>
        </p:txBody>
      </p:sp>
    </p:spTree>
    <p:extLst>
      <p:ext uri="{BB962C8B-B14F-4D97-AF65-F5344CB8AC3E}">
        <p14:creationId xmlns:p14="http://schemas.microsoft.com/office/powerpoint/2010/main" val="3562185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65" y="952384"/>
            <a:ext cx="8737737" cy="455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660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Anatolia; the home of Proto-Indo-European language</a:t>
            </a:r>
            <a:endParaRPr lang="en-GB" dirty="0"/>
          </a:p>
        </p:txBody>
      </p:sp>
      <p:pic>
        <p:nvPicPr>
          <p:cNvPr id="3" name="Picture 2" descr="http://1.bp.blogspot.com/-SGa4Hri-95Y/UDaTQMRwSrI/AAAAAAAAFtE/bltnoSGcxNk/s1600/ieorigi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46" y="1844824"/>
            <a:ext cx="7553325" cy="5613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03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And even to China (</a:t>
            </a:r>
            <a:r>
              <a:rPr lang="en-GB" sz="3200" dirty="0" err="1" smtClean="0"/>
              <a:t>Tokharians</a:t>
            </a:r>
            <a:r>
              <a:rPr lang="en-GB" sz="3200" dirty="0"/>
              <a:t> </a:t>
            </a:r>
            <a:r>
              <a:rPr lang="en-GB" sz="3200" dirty="0" smtClean="0"/>
              <a:t>of </a:t>
            </a:r>
            <a:r>
              <a:rPr lang="en-GB" sz="3200" dirty="0" err="1" smtClean="0"/>
              <a:t>Tarim</a:t>
            </a:r>
            <a:r>
              <a:rPr lang="en-GB" sz="3200" dirty="0" smtClean="0"/>
              <a:t> Basin)</a:t>
            </a:r>
            <a:endParaRPr lang="en-GB" sz="3200" dirty="0"/>
          </a:p>
        </p:txBody>
      </p:sp>
      <p:graphicFrame>
        <p:nvGraphicFramePr>
          <p:cNvPr id="3" name="Table 2"/>
          <p:cNvGraphicFramePr>
            <a:graphicFrameLocks noGrp="1"/>
          </p:cNvGraphicFramePr>
          <p:nvPr>
            <p:extLst>
              <p:ext uri="{D42A27DB-BD31-4B8C-83A1-F6EECF244321}">
                <p14:modId xmlns:p14="http://schemas.microsoft.com/office/powerpoint/2010/main" val="37812288"/>
              </p:ext>
            </p:extLst>
          </p:nvPr>
        </p:nvGraphicFramePr>
        <p:xfrm>
          <a:off x="467544" y="1093584"/>
          <a:ext cx="8229600" cy="4764976"/>
        </p:xfrm>
        <a:graphic>
          <a:graphicData uri="http://schemas.openxmlformats.org/drawingml/2006/table">
            <a:tbl>
              <a:tblPr/>
              <a:tblGrid>
                <a:gridCol w="914400"/>
                <a:gridCol w="914400"/>
                <a:gridCol w="914400"/>
                <a:gridCol w="914400"/>
                <a:gridCol w="914400"/>
                <a:gridCol w="914400"/>
                <a:gridCol w="914400"/>
                <a:gridCol w="914400"/>
                <a:gridCol w="914400"/>
              </a:tblGrid>
              <a:tr h="1407200">
                <a:tc>
                  <a:txBody>
                    <a:bodyPr/>
                    <a:lstStyle/>
                    <a:p>
                      <a:r>
                        <a:rPr lang="en-GB" dirty="0"/>
                        <a:t>English</a:t>
                      </a:r>
                    </a:p>
                  </a:txBody>
                  <a:tcPr marL="28575" marR="28575" marT="28575" marB="28575" anchor="ctr">
                    <a:lnL>
                      <a:noFill/>
                    </a:lnL>
                    <a:lnR>
                      <a:noFill/>
                    </a:lnR>
                    <a:lnT>
                      <a:noFill/>
                    </a:lnT>
                    <a:lnB>
                      <a:noFill/>
                    </a:lnB>
                    <a:solidFill>
                      <a:srgbClr val="CDCDCD"/>
                    </a:solidFill>
                  </a:tcPr>
                </a:tc>
                <a:tc>
                  <a:txBody>
                    <a:bodyPr/>
                    <a:lstStyle/>
                    <a:p>
                      <a:r>
                        <a:rPr lang="en-GB"/>
                        <a:t>Tocharian A</a:t>
                      </a:r>
                    </a:p>
                  </a:txBody>
                  <a:tcPr marL="28575" marR="28575" marT="28575" marB="28575" anchor="ctr">
                    <a:lnL>
                      <a:noFill/>
                    </a:lnL>
                    <a:lnR>
                      <a:noFill/>
                    </a:lnR>
                    <a:lnT>
                      <a:noFill/>
                    </a:lnT>
                    <a:lnB>
                      <a:noFill/>
                    </a:lnB>
                    <a:solidFill>
                      <a:srgbClr val="CDCDCD"/>
                    </a:solidFill>
                  </a:tcPr>
                </a:tc>
                <a:tc>
                  <a:txBody>
                    <a:bodyPr/>
                    <a:lstStyle/>
                    <a:p>
                      <a:r>
                        <a:rPr lang="en-GB"/>
                        <a:t>Tocharian B</a:t>
                      </a:r>
                    </a:p>
                  </a:txBody>
                  <a:tcPr marL="28575" marR="28575" marT="28575" marB="28575" anchor="ctr">
                    <a:lnL>
                      <a:noFill/>
                    </a:lnL>
                    <a:lnR>
                      <a:noFill/>
                    </a:lnR>
                    <a:lnT>
                      <a:noFill/>
                    </a:lnT>
                    <a:lnB>
                      <a:noFill/>
                    </a:lnB>
                    <a:solidFill>
                      <a:srgbClr val="CDCDCD"/>
                    </a:solidFill>
                  </a:tcPr>
                </a:tc>
                <a:tc>
                  <a:txBody>
                    <a:bodyPr/>
                    <a:lstStyle/>
                    <a:p>
                      <a:r>
                        <a:rPr lang="en-GB">
                          <a:hlinkClick r:id="rId2" tooltip="Ancient Greek"/>
                        </a:rPr>
                        <a:t>Ancient Greek</a:t>
                      </a:r>
                      <a:endParaRPr lang="en-GB"/>
                    </a:p>
                  </a:txBody>
                  <a:tcPr marL="28575" marR="28575" marT="28575" marB="28575" anchor="ctr">
                    <a:lnL>
                      <a:noFill/>
                    </a:lnL>
                    <a:lnR>
                      <a:noFill/>
                    </a:lnR>
                    <a:lnT>
                      <a:noFill/>
                    </a:lnT>
                    <a:lnB>
                      <a:noFill/>
                    </a:lnB>
                    <a:solidFill>
                      <a:srgbClr val="CDCDCD"/>
                    </a:solidFill>
                  </a:tcPr>
                </a:tc>
                <a:tc>
                  <a:txBody>
                    <a:bodyPr/>
                    <a:lstStyle/>
                    <a:p>
                      <a:r>
                        <a:rPr lang="en-GB" dirty="0">
                          <a:hlinkClick r:id="rId3" tooltip="Vedic Sanskrit"/>
                        </a:rPr>
                        <a:t>Sanskrit</a:t>
                      </a:r>
                      <a:endParaRPr lang="en-GB" dirty="0"/>
                    </a:p>
                  </a:txBody>
                  <a:tcPr marL="28575" marR="28575" marT="28575" marB="28575" anchor="ctr">
                    <a:lnL>
                      <a:noFill/>
                    </a:lnL>
                    <a:lnR>
                      <a:noFill/>
                    </a:lnR>
                    <a:lnT>
                      <a:noFill/>
                    </a:lnT>
                    <a:lnB>
                      <a:noFill/>
                    </a:lnB>
                    <a:solidFill>
                      <a:srgbClr val="CDCDCD"/>
                    </a:solidFill>
                  </a:tcPr>
                </a:tc>
                <a:tc>
                  <a:txBody>
                    <a:bodyPr/>
                    <a:lstStyle/>
                    <a:p>
                      <a:r>
                        <a:rPr lang="en-GB">
                          <a:hlinkClick r:id="rId4" tooltip="Latin"/>
                        </a:rPr>
                        <a:t>Latin</a:t>
                      </a:r>
                      <a:endParaRPr lang="en-GB"/>
                    </a:p>
                  </a:txBody>
                  <a:tcPr marL="28575" marR="28575" marT="28575" marB="28575" anchor="ctr">
                    <a:lnL>
                      <a:noFill/>
                    </a:lnL>
                    <a:lnR>
                      <a:noFill/>
                    </a:lnR>
                    <a:lnT>
                      <a:noFill/>
                    </a:lnT>
                    <a:lnB>
                      <a:noFill/>
                    </a:lnB>
                    <a:solidFill>
                      <a:srgbClr val="CDCDCD"/>
                    </a:solidFill>
                  </a:tcPr>
                </a:tc>
                <a:tc>
                  <a:txBody>
                    <a:bodyPr/>
                    <a:lstStyle/>
                    <a:p>
                      <a:r>
                        <a:rPr lang="en-GB">
                          <a:hlinkClick r:id="rId5" tooltip="Gothic language"/>
                        </a:rPr>
                        <a:t>Gothic</a:t>
                      </a:r>
                      <a:endParaRPr lang="en-GB"/>
                    </a:p>
                  </a:txBody>
                  <a:tcPr marL="28575" marR="28575" marT="28575" marB="28575" anchor="ctr">
                    <a:lnL>
                      <a:noFill/>
                    </a:lnL>
                    <a:lnR>
                      <a:noFill/>
                    </a:lnR>
                    <a:lnT>
                      <a:noFill/>
                    </a:lnT>
                    <a:lnB>
                      <a:noFill/>
                    </a:lnB>
                    <a:solidFill>
                      <a:srgbClr val="CDCDCD"/>
                    </a:solidFill>
                  </a:tcPr>
                </a:tc>
                <a:tc>
                  <a:txBody>
                    <a:bodyPr/>
                    <a:lstStyle/>
                    <a:p>
                      <a:r>
                        <a:rPr lang="en-GB">
                          <a:hlinkClick r:id="rId6" tooltip="Old Irish"/>
                        </a:rPr>
                        <a:t>Old Irish</a:t>
                      </a:r>
                      <a:endParaRPr lang="en-GB"/>
                    </a:p>
                  </a:txBody>
                  <a:tcPr marL="28575" marR="28575" marT="28575" marB="28575" anchor="ctr">
                    <a:lnL>
                      <a:noFill/>
                    </a:lnL>
                    <a:lnR>
                      <a:noFill/>
                    </a:lnR>
                    <a:lnT>
                      <a:noFill/>
                    </a:lnT>
                    <a:lnB>
                      <a:noFill/>
                    </a:lnB>
                    <a:solidFill>
                      <a:srgbClr val="CDCDCD"/>
                    </a:solidFill>
                  </a:tcPr>
                </a:tc>
                <a:tc>
                  <a:txBody>
                    <a:bodyPr/>
                    <a:lstStyle/>
                    <a:p>
                      <a:r>
                        <a:rPr lang="en-GB">
                          <a:hlinkClick r:id="rId7" tooltip="Proto-Indo-European language"/>
                        </a:rPr>
                        <a:t>Proto-Indo-European</a:t>
                      </a:r>
                      <a:endParaRPr lang="en-GB"/>
                    </a:p>
                  </a:txBody>
                  <a:tcPr marL="28575" marR="28575" marT="28575" marB="28575" anchor="ctr">
                    <a:lnL>
                      <a:noFill/>
                    </a:lnL>
                    <a:lnR>
                      <a:noFill/>
                    </a:lnR>
                    <a:lnT>
                      <a:noFill/>
                    </a:lnT>
                    <a:lnB>
                      <a:noFill/>
                    </a:lnB>
                    <a:solidFill>
                      <a:srgbClr val="CDCDCD"/>
                    </a:solidFill>
                  </a:tcPr>
                </a:tc>
              </a:tr>
              <a:tr h="1072816">
                <a:tc>
                  <a:txBody>
                    <a:bodyPr/>
                    <a:lstStyle/>
                    <a:p>
                      <a:r>
                        <a:rPr lang="en-GB"/>
                        <a:t>one</a:t>
                      </a:r>
                    </a:p>
                  </a:txBody>
                  <a:tcPr marL="28575" marR="28575" marT="28575" marB="28575" anchor="ctr">
                    <a:lnL>
                      <a:noFill/>
                    </a:lnL>
                    <a:lnR>
                      <a:noFill/>
                    </a:lnR>
                    <a:lnT>
                      <a:noFill/>
                    </a:lnT>
                    <a:lnB>
                      <a:noFill/>
                    </a:lnB>
                  </a:tcPr>
                </a:tc>
                <a:tc>
                  <a:txBody>
                    <a:bodyPr/>
                    <a:lstStyle/>
                    <a:p>
                      <a:r>
                        <a:rPr lang="en-GB"/>
                        <a:t>sas</a:t>
                      </a:r>
                    </a:p>
                  </a:txBody>
                  <a:tcPr marL="28575" marR="28575" marT="28575" marB="28575" anchor="ctr">
                    <a:lnL>
                      <a:noFill/>
                    </a:lnL>
                    <a:lnR>
                      <a:noFill/>
                    </a:lnR>
                    <a:lnT>
                      <a:noFill/>
                    </a:lnT>
                    <a:lnB>
                      <a:noFill/>
                    </a:lnB>
                  </a:tcPr>
                </a:tc>
                <a:tc>
                  <a:txBody>
                    <a:bodyPr/>
                    <a:lstStyle/>
                    <a:p>
                      <a:r>
                        <a:rPr lang="en-GB"/>
                        <a:t>ṣe</a:t>
                      </a:r>
                    </a:p>
                  </a:txBody>
                  <a:tcPr marL="28575" marR="28575" marT="28575" marB="28575" anchor="ctr">
                    <a:lnL>
                      <a:noFill/>
                    </a:lnL>
                    <a:lnR>
                      <a:noFill/>
                    </a:lnR>
                    <a:lnT>
                      <a:noFill/>
                    </a:lnT>
                    <a:lnB>
                      <a:noFill/>
                    </a:lnB>
                  </a:tcPr>
                </a:tc>
                <a:tc>
                  <a:txBody>
                    <a:bodyPr/>
                    <a:lstStyle/>
                    <a:p>
                      <a:r>
                        <a:rPr lang="en-GB"/>
                        <a:t>heĩs, hen</a:t>
                      </a:r>
                    </a:p>
                  </a:txBody>
                  <a:tcPr marL="28575" marR="28575" marT="28575" marB="28575" anchor="ctr">
                    <a:lnL>
                      <a:noFill/>
                    </a:lnL>
                    <a:lnR>
                      <a:noFill/>
                    </a:lnR>
                    <a:lnT>
                      <a:noFill/>
                    </a:lnT>
                    <a:lnB>
                      <a:noFill/>
                    </a:lnB>
                  </a:tcPr>
                </a:tc>
                <a:tc>
                  <a:txBody>
                    <a:bodyPr/>
                    <a:lstStyle/>
                    <a:p>
                      <a:r>
                        <a:rPr lang="vi-VN"/>
                        <a:t>sa(kṛ́t)</a:t>
                      </a:r>
                    </a:p>
                  </a:txBody>
                  <a:tcPr marL="28575" marR="28575" marT="28575" marB="28575" anchor="ctr">
                    <a:lnL>
                      <a:noFill/>
                    </a:lnL>
                    <a:lnR>
                      <a:noFill/>
                    </a:lnR>
                    <a:lnT>
                      <a:noFill/>
                    </a:lnT>
                    <a:lnB>
                      <a:noFill/>
                    </a:lnB>
                  </a:tcPr>
                </a:tc>
                <a:tc>
                  <a:txBody>
                    <a:bodyPr/>
                    <a:lstStyle/>
                    <a:p>
                      <a:r>
                        <a:rPr lang="en-GB"/>
                        <a:t>semel</a:t>
                      </a:r>
                    </a:p>
                  </a:txBody>
                  <a:tcPr marL="28575" marR="28575" marT="28575" marB="28575" anchor="ctr">
                    <a:lnL>
                      <a:noFill/>
                    </a:lnL>
                    <a:lnR>
                      <a:noFill/>
                    </a:lnR>
                    <a:lnT>
                      <a:noFill/>
                    </a:lnT>
                    <a:lnB>
                      <a:noFill/>
                    </a:lnB>
                  </a:tcPr>
                </a:tc>
                <a:tc>
                  <a:txBody>
                    <a:bodyPr/>
                    <a:lstStyle/>
                    <a:p>
                      <a:r>
                        <a:rPr lang="en-GB"/>
                        <a:t>simle</a:t>
                      </a:r>
                    </a:p>
                  </a:txBody>
                  <a:tcPr marL="28575" marR="28575" marT="28575" marB="28575" anchor="ctr">
                    <a:lnL>
                      <a:noFill/>
                    </a:lnL>
                    <a:lnR>
                      <a:noFill/>
                    </a:lnR>
                    <a:lnT>
                      <a:noFill/>
                    </a:lnT>
                    <a:lnB>
                      <a:noFill/>
                    </a:lnB>
                  </a:tcPr>
                </a:tc>
                <a:tc>
                  <a:txBody>
                    <a:bodyPr/>
                    <a:lstStyle/>
                    <a:p>
                      <a:r>
                        <a:rPr lang="en-GB"/>
                        <a:t>samail</a:t>
                      </a:r>
                    </a:p>
                  </a:txBody>
                  <a:tcPr marL="28575" marR="28575" marT="28575" marB="28575" anchor="ctr">
                    <a:lnL>
                      <a:noFill/>
                    </a:lnL>
                    <a:lnR>
                      <a:noFill/>
                    </a:lnR>
                    <a:lnT>
                      <a:noFill/>
                    </a:lnT>
                    <a:lnB>
                      <a:noFill/>
                    </a:lnB>
                  </a:tcPr>
                </a:tc>
                <a:tc>
                  <a:txBody>
                    <a:bodyPr/>
                    <a:lstStyle/>
                    <a:p>
                      <a:r>
                        <a:rPr lang="en-GB"/>
                        <a:t>PToch *sems ← *sḗm</a:t>
                      </a:r>
                    </a:p>
                  </a:txBody>
                  <a:tcPr marL="28575" marR="28575" marT="28575" marB="28575" anchor="ctr">
                    <a:lnL>
                      <a:noFill/>
                    </a:lnL>
                    <a:lnR>
                      <a:noFill/>
                    </a:lnR>
                    <a:lnT>
                      <a:noFill/>
                    </a:lnT>
                    <a:lnB>
                      <a:noFill/>
                    </a:lnB>
                  </a:tcPr>
                </a:tc>
              </a:tr>
              <a:tr h="404048">
                <a:tc>
                  <a:txBody>
                    <a:bodyPr/>
                    <a:lstStyle/>
                    <a:p>
                      <a:r>
                        <a:rPr lang="en-GB"/>
                        <a:t>two</a:t>
                      </a:r>
                    </a:p>
                  </a:txBody>
                  <a:tcPr marL="28575" marR="28575" marT="28575" marB="28575" anchor="ctr">
                    <a:lnL>
                      <a:noFill/>
                    </a:lnL>
                    <a:lnR>
                      <a:noFill/>
                    </a:lnR>
                    <a:lnT>
                      <a:noFill/>
                    </a:lnT>
                    <a:lnB>
                      <a:noFill/>
                    </a:lnB>
                  </a:tcPr>
                </a:tc>
                <a:tc>
                  <a:txBody>
                    <a:bodyPr/>
                    <a:lstStyle/>
                    <a:p>
                      <a:r>
                        <a:rPr lang="en-GB"/>
                        <a:t>wu</a:t>
                      </a:r>
                    </a:p>
                  </a:txBody>
                  <a:tcPr marL="28575" marR="28575" marT="28575" marB="28575" anchor="ctr">
                    <a:lnL>
                      <a:noFill/>
                    </a:lnL>
                    <a:lnR>
                      <a:noFill/>
                    </a:lnR>
                    <a:lnT>
                      <a:noFill/>
                    </a:lnT>
                    <a:lnB>
                      <a:noFill/>
                    </a:lnB>
                  </a:tcPr>
                </a:tc>
                <a:tc>
                  <a:txBody>
                    <a:bodyPr/>
                    <a:lstStyle/>
                    <a:p>
                      <a:r>
                        <a:rPr lang="en-GB"/>
                        <a:t>wi</a:t>
                      </a:r>
                    </a:p>
                  </a:txBody>
                  <a:tcPr marL="28575" marR="28575" marT="28575" marB="28575" anchor="ctr">
                    <a:lnL>
                      <a:noFill/>
                    </a:lnL>
                    <a:lnR>
                      <a:noFill/>
                    </a:lnR>
                    <a:lnT>
                      <a:noFill/>
                    </a:lnT>
                    <a:lnB>
                      <a:noFill/>
                    </a:lnB>
                  </a:tcPr>
                </a:tc>
                <a:tc>
                  <a:txBody>
                    <a:bodyPr/>
                    <a:lstStyle/>
                    <a:p>
                      <a:r>
                        <a:rPr lang="en-GB"/>
                        <a:t>duo</a:t>
                      </a:r>
                    </a:p>
                  </a:txBody>
                  <a:tcPr marL="28575" marR="28575" marT="28575" marB="28575" anchor="ctr">
                    <a:lnL>
                      <a:noFill/>
                    </a:lnL>
                    <a:lnR>
                      <a:noFill/>
                    </a:lnR>
                    <a:lnT>
                      <a:noFill/>
                    </a:lnT>
                    <a:lnB>
                      <a:noFill/>
                    </a:lnB>
                  </a:tcPr>
                </a:tc>
                <a:tc>
                  <a:txBody>
                    <a:bodyPr/>
                    <a:lstStyle/>
                    <a:p>
                      <a:r>
                        <a:rPr lang="vi-VN"/>
                        <a:t>dvā́</a:t>
                      </a:r>
                    </a:p>
                  </a:txBody>
                  <a:tcPr marL="28575" marR="28575" marT="28575" marB="28575" anchor="ctr">
                    <a:lnL>
                      <a:noFill/>
                    </a:lnL>
                    <a:lnR>
                      <a:noFill/>
                    </a:lnR>
                    <a:lnT>
                      <a:noFill/>
                    </a:lnT>
                    <a:lnB>
                      <a:noFill/>
                    </a:lnB>
                  </a:tcPr>
                </a:tc>
                <a:tc>
                  <a:txBody>
                    <a:bodyPr/>
                    <a:lstStyle/>
                    <a:p>
                      <a:r>
                        <a:rPr lang="en-GB"/>
                        <a:t>duo</a:t>
                      </a:r>
                    </a:p>
                  </a:txBody>
                  <a:tcPr marL="28575" marR="28575" marT="28575" marB="28575" anchor="ctr">
                    <a:lnL>
                      <a:noFill/>
                    </a:lnL>
                    <a:lnR>
                      <a:noFill/>
                    </a:lnR>
                    <a:lnT>
                      <a:noFill/>
                    </a:lnT>
                    <a:lnB>
                      <a:noFill/>
                    </a:lnB>
                  </a:tcPr>
                </a:tc>
                <a:tc>
                  <a:txBody>
                    <a:bodyPr/>
                    <a:lstStyle/>
                    <a:p>
                      <a:r>
                        <a:rPr lang="en-GB"/>
                        <a:t>twái</a:t>
                      </a:r>
                    </a:p>
                  </a:txBody>
                  <a:tcPr marL="28575" marR="28575" marT="28575" marB="28575" anchor="ctr">
                    <a:lnL>
                      <a:noFill/>
                    </a:lnL>
                    <a:lnR>
                      <a:noFill/>
                    </a:lnR>
                    <a:lnT>
                      <a:noFill/>
                    </a:lnT>
                    <a:lnB>
                      <a:noFill/>
                    </a:lnB>
                  </a:tcPr>
                </a:tc>
                <a:tc>
                  <a:txBody>
                    <a:bodyPr/>
                    <a:lstStyle/>
                    <a:p>
                      <a:r>
                        <a:rPr lang="en-GB"/>
                        <a:t>dá</a:t>
                      </a:r>
                    </a:p>
                  </a:txBody>
                  <a:tcPr marL="28575" marR="28575" marT="28575" marB="28575" anchor="ctr">
                    <a:lnL>
                      <a:noFill/>
                    </a:lnL>
                    <a:lnR>
                      <a:noFill/>
                    </a:lnR>
                    <a:lnT>
                      <a:noFill/>
                    </a:lnT>
                    <a:lnB>
                      <a:noFill/>
                    </a:lnB>
                  </a:tcPr>
                </a:tc>
                <a:tc>
                  <a:txBody>
                    <a:bodyPr/>
                    <a:lstStyle/>
                    <a:p>
                      <a:r>
                        <a:rPr lang="en-GB"/>
                        <a:t>*duoh₁</a:t>
                      </a:r>
                    </a:p>
                  </a:txBody>
                  <a:tcPr marL="28575" marR="28575" marT="28575" marB="28575" anchor="ctr">
                    <a:lnL>
                      <a:noFill/>
                    </a:lnL>
                    <a:lnR>
                      <a:noFill/>
                    </a:lnR>
                    <a:lnT>
                      <a:noFill/>
                    </a:lnT>
                    <a:lnB>
                      <a:noFill/>
                    </a:lnB>
                  </a:tcPr>
                </a:tc>
              </a:tr>
              <a:tr h="404048">
                <a:tc>
                  <a:txBody>
                    <a:bodyPr/>
                    <a:lstStyle/>
                    <a:p>
                      <a:r>
                        <a:rPr lang="en-GB"/>
                        <a:t>three</a:t>
                      </a:r>
                    </a:p>
                  </a:txBody>
                  <a:tcPr marL="28575" marR="28575" marT="28575" marB="28575" anchor="ctr">
                    <a:lnL>
                      <a:noFill/>
                    </a:lnL>
                    <a:lnR>
                      <a:noFill/>
                    </a:lnR>
                    <a:lnT>
                      <a:noFill/>
                    </a:lnT>
                    <a:lnB>
                      <a:noFill/>
                    </a:lnB>
                  </a:tcPr>
                </a:tc>
                <a:tc>
                  <a:txBody>
                    <a:bodyPr/>
                    <a:lstStyle/>
                    <a:p>
                      <a:r>
                        <a:rPr lang="en-GB"/>
                        <a:t>tre</a:t>
                      </a:r>
                    </a:p>
                  </a:txBody>
                  <a:tcPr marL="28575" marR="28575" marT="28575" marB="28575" anchor="ctr">
                    <a:lnL>
                      <a:noFill/>
                    </a:lnL>
                    <a:lnR>
                      <a:noFill/>
                    </a:lnR>
                    <a:lnT>
                      <a:noFill/>
                    </a:lnT>
                    <a:lnB>
                      <a:noFill/>
                    </a:lnB>
                  </a:tcPr>
                </a:tc>
                <a:tc>
                  <a:txBody>
                    <a:bodyPr/>
                    <a:lstStyle/>
                    <a:p>
                      <a:r>
                        <a:rPr lang="en-GB"/>
                        <a:t>trai</a:t>
                      </a:r>
                    </a:p>
                  </a:txBody>
                  <a:tcPr marL="28575" marR="28575" marT="28575" marB="28575" anchor="ctr">
                    <a:lnL>
                      <a:noFill/>
                    </a:lnL>
                    <a:lnR>
                      <a:noFill/>
                    </a:lnR>
                    <a:lnT>
                      <a:noFill/>
                    </a:lnT>
                    <a:lnB>
                      <a:noFill/>
                    </a:lnB>
                  </a:tcPr>
                </a:tc>
                <a:tc>
                  <a:txBody>
                    <a:bodyPr/>
                    <a:lstStyle/>
                    <a:p>
                      <a:r>
                        <a:rPr lang="en-GB"/>
                        <a:t>treis</a:t>
                      </a:r>
                    </a:p>
                  </a:txBody>
                  <a:tcPr marL="28575" marR="28575" marT="28575" marB="28575" anchor="ctr">
                    <a:lnL>
                      <a:noFill/>
                    </a:lnL>
                    <a:lnR>
                      <a:noFill/>
                    </a:lnR>
                    <a:lnT>
                      <a:noFill/>
                    </a:lnT>
                    <a:lnB>
                      <a:noFill/>
                    </a:lnB>
                  </a:tcPr>
                </a:tc>
                <a:tc>
                  <a:txBody>
                    <a:bodyPr/>
                    <a:lstStyle/>
                    <a:p>
                      <a:r>
                        <a:rPr lang="en-GB"/>
                        <a:t>tráyas</a:t>
                      </a:r>
                    </a:p>
                  </a:txBody>
                  <a:tcPr marL="28575" marR="28575" marT="28575" marB="28575" anchor="ctr">
                    <a:lnL>
                      <a:noFill/>
                    </a:lnL>
                    <a:lnR>
                      <a:noFill/>
                    </a:lnR>
                    <a:lnT>
                      <a:noFill/>
                    </a:lnT>
                    <a:lnB>
                      <a:noFill/>
                    </a:lnB>
                  </a:tcPr>
                </a:tc>
                <a:tc>
                  <a:txBody>
                    <a:bodyPr/>
                    <a:lstStyle/>
                    <a:p>
                      <a:r>
                        <a:rPr lang="en-GB"/>
                        <a:t>trēs</a:t>
                      </a:r>
                    </a:p>
                  </a:txBody>
                  <a:tcPr marL="28575" marR="28575" marT="28575" marB="28575" anchor="ctr">
                    <a:lnL>
                      <a:noFill/>
                    </a:lnL>
                    <a:lnR>
                      <a:noFill/>
                    </a:lnR>
                    <a:lnT>
                      <a:noFill/>
                    </a:lnT>
                    <a:lnB>
                      <a:noFill/>
                    </a:lnB>
                  </a:tcPr>
                </a:tc>
                <a:tc>
                  <a:txBody>
                    <a:bodyPr/>
                    <a:lstStyle/>
                    <a:p>
                      <a:r>
                        <a:rPr lang="en-GB"/>
                        <a:t>þreis</a:t>
                      </a:r>
                    </a:p>
                  </a:txBody>
                  <a:tcPr marL="28575" marR="28575" marT="28575" marB="28575" anchor="ctr">
                    <a:lnL>
                      <a:noFill/>
                    </a:lnL>
                    <a:lnR>
                      <a:noFill/>
                    </a:lnR>
                    <a:lnT>
                      <a:noFill/>
                    </a:lnT>
                    <a:lnB>
                      <a:noFill/>
                    </a:lnB>
                  </a:tcPr>
                </a:tc>
                <a:tc>
                  <a:txBody>
                    <a:bodyPr/>
                    <a:lstStyle/>
                    <a:p>
                      <a:r>
                        <a:rPr lang="en-GB"/>
                        <a:t>trí</a:t>
                      </a:r>
                    </a:p>
                  </a:txBody>
                  <a:tcPr marL="28575" marR="28575" marT="28575" marB="28575" anchor="ctr">
                    <a:lnL>
                      <a:noFill/>
                    </a:lnL>
                    <a:lnR>
                      <a:noFill/>
                    </a:lnR>
                    <a:lnT>
                      <a:noFill/>
                    </a:lnT>
                    <a:lnB>
                      <a:noFill/>
                    </a:lnB>
                  </a:tcPr>
                </a:tc>
                <a:tc>
                  <a:txBody>
                    <a:bodyPr/>
                    <a:lstStyle/>
                    <a:p>
                      <a:r>
                        <a:rPr lang="en-GB"/>
                        <a:t>*tréi̯es</a:t>
                      </a:r>
                    </a:p>
                  </a:txBody>
                  <a:tcPr marL="28575" marR="28575" marT="28575" marB="28575" anchor="ctr">
                    <a:lnL>
                      <a:noFill/>
                    </a:lnL>
                    <a:lnR>
                      <a:noFill/>
                    </a:lnR>
                    <a:lnT>
                      <a:noFill/>
                    </a:lnT>
                    <a:lnB>
                      <a:noFill/>
                    </a:lnB>
                  </a:tcPr>
                </a:tc>
              </a:tr>
              <a:tr h="1072816">
                <a:tc>
                  <a:txBody>
                    <a:bodyPr/>
                    <a:lstStyle/>
                    <a:p>
                      <a:r>
                        <a:rPr lang="en-GB"/>
                        <a:t>four</a:t>
                      </a:r>
                    </a:p>
                  </a:txBody>
                  <a:tcPr marL="28575" marR="28575" marT="28575" marB="28575" anchor="ctr">
                    <a:lnL>
                      <a:noFill/>
                    </a:lnL>
                    <a:lnR>
                      <a:noFill/>
                    </a:lnR>
                    <a:lnT>
                      <a:noFill/>
                    </a:lnT>
                    <a:lnB>
                      <a:noFill/>
                    </a:lnB>
                  </a:tcPr>
                </a:tc>
                <a:tc>
                  <a:txBody>
                    <a:bodyPr/>
                    <a:lstStyle/>
                    <a:p>
                      <a:r>
                        <a:rPr lang="en-GB"/>
                        <a:t>śtwar</a:t>
                      </a:r>
                    </a:p>
                  </a:txBody>
                  <a:tcPr marL="28575" marR="28575" marT="28575" marB="28575" anchor="ctr">
                    <a:lnL>
                      <a:noFill/>
                    </a:lnL>
                    <a:lnR>
                      <a:noFill/>
                    </a:lnR>
                    <a:lnT>
                      <a:noFill/>
                    </a:lnT>
                    <a:lnB>
                      <a:noFill/>
                    </a:lnB>
                  </a:tcPr>
                </a:tc>
                <a:tc>
                  <a:txBody>
                    <a:bodyPr/>
                    <a:lstStyle/>
                    <a:p>
                      <a:r>
                        <a:rPr lang="en-GB" dirty="0" err="1"/>
                        <a:t>śtwer</a:t>
                      </a:r>
                      <a:endParaRPr lang="en-GB" dirty="0"/>
                    </a:p>
                  </a:txBody>
                  <a:tcPr marL="28575" marR="28575" marT="28575" marB="28575" anchor="ctr">
                    <a:lnL>
                      <a:noFill/>
                    </a:lnL>
                    <a:lnR>
                      <a:noFill/>
                    </a:lnR>
                    <a:lnT>
                      <a:noFill/>
                    </a:lnT>
                    <a:lnB>
                      <a:noFill/>
                    </a:lnB>
                  </a:tcPr>
                </a:tc>
                <a:tc>
                  <a:txBody>
                    <a:bodyPr/>
                    <a:lstStyle/>
                    <a:p>
                      <a:r>
                        <a:rPr lang="en-GB"/>
                        <a:t>téssares</a:t>
                      </a:r>
                    </a:p>
                  </a:txBody>
                  <a:tcPr marL="28575" marR="28575" marT="28575" marB="28575" anchor="ctr">
                    <a:lnL>
                      <a:noFill/>
                    </a:lnL>
                    <a:lnR>
                      <a:noFill/>
                    </a:lnR>
                    <a:lnT>
                      <a:noFill/>
                    </a:lnT>
                    <a:lnB>
                      <a:noFill/>
                    </a:lnB>
                  </a:tcPr>
                </a:tc>
                <a:tc>
                  <a:txBody>
                    <a:bodyPr/>
                    <a:lstStyle/>
                    <a:p>
                      <a:r>
                        <a:rPr lang="vi-VN"/>
                        <a:t>catvā́ras, catúras</a:t>
                      </a:r>
                    </a:p>
                  </a:txBody>
                  <a:tcPr marL="28575" marR="28575" marT="28575" marB="28575" anchor="ctr">
                    <a:lnL>
                      <a:noFill/>
                    </a:lnL>
                    <a:lnR>
                      <a:noFill/>
                    </a:lnR>
                    <a:lnT>
                      <a:noFill/>
                    </a:lnT>
                    <a:lnB>
                      <a:noFill/>
                    </a:lnB>
                  </a:tcPr>
                </a:tc>
                <a:tc>
                  <a:txBody>
                    <a:bodyPr/>
                    <a:lstStyle/>
                    <a:p>
                      <a:r>
                        <a:rPr lang="en-GB"/>
                        <a:t>quattuor</a:t>
                      </a:r>
                    </a:p>
                  </a:txBody>
                  <a:tcPr marL="28575" marR="28575" marT="28575" marB="28575" anchor="ctr">
                    <a:lnL>
                      <a:noFill/>
                    </a:lnL>
                    <a:lnR>
                      <a:noFill/>
                    </a:lnR>
                    <a:lnT>
                      <a:noFill/>
                    </a:lnT>
                    <a:lnB>
                      <a:noFill/>
                    </a:lnB>
                  </a:tcPr>
                </a:tc>
                <a:tc>
                  <a:txBody>
                    <a:bodyPr/>
                    <a:lstStyle/>
                    <a:p>
                      <a:r>
                        <a:rPr lang="en-GB"/>
                        <a:t>fidwōr</a:t>
                      </a:r>
                    </a:p>
                  </a:txBody>
                  <a:tcPr marL="28575" marR="28575" marT="28575" marB="28575" anchor="ctr">
                    <a:lnL>
                      <a:noFill/>
                    </a:lnL>
                    <a:lnR>
                      <a:noFill/>
                    </a:lnR>
                    <a:lnT>
                      <a:noFill/>
                    </a:lnT>
                    <a:lnB>
                      <a:noFill/>
                    </a:lnB>
                  </a:tcPr>
                </a:tc>
                <a:tc>
                  <a:txBody>
                    <a:bodyPr/>
                    <a:lstStyle/>
                    <a:p>
                      <a:r>
                        <a:rPr lang="en-GB"/>
                        <a:t>cethair</a:t>
                      </a:r>
                    </a:p>
                  </a:txBody>
                  <a:tcPr marL="28575" marR="28575" marT="28575" marB="28575" anchor="ctr">
                    <a:lnL>
                      <a:noFill/>
                    </a:lnL>
                    <a:lnR>
                      <a:noFill/>
                    </a:lnR>
                    <a:lnT>
                      <a:noFill/>
                    </a:lnT>
                    <a:lnB>
                      <a:noFill/>
                    </a:lnB>
                  </a:tcPr>
                </a:tc>
                <a:tc>
                  <a:txBody>
                    <a:bodyPr/>
                    <a:lstStyle/>
                    <a:p>
                      <a:r>
                        <a:rPr lang="en-GB"/>
                        <a:t>*kʷetu̯óres</a:t>
                      </a:r>
                    </a:p>
                  </a:txBody>
                  <a:tcPr marL="28575" marR="28575" marT="28575" marB="28575" anchor="ctr">
                    <a:lnL>
                      <a:noFill/>
                    </a:lnL>
                    <a:lnR>
                      <a:noFill/>
                    </a:lnR>
                    <a:lnT>
                      <a:noFill/>
                    </a:lnT>
                    <a:lnB>
                      <a:noFill/>
                    </a:lnB>
                  </a:tcPr>
                </a:tc>
              </a:tr>
              <a:tr h="404048">
                <a:tc>
                  <a:txBody>
                    <a:bodyPr/>
                    <a:lstStyle/>
                    <a:p>
                      <a:r>
                        <a:rPr lang="en-GB"/>
                        <a:t>five</a:t>
                      </a:r>
                    </a:p>
                  </a:txBody>
                  <a:tcPr marL="28575" marR="28575" marT="28575" marB="28575" anchor="ctr">
                    <a:lnL>
                      <a:noFill/>
                    </a:lnL>
                    <a:lnR>
                      <a:noFill/>
                    </a:lnR>
                    <a:lnT>
                      <a:noFill/>
                    </a:lnT>
                    <a:lnB>
                      <a:noFill/>
                    </a:lnB>
                  </a:tcPr>
                </a:tc>
                <a:tc>
                  <a:txBody>
                    <a:bodyPr/>
                    <a:lstStyle/>
                    <a:p>
                      <a:r>
                        <a:rPr lang="en-GB"/>
                        <a:t>päñ</a:t>
                      </a:r>
                    </a:p>
                  </a:txBody>
                  <a:tcPr marL="28575" marR="28575" marT="28575" marB="28575" anchor="ctr">
                    <a:lnL>
                      <a:noFill/>
                    </a:lnL>
                    <a:lnR>
                      <a:noFill/>
                    </a:lnR>
                    <a:lnT>
                      <a:noFill/>
                    </a:lnT>
                    <a:lnB>
                      <a:noFill/>
                    </a:lnB>
                  </a:tcPr>
                </a:tc>
                <a:tc>
                  <a:txBody>
                    <a:bodyPr/>
                    <a:lstStyle/>
                    <a:p>
                      <a:r>
                        <a:rPr lang="en-GB"/>
                        <a:t>piś</a:t>
                      </a:r>
                    </a:p>
                  </a:txBody>
                  <a:tcPr marL="28575" marR="28575" marT="28575" marB="28575" anchor="ctr">
                    <a:lnL>
                      <a:noFill/>
                    </a:lnL>
                    <a:lnR>
                      <a:noFill/>
                    </a:lnR>
                    <a:lnT>
                      <a:noFill/>
                    </a:lnT>
                    <a:lnB>
                      <a:noFill/>
                    </a:lnB>
                  </a:tcPr>
                </a:tc>
                <a:tc>
                  <a:txBody>
                    <a:bodyPr/>
                    <a:lstStyle/>
                    <a:p>
                      <a:r>
                        <a:rPr lang="en-GB"/>
                        <a:t>pénte</a:t>
                      </a:r>
                    </a:p>
                  </a:txBody>
                  <a:tcPr marL="28575" marR="28575" marT="28575" marB="28575" anchor="ctr">
                    <a:lnL>
                      <a:noFill/>
                    </a:lnL>
                    <a:lnR>
                      <a:noFill/>
                    </a:lnR>
                    <a:lnT>
                      <a:noFill/>
                    </a:lnT>
                    <a:lnB>
                      <a:noFill/>
                    </a:lnB>
                  </a:tcPr>
                </a:tc>
                <a:tc>
                  <a:txBody>
                    <a:bodyPr/>
                    <a:lstStyle/>
                    <a:p>
                      <a:r>
                        <a:rPr lang="en-GB"/>
                        <a:t>páñca</a:t>
                      </a:r>
                    </a:p>
                  </a:txBody>
                  <a:tcPr marL="28575" marR="28575" marT="28575" marB="28575" anchor="ctr">
                    <a:lnL>
                      <a:noFill/>
                    </a:lnL>
                    <a:lnR>
                      <a:noFill/>
                    </a:lnR>
                    <a:lnT>
                      <a:noFill/>
                    </a:lnT>
                    <a:lnB>
                      <a:noFill/>
                    </a:lnB>
                  </a:tcPr>
                </a:tc>
                <a:tc>
                  <a:txBody>
                    <a:bodyPr/>
                    <a:lstStyle/>
                    <a:p>
                      <a:r>
                        <a:rPr lang="en-GB"/>
                        <a:t>quīnque</a:t>
                      </a:r>
                    </a:p>
                  </a:txBody>
                  <a:tcPr marL="28575" marR="28575" marT="28575" marB="28575" anchor="ctr">
                    <a:lnL>
                      <a:noFill/>
                    </a:lnL>
                    <a:lnR>
                      <a:noFill/>
                    </a:lnR>
                    <a:lnT>
                      <a:noFill/>
                    </a:lnT>
                    <a:lnB>
                      <a:noFill/>
                    </a:lnB>
                  </a:tcPr>
                </a:tc>
                <a:tc>
                  <a:txBody>
                    <a:bodyPr/>
                    <a:lstStyle/>
                    <a:p>
                      <a:r>
                        <a:rPr lang="en-GB"/>
                        <a:t>fimf</a:t>
                      </a:r>
                    </a:p>
                  </a:txBody>
                  <a:tcPr marL="28575" marR="28575" marT="28575" marB="28575" anchor="ctr">
                    <a:lnL>
                      <a:noFill/>
                    </a:lnL>
                    <a:lnR>
                      <a:noFill/>
                    </a:lnR>
                    <a:lnT>
                      <a:noFill/>
                    </a:lnT>
                    <a:lnB>
                      <a:noFill/>
                    </a:lnB>
                  </a:tcPr>
                </a:tc>
                <a:tc>
                  <a:txBody>
                    <a:bodyPr/>
                    <a:lstStyle/>
                    <a:p>
                      <a:r>
                        <a:rPr lang="en-GB"/>
                        <a:t>cóic</a:t>
                      </a:r>
                    </a:p>
                  </a:txBody>
                  <a:tcPr marL="28575" marR="28575" marT="28575" marB="28575" anchor="ctr">
                    <a:lnL>
                      <a:noFill/>
                    </a:lnL>
                    <a:lnR>
                      <a:noFill/>
                    </a:lnR>
                    <a:lnT>
                      <a:noFill/>
                    </a:lnT>
                    <a:lnB>
                      <a:noFill/>
                    </a:lnB>
                  </a:tcPr>
                </a:tc>
                <a:tc>
                  <a:txBody>
                    <a:bodyPr/>
                    <a:lstStyle/>
                    <a:p>
                      <a:r>
                        <a:rPr lang="en-GB" dirty="0"/>
                        <a:t>*</a:t>
                      </a:r>
                      <a:r>
                        <a:rPr lang="en-GB" dirty="0" err="1"/>
                        <a:t>pénkʷe</a:t>
                      </a:r>
                      <a:endParaRPr lang="en-GB" dirty="0"/>
                    </a:p>
                  </a:txBody>
                  <a:tcPr marL="28575" marR="28575" marT="28575" marB="28575" anchor="ctr">
                    <a:lnL>
                      <a:noFill/>
                    </a:lnL>
                    <a:lnR>
                      <a:noFill/>
                    </a:lnR>
                    <a:lnT>
                      <a:noFill/>
                    </a:lnT>
                    <a:lnB>
                      <a:noFill/>
                    </a:lnB>
                  </a:tcPr>
                </a:tc>
              </a:tr>
            </a:tbl>
          </a:graphicData>
        </a:graphic>
      </p:graphicFrame>
      <p:pic>
        <p:nvPicPr>
          <p:cNvPr id="3074" name="Picture 2" descr="http://001yourtranslationservice.com/translations/jobs/pics/Tochari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63591" y="5229200"/>
            <a:ext cx="2208337" cy="125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991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Population  booms </a:t>
            </a:r>
            <a:r>
              <a:rPr lang="en-GB" dirty="0"/>
              <a:t>(</a:t>
            </a:r>
            <a:r>
              <a:rPr lang="en-GB" dirty="0" smtClean="0"/>
              <a:t>red) after arrival of farming in Europe (blue arrows)</a:t>
            </a:r>
            <a:endParaRPr lang="en-GB" dirty="0"/>
          </a:p>
        </p:txBody>
      </p:sp>
      <p:pic>
        <p:nvPicPr>
          <p:cNvPr id="6146" name="Picture 2" descr="SCDPD-inferred population density change 8,000–4,000 cal. BP for each sub-region."/>
          <p:cNvPicPr>
            <a:picLocks noChangeAspect="1" noChangeArrowheads="1"/>
          </p:cNvPicPr>
          <p:nvPr/>
        </p:nvPicPr>
        <p:blipFill rotWithShape="1">
          <a:blip r:embed="rId2">
            <a:extLst>
              <a:ext uri="{28A0092B-C50C-407E-A947-70E740481C1C}">
                <a14:useLocalDpi xmlns:a14="http://schemas.microsoft.com/office/drawing/2010/main" val="0"/>
              </a:ext>
            </a:extLst>
          </a:blip>
          <a:srcRect b="52738"/>
          <a:stretch/>
        </p:blipFill>
        <p:spPr bwMode="auto">
          <a:xfrm>
            <a:off x="73250" y="2060848"/>
            <a:ext cx="9035793"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751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b="1" dirty="0" err="1" smtClean="0"/>
              <a:t>Göbekli</a:t>
            </a:r>
            <a:r>
              <a:rPr lang="en-GB" b="1" dirty="0" smtClean="0"/>
              <a:t> </a:t>
            </a:r>
            <a:r>
              <a:rPr lang="en-GB" b="1" dirty="0" err="1" smtClean="0"/>
              <a:t>Tepe</a:t>
            </a:r>
            <a:r>
              <a:rPr lang="en-GB" b="1" dirty="0" smtClean="0"/>
              <a:t/>
            </a:r>
            <a:br>
              <a:rPr lang="en-GB" b="1" dirty="0" smtClean="0"/>
            </a:br>
            <a:r>
              <a:rPr lang="en-GB" b="1" dirty="0" smtClean="0"/>
              <a:t>- the oldest religious site, c10</a:t>
            </a:r>
            <a:r>
              <a:rPr lang="en-GB" b="1" dirty="0"/>
              <a:t> </a:t>
            </a:r>
            <a:r>
              <a:rPr lang="en-GB" b="1" dirty="0" smtClean="0"/>
              <a:t>000BC?</a:t>
            </a:r>
            <a:endParaRPr lang="en-GB" dirty="0"/>
          </a:p>
        </p:txBody>
      </p:sp>
      <p:pic>
        <p:nvPicPr>
          <p:cNvPr id="7174" name="Picture 6" descr="http://www.redicecreations.com/radio/2012/08/G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77133"/>
            <a:ext cx="4740612" cy="527788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quintessentialruminations.files.wordpress.com/2012/06/gobekli-tepe3.jpg?w=197&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220" y="4519793"/>
            <a:ext cx="1505656" cy="227759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Gobleki Tepe 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608979"/>
            <a:ext cx="38100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81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Ur of the Chaldees: birthplace of Abraham, and of inequality</a:t>
            </a:r>
            <a:endParaRPr lang="en-GB" dirty="0"/>
          </a:p>
        </p:txBody>
      </p:sp>
      <p:pic>
        <p:nvPicPr>
          <p:cNvPr id="5122" name="Picture 2" descr="http://earth-history.com/Pseudepigrapha/_images/pl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4399837" cy="33096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48064" y="1844824"/>
            <a:ext cx="3888432" cy="4524315"/>
          </a:xfrm>
          <a:prstGeom prst="rect">
            <a:avLst/>
          </a:prstGeom>
        </p:spPr>
        <p:txBody>
          <a:bodyPr wrap="square">
            <a:spAutoFit/>
          </a:bodyPr>
          <a:lstStyle/>
          <a:p>
            <a:r>
              <a:rPr lang="en-GB" sz="3200" dirty="0"/>
              <a:t>‘Now the weight of gold that came to Solomon in one year was six hundred threescore and six talents of gold</a:t>
            </a:r>
            <a:r>
              <a:rPr lang="en-GB" sz="3200" dirty="0" smtClean="0"/>
              <a:t>. He had </a:t>
            </a:r>
            <a:r>
              <a:rPr lang="en-GB" sz="3200" dirty="0"/>
              <a:t>forty thousand stalls of horses for his </a:t>
            </a:r>
            <a:r>
              <a:rPr lang="en-GB" sz="3200" dirty="0" smtClean="0"/>
              <a:t>chariots …’</a:t>
            </a:r>
            <a:endParaRPr lang="en-GB" sz="3200" dirty="0"/>
          </a:p>
        </p:txBody>
      </p:sp>
    </p:spTree>
    <p:extLst>
      <p:ext uri="{BB962C8B-B14F-4D97-AF65-F5344CB8AC3E}">
        <p14:creationId xmlns:p14="http://schemas.microsoft.com/office/powerpoint/2010/main" val="1179036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b="1" dirty="0" smtClean="0"/>
              <a:t>(</a:t>
            </a:r>
            <a:r>
              <a:rPr lang="en-GB" sz="2000" b="1" dirty="0"/>
              <a:t>A)</a:t>
            </a:r>
            <a:r>
              <a:rPr lang="en-GB" sz="2000" dirty="0"/>
              <a:t> </a:t>
            </a:r>
            <a:r>
              <a:rPr lang="en-GB" sz="2000" dirty="0" smtClean="0"/>
              <a:t>God Punishes:… A  -Hindu – Yama, the God of Death; B) Chinese – the Ten Kings of Hell C) Christianity – Judgment Day: sinners cast into perdition: D) Buddhist – the Wheel of Life and the Realms of Suffering for bad karma</a:t>
            </a:r>
            <a:endParaRPr lang="en-GB" sz="2000" dirty="0"/>
          </a:p>
        </p:txBody>
      </p:sp>
      <p:pic>
        <p:nvPicPr>
          <p:cNvPr id="1026" name="Picture 2" descr="http://ars.els-cdn.com/content/image/1-s2.0-S1364661313000764-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40768"/>
            <a:ext cx="5502052" cy="563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222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719" t="-352" r="-2919" b="352"/>
          <a:stretch/>
        </p:blipFill>
        <p:spPr bwMode="auto">
          <a:xfrm>
            <a:off x="6920344" y="1628800"/>
            <a:ext cx="1174173" cy="476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5536" y="260648"/>
            <a:ext cx="8229600" cy="1143000"/>
          </a:xfrm>
        </p:spPr>
        <p:txBody>
          <a:bodyPr>
            <a:noAutofit/>
          </a:bodyPr>
          <a:lstStyle/>
          <a:p>
            <a:r>
              <a:rPr lang="en-GB" sz="2400" b="1" dirty="0"/>
              <a:t>I the Lord thy God am a jealous God, visiting the iniquity of the fathers upon the children </a:t>
            </a:r>
            <a:r>
              <a:rPr lang="en-GB" sz="2400" dirty="0" smtClean="0"/>
              <a:t>…</a:t>
            </a:r>
            <a:br>
              <a:rPr lang="en-GB" sz="2400" dirty="0" smtClean="0"/>
            </a:br>
            <a:r>
              <a:rPr lang="en-GB" sz="2400" i="1" dirty="0" smtClean="0"/>
              <a:t>Powerful (“jealous”) gods in foragers/herders</a:t>
            </a:r>
            <a:endParaRPr lang="en-GB" sz="2400" i="1"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932" r="55177" b="4932"/>
          <a:stretch/>
        </p:blipFill>
        <p:spPr bwMode="auto">
          <a:xfrm>
            <a:off x="2987824" y="1556792"/>
            <a:ext cx="2605477" cy="476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8772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644" t="-352" r="-386" b="3241"/>
          <a:stretch/>
        </p:blipFill>
        <p:spPr bwMode="auto">
          <a:xfrm>
            <a:off x="3059832" y="1844824"/>
            <a:ext cx="3314700" cy="462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5536" y="260648"/>
            <a:ext cx="8229600" cy="1143000"/>
          </a:xfrm>
        </p:spPr>
        <p:txBody>
          <a:bodyPr>
            <a:noAutofit/>
          </a:bodyPr>
          <a:lstStyle/>
          <a:p>
            <a:r>
              <a:rPr lang="en-GB" sz="2400" b="1" dirty="0"/>
              <a:t>I the Lord thy God am a jealous God, visiting the iniquity of the fathers upon the children </a:t>
            </a:r>
            <a:r>
              <a:rPr lang="en-GB" sz="2400" dirty="0" smtClean="0"/>
              <a:t>…</a:t>
            </a:r>
            <a:br>
              <a:rPr lang="en-GB" sz="2400" dirty="0" smtClean="0"/>
            </a:br>
            <a:r>
              <a:rPr lang="en-GB" sz="2400" i="1" dirty="0" smtClean="0"/>
              <a:t>Powerful (“jealous”) gods in peasants/land-owners</a:t>
            </a:r>
            <a:endParaRPr lang="en-GB" sz="2400" i="1" dirty="0"/>
          </a:p>
        </p:txBody>
      </p:sp>
    </p:spTree>
    <p:extLst>
      <p:ext uri="{BB962C8B-B14F-4D97-AF65-F5344CB8AC3E}">
        <p14:creationId xmlns:p14="http://schemas.microsoft.com/office/powerpoint/2010/main" val="3291315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Jealous Gods and population density</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214512"/>
            <a:ext cx="6705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071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64488" cy="5078313"/>
          </a:xfrm>
          <a:prstGeom prst="rect">
            <a:avLst/>
          </a:prstGeom>
        </p:spPr>
        <p:txBody>
          <a:bodyPr wrap="square">
            <a:spAutoFit/>
          </a:bodyPr>
          <a:lstStyle/>
          <a:p>
            <a:endParaRPr lang="en-GB" sz="3600" dirty="0" smtClean="0"/>
          </a:p>
          <a:p>
            <a:endParaRPr lang="en-GB" sz="3600" dirty="0"/>
          </a:p>
          <a:p>
            <a:endParaRPr lang="en-GB" sz="3600" dirty="0" smtClean="0"/>
          </a:p>
          <a:p>
            <a:r>
              <a:rPr lang="en-GB" sz="3600" dirty="0" smtClean="0"/>
              <a:t>“Man </a:t>
            </a:r>
            <a:r>
              <a:rPr lang="en-GB" sz="3600" dirty="0"/>
              <a:t>has risen, </a:t>
            </a:r>
            <a:r>
              <a:rPr lang="en-GB" sz="3600" dirty="0" smtClean="0"/>
              <a:t>by </a:t>
            </a:r>
            <a:r>
              <a:rPr lang="en-GB" sz="3600" dirty="0"/>
              <a:t>slow and </a:t>
            </a:r>
            <a:r>
              <a:rPr lang="en-GB" sz="3600" dirty="0" smtClean="0"/>
              <a:t>interrupted </a:t>
            </a:r>
            <a:r>
              <a:rPr lang="en-GB" sz="3600" dirty="0"/>
              <a:t>steps, from a lowly condition to the highest standard as yet attained by him in knowledge, morals, and religion</a:t>
            </a:r>
            <a:r>
              <a:rPr lang="en-GB" sz="3600" dirty="0" smtClean="0"/>
              <a:t>.” </a:t>
            </a:r>
          </a:p>
          <a:p>
            <a:endParaRPr lang="en-GB" sz="3600" dirty="0" smtClean="0"/>
          </a:p>
          <a:p>
            <a:r>
              <a:rPr lang="en-GB" sz="3600" dirty="0" smtClean="0"/>
              <a:t>Charles Darwin,</a:t>
            </a:r>
            <a:r>
              <a:rPr lang="en-GB" sz="3600" i="1" dirty="0" smtClean="0"/>
              <a:t> 1871</a:t>
            </a:r>
            <a:endParaRPr lang="en-GB" sz="3600" dirty="0"/>
          </a:p>
        </p:txBody>
      </p:sp>
    </p:spTree>
    <p:extLst>
      <p:ext uri="{BB962C8B-B14F-4D97-AF65-F5344CB8AC3E}">
        <p14:creationId xmlns:p14="http://schemas.microsoft.com/office/powerpoint/2010/main" val="2451870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The Inequality (“Gini”) Index</a:t>
            </a:r>
            <a:endParaRPr lang="en-GB" sz="3200" dirty="0"/>
          </a:p>
        </p:txBody>
      </p:sp>
      <p:pic>
        <p:nvPicPr>
          <p:cNvPr id="7170" name="Picture 2" descr="http://davald.files.wordpress.com/2011/12/gini-index-over-time-selected-countries.png"/>
          <p:cNvPicPr>
            <a:picLocks noChangeAspect="1" noChangeArrowheads="1"/>
          </p:cNvPicPr>
          <p:nvPr/>
        </p:nvPicPr>
        <p:blipFill rotWithShape="1">
          <a:blip r:embed="rId2">
            <a:extLst>
              <a:ext uri="{28A0092B-C50C-407E-A947-70E740481C1C}">
                <a14:useLocalDpi xmlns:a14="http://schemas.microsoft.com/office/drawing/2010/main" val="0"/>
              </a:ext>
            </a:extLst>
          </a:blip>
          <a:srcRect t="8358"/>
          <a:stretch/>
        </p:blipFill>
        <p:spPr bwMode="auto">
          <a:xfrm>
            <a:off x="755576" y="1324083"/>
            <a:ext cx="7704856" cy="479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5249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57200" y="-315416"/>
            <a:ext cx="8229600" cy="1728192"/>
          </a:xfrm>
        </p:spPr>
        <p:txBody>
          <a:bodyPr tIns="12801">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3200" b="1" dirty="0" smtClean="0"/>
              <a:t>Gini (horizontal axis) and God</a:t>
            </a:r>
            <a:endParaRPr lang="en-GB" sz="3200" b="1" dirty="0"/>
          </a:p>
        </p:txBody>
      </p:sp>
      <p:pic>
        <p:nvPicPr>
          <p:cNvPr id="2051" name="Picture 2"/>
          <p:cNvPicPr>
            <a:picLocks noChangeAspect="1" noChangeArrowheads="1"/>
          </p:cNvPicPr>
          <p:nvPr/>
        </p:nvPicPr>
        <p:blipFill rotWithShape="1">
          <a:blip r:embed="rId3" cstate="print"/>
          <a:srcRect b="52047"/>
          <a:stretch/>
        </p:blipFill>
        <p:spPr bwMode="auto">
          <a:xfrm>
            <a:off x="683568" y="1556792"/>
            <a:ext cx="8037042" cy="4824536"/>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spTree>
    <p:extLst>
      <p:ext uri="{BB962C8B-B14F-4D97-AF65-F5344CB8AC3E}">
        <p14:creationId xmlns:p14="http://schemas.microsoft.com/office/powerpoint/2010/main" val="1999075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395536" y="404664"/>
            <a:ext cx="8228160" cy="724396"/>
          </a:xfrm>
        </p:spPr>
        <p:txBody>
          <a:bodyPr tIns="12801">
            <a:no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3200" b="1" dirty="0" smtClean="0"/>
              <a:t>BELIEF IN GOD IN RELATION TO SUCCESSFUL SOCIETIES SCALE IN 17 DEVELOPED COUNTRIES</a:t>
            </a:r>
            <a:endParaRPr lang="en-GB" sz="3200" b="1" dirty="0"/>
          </a:p>
        </p:txBody>
      </p:sp>
      <p:pic>
        <p:nvPicPr>
          <p:cNvPr id="2051" name="Picture 2"/>
          <p:cNvPicPr>
            <a:picLocks noChangeAspect="1" noChangeArrowheads="1"/>
          </p:cNvPicPr>
          <p:nvPr/>
        </p:nvPicPr>
        <p:blipFill>
          <a:blip r:embed="rId3" cstate="print"/>
          <a:srcRect/>
          <a:stretch>
            <a:fillRect/>
          </a:stretch>
        </p:blipFill>
        <p:spPr bwMode="auto">
          <a:xfrm>
            <a:off x="1723899" y="1844824"/>
            <a:ext cx="6230330" cy="9476286"/>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spTree>
    <p:extLst>
      <p:ext uri="{BB962C8B-B14F-4D97-AF65-F5344CB8AC3E}">
        <p14:creationId xmlns:p14="http://schemas.microsoft.com/office/powerpoint/2010/main" val="20447350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Decline in religion in UK 1983-2009</a:t>
            </a:r>
            <a:endParaRPr lang="en-GB" dirty="0"/>
          </a:p>
        </p:txBody>
      </p:sp>
      <p:pic>
        <p:nvPicPr>
          <p:cNvPr id="1026" name="Picture 2" descr="File:Bsa-religion-questio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7620000" cy="5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374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Here, then, I had at last got a theory by which to </a:t>
            </a:r>
            <a:r>
              <a:rPr lang="en-GB" dirty="0" smtClean="0"/>
              <a:t>work … Charles Darwin 1838</a:t>
            </a:r>
            <a:endParaRPr lang="en-GB" dirty="0"/>
          </a:p>
        </p:txBody>
      </p:sp>
      <p:pic>
        <p:nvPicPr>
          <p:cNvPr id="8194" name="Picture 2" descr="http://1.bp.blogspot.com/_U9BZ_ZHmbwY/Sj6A0c7ndoI/AAAAAAAAAU4/21dtBoiZPeE/s320/malthus_popu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609196"/>
            <a:ext cx="3115419" cy="489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234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scilogs.eu/en/gallery/3/ReligionDemographyEnsteBlume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02026"/>
            <a:ext cx="7238967" cy="542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576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olleenday.files.wordpress.com/2013/02/big-amish-family-dennis-pintos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07675"/>
            <a:ext cx="6833406" cy="45556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Amish Family</a:t>
            </a:r>
            <a:endParaRPr lang="en-GB" dirty="0"/>
          </a:p>
        </p:txBody>
      </p:sp>
    </p:spTree>
    <p:extLst>
      <p:ext uri="{BB962C8B-B14F-4D97-AF65-F5344CB8AC3E}">
        <p14:creationId xmlns:p14="http://schemas.microsoft.com/office/powerpoint/2010/main" val="1954757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53684"/>
            <a:ext cx="8480653"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1920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Global fertility – number of children per woman</a:t>
            </a:r>
            <a:endParaRPr lang="en-GB" dirty="0"/>
          </a:p>
        </p:txBody>
      </p:sp>
      <p:pic>
        <p:nvPicPr>
          <p:cNvPr id="9218"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25" y="1916832"/>
            <a:ext cx="8220075"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559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arketcalls.in/wp-content/uploads/2010/11/Pop-growth-r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84" y="1052736"/>
            <a:ext cx="7627999"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267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descr="Orangutan Desktop Wallpaper 1024 x 7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0246" y="1656710"/>
            <a:ext cx="4954003" cy="371650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BDAAkGBwgHBgkIBwgKCgkLDRYPDQwMDRsUFRAWIB0iIiAdHx8kKDQsJCYxJx8fLT0tMTU3Ojo6Iys/RD84QzQ5Ojf/2wBDAQoKCg0MDRoPDxo3JR8lNzc3Nzc3Nzc3Nzc3Nzc3Nzc3Nzc3Nzc3Nzc3Nzc3Nzc3Nzc3Nzc3Nzc3Nzc3Nzc3Nzf/wAARCACmAHUDASIAAhEBAxEB/8QAHAAAAQUBAQEAAAAAAAAAAAAABQADBAYHAgEI/8QAORAAAgEDAwIEBAQEBgIDAAAAAQIDAAQRBRIhMUEGE1FhFCJxgTKRobEjQlLBBxUz0eHwFmIkJUP/xAAUAQEAAAAAAAAAAAAAAAAAAAAA/8QAFBEBAAAAAAAAAAAAAAAAAAAAAP/aAAwDAQACEQMRAD8AFXJDuWBwOmDxUNxn+apbRk8Y/OmzCN3IoIxr3Zk8+lSmh+X5RuPf0rnbyfbrQRGRsDJpohs4zmpkg3GuGCRRl5WCqOpY4FAxFEHmjEmAm8bstgYzzk0f8U6XaWlhp81rZm3knUs65YjGMjk555zgGnfBOjWuvK9zIZxbxSADBC+YQATjvgZ613qmsx6pEUNg7abbz4jb44mY8fi+YHqDwD69aCnNGc8CuWQgVYL3Sljs01CxnFzZM/lsxG14n/pdecH0IJBoXJH7UA1kY965KFepqc6kDpXDISORQQmzg5JBzwBSUOUYL0HzE55HQZ/WnHWvCtB7CrSZ3qJMYxntSp2BSVym0eoJH58mlQWSRiG5PBNeFlfBPUnB4ryYHefb2pvaeeD6mgkEDJOQAe1NyoAeKSBgOaW0Yw3T2oGgM98VK+BabT2a5hTzopQbOSMnMikncSMdR2ORjnHSvbayuLxwLZC/UccD86MW3gvUXnRZPKjHmiTzvNYspwAVUAgdQTk5/Wgk+GPjH02e1lhMSr/Dt9xxuOwqe3GOBzg5BoZo3hiRNUafWdJmMMcIwzEhchgMEg4xznv0q66LoS6fFiSVpXmcMZDAoYdTz9ST70Z+HYxAC4liOAoO0ft/btQU2a6jj8Z+RGnnwX0AhuYSAA45wcdOMD7VUvEWmDStQe1WcShVVs91yOh962E2JYqWmyq8LgAn356jn3rMvFvh3UbCaa+ufKkhmlJMsR7nkAjAx9fagqEhzmmXbjFSpUxwQQajMMUDI968I4pw9692xvgBzG3feOPzH+1AwinmlTjI8ZIwG90YEfnSoLZOvzkDp1qMyqSNvSnrg5YZ7jIpvvz0oEqbSCcVIiihcPLO3lwxKXYjsByf0plAzkYGcnHFCdemgCz7n3eUNkMQ53SnjJ+maAk3jqaJ57Pw9CWkZ+JZkCxIvsAQc/8Ae1GNBvvFPltNfavGYo1LMr2wPGc44Oe2Ka8BeGLFbRJ73+NPIN2M4C57VoUNjZxRtFHCAjDDA96DML/x/wCIHl2W5s1U5Cf/ABcnn1y1WDw14i8XXcZN3BaTqUxGwjMZB9TgkH7Y+tWg+GNHuHDNZIrjoyDBqc1oLOLEQHlr6DmgCp4s+Gv4LTXIBaTynarMcxSHH8jdj7H3qwvFDeRNBIAUdSDG65VhjtntiqZ4xS1v7GSC6j3xMOQefuKc8C+J01SFtJnyt5aW6bW3/wCui8bseo4z9aAP428MJpiC8skIgLbZFznyz2+3aqTIMcVut2IrmM216oMU6GN07EHuDWN+INNfS9UuLGRsmJsKx/mB/CfuCKAM3Fc9a7cZJGf0rkfKehoPEBx6UqQJHfNKgtEhJIyK8X5xv7UpxtYg9uhHevUUE5x0oOo22sCO361W7u1Z9ZFiFLHf5sbH0P8AzVkTGQucH1oD4p8yC5s5lG0GKQFx16rjn7mg1Dw9ZrZ2iRuwJwMnPei7SBDwftnrWJRJqNvF8Vaayu9Bua38/cUHqV6/vV88JyXvifw7PPLIVwxUMv8AMV60F0Gt2FthZbmIMTgLuyaJW91DOhaNgQOorH9D1zQ4Lo/5hCE8s7Wdo2kYH3A/CK0XTZreRg1jOs0JAIIPY0AXx7ahIlmiwI3bDZH4TWa215c6VrFteQYE8L557qeCD7EVueq6bHqVjLbSAZYHax7HsazifwxHJa3dzexXUhtARstGHmy4HQFgQAB3OaC+3Ui3VjY3gXbhgWIP4cr3rO/G17Hf6vvjX/TiVQ39fUg/rV30OOx1LQoLHzJvhbi2QI7MPMAIGMkcbsHtVL8eWvwurogQoPIUEdjglePsBQVWQUyeaefnrTLcdKBIOv1pV4h6/WlQWWb8bbegrlXbtT0pG4jHH7UyFO7p9KB2Jhnk4Pt2qF4pTz7KHu5k2g568GpSsc844qNrgJ03eP8A8pFYe3agGQWT2ltJ8RCpDqQWcAk+vWth/wAPLaG28H2QRBGrAsR6kknP51j2uapv0lVxlh696vPgrxXqmoaILbSdOtp5oCA0Ushj+T2OCM/lQF9R8Fw/52+owEOkrbmXOMGrTZrHHEFPGBjjtQhLi5tZjHcIURjlV3Z2+xPtRGMhxkMvNBJlzIuFODQ24sbgX1vLaXPlW6bviYmXIcEdc+v/ADU5GNRNWu//AK+9ityPiQmwLuwRvHX7c/lQV/wtES811BICk74VAuAgGAuB24Aozrujx6/ZCCZU80HKShcNHJ3z/wCp7imNKtmt7aJF2eWqhCo/470ajEqSrt4HQnGOO/8Aagwu/tpbO6lt512yROUdfQioT9K07/EjQBNbHWbWI+ZFxcBBwyf1fUftWYt05oG1BPSlTkXQ/WlQWZgN5z+9ckE85zTTt8xyPzpB9uKDoYA6YNKWF7u3ngQZd4mCD1OMj9q435qbogVtWt1LFRuySPYcCgodxKvkrvyRnIxVw8BapqVgUNro7Sqdyn+MiFgSDnk9eKBeJNO+F1W6ihQiJXyoyMDPP5ZzT+gWubmOU3jW7J0ZaDTL7Wrmcol1pd5bHOQ0gVgPurGimnzEIv8Af1ofNPHLZhTMJCAO+M1Fsb3nbnhTyT1oLajnjNA9cvDaxXEzGXyg6KyqMBuDnnb2+tE7Rw6Dg5xkmhl6Wk0i9F5BOrxvJgbCI5Azna2e+AAfrQFBPdRFTBaiSBQDuUcuP/X9PXrRG3dLqLcrPkYJVgMj61nug6sbS3jjV2UQjGA3HHTAqz2mu2l1IrSB4pMfiUcE+9AUZo0V4HjGzBUqRgEHrmsh8a+HJNBvv4Sk2M5Jgf09VPuP2rYJY4ruIq4DBh8vPGaA61pAubGSBxvjZCpUnpwcOvoQe9BjsWPmpUtpikdGIyp2nHqOKVAelIzzk+4rgtu46+1dureZ8hP+9cBCzYb5f1oEOCCDj2NOWc3l3kUmPlVwTXEqxpli4IHY0xJPFAiuzYXpx39hQWa/e3uY5FljWVWGWbHHt1rOnnFtdywMXBjYrkHOaI3OtyXV1bwEx21qCTJNISS2B2A4z6evtUP/ACh4bkRDe0brvgldSPNjJO1un/SDQFLDWXHyqzFOmKtGjXJnkBIAJPQUG0Tw3KytPKNkKAljg9vSr/b6H8Bb280cbzs6j5YnVXXdgq4JOAvBB75IoJtsk5tmZInkiEe4NHIql85ACk9wQOtEP8vS5tEimDqoULsRuBj9OtcQWsSySXflrEzAGTa5KIQOcA8Ad+gqcHyGWI4BUEMwznPoBzxx+dAC/wDHbGyaaeUSSJtLKFQEk+g7Zp680iCW2kFtEyyoACMkk/b3AyPrRcbVdiikbgAcnPTpXMmWUrkkkYGT3oAWmvdW8TFnkHlHlWVlB/P7UXWRLm1863YEdcEYII6iolhO83mQ3kSx3EZAkUcqcjqp7g44/LrTcJbTL8Iz4trltqkn8L9R9+Me/HpQUrWPCU2pXjXekmNTKS08TcBXz1X6+lKtCmskaVnhyu78WBwT60qDMJcWpiCW5neRtvlj8Tn0FSf8uufPhgubYxTEO5aGRWwuQMAADnnr68807pNxPZQPf6jZW5mjbFpFu3M7FQdoIyQT3/tRS3iu9ZWJL4RWUEiqym3bcMrIp2HP4gen/cUA+08KpGyOsSFncnLfyjpQm68KyNfz5KkCQ4CnIArVXtU4bADHjgdvrUKexQSvhcck0GY3HhB5nSBJNrg7w3YYPH6/tRaA39sbPTrzSWnMpaOa6jK5AyxRkGcKR8uenAIq5RWiqzSFRk8A47D/AKai2S3b6x58mlSI1uzIJXdSjIehGDn7Y9ecUHmmQXtveySi0tYbd1jw7/NMrAYY9wQeO9E7Szg02xPw0OyFU+VV5ZvTr1p9IpIWUOu4jHcdP7158ilyvV23Ee+MfsKB+NWWVjz8wAxjj6j6/wC1SFX70xbPzyc4GKm2arciViSojfy/qeM4/OgZYcZ7CuHjaTIUHI7ipUsBjkRBl1LBWAHIB7/SuoT8PdvABhDygJ9qAcdKa4mWdWeJ1Qx+YuOhIPQg85H7+te6ppgnspIpjuRu+OUPYiikskdo7Od2ZnUYHPOMZ9ulNrdoQUKPKSWxsTIODjk9Ae2M0FatL69EfkvEJZoTsk+YLn0YZ7EfkQaVMeKovEQuIG0LT7K5iKkP5/EiEdidwB+1KgruiaXauQs3nzy6U8hjaQnGGGAQM88DGfrRb4eHRbp5BaxtaS4bMsihY2HI5Y5/FzkZwFPSg3h2+truyFzHAYhfMVLuTtlYjaq/byyeM/bu1KJ7vQtPeWN49YV1EM5Hys7MThCSQOTyTnAzQaHZs87eYgX5WAlUc7TgHGe/Uc966nYRqfMPJPBxVb8MW9hdOljd6nctqcKh22uSMMuBncCB06dec8ZolPJJZw30E6hpoFYo7Kzq3y7hgDk9cAZz2zQELmWG2gR2ZU5RAScDLHAqLLfSNLJuCGIhQm3twc5+vFBLUX4iPxtw04yAgwBtQcDPqxAGamxnKndzz96CdHIoUIOgGFxXYPPNQ0+U5A5pyS5SEGRzgAYOf7UBG3HzDjOeuKl6MrGG5t5lMZjuWdG4+dCcg/rj6igVvcXLNM80DQwxnCorhmk4J+YjoPYdc9asNoNO1jTYLu3VZLaeFTG2MfIeRQRrm/8AOli+AnjneJ2LhhhHHTAcDAb/AGqJfT6pdiOW2sRbXEeVcySBmQ+w6HPrStNOgsYHgWWWSNH+ZvIG2MZztwOoH3xT2i6tBfahc2E7xpf2mN8AwMxn8Mij+k/oeDQSfh7xNNdHf4md1OS+BnP09KqXijTNZ0+3t73wvflr+N/46lsi6VV+bchOGPA6YbHStBIwuR1HNCtXtSLO5fTooVvtsjwO6jCylSAx/vQBfCnjGz12yb4pFsdQt8Jc28p6EjhlJ6qcHH0pVQPEVrHPqCy31r5NxJBFJIi/yOyBmXj0YtSoONI+IXQILrSniS7ty0oD/KAzKoMYU8HPPPQEUx4oa4Hh+DUIY7aVrKQpPJDcFwm2TjODyGB7DPuKHeHDPNo7sbqb4i3i+JgXzBtBUueg5zuZvy5qXLp8EmqOiGK2sb5zKp2jYZgvzRkZGCCGBz2z7GguvxvhFw2r2V7bwyXPliWMyHPmKVAGzgv0HToQDQ5/Fj6pe3MkymBBJiMFv5AOSffqce+PestjS3ivHexLsmcrk4we/wCvT2olBM6khlIOCOfSg0SHWIrhVWGZdxP4elFIHZlOM59hisusZ4jcwvO21Qw5HUc1ftNkuJ5vJhUvgjMw6Kv9Xv8ATrQFr28FpGGWN5rh/lggThpHxwB6fU0Qhtirpc3ISR1w2AceXkYYA55Ge+K7SyhjUBoyzElvMk5KNjGRx6fSmtVlS1gaZ51jRVYmbIAjAGeT3AGeKCPrOrWGlWJvrt4obeADY2f9UEdFXrnsP2or4P1CC/8ACljPaGNEdF/hxOCI+eV+3SsA/wAQfENt4l157y2V1t4YxBbgjBZQSd2O2c9OvrXXg3xZc6Bpt/aSwi4sLpGARxuEb4/Fj0PGfoKDZr3XPhNBnt4SIdaeOW3tbXJlaWXkbsLnCk87jgDIyRWZf4h6tf6J4s0ttOl8m702xjBlQD5mbkg+q4A4PqfWq8vjzxClg9mt8zF8BbhwDKqYxtzjp9eeOKh2Mq3jZuJmklJwzSuWJ+pNBv8A4G/xBsvFGnYXbFqkS5ntMnOAcbkz1XkfTvXHiHxQ6Tpa6U0bSId00pG5UH9HoWz+XftWTaZocFvJHfxyzpKrfJ5MhT9R2qw2kiwJsJKjsoXigJo019LJPMoZ2PLMBk/lSry0G6Lfn8XPNKgynR76e1nCq7FA4kUBtpDA5/I4GR7VYfG3iGS9lOnGJS8M5d5m6tnGMAcDtn6cUqVBWbe4ZXziic9xIIwRjGKVKgVoZX2Rpt3OwRWbPBJwP3rZNGtYdLkGmxoGzEZdzDOcEBsnrkkg+mOO1KlQH7OM8QQgIFBy2T168Uzr9gLjw1qUNzJhXs5BvjUBgCDjA+1KlQfMAgPlQyEg7xn6c1IuhIkweNtgkXO1T0BAOKVKgh7CT16n1onp9g0UbXLspVeQgJ5xSpUFp8Ox3N3KoabajDOATwKtRsI0tSY+OMn3pUqB6yj2W6tPK3zfh2DPHvyKVKlQf//Z"/>
          <p:cNvSpPr>
            <a:spLocks noChangeAspect="1" noChangeArrowheads="1"/>
          </p:cNvSpPr>
          <p:nvPr/>
        </p:nvSpPr>
        <p:spPr bwMode="auto">
          <a:xfrm>
            <a:off x="155575" y="-1127125"/>
            <a:ext cx="1676400" cy="2362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eg;base64,/9j/4AAQSkZJRgABAQAAAQABAAD/2wBDAAkGBwgHBgkIBwgKCgkLDRYPDQwMDRsUFRAWIB0iIiAdHx8kKDQsJCYxJx8fLT0tMTU3Ojo6Iys/RD84QzQ5Ojf/2wBDAQoKCg0MDRoPDxo3JR8lNzc3Nzc3Nzc3Nzc3Nzc3Nzc3Nzc3Nzc3Nzc3Nzc3Nzc3Nzc3Nzc3Nzc3Nzc3Nzc3Nzf/wAARCACmAHUDASIAAhEBAxEB/8QAHAAAAQUBAQEAAAAAAAAAAAAABQADBAYHAgEI/8QAORAAAgEDAwIEBAQEBgIDAAAAAQIDAAQRBRIhMUEGE1FhFCJxgTKRobEjQlLBBxUz0eHwFmIkJUP/xAAUAQEAAAAAAAAAAAAAAAAAAAAA/8QAFBEBAAAAAAAAAAAAAAAAAAAAAP/aAAwDAQACEQMRAD8AFXJDuWBwOmDxUNxn+apbRk8Y/OmzCN3IoIxr3Zk8+lSmh+X5RuPf0rnbyfbrQRGRsDJpohs4zmpkg3GuGCRRl5WCqOpY4FAxFEHmjEmAm8bstgYzzk0f8U6XaWlhp81rZm3knUs65YjGMjk555zgGnfBOjWuvK9zIZxbxSADBC+YQATjvgZ613qmsx6pEUNg7abbz4jb44mY8fi+YHqDwD69aCnNGc8CuWQgVYL3Sljs01CxnFzZM/lsxG14n/pdecH0IJBoXJH7UA1kY965KFepqc6kDpXDISORQQmzg5JBzwBSUOUYL0HzE55HQZ/WnHWvCtB7CrSZ3qJMYxntSp2BSVym0eoJH58mlQWSRiG5PBNeFlfBPUnB4ryYHefb2pvaeeD6mgkEDJOQAe1NyoAeKSBgOaW0Yw3T2oGgM98VK+BabT2a5hTzopQbOSMnMikncSMdR2ORjnHSvbayuLxwLZC/UccD86MW3gvUXnRZPKjHmiTzvNYspwAVUAgdQTk5/Wgk+GPjH02e1lhMSr/Dt9xxuOwqe3GOBzg5BoZo3hiRNUafWdJmMMcIwzEhchgMEg4xznv0q66LoS6fFiSVpXmcMZDAoYdTz9ST70Z+HYxAC4liOAoO0ft/btQU2a6jj8Z+RGnnwX0AhuYSAA45wcdOMD7VUvEWmDStQe1WcShVVs91yOh962E2JYqWmyq8LgAn356jn3rMvFvh3UbCaa+ufKkhmlJMsR7nkAjAx9fagqEhzmmXbjFSpUxwQQajMMUDI968I4pw9692xvgBzG3feOPzH+1AwinmlTjI8ZIwG90YEfnSoLZOvzkDp1qMyqSNvSnrg5YZ7jIpvvz0oEqbSCcVIiihcPLO3lwxKXYjsByf0plAzkYGcnHFCdemgCz7n3eUNkMQ53SnjJ+maAk3jqaJ57Pw9CWkZ+JZkCxIvsAQc/8Ae1GNBvvFPltNfavGYo1LMr2wPGc44Oe2Ka8BeGLFbRJ73+NPIN2M4C57VoUNjZxRtFHCAjDDA96DML/x/wCIHl2W5s1U5Cf/ABcnn1y1WDw14i8XXcZN3BaTqUxGwjMZB9TgkH7Y+tWg+GNHuHDNZIrjoyDBqc1oLOLEQHlr6DmgCp4s+Gv4LTXIBaTynarMcxSHH8jdj7H3qwvFDeRNBIAUdSDG65VhjtntiqZ4xS1v7GSC6j3xMOQefuKc8C+J01SFtJnyt5aW6bW3/wCui8bseo4z9aAP428MJpiC8skIgLbZFznyz2+3aqTIMcVut2IrmM216oMU6GN07EHuDWN+INNfS9UuLGRsmJsKx/mB/CfuCKAM3Fc9a7cZJGf0rkfKehoPEBx6UqQJHfNKgtEhJIyK8X5xv7UpxtYg9uhHevUUE5x0oOo22sCO361W7u1Z9ZFiFLHf5sbH0P8AzVkTGQucH1oD4p8yC5s5lG0GKQFx16rjn7mg1Dw9ZrZ2iRuwJwMnPei7SBDwftnrWJRJqNvF8Vaayu9Bua38/cUHqV6/vV88JyXvifw7PPLIVwxUMv8AMV60F0Gt2FthZbmIMTgLuyaJW91DOhaNgQOorH9D1zQ4Lo/5hCE8s7Wdo2kYH3A/CK0XTZreRg1jOs0JAIIPY0AXx7ahIlmiwI3bDZH4TWa215c6VrFteQYE8L557qeCD7EVueq6bHqVjLbSAZYHax7HsazifwxHJa3dzexXUhtARstGHmy4HQFgQAB3OaC+3Ui3VjY3gXbhgWIP4cr3rO/G17Hf6vvjX/TiVQ39fUg/rV30OOx1LQoLHzJvhbi2QI7MPMAIGMkcbsHtVL8eWvwurogQoPIUEdjglePsBQVWQUyeaefnrTLcdKBIOv1pV4h6/WlQWWb8bbegrlXbtT0pG4jHH7UyFO7p9KB2Jhnk4Pt2qF4pTz7KHu5k2g568GpSsc844qNrgJ03eP8A8pFYe3agGQWT2ltJ8RCpDqQWcAk+vWth/wAPLaG28H2QRBGrAsR6kknP51j2uapv0lVxlh696vPgrxXqmoaILbSdOtp5oCA0Ushj+T2OCM/lQF9R8Fw/52+owEOkrbmXOMGrTZrHHEFPGBjjtQhLi5tZjHcIURjlV3Z2+xPtRGMhxkMvNBJlzIuFODQ24sbgX1vLaXPlW6bviYmXIcEdc+v/ADU5GNRNWu//AK+9ityPiQmwLuwRvHX7c/lQV/wtES811BICk74VAuAgGAuB24Aozrujx6/ZCCZU80HKShcNHJ3z/wCp7imNKtmt7aJF2eWqhCo/470ajEqSrt4HQnGOO/8Aagwu/tpbO6lt512yROUdfQioT9K07/EjQBNbHWbWI+ZFxcBBwyf1fUftWYt05oG1BPSlTkXQ/WlQWZgN5z+9ckE85zTTt8xyPzpB9uKDoYA6YNKWF7u3ngQZd4mCD1OMj9q435qbogVtWt1LFRuySPYcCgodxKvkrvyRnIxVw8BapqVgUNro7Sqdyn+MiFgSDnk9eKBeJNO+F1W6ihQiJXyoyMDPP5ZzT+gWubmOU3jW7J0ZaDTL7Wrmcol1pd5bHOQ0gVgPurGimnzEIv8Af1ofNPHLZhTMJCAO+M1Fsb3nbnhTyT1oLajnjNA9cvDaxXEzGXyg6KyqMBuDnnb2+tE7Rw6Dg5xkmhl6Wk0i9F5BOrxvJgbCI5Azna2e+AAfrQFBPdRFTBaiSBQDuUcuP/X9PXrRG3dLqLcrPkYJVgMj61nug6sbS3jjV2UQjGA3HHTAqz2mu2l1IrSB4pMfiUcE+9AUZo0V4HjGzBUqRgEHrmsh8a+HJNBvv4Sk2M5Jgf09VPuP2rYJY4ruIq4DBh8vPGaA61pAubGSBxvjZCpUnpwcOvoQe9BjsWPmpUtpikdGIyp2nHqOKVAelIzzk+4rgtu46+1dureZ8hP+9cBCzYb5f1oEOCCDj2NOWc3l3kUmPlVwTXEqxpli4IHY0xJPFAiuzYXpx39hQWa/e3uY5FljWVWGWbHHt1rOnnFtdywMXBjYrkHOaI3OtyXV1bwEx21qCTJNISS2B2A4z6evtUP/ACh4bkRDe0brvgldSPNjJO1un/SDQFLDWXHyqzFOmKtGjXJnkBIAJPQUG0Tw3KytPKNkKAljg9vSr/b6H8Bb280cbzs6j5YnVXXdgq4JOAvBB75IoJtsk5tmZInkiEe4NHIql85ACk9wQOtEP8vS5tEimDqoULsRuBj9OtcQWsSySXflrEzAGTa5KIQOcA8Ad+gqcHyGWI4BUEMwznPoBzxx+dAC/wDHbGyaaeUSSJtLKFQEk+g7Zp680iCW2kFtEyyoACMkk/b3AyPrRcbVdiikbgAcnPTpXMmWUrkkkYGT3oAWmvdW8TFnkHlHlWVlB/P7UXWRLm1863YEdcEYII6iolhO83mQ3kSx3EZAkUcqcjqp7g44/LrTcJbTL8Iz4trltqkn8L9R9+Me/HpQUrWPCU2pXjXekmNTKS08TcBXz1X6+lKtCmskaVnhyu78WBwT60qDMJcWpiCW5neRtvlj8Tn0FSf8uufPhgubYxTEO5aGRWwuQMAADnnr68807pNxPZQPf6jZW5mjbFpFu3M7FQdoIyQT3/tRS3iu9ZWJL4RWUEiqym3bcMrIp2HP4gen/cUA+08KpGyOsSFncnLfyjpQm68KyNfz5KkCQ4CnIArVXtU4bADHjgdvrUKexQSvhcck0GY3HhB5nSBJNrg7w3YYPH6/tRaA39sbPTrzSWnMpaOa6jK5AyxRkGcKR8uenAIq5RWiqzSFRk8A47D/AKai2S3b6x58mlSI1uzIJXdSjIehGDn7Y9ecUHmmQXtveySi0tYbd1jw7/NMrAYY9wQeO9E7Szg02xPw0OyFU+VV5ZvTr1p9IpIWUOu4jHcdP7158ilyvV23Ee+MfsKB+NWWVjz8wAxjj6j6/wC1SFX70xbPzyc4GKm2arciViSojfy/qeM4/OgZYcZ7CuHjaTIUHI7ipUsBjkRBl1LBWAHIB7/SuoT8PdvABhDygJ9qAcdKa4mWdWeJ1Qx+YuOhIPQg85H7+te6ppgnspIpjuRu+OUPYiikskdo7Od2ZnUYHPOMZ9ulNrdoQUKPKSWxsTIODjk9Ae2M0FatL69EfkvEJZoTsk+YLn0YZ7EfkQaVMeKovEQuIG0LT7K5iKkP5/EiEdidwB+1KgruiaXauQs3nzy6U8hjaQnGGGAQM88DGfrRb4eHRbp5BaxtaS4bMsihY2HI5Y5/FzkZwFPSg3h2+truyFzHAYhfMVLuTtlYjaq/byyeM/bu1KJ7vQtPeWN49YV1EM5Hys7MThCSQOTyTnAzQaHZs87eYgX5WAlUc7TgHGe/Uc966nYRqfMPJPBxVb8MW9hdOljd6nctqcKh22uSMMuBncCB06dec8ZolPJJZw30E6hpoFYo7Kzq3y7hgDk9cAZz2zQELmWG2gR2ZU5RAScDLHAqLLfSNLJuCGIhQm3twc5+vFBLUX4iPxtw04yAgwBtQcDPqxAGamxnKndzz96CdHIoUIOgGFxXYPPNQ0+U5A5pyS5SEGRzgAYOf7UBG3HzDjOeuKl6MrGG5t5lMZjuWdG4+dCcg/rj6igVvcXLNM80DQwxnCorhmk4J+YjoPYdc9asNoNO1jTYLu3VZLaeFTG2MfIeRQRrm/8AOli+AnjneJ2LhhhHHTAcDAb/AGqJfT6pdiOW2sRbXEeVcySBmQ+w6HPrStNOgsYHgWWWSNH+ZvIG2MZztwOoH3xT2i6tBfahc2E7xpf2mN8AwMxn8Mij+k/oeDQSfh7xNNdHf4md1OS+BnP09KqXijTNZ0+3t73wvflr+N/46lsi6VV+bchOGPA6YbHStBIwuR1HNCtXtSLO5fTooVvtsjwO6jCylSAx/vQBfCnjGz12yb4pFsdQt8Jc28p6EjhlJ6qcHH0pVQPEVrHPqCy31r5NxJBFJIi/yOyBmXj0YtSoONI+IXQILrSniS7ty0oD/KAzKoMYU8HPPPQEUx4oa4Hh+DUIY7aVrKQpPJDcFwm2TjODyGB7DPuKHeHDPNo7sbqb4i3i+JgXzBtBUueg5zuZvy5qXLp8EmqOiGK2sb5zKp2jYZgvzRkZGCCGBz2z7GguvxvhFw2r2V7bwyXPliWMyHPmKVAGzgv0HToQDQ5/Fj6pe3MkymBBJiMFv5AOSffqce+PestjS3ivHexLsmcrk4we/wCvT2olBM6khlIOCOfSg0SHWIrhVWGZdxP4elFIHZlOM59hisusZ4jcwvO21Qw5HUc1ftNkuJ5vJhUvgjMw6Kv9Xv8ATrQFr28FpGGWN5rh/lggThpHxwB6fU0Qhtirpc3ISR1w2AceXkYYA55Ge+K7SyhjUBoyzElvMk5KNjGRx6fSmtVlS1gaZ51jRVYmbIAjAGeT3AGeKCPrOrWGlWJvrt4obeADY2f9UEdFXrnsP2or4P1CC/8ACljPaGNEdF/hxOCI+eV+3SsA/wAQfENt4l157y2V1t4YxBbgjBZQSd2O2c9OvrXXg3xZc6Bpt/aSwi4sLpGARxuEb4/Fj0PGfoKDZr3XPhNBnt4SIdaeOW3tbXJlaWXkbsLnCk87jgDIyRWZf4h6tf6J4s0ttOl8m702xjBlQD5mbkg+q4A4PqfWq8vjzxClg9mt8zF8BbhwDKqYxtzjp9eeOKh2Mq3jZuJmklJwzSuWJ+pNBv8A4G/xBsvFGnYXbFqkS5ntMnOAcbkz1XkfTvXHiHxQ6Tpa6U0bSId00pG5UH9HoWz+XftWTaZocFvJHfxyzpKrfJ5MhT9R2qw2kiwJsJKjsoXigJo019LJPMoZ2PLMBk/lSry0G6Lfn8XPNKgynR76e1nCq7FA4kUBtpDA5/I4GR7VYfG3iGS9lOnGJS8M5d5m6tnGMAcDtn6cUqVBWbe4ZXziic9xIIwRjGKVKgVoZX2Rpt3OwRWbPBJwP3rZNGtYdLkGmxoGzEZdzDOcEBsnrkkg+mOO1KlQH7OM8QQgIFBy2T168Uzr9gLjw1qUNzJhXs5BvjUBgCDjA+1KlQfMAgPlQyEg7xn6c1IuhIkweNtgkXO1T0BAOKVKgh7CT16n1onp9g0UbXLspVeQgJ5xSpUFp8Ox3N3KoabajDOATwKtRsI0tSY+OMn3pUqB6yj2W6tPK3zfh2DPHvyKVKlQf//Z"/>
          <p:cNvSpPr>
            <a:spLocks noChangeAspect="1" noChangeArrowheads="1"/>
          </p:cNvSpPr>
          <p:nvPr/>
        </p:nvSpPr>
        <p:spPr bwMode="auto">
          <a:xfrm>
            <a:off x="307975" y="-974725"/>
            <a:ext cx="1676400" cy="2362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270" name="Picture 6" descr="http://upload.wikimedia.org/wikipedia/commons/thumb/e/e3/Queen_Victoria_by_Bassano.jpg/220px-Queen_Victoria_by_Bassan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628800"/>
            <a:ext cx="2664296" cy="37542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normAutofit fontScale="90000"/>
          </a:bodyPr>
          <a:lstStyle/>
          <a:p>
            <a:r>
              <a:rPr lang="en-GB" dirty="0" smtClean="0"/>
              <a:t>“Frightfully, and painfully, and disagreeably human …”</a:t>
            </a:r>
            <a:endParaRPr lang="en-GB" dirty="0"/>
          </a:p>
        </p:txBody>
      </p:sp>
    </p:spTree>
    <p:extLst>
      <p:ext uri="{BB962C8B-B14F-4D97-AF65-F5344CB8AC3E}">
        <p14:creationId xmlns:p14="http://schemas.microsoft.com/office/powerpoint/2010/main" val="9164140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Future population growth (log scale)</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09716"/>
            <a:ext cx="6286643" cy="5575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6398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smtClean="0"/>
              <a:t>Gallup Religiosity Map 2010 – Light colour; most religious, dark colour; least religious (grey – no data)</a:t>
            </a:r>
            <a:endParaRPr lang="en-GB" sz="2200" dirty="0"/>
          </a:p>
        </p:txBody>
      </p:sp>
      <p:pic>
        <p:nvPicPr>
          <p:cNvPr id="12290" name="Picture 2" descr="File:Gallup Religiosity Index 2009.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79765"/>
            <a:ext cx="8735862" cy="4509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996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ecx.images-amazon.com/images/I/41V-vYSuQrL._BO2,204,203,200_PIsitb-sticker-arrow-click,TopRight,35,-76_SX342_SY445_CR,0,0,342,445_SH20_OU02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085"/>
            <a:ext cx="3265117" cy="42484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ecx.images-amazon.com/images/I/51-HBLlakzL._BO2,204,203,200_PIsitb-sticker-arrow-click,TopRight,35,-76_SX342_SY445_CR,0,0,342,445_SH20_OU02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273" y="3212976"/>
            <a:ext cx="2681486" cy="348906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ecx.images-amazon.com/images/I/51Ov1OlFSHL._BO2,204,203,200_PIsitb-sticker-arrow-click,TopRight,35,-76_SX342_SY445_CR,0,0,342,445_SH20_OU02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450" y="0"/>
            <a:ext cx="3257550" cy="423862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ig Go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629" y="6085"/>
            <a:ext cx="2207491" cy="335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464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65072848"/>
              </p:ext>
            </p:extLst>
          </p:nvPr>
        </p:nvGraphicFramePr>
        <p:xfrm>
          <a:off x="755576" y="188638"/>
          <a:ext cx="6788944" cy="5604439"/>
        </p:xfrm>
        <a:graphic>
          <a:graphicData uri="http://schemas.openxmlformats.org/drawingml/2006/table">
            <a:tbl>
              <a:tblPr/>
              <a:tblGrid>
                <a:gridCol w="1697236"/>
                <a:gridCol w="1697236"/>
                <a:gridCol w="1697236"/>
                <a:gridCol w="1697236"/>
              </a:tblGrid>
              <a:tr h="326684">
                <a:tc>
                  <a:txBody>
                    <a:bodyPr/>
                    <a:lstStyle/>
                    <a:p>
                      <a:endParaRPr lang="en-GB" sz="1500" b="1" dirty="0"/>
                    </a:p>
                  </a:txBody>
                  <a:tcPr marL="75433" marR="75433" marT="37716" marB="37716" anchor="ctr">
                    <a:lnL>
                      <a:noFill/>
                    </a:lnL>
                    <a:lnR>
                      <a:noFill/>
                    </a:lnR>
                    <a:lnT>
                      <a:noFill/>
                    </a:lnT>
                    <a:lnB>
                      <a:noFill/>
                    </a:lnB>
                  </a:tcPr>
                </a:tc>
                <a:tc>
                  <a:txBody>
                    <a:bodyPr/>
                    <a:lstStyle/>
                    <a:p>
                      <a:endParaRPr lang="en-GB" sz="1500"/>
                    </a:p>
                  </a:txBody>
                  <a:tcPr marL="75433" marR="75433" marT="37716" marB="37716" anchor="ctr">
                    <a:lnL>
                      <a:noFill/>
                    </a:lnL>
                    <a:lnR>
                      <a:noFill/>
                    </a:lnR>
                    <a:lnT>
                      <a:noFill/>
                    </a:lnT>
                    <a:lnB>
                      <a:noFill/>
                    </a:lnB>
                  </a:tcPr>
                </a:tc>
                <a:tc>
                  <a:txBody>
                    <a:bodyPr/>
                    <a:lstStyle/>
                    <a:p>
                      <a:pPr algn="l"/>
                      <a:r>
                        <a:rPr lang="en-GB" sz="1500" dirty="0" smtClean="0"/>
                        <a:t>Average Life Expectancy.</a:t>
                      </a:r>
                      <a:endParaRPr lang="en-GB" sz="1500" dirty="0"/>
                    </a:p>
                  </a:txBody>
                  <a:tcPr marL="75433" marR="75433" marT="37716" marB="37716" anchor="ctr">
                    <a:lnL>
                      <a:noFill/>
                    </a:lnL>
                    <a:lnR>
                      <a:noFill/>
                    </a:lnR>
                    <a:lnT>
                      <a:noFill/>
                    </a:lnT>
                    <a:lnB>
                      <a:noFill/>
                    </a:lnB>
                  </a:tcPr>
                </a:tc>
                <a:tc>
                  <a:txBody>
                    <a:bodyPr/>
                    <a:lstStyle/>
                    <a:p>
                      <a:endParaRPr lang="en-GB" sz="1500" dirty="0"/>
                    </a:p>
                  </a:txBody>
                  <a:tcPr marL="75433" marR="75433" marT="37716" marB="37716" anchor="ctr">
                    <a:lnL>
                      <a:noFill/>
                    </a:lnL>
                    <a:lnR>
                      <a:noFill/>
                    </a:lnR>
                    <a:lnT>
                      <a:noFill/>
                    </a:lnT>
                    <a:lnB>
                      <a:noFill/>
                    </a:lnB>
                  </a:tcPr>
                </a:tc>
              </a:tr>
              <a:tr h="572315">
                <a:tc>
                  <a:txBody>
                    <a:bodyPr/>
                    <a:lstStyle/>
                    <a:p>
                      <a:r>
                        <a:rPr lang="en-GB" sz="1500" b="1" dirty="0"/>
                        <a:t>Members of Royal houses</a:t>
                      </a:r>
                    </a:p>
                  </a:txBody>
                  <a:tcPr marL="75433" marR="75433" marT="37716" marB="37716" anchor="ctr">
                    <a:lnL>
                      <a:noFill/>
                    </a:lnL>
                    <a:lnR>
                      <a:noFill/>
                    </a:lnR>
                    <a:lnT>
                      <a:noFill/>
                    </a:lnT>
                    <a:lnB>
                      <a:noFill/>
                    </a:lnB>
                  </a:tcPr>
                </a:tc>
                <a:tc>
                  <a:txBody>
                    <a:bodyPr/>
                    <a:lstStyle/>
                    <a:p>
                      <a:r>
                        <a:rPr lang="en-GB" sz="1500" b="1" dirty="0"/>
                        <a:t>97 in number</a:t>
                      </a:r>
                    </a:p>
                  </a:txBody>
                  <a:tcPr marL="75433" marR="75433" marT="37716" marB="37716" anchor="ctr">
                    <a:lnL>
                      <a:noFill/>
                    </a:lnL>
                    <a:lnR>
                      <a:noFill/>
                    </a:lnR>
                    <a:lnT>
                      <a:noFill/>
                    </a:lnT>
                    <a:lnB>
                      <a:noFill/>
                    </a:lnB>
                  </a:tcPr>
                </a:tc>
                <a:tc>
                  <a:txBody>
                    <a:bodyPr/>
                    <a:lstStyle/>
                    <a:p>
                      <a:r>
                        <a:rPr lang="en-GB" sz="1500" b="1" dirty="0"/>
                        <a:t>64.04</a:t>
                      </a:r>
                    </a:p>
                  </a:txBody>
                  <a:tcPr marL="75433" marR="75433" marT="37716" marB="37716" anchor="ctr">
                    <a:lnL>
                      <a:noFill/>
                    </a:lnL>
                    <a:lnR>
                      <a:noFill/>
                    </a:lnR>
                    <a:lnT>
                      <a:noFill/>
                    </a:lnT>
                    <a:lnB>
                      <a:noFill/>
                    </a:lnB>
                  </a:tcPr>
                </a:tc>
                <a:tc>
                  <a:txBody>
                    <a:bodyPr/>
                    <a:lstStyle/>
                    <a:p>
                      <a:endParaRPr lang="en-GB" sz="1500"/>
                    </a:p>
                  </a:txBody>
                  <a:tcPr marL="75433" marR="75433" marT="37716" marB="37716" anchor="ctr">
                    <a:lnL>
                      <a:noFill/>
                    </a:lnL>
                    <a:lnR>
                      <a:noFill/>
                    </a:lnR>
                    <a:lnT>
                      <a:noFill/>
                    </a:lnT>
                    <a:lnB>
                      <a:noFill/>
                    </a:lnB>
                  </a:tcPr>
                </a:tc>
              </a:tr>
              <a:tr h="326684">
                <a:tc>
                  <a:txBody>
                    <a:bodyPr/>
                    <a:lstStyle/>
                    <a:p>
                      <a:endParaRPr lang="en-GB" sz="1500" baseline="0" dirty="0" smtClean="0"/>
                    </a:p>
                    <a:p>
                      <a:r>
                        <a:rPr lang="en-GB" sz="1500" baseline="0" dirty="0" smtClean="0"/>
                        <a:t>Clergy</a:t>
                      </a:r>
                      <a:endParaRPr lang="en-GB" sz="1500" baseline="0" dirty="0"/>
                    </a:p>
                  </a:txBody>
                  <a:tcPr marL="75433" marR="75433" marT="37716" marB="37716" anchor="ctr">
                    <a:lnL>
                      <a:noFill/>
                    </a:lnL>
                    <a:lnR>
                      <a:noFill/>
                    </a:lnR>
                    <a:lnT>
                      <a:noFill/>
                    </a:lnT>
                    <a:lnB>
                      <a:noFill/>
                    </a:lnB>
                  </a:tcPr>
                </a:tc>
                <a:tc>
                  <a:txBody>
                    <a:bodyPr/>
                    <a:lstStyle/>
                    <a:p>
                      <a:r>
                        <a:rPr lang="en-GB" sz="1500" baseline="0" dirty="0"/>
                        <a:t>945 in number</a:t>
                      </a:r>
                    </a:p>
                  </a:txBody>
                  <a:tcPr marL="75433" marR="75433" marT="37716" marB="37716" anchor="ctr">
                    <a:lnL>
                      <a:noFill/>
                    </a:lnL>
                    <a:lnR>
                      <a:noFill/>
                    </a:lnR>
                    <a:lnT>
                      <a:noFill/>
                    </a:lnT>
                    <a:lnB>
                      <a:noFill/>
                    </a:lnB>
                  </a:tcPr>
                </a:tc>
                <a:tc>
                  <a:txBody>
                    <a:bodyPr/>
                    <a:lstStyle/>
                    <a:p>
                      <a:r>
                        <a:rPr lang="en-GB" sz="1500" baseline="0"/>
                        <a:t>69.49</a:t>
                      </a:r>
                    </a:p>
                  </a:txBody>
                  <a:tcPr marL="75433" marR="75433" marT="37716" marB="37716" anchor="ctr">
                    <a:lnL>
                      <a:noFill/>
                    </a:lnL>
                    <a:lnR>
                      <a:noFill/>
                    </a:lnR>
                    <a:lnT>
                      <a:noFill/>
                    </a:lnT>
                    <a:lnB>
                      <a:noFill/>
                    </a:lnB>
                  </a:tcPr>
                </a:tc>
                <a:tc>
                  <a:txBody>
                    <a:bodyPr/>
                    <a:lstStyle/>
                    <a:p>
                      <a:endParaRPr lang="en-GB" sz="1500" dirty="0"/>
                    </a:p>
                  </a:txBody>
                  <a:tcPr marL="75433" marR="75433" marT="37716" marB="37716" anchor="ctr">
                    <a:lnL>
                      <a:noFill/>
                    </a:lnL>
                    <a:lnR>
                      <a:noFill/>
                    </a:lnR>
                    <a:lnT>
                      <a:noFill/>
                    </a:lnT>
                    <a:lnB>
                      <a:noFill/>
                    </a:lnB>
                  </a:tcPr>
                </a:tc>
              </a:tr>
              <a:tr h="375810">
                <a:tc>
                  <a:txBody>
                    <a:bodyPr/>
                    <a:lstStyle/>
                    <a:p>
                      <a:endParaRPr lang="en-GB" sz="1500" baseline="0" dirty="0"/>
                    </a:p>
                  </a:txBody>
                  <a:tcPr marL="75433" marR="75433" marT="37716" marB="37716" anchor="ctr">
                    <a:lnL>
                      <a:noFill/>
                    </a:lnL>
                    <a:lnR>
                      <a:noFill/>
                    </a:lnR>
                    <a:lnT>
                      <a:noFill/>
                    </a:lnT>
                    <a:lnB>
                      <a:noFill/>
                    </a:lnB>
                  </a:tcPr>
                </a:tc>
                <a:tc>
                  <a:txBody>
                    <a:bodyPr/>
                    <a:lstStyle/>
                    <a:p>
                      <a:endParaRPr lang="en-GB" sz="1500" baseline="0"/>
                    </a:p>
                  </a:txBody>
                  <a:tcPr marL="75433" marR="75433" marT="37716" marB="37716" anchor="ctr">
                    <a:lnL>
                      <a:noFill/>
                    </a:lnL>
                    <a:lnR>
                      <a:noFill/>
                    </a:lnR>
                    <a:lnT>
                      <a:noFill/>
                    </a:lnT>
                    <a:lnB>
                      <a:noFill/>
                    </a:lnB>
                  </a:tcPr>
                </a:tc>
                <a:tc>
                  <a:txBody>
                    <a:bodyPr/>
                    <a:lstStyle/>
                    <a:p>
                      <a:endParaRPr lang="en-GB" sz="1500" baseline="0" dirty="0"/>
                    </a:p>
                  </a:txBody>
                  <a:tcPr marL="75433" marR="75433" marT="37716" marB="37716" anchor="ctr">
                    <a:lnL>
                      <a:noFill/>
                    </a:lnL>
                    <a:lnR>
                      <a:noFill/>
                    </a:lnR>
                    <a:lnT>
                      <a:noFill/>
                    </a:lnT>
                    <a:lnB>
                      <a:noFill/>
                    </a:lnB>
                  </a:tcPr>
                </a:tc>
                <a:tc>
                  <a:txBody>
                    <a:bodyPr/>
                    <a:lstStyle/>
                    <a:p>
                      <a:endParaRPr lang="en-GB" sz="1500" dirty="0"/>
                    </a:p>
                  </a:txBody>
                  <a:tcPr marL="75433" marR="75433" marT="37716" marB="37716" anchor="ctr">
                    <a:lnL>
                      <a:noFill/>
                    </a:lnL>
                    <a:lnR>
                      <a:noFill/>
                    </a:lnR>
                    <a:lnT>
                      <a:noFill/>
                    </a:lnT>
                    <a:lnB>
                      <a:noFill/>
                    </a:lnB>
                  </a:tcPr>
                </a:tc>
              </a:tr>
              <a:tr h="326684">
                <a:tc>
                  <a:txBody>
                    <a:bodyPr/>
                    <a:lstStyle/>
                    <a:p>
                      <a:r>
                        <a:rPr lang="en-GB" sz="1500" baseline="0"/>
                        <a:t>Medical Profession</a:t>
                      </a:r>
                    </a:p>
                  </a:txBody>
                  <a:tcPr marL="75433" marR="75433" marT="37716" marB="37716" anchor="ctr">
                    <a:lnL>
                      <a:noFill/>
                    </a:lnL>
                    <a:lnR>
                      <a:noFill/>
                    </a:lnR>
                    <a:lnT>
                      <a:noFill/>
                    </a:lnT>
                    <a:lnB>
                      <a:noFill/>
                    </a:lnB>
                  </a:tcPr>
                </a:tc>
                <a:tc>
                  <a:txBody>
                    <a:bodyPr/>
                    <a:lstStyle/>
                    <a:p>
                      <a:r>
                        <a:rPr lang="en-GB" sz="1500" baseline="0" dirty="0" smtClean="0"/>
                        <a:t>244 in number</a:t>
                      </a:r>
                      <a:endParaRPr lang="en-GB" sz="1500" baseline="0" dirty="0"/>
                    </a:p>
                  </a:txBody>
                  <a:tcPr marL="75433" marR="75433" marT="37716" marB="37716" anchor="ctr">
                    <a:lnL>
                      <a:noFill/>
                    </a:lnL>
                    <a:lnR>
                      <a:noFill/>
                    </a:lnR>
                    <a:lnT>
                      <a:noFill/>
                    </a:lnT>
                    <a:lnB>
                      <a:noFill/>
                    </a:lnB>
                  </a:tcPr>
                </a:tc>
                <a:tc>
                  <a:txBody>
                    <a:bodyPr/>
                    <a:lstStyle/>
                    <a:p>
                      <a:r>
                        <a:rPr lang="en-GB" sz="1500" baseline="0"/>
                        <a:t>67.31</a:t>
                      </a:r>
                    </a:p>
                  </a:txBody>
                  <a:tcPr marL="75433" marR="75433" marT="37716" marB="37716" anchor="ctr">
                    <a:lnL>
                      <a:noFill/>
                    </a:lnL>
                    <a:lnR>
                      <a:noFill/>
                    </a:lnR>
                    <a:lnT>
                      <a:noFill/>
                    </a:lnT>
                    <a:lnB>
                      <a:noFill/>
                    </a:lnB>
                  </a:tcPr>
                </a:tc>
                <a:tc>
                  <a:txBody>
                    <a:bodyPr/>
                    <a:lstStyle/>
                    <a:p>
                      <a:endParaRPr lang="en-GB" sz="1500" dirty="0"/>
                    </a:p>
                  </a:txBody>
                  <a:tcPr marL="75433" marR="75433" marT="37716" marB="37716" anchor="ctr">
                    <a:lnL>
                      <a:noFill/>
                    </a:lnL>
                    <a:lnR>
                      <a:noFill/>
                    </a:lnR>
                    <a:lnT>
                      <a:noFill/>
                    </a:lnT>
                    <a:lnB>
                      <a:noFill/>
                    </a:lnB>
                  </a:tcPr>
                </a:tc>
              </a:tr>
              <a:tr h="326684">
                <a:tc>
                  <a:txBody>
                    <a:bodyPr/>
                    <a:lstStyle/>
                    <a:p>
                      <a:endParaRPr lang="en-GB" sz="1500" baseline="0" dirty="0"/>
                    </a:p>
                  </a:txBody>
                  <a:tcPr marL="75433" marR="75433" marT="37716" marB="37716" anchor="ctr">
                    <a:lnL>
                      <a:noFill/>
                    </a:lnL>
                    <a:lnR>
                      <a:noFill/>
                    </a:lnR>
                    <a:lnT>
                      <a:noFill/>
                    </a:lnT>
                    <a:lnB>
                      <a:noFill/>
                    </a:lnB>
                  </a:tcPr>
                </a:tc>
                <a:tc>
                  <a:txBody>
                    <a:bodyPr/>
                    <a:lstStyle/>
                    <a:p>
                      <a:endParaRPr lang="en-GB" sz="1500" baseline="0" dirty="0"/>
                    </a:p>
                  </a:txBody>
                  <a:tcPr marL="75433" marR="75433" marT="37716" marB="37716" anchor="ctr">
                    <a:lnL>
                      <a:noFill/>
                    </a:lnL>
                    <a:lnR>
                      <a:noFill/>
                    </a:lnR>
                    <a:lnT>
                      <a:noFill/>
                    </a:lnT>
                    <a:lnB>
                      <a:noFill/>
                    </a:lnB>
                  </a:tcPr>
                </a:tc>
                <a:tc>
                  <a:txBody>
                    <a:bodyPr/>
                    <a:lstStyle/>
                    <a:p>
                      <a:endParaRPr lang="en-GB" sz="1500" baseline="0" dirty="0"/>
                    </a:p>
                  </a:txBody>
                  <a:tcPr marL="75433" marR="75433" marT="37716" marB="37716" anchor="ctr">
                    <a:lnL>
                      <a:noFill/>
                    </a:lnL>
                    <a:lnR>
                      <a:noFill/>
                    </a:lnR>
                    <a:lnT>
                      <a:noFill/>
                    </a:lnT>
                    <a:lnB>
                      <a:noFill/>
                    </a:lnB>
                  </a:tcPr>
                </a:tc>
                <a:tc>
                  <a:txBody>
                    <a:bodyPr/>
                    <a:lstStyle/>
                    <a:p>
                      <a:endParaRPr lang="en-GB" sz="1500"/>
                    </a:p>
                  </a:txBody>
                  <a:tcPr marL="75433" marR="75433" marT="37716" marB="37716" anchor="ctr">
                    <a:lnL>
                      <a:noFill/>
                    </a:lnL>
                    <a:lnR>
                      <a:noFill/>
                    </a:lnR>
                    <a:lnT>
                      <a:noFill/>
                    </a:lnT>
                    <a:lnB>
                      <a:noFill/>
                    </a:lnB>
                  </a:tcPr>
                </a:tc>
              </a:tr>
              <a:tr h="326684">
                <a:tc>
                  <a:txBody>
                    <a:bodyPr/>
                    <a:lstStyle/>
                    <a:p>
                      <a:r>
                        <a:rPr lang="en-GB" sz="1500" baseline="0"/>
                        <a:t>Gentry</a:t>
                      </a:r>
                    </a:p>
                  </a:txBody>
                  <a:tcPr marL="75433" marR="75433" marT="37716" marB="37716" anchor="ctr">
                    <a:lnL>
                      <a:noFill/>
                    </a:lnL>
                    <a:lnR>
                      <a:noFill/>
                    </a:lnR>
                    <a:lnT>
                      <a:noFill/>
                    </a:lnT>
                    <a:lnB>
                      <a:noFill/>
                    </a:lnB>
                  </a:tcPr>
                </a:tc>
                <a:tc>
                  <a:txBody>
                    <a:bodyPr/>
                    <a:lstStyle/>
                    <a:p>
                      <a:r>
                        <a:rPr lang="en-GB" sz="1500" baseline="0" dirty="0" smtClean="0"/>
                        <a:t>1,632 in number</a:t>
                      </a:r>
                      <a:endParaRPr lang="en-GB" sz="1500" baseline="0" dirty="0"/>
                    </a:p>
                  </a:txBody>
                  <a:tcPr marL="75433" marR="75433" marT="37716" marB="37716" anchor="ctr">
                    <a:lnL>
                      <a:noFill/>
                    </a:lnL>
                    <a:lnR>
                      <a:noFill/>
                    </a:lnR>
                    <a:lnT>
                      <a:noFill/>
                    </a:lnT>
                    <a:lnB>
                      <a:noFill/>
                    </a:lnB>
                  </a:tcPr>
                </a:tc>
                <a:tc>
                  <a:txBody>
                    <a:bodyPr/>
                    <a:lstStyle/>
                    <a:p>
                      <a:r>
                        <a:rPr lang="en-GB" sz="1500" baseline="0"/>
                        <a:t>70.22</a:t>
                      </a:r>
                    </a:p>
                  </a:txBody>
                  <a:tcPr marL="75433" marR="75433" marT="37716" marB="37716" anchor="ctr">
                    <a:lnL>
                      <a:noFill/>
                    </a:lnL>
                    <a:lnR>
                      <a:noFill/>
                    </a:lnR>
                    <a:lnT>
                      <a:noFill/>
                    </a:lnT>
                    <a:lnB>
                      <a:noFill/>
                    </a:lnB>
                  </a:tcPr>
                </a:tc>
                <a:tc>
                  <a:txBody>
                    <a:bodyPr/>
                    <a:lstStyle/>
                    <a:p>
                      <a:endParaRPr lang="en-GB" sz="1500"/>
                    </a:p>
                  </a:txBody>
                  <a:tcPr marL="75433" marR="75433" marT="37716" marB="37716" anchor="ctr">
                    <a:lnL>
                      <a:noFill/>
                    </a:lnL>
                    <a:lnR>
                      <a:noFill/>
                    </a:lnR>
                    <a:lnT>
                      <a:noFill/>
                    </a:lnT>
                    <a:lnB>
                      <a:noFill/>
                    </a:lnB>
                  </a:tcPr>
                </a:tc>
              </a:tr>
              <a:tr h="567369">
                <a:tc>
                  <a:txBody>
                    <a:bodyPr/>
                    <a:lstStyle/>
                    <a:p>
                      <a:endParaRPr lang="en-GB" sz="1500" baseline="0" dirty="0"/>
                    </a:p>
                  </a:txBody>
                  <a:tcPr marL="75433" marR="75433" marT="37716" marB="37716" anchor="ctr">
                    <a:lnL>
                      <a:noFill/>
                    </a:lnL>
                    <a:lnR>
                      <a:noFill/>
                    </a:lnR>
                    <a:lnT>
                      <a:noFill/>
                    </a:lnT>
                    <a:lnB>
                      <a:noFill/>
                    </a:lnB>
                  </a:tcPr>
                </a:tc>
                <a:tc>
                  <a:txBody>
                    <a:bodyPr/>
                    <a:lstStyle/>
                    <a:p>
                      <a:endParaRPr lang="en-GB" sz="1500" baseline="0" dirty="0"/>
                    </a:p>
                  </a:txBody>
                  <a:tcPr marL="75433" marR="75433" marT="37716" marB="37716" anchor="ctr">
                    <a:lnL>
                      <a:noFill/>
                    </a:lnL>
                    <a:lnR>
                      <a:noFill/>
                    </a:lnR>
                    <a:lnT>
                      <a:noFill/>
                    </a:lnT>
                    <a:lnB>
                      <a:noFill/>
                    </a:lnB>
                  </a:tcPr>
                </a:tc>
                <a:tc>
                  <a:txBody>
                    <a:bodyPr/>
                    <a:lstStyle/>
                    <a:p>
                      <a:endParaRPr lang="en-GB" sz="1500" baseline="0" dirty="0"/>
                    </a:p>
                  </a:txBody>
                  <a:tcPr marL="75433" marR="75433" marT="37716" marB="37716" anchor="ctr">
                    <a:lnL>
                      <a:noFill/>
                    </a:lnL>
                    <a:lnR>
                      <a:noFill/>
                    </a:lnR>
                    <a:lnT>
                      <a:noFill/>
                    </a:lnT>
                    <a:lnB>
                      <a:noFill/>
                    </a:lnB>
                  </a:tcPr>
                </a:tc>
                <a:tc>
                  <a:txBody>
                    <a:bodyPr/>
                    <a:lstStyle/>
                    <a:p>
                      <a:endParaRPr lang="en-GB" sz="1500"/>
                    </a:p>
                  </a:txBody>
                  <a:tcPr marL="75433" marR="75433" marT="37716" marB="37716" anchor="ctr">
                    <a:lnL>
                      <a:noFill/>
                    </a:lnL>
                    <a:lnR>
                      <a:noFill/>
                    </a:lnR>
                    <a:lnT>
                      <a:noFill/>
                    </a:lnT>
                    <a:lnB>
                      <a:noFill/>
                    </a:lnB>
                  </a:tcPr>
                </a:tc>
              </a:tr>
              <a:tr h="572315">
                <a:tc>
                  <a:txBody>
                    <a:bodyPr/>
                    <a:lstStyle/>
                    <a:p>
                      <a:r>
                        <a:rPr lang="en-GB" sz="1500" baseline="0"/>
                        <a:t>Officers in the Royal Navy</a:t>
                      </a:r>
                    </a:p>
                  </a:txBody>
                  <a:tcPr marL="75433" marR="75433" marT="37716" marB="37716" anchor="ctr">
                    <a:lnL>
                      <a:noFill/>
                    </a:lnL>
                    <a:lnR>
                      <a:noFill/>
                    </a:lnR>
                    <a:lnT>
                      <a:noFill/>
                    </a:lnT>
                    <a:lnB>
                      <a:noFill/>
                    </a:lnB>
                  </a:tcPr>
                </a:tc>
                <a:tc>
                  <a:txBody>
                    <a:bodyPr/>
                    <a:lstStyle/>
                    <a:p>
                      <a:r>
                        <a:rPr lang="en-GB" sz="1500" baseline="0"/>
                        <a:t>366 in number</a:t>
                      </a:r>
                    </a:p>
                  </a:txBody>
                  <a:tcPr marL="75433" marR="75433" marT="37716" marB="37716" anchor="ctr">
                    <a:lnL>
                      <a:noFill/>
                    </a:lnL>
                    <a:lnR>
                      <a:noFill/>
                    </a:lnR>
                    <a:lnT>
                      <a:noFill/>
                    </a:lnT>
                    <a:lnB>
                      <a:noFill/>
                    </a:lnB>
                  </a:tcPr>
                </a:tc>
                <a:tc>
                  <a:txBody>
                    <a:bodyPr/>
                    <a:lstStyle/>
                    <a:p>
                      <a:r>
                        <a:rPr lang="en-GB" sz="1500" baseline="0"/>
                        <a:t>68.40</a:t>
                      </a:r>
                    </a:p>
                  </a:txBody>
                  <a:tcPr marL="75433" marR="75433" marT="37716" marB="37716" anchor="ctr">
                    <a:lnL>
                      <a:noFill/>
                    </a:lnL>
                    <a:lnR>
                      <a:noFill/>
                    </a:lnR>
                    <a:lnT>
                      <a:noFill/>
                    </a:lnT>
                    <a:lnB>
                      <a:noFill/>
                    </a:lnB>
                  </a:tcPr>
                </a:tc>
                <a:tc>
                  <a:txBody>
                    <a:bodyPr/>
                    <a:lstStyle/>
                    <a:p>
                      <a:endParaRPr lang="en-GB" sz="1500"/>
                    </a:p>
                  </a:txBody>
                  <a:tcPr marL="75433" marR="75433" marT="37716" marB="37716" anchor="ctr">
                    <a:lnL>
                      <a:noFill/>
                    </a:lnL>
                    <a:lnR>
                      <a:noFill/>
                    </a:lnR>
                    <a:lnT>
                      <a:noFill/>
                    </a:lnT>
                    <a:lnB>
                      <a:noFill/>
                    </a:lnB>
                  </a:tcPr>
                </a:tc>
              </a:tr>
              <a:tr h="572315">
                <a:tc>
                  <a:txBody>
                    <a:bodyPr/>
                    <a:lstStyle/>
                    <a:p>
                      <a:endParaRPr lang="en-GB" sz="1500" baseline="0" dirty="0"/>
                    </a:p>
                  </a:txBody>
                  <a:tcPr marL="75433" marR="75433" marT="37716" marB="37716" anchor="ctr">
                    <a:lnL>
                      <a:noFill/>
                    </a:lnL>
                    <a:lnR>
                      <a:noFill/>
                    </a:lnR>
                    <a:lnT>
                      <a:noFill/>
                    </a:lnT>
                    <a:lnB>
                      <a:noFill/>
                    </a:lnB>
                  </a:tcPr>
                </a:tc>
                <a:tc>
                  <a:txBody>
                    <a:bodyPr/>
                    <a:lstStyle/>
                    <a:p>
                      <a:endParaRPr lang="en-GB" sz="1500" baseline="0" dirty="0"/>
                    </a:p>
                  </a:txBody>
                  <a:tcPr marL="75433" marR="75433" marT="37716" marB="37716" anchor="ctr">
                    <a:lnL>
                      <a:noFill/>
                    </a:lnL>
                    <a:lnR>
                      <a:noFill/>
                    </a:lnR>
                    <a:lnT>
                      <a:noFill/>
                    </a:lnT>
                    <a:lnB>
                      <a:noFill/>
                    </a:lnB>
                  </a:tcPr>
                </a:tc>
                <a:tc>
                  <a:txBody>
                    <a:bodyPr/>
                    <a:lstStyle/>
                    <a:p>
                      <a:endParaRPr lang="en-GB" sz="1500" baseline="0" dirty="0"/>
                    </a:p>
                  </a:txBody>
                  <a:tcPr marL="75433" marR="75433" marT="37716" marB="37716" anchor="ctr">
                    <a:lnL>
                      <a:noFill/>
                    </a:lnL>
                    <a:lnR>
                      <a:noFill/>
                    </a:lnR>
                    <a:lnT>
                      <a:noFill/>
                    </a:lnT>
                    <a:lnB>
                      <a:noFill/>
                    </a:lnB>
                  </a:tcPr>
                </a:tc>
                <a:tc>
                  <a:txBody>
                    <a:bodyPr/>
                    <a:lstStyle/>
                    <a:p>
                      <a:endParaRPr lang="en-GB" sz="1500" dirty="0"/>
                    </a:p>
                  </a:txBody>
                  <a:tcPr marL="75433" marR="75433" marT="37716" marB="37716" anchor="ctr">
                    <a:lnL>
                      <a:noFill/>
                    </a:lnL>
                    <a:lnR>
                      <a:noFill/>
                    </a:lnR>
                    <a:lnT>
                      <a:noFill/>
                    </a:lnT>
                    <a:lnB>
                      <a:noFill/>
                    </a:lnB>
                  </a:tcPr>
                </a:tc>
              </a:tr>
              <a:tr h="572315">
                <a:tc>
                  <a:txBody>
                    <a:bodyPr/>
                    <a:lstStyle/>
                    <a:p>
                      <a:r>
                        <a:rPr lang="en-GB" sz="1500" baseline="0" dirty="0"/>
                        <a:t>Officers of the Army</a:t>
                      </a:r>
                    </a:p>
                  </a:txBody>
                  <a:tcPr marL="75433" marR="75433" marT="37716" marB="37716" anchor="ctr">
                    <a:lnL>
                      <a:noFill/>
                    </a:lnL>
                    <a:lnR>
                      <a:noFill/>
                    </a:lnR>
                    <a:lnT>
                      <a:noFill/>
                    </a:lnT>
                    <a:lnB>
                      <a:noFill/>
                    </a:lnB>
                  </a:tcPr>
                </a:tc>
                <a:tc>
                  <a:txBody>
                    <a:bodyPr/>
                    <a:lstStyle/>
                    <a:p>
                      <a:r>
                        <a:rPr lang="en-GB" sz="1500" baseline="0"/>
                        <a:t>569 in number</a:t>
                      </a:r>
                    </a:p>
                  </a:txBody>
                  <a:tcPr marL="75433" marR="75433" marT="37716" marB="37716" anchor="ctr">
                    <a:lnL>
                      <a:noFill/>
                    </a:lnL>
                    <a:lnR>
                      <a:noFill/>
                    </a:lnR>
                    <a:lnT>
                      <a:noFill/>
                    </a:lnT>
                    <a:lnB>
                      <a:noFill/>
                    </a:lnB>
                  </a:tcPr>
                </a:tc>
                <a:tc>
                  <a:txBody>
                    <a:bodyPr/>
                    <a:lstStyle/>
                    <a:p>
                      <a:r>
                        <a:rPr lang="en-GB" sz="1500" baseline="0" dirty="0"/>
                        <a:t>67.07</a:t>
                      </a:r>
                    </a:p>
                  </a:txBody>
                  <a:tcPr marL="75433" marR="75433" marT="37716" marB="37716" anchor="ctr">
                    <a:lnL>
                      <a:noFill/>
                    </a:lnL>
                    <a:lnR>
                      <a:noFill/>
                    </a:lnR>
                    <a:lnT>
                      <a:noFill/>
                    </a:lnT>
                    <a:lnB>
                      <a:noFill/>
                    </a:lnB>
                  </a:tcPr>
                </a:tc>
                <a:tc>
                  <a:txBody>
                    <a:bodyPr/>
                    <a:lstStyle/>
                    <a:p>
                      <a:endParaRPr lang="en-GB" sz="1500"/>
                    </a:p>
                  </a:txBody>
                  <a:tcPr marL="75433" marR="75433" marT="37716" marB="37716" anchor="ctr">
                    <a:lnL>
                      <a:noFill/>
                    </a:lnL>
                    <a:lnR>
                      <a:noFill/>
                    </a:lnR>
                    <a:lnT>
                      <a:noFill/>
                    </a:lnT>
                    <a:lnB>
                      <a:noFill/>
                    </a:lnB>
                  </a:tcPr>
                </a:tc>
              </a:tr>
              <a:tr h="326684">
                <a:tc>
                  <a:txBody>
                    <a:bodyPr/>
                    <a:lstStyle/>
                    <a:p>
                      <a:endParaRPr lang="en-GB" sz="1500" dirty="0"/>
                    </a:p>
                  </a:txBody>
                  <a:tcPr marL="75433" marR="75433" marT="37716" marB="37716" anchor="ctr">
                    <a:lnL>
                      <a:noFill/>
                    </a:lnL>
                    <a:lnR>
                      <a:noFill/>
                    </a:lnR>
                    <a:lnT>
                      <a:noFill/>
                    </a:lnT>
                    <a:lnB>
                      <a:noFill/>
                    </a:lnB>
                  </a:tcPr>
                </a:tc>
                <a:tc>
                  <a:txBody>
                    <a:bodyPr/>
                    <a:lstStyle/>
                    <a:p>
                      <a:endParaRPr lang="en-GB" sz="1500" dirty="0"/>
                    </a:p>
                  </a:txBody>
                  <a:tcPr marL="75433" marR="75433" marT="37716" marB="37716" anchor="ctr">
                    <a:lnL>
                      <a:noFill/>
                    </a:lnL>
                    <a:lnR>
                      <a:noFill/>
                    </a:lnR>
                    <a:lnT>
                      <a:noFill/>
                    </a:lnT>
                    <a:lnB>
                      <a:noFill/>
                    </a:lnB>
                  </a:tcPr>
                </a:tc>
                <a:tc>
                  <a:txBody>
                    <a:bodyPr/>
                    <a:lstStyle/>
                    <a:p>
                      <a:endParaRPr lang="en-GB" sz="1500" dirty="0"/>
                    </a:p>
                  </a:txBody>
                  <a:tcPr marL="75433" marR="75433" marT="37716" marB="37716" anchor="ctr">
                    <a:lnL>
                      <a:noFill/>
                    </a:lnL>
                    <a:lnR>
                      <a:noFill/>
                    </a:lnR>
                    <a:lnT>
                      <a:noFill/>
                    </a:lnT>
                    <a:lnB>
                      <a:noFill/>
                    </a:lnB>
                  </a:tcPr>
                </a:tc>
                <a:tc>
                  <a:txBody>
                    <a:bodyPr/>
                    <a:lstStyle/>
                    <a:p>
                      <a:endParaRPr lang="en-GB" sz="1500" dirty="0" smtClean="0"/>
                    </a:p>
                  </a:txBody>
                  <a:tcPr marL="75433" marR="75433" marT="37716" marB="37716" anchor="ctr">
                    <a:lnL>
                      <a:noFill/>
                    </a:lnL>
                    <a:lnR>
                      <a:noFill/>
                    </a:lnR>
                    <a:lnT>
                      <a:noFill/>
                    </a:lnT>
                    <a:lnB>
                      <a:noFill/>
                    </a:lnB>
                  </a:tcPr>
                </a:tc>
              </a:tr>
            </a:tbl>
          </a:graphicData>
        </a:graphic>
      </p:graphicFrame>
      <p:sp>
        <p:nvSpPr>
          <p:cNvPr id="8" name="Rectangle 1"/>
          <p:cNvSpPr>
            <a:spLocks noGrp="1" noChangeArrowheads="1"/>
          </p:cNvSpPr>
          <p:nvPr>
            <p:ph type="body" sz="half" idx="2"/>
          </p:nvPr>
        </p:nvSpPr>
        <p:spPr bwMode="auto">
          <a:xfrm>
            <a:off x="107504" y="5308105"/>
            <a:ext cx="878497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GALTON:THE STATISTICAL</a:t>
            </a:r>
            <a:r>
              <a:rPr kumimoji="0" lang="en-US" altLang="en-US" sz="1800" b="0" i="0" u="none" strike="noStrike" cap="none" normalizeH="0" dirty="0" smtClean="0">
                <a:ln>
                  <a:noFill/>
                </a:ln>
                <a:solidFill>
                  <a:schemeClr val="tx1"/>
                </a:solidFill>
                <a:effectLst/>
                <a:latin typeface="Arial" pitchFamily="34" charset="0"/>
                <a:cs typeface="Arial" pitchFamily="34" charset="0"/>
              </a:rPr>
              <a:t> EFFICACY OF PRAYER: The sovereigns are literally the shortest lived of all who have the advantage of affluence. The prayer has therefore no efficacy….</a:t>
            </a:r>
          </a:p>
        </p:txBody>
      </p:sp>
    </p:spTree>
    <p:extLst>
      <p:ext uri="{BB962C8B-B14F-4D97-AF65-F5344CB8AC3E}">
        <p14:creationId xmlns:p14="http://schemas.microsoft.com/office/powerpoint/2010/main" val="3527310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9458" name="Picture 2" descr="http://www.scilogs.eu/en/gallery/3/previews-med/ReligiousGenesTwinStudy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49426"/>
            <a:ext cx="5093196" cy="567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955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Autism spectrum disorder associated with atheism</a:t>
            </a:r>
            <a:endParaRPr lang="en-GB" dirty="0"/>
          </a:p>
        </p:txBody>
      </p:sp>
      <p:pic>
        <p:nvPicPr>
          <p:cNvPr id="20482" name="Picture 2" descr="http://blogs.discovermagazine.com/gnxp/files/2011/09/au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8214652" cy="389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626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Religiosity and the Y Chromosome USA</a:t>
            </a:r>
            <a:endParaRPr lang="en-GB" dirty="0"/>
          </a:p>
        </p:txBody>
      </p:sp>
      <p:pic>
        <p:nvPicPr>
          <p:cNvPr id="21506" name="Picture 2" descr="http://wildhunt.org/wp-content/uploads/2009/02/pewgen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56792"/>
            <a:ext cx="6237571" cy="514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875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6483</TotalTime>
  <Words>824</Words>
  <Application>Microsoft Office PowerPoint</Application>
  <PresentationFormat>On-screen Show (4:3)</PresentationFormat>
  <Paragraphs>142</Paragraphs>
  <Slides>41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Slide</vt:lpstr>
      <vt:lpstr>Eritis sicut deus</vt:lpstr>
      <vt:lpstr>The Serpent’s Promise</vt:lpstr>
      <vt:lpstr>PowerPoint Presentation</vt:lpstr>
      <vt:lpstr>“Frightfully, and painfully, and disagreeably human …”</vt:lpstr>
      <vt:lpstr>PowerPoint Presentation</vt:lpstr>
      <vt:lpstr>PowerPoint Presentation</vt:lpstr>
      <vt:lpstr>PowerPoint Presentation</vt:lpstr>
      <vt:lpstr>Autism spectrum disorder associated with atheism</vt:lpstr>
      <vt:lpstr>Religiosity and the Y Chromosome USA</vt:lpstr>
      <vt:lpstr>Hildegard of Bingen’s Visions</vt:lpstr>
      <vt:lpstr>Hildegard’s visions</vt:lpstr>
      <vt:lpstr>Migraine and Scotoma</vt:lpstr>
      <vt:lpstr>Alice in Migraine Land: Visions of Lewis Carroll </vt:lpstr>
      <vt:lpstr>The expulsion from Eden and the origin of farming: “In the sweat of thy face shalt thou eat bread … the Lord God sent him forth from the garden of Eden to till the ground ...”</vt:lpstr>
      <vt:lpstr>East of Eden, to the Land of Nod …</vt:lpstr>
      <vt:lpstr>PowerPoint Presentation</vt:lpstr>
      <vt:lpstr>… and the Tower of Babel</vt:lpstr>
      <vt:lpstr>A creationist view of the origin of languages</vt:lpstr>
      <vt:lpstr>PowerPoint Presentation</vt:lpstr>
      <vt:lpstr>PowerPoint Presentation</vt:lpstr>
      <vt:lpstr>Anatolia; the home of Proto-Indo-European language</vt:lpstr>
      <vt:lpstr>And even to China (Tokharians of Tarim Basin)</vt:lpstr>
      <vt:lpstr>Population  booms (red) after arrival of farming in Europe (blue arrows)</vt:lpstr>
      <vt:lpstr>Göbekli Tepe - the oldest religious site, c10 000BC?</vt:lpstr>
      <vt:lpstr>Ur of the Chaldees: birthplace of Abraham, and of inequality</vt:lpstr>
      <vt:lpstr>(A) God Punishes:… A  -Hindu – Yama, the God of Death; B) Chinese – the Ten Kings of Hell C) Christianity – Judgment Day: sinners cast into perdition: D) Buddhist – the Wheel of Life and the Realms of Suffering for bad karma</vt:lpstr>
      <vt:lpstr>I the Lord thy God am a jealous God, visiting the iniquity of the fathers upon the children … Powerful (“jealous”) gods in foragers/herders</vt:lpstr>
      <vt:lpstr>I the Lord thy God am a jealous God, visiting the iniquity of the fathers upon the children … Powerful (“jealous”) gods in peasants/land-owners</vt:lpstr>
      <vt:lpstr>Jealous Gods and population density</vt:lpstr>
      <vt:lpstr>The Inequality (“Gini”) Index</vt:lpstr>
      <vt:lpstr>Gini (horizontal axis) and God</vt:lpstr>
      <vt:lpstr>BELIEF IN GOD IN RELATION TO SUCCESSFUL SOCIETIES SCALE IN 17 DEVELOPED COUNTRIES</vt:lpstr>
      <vt:lpstr>Decline in religion in UK 1983-2009</vt:lpstr>
      <vt:lpstr>Here, then, I had at last got a theory by which to work … Charles Darwin 1838</vt:lpstr>
      <vt:lpstr>PowerPoint Presentation</vt:lpstr>
      <vt:lpstr>Amish Family</vt:lpstr>
      <vt:lpstr>PowerPoint Presentation</vt:lpstr>
      <vt:lpstr>Global fertility – number of children per woman</vt:lpstr>
      <vt:lpstr>PowerPoint Presentation</vt:lpstr>
      <vt:lpstr>Future population growth (log scale)</vt:lpstr>
      <vt:lpstr>Gallup Religiosity Map 2010 – Light colour; most religious, dark colour; least religious (grey – no data)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dc:creator>
  <cp:lastModifiedBy>editor</cp:lastModifiedBy>
  <cp:revision>109</cp:revision>
  <dcterms:created xsi:type="dcterms:W3CDTF">2013-10-17T09:49:28Z</dcterms:created>
  <dcterms:modified xsi:type="dcterms:W3CDTF">2015-01-29T09:27:54Z</dcterms:modified>
</cp:coreProperties>
</file>