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21" r:id="rId2"/>
    <p:sldId id="383" r:id="rId3"/>
    <p:sldId id="385" r:id="rId4"/>
    <p:sldId id="362" r:id="rId5"/>
    <p:sldId id="374" r:id="rId6"/>
    <p:sldId id="375" r:id="rId7"/>
    <p:sldId id="376" r:id="rId8"/>
    <p:sldId id="377" r:id="rId9"/>
    <p:sldId id="378" r:id="rId10"/>
    <p:sldId id="379" r:id="rId11"/>
    <p:sldId id="384" r:id="rId12"/>
    <p:sldId id="335" r:id="rId13"/>
    <p:sldId id="336" r:id="rId14"/>
    <p:sldId id="337" r:id="rId15"/>
    <p:sldId id="357" r:id="rId16"/>
    <p:sldId id="355" r:id="rId17"/>
    <p:sldId id="365" r:id="rId18"/>
    <p:sldId id="367" r:id="rId19"/>
    <p:sldId id="386" r:id="rId20"/>
    <p:sldId id="381" r:id="rId21"/>
    <p:sldId id="346" r:id="rId22"/>
    <p:sldId id="387" r:id="rId23"/>
    <p:sldId id="356" r:id="rId24"/>
    <p:sldId id="389" r:id="rId25"/>
    <p:sldId id="382" r:id="rId26"/>
    <p:sldId id="391" r:id="rId27"/>
    <p:sldId id="388" r:id="rId28"/>
    <p:sldId id="373" r:id="rId29"/>
    <p:sldId id="392" r:id="rId30"/>
    <p:sldId id="390" r:id="rId3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i="1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i="1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i="1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i="1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i="1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82" d="100"/>
          <a:sy n="82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07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319B05E-31D4-4806-9A8D-17FD3B125BF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0E35D-51F6-43E3-A472-0604C3CE6AF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571E0-4DDD-427B-911D-9238A187A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88A05-4CCE-4A38-9AF5-A40ECDB2125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34EFE-7463-485E-93B4-B663608094E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105E7-32B9-49EC-A898-9BACC660E4F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B817A-A77D-4F7F-8DB0-93DBFB992A7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22CB0-F22D-4C4B-A6FC-54A50A30F24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20CD3-4997-4644-A30B-5A7D692B81D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4B3AA-021C-4D3C-A335-70065EFF62A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D5862-E994-4D25-87E7-350B003EB01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5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tx1"/>
                </a:solidFill>
              </a:defRPr>
            </a:lvl1pPr>
          </a:lstStyle>
          <a:p>
            <a:fld id="{69A7E2C0-22D1-4C35-A790-9CF925158F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495800"/>
            <a:ext cx="7772400" cy="1066800"/>
          </a:xfrm>
        </p:spPr>
        <p:txBody>
          <a:bodyPr/>
          <a:lstStyle/>
          <a:p>
            <a:r>
              <a:rPr lang="en-GB"/>
              <a:t> </a:t>
            </a:r>
            <a:endParaRPr lang="en-GB" sz="360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541338" y="4292600"/>
            <a:ext cx="10439401" cy="4191000"/>
          </a:xfrm>
        </p:spPr>
        <p:txBody>
          <a:bodyPr/>
          <a:lstStyle/>
          <a:p>
            <a:r>
              <a:rPr lang="en-GB" b="1" i="1">
                <a:solidFill>
                  <a:schemeClr val="folHlink"/>
                </a:solidFill>
              </a:rPr>
              <a:t>Glenn Wilson PhD,  Gresham College, London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1371600" y="2133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i="0">
              <a:solidFill>
                <a:schemeClr val="tx1"/>
              </a:solidFill>
            </a:endParaRP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0" y="260350"/>
            <a:ext cx="11737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i="0">
                <a:solidFill>
                  <a:schemeClr val="hlink"/>
                </a:solidFill>
              </a:rPr>
              <a:t>WHAT IS THIS THING CALLED LOVE?</a:t>
            </a:r>
          </a:p>
        </p:txBody>
      </p:sp>
      <p:pic>
        <p:nvPicPr>
          <p:cNvPr id="99334" name="Picture 6" descr="lo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052513"/>
            <a:ext cx="6337300" cy="5014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en-GB" sz="4000"/>
              <a:t>THE ROMEO &amp; JULIET EFFECT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4822825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/>
              <a:t>	If lovers encounter parental interference, or other obstacles to their relationship, this is likely to intensify their passion via the mechanisms of arousal and cognitive dissonance.</a:t>
            </a:r>
          </a:p>
        </p:txBody>
      </p:sp>
      <p:pic>
        <p:nvPicPr>
          <p:cNvPr id="165892" name="Picture 4" descr="220px-Romeo_and_juliet_brow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6525" y="1125538"/>
            <a:ext cx="3927475" cy="5732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7772400" cy="1143000"/>
          </a:xfrm>
        </p:spPr>
        <p:txBody>
          <a:bodyPr/>
          <a:lstStyle/>
          <a:p>
            <a:r>
              <a:rPr lang="en-GB" sz="4000"/>
              <a:t>DOES ABSENCE MAKE THE HEART GROW FONDER?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73238"/>
            <a:ext cx="5541962" cy="44640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/>
              <a:t>	It may be so for introverts but for extraverts it is often “out of sight – out of mind”. </a:t>
            </a:r>
          </a:p>
          <a:p>
            <a:pPr>
              <a:buFont typeface="Wingdings" pitchFamily="2" charset="2"/>
              <a:buNone/>
            </a:pPr>
            <a:r>
              <a:rPr lang="en-GB"/>
              <a:t>	There are also sex differences; work-related travel enhances marital satisfaction for men but diminishes it for women.</a:t>
            </a:r>
          </a:p>
        </p:txBody>
      </p:sp>
      <p:pic>
        <p:nvPicPr>
          <p:cNvPr id="171012" name="Picture 4" descr="Absence_Makes_the_Heart_Grow_Fon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3763" y="1484313"/>
            <a:ext cx="3170237" cy="5373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772400" cy="1143000"/>
          </a:xfrm>
        </p:spPr>
        <p:txBody>
          <a:bodyPr/>
          <a:lstStyle/>
          <a:p>
            <a:r>
              <a:rPr lang="en-GB"/>
              <a:t>LEE’S LOVESTYLES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5038"/>
            <a:ext cx="32766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/>
              <a:t>	Canadian sociologist John Lee proposed a 6-way typology of love: (three primary styles and three compounds).</a:t>
            </a:r>
          </a:p>
        </p:txBody>
      </p:sp>
      <p:pic>
        <p:nvPicPr>
          <p:cNvPr id="114692" name="Picture 4" descr="l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2232025"/>
            <a:ext cx="5940425" cy="4652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1143000"/>
          </a:xfrm>
        </p:spPr>
        <p:txBody>
          <a:bodyPr/>
          <a:lstStyle/>
          <a:p>
            <a:r>
              <a:rPr lang="en-GB"/>
              <a:t>STERNBERG’S TRIANGLE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0975" y="1484313"/>
            <a:ext cx="3995738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2800"/>
              <a:t>	Robert Sternberg has identified three major components of love: Intimacy, Passion, and Commitment. </a:t>
            </a:r>
          </a:p>
          <a:p>
            <a:pPr>
              <a:buFont typeface="Wingdings" pitchFamily="2" charset="2"/>
              <a:buNone/>
            </a:pPr>
            <a:r>
              <a:rPr lang="en-GB" sz="2800"/>
              <a:t>	A relationship may be described in terms of the relative strength of these three.</a:t>
            </a:r>
          </a:p>
        </p:txBody>
      </p:sp>
      <p:pic>
        <p:nvPicPr>
          <p:cNvPr id="115716" name="Picture 4" descr="LoveTr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0775" y="1295400"/>
            <a:ext cx="5483225" cy="5589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458200" cy="1143000"/>
          </a:xfrm>
        </p:spPr>
        <p:txBody>
          <a:bodyPr/>
          <a:lstStyle/>
          <a:p>
            <a:r>
              <a:rPr lang="en-GB"/>
              <a:t> PHASING OF COMPONENTS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052513"/>
            <a:ext cx="10369550" cy="10080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2400"/>
              <a:t>Garcia (1998) showed that the three components of love </a:t>
            </a:r>
          </a:p>
          <a:p>
            <a:pPr>
              <a:buFont typeface="Wingdings" pitchFamily="2" charset="2"/>
              <a:buNone/>
            </a:pPr>
            <a:r>
              <a:rPr lang="en-GB" sz="2400"/>
              <a:t>Vary with duration of the relationship.</a:t>
            </a:r>
          </a:p>
        </p:txBody>
      </p:sp>
      <p:pic>
        <p:nvPicPr>
          <p:cNvPr id="116740" name="Picture 4" descr="LoveTriTi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939925"/>
            <a:ext cx="8027987" cy="4918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en-GB"/>
              <a:t>PUPPY LOVE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08963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/>
              <a:t>	Passionate love begins in childhood, though denied by teenage boys (Hatfield et al, 1988). </a:t>
            </a:r>
          </a:p>
        </p:txBody>
      </p:sp>
      <p:pic>
        <p:nvPicPr>
          <p:cNvPr id="139268" name="Picture 4" descr="age and love grap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675" y="1828800"/>
            <a:ext cx="8569325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r>
              <a:rPr lang="en-GB"/>
              <a:t>THREE NEURAL SYSTEMS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23850" y="1773238"/>
            <a:ext cx="4716463" cy="5084762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GB" sz="2400"/>
              <a:t>	Fisher et al (2002) identify three separate evolutionary mating systems in birds and mammals: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en-GB" sz="240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GB" sz="2400"/>
              <a:t>	</a:t>
            </a:r>
            <a:r>
              <a:rPr lang="en-GB" sz="2400" i="1">
                <a:solidFill>
                  <a:schemeClr val="tx2"/>
                </a:solidFill>
              </a:rPr>
              <a:t>Lust </a:t>
            </a:r>
            <a:r>
              <a:rPr lang="en-GB" sz="2400"/>
              <a:t>– General sexual desire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GB" sz="2400"/>
              <a:t>	</a:t>
            </a:r>
            <a:r>
              <a:rPr lang="en-GB" sz="2400" i="1">
                <a:solidFill>
                  <a:schemeClr val="tx2"/>
                </a:solidFill>
              </a:rPr>
              <a:t>Attraction </a:t>
            </a:r>
            <a:r>
              <a:rPr lang="en-GB" sz="2400"/>
              <a:t>– Focus on a particular mate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GB" sz="2400"/>
              <a:t>	</a:t>
            </a:r>
            <a:r>
              <a:rPr lang="en-GB" sz="2400" i="1">
                <a:solidFill>
                  <a:schemeClr val="tx2"/>
                </a:solidFill>
              </a:rPr>
              <a:t>Attachment</a:t>
            </a:r>
            <a:r>
              <a:rPr lang="en-GB" sz="2400"/>
              <a:t> – Instinct toward caretaking</a:t>
            </a:r>
          </a:p>
          <a:p>
            <a:pPr marL="609600" indent="-609600">
              <a:lnSpc>
                <a:spcPct val="80000"/>
              </a:lnSpc>
            </a:pPr>
            <a:endParaRPr lang="en-GB" sz="240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GB" sz="2400"/>
              <a:t>	Each is associated with a specific neural circuitry, chemistry and behaviours.</a:t>
            </a:r>
          </a:p>
        </p:txBody>
      </p:sp>
      <p:pic>
        <p:nvPicPr>
          <p:cNvPr id="137220" name="Picture 4" descr="love chemist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2157413"/>
            <a:ext cx="5076825" cy="4700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875" y="0"/>
            <a:ext cx="10153650" cy="1143000"/>
          </a:xfrm>
        </p:spPr>
        <p:txBody>
          <a:bodyPr/>
          <a:lstStyle/>
          <a:p>
            <a:r>
              <a:rPr lang="en-GB" sz="3600"/>
              <a:t>VIEWING A LOVED ONE IS REWARDING</a:t>
            </a:r>
          </a:p>
        </p:txBody>
      </p:sp>
      <p:pic>
        <p:nvPicPr>
          <p:cNvPr id="150531" name="Picture 3" descr="fisher ar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957263"/>
            <a:ext cx="6553200" cy="5900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772400" cy="1143000"/>
          </a:xfrm>
        </p:spPr>
        <p:txBody>
          <a:bodyPr/>
          <a:lstStyle/>
          <a:p>
            <a:r>
              <a:rPr lang="en-GB"/>
              <a:t>LOVE IS THE DRUG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3563938" cy="47529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/>
              <a:t>	Viewing pictures of one’s lover reduces pain. The effect is similar in degree to that of painkilling drugs and operates in the same “reward” centres of the brain. </a:t>
            </a:r>
          </a:p>
        </p:txBody>
      </p:sp>
      <p:pic>
        <p:nvPicPr>
          <p:cNvPr id="152580" name="Picture 4" descr="jour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1989138"/>
            <a:ext cx="5508625" cy="4265612"/>
          </a:xfrm>
          <a:prstGeom prst="rect">
            <a:avLst/>
          </a:prstGeom>
          <a:noFill/>
        </p:spPr>
      </p:pic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4140200" y="6400800"/>
            <a:ext cx="334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From Younger et al, 2010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137525" cy="1143000"/>
          </a:xfrm>
        </p:spPr>
        <p:txBody>
          <a:bodyPr/>
          <a:lstStyle/>
          <a:p>
            <a:r>
              <a:rPr lang="en-GB" sz="4000"/>
              <a:t>MATERNAL vs ROMANTIC LOVE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17488" y="765175"/>
            <a:ext cx="9361488" cy="37544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/>
              <a:t>	Maternal  &amp; romantic love produce similar neural deactivation patterns, suggesting a link between them.</a:t>
            </a:r>
          </a:p>
        </p:txBody>
      </p:sp>
      <p:pic>
        <p:nvPicPr>
          <p:cNvPr id="173060" name="Picture 4" descr="Bartels mothers lov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949450"/>
            <a:ext cx="8820150" cy="4908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1143000"/>
          </a:xfrm>
        </p:spPr>
        <p:txBody>
          <a:bodyPr/>
          <a:lstStyle/>
          <a:p>
            <a:r>
              <a:rPr lang="en-GB"/>
              <a:t>TWITTERPATED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5651500" cy="511333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800" i="1"/>
              <a:t>	</a:t>
            </a:r>
            <a:r>
              <a:rPr lang="en-GB" sz="2800" i="1">
                <a:solidFill>
                  <a:schemeClr val="tx2"/>
                </a:solidFill>
              </a:rPr>
              <a:t>Nearly everybody gets twitterpated in the springtime….You’re walking along, minding your own business, looking neither to the left nor the right …. when all of sudden you run into a pretty face. You begin to get weak in the knees. Your head’s in a whirl… and then you feel light as a feather, and before you know it you’re walking on air…. you’re knocked for a loop and completely lose your head.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800" i="1">
                <a:solidFill>
                  <a:schemeClr val="tx2"/>
                </a:solidFill>
              </a:rPr>
              <a:t>	</a:t>
            </a:r>
            <a:r>
              <a:rPr lang="en-GB" sz="2800" i="1"/>
              <a:t>(The Wise Old Owl)</a:t>
            </a:r>
          </a:p>
        </p:txBody>
      </p:sp>
      <p:pic>
        <p:nvPicPr>
          <p:cNvPr id="169988" name="Picture 4" descr="bab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5675" y="1916113"/>
            <a:ext cx="3108325" cy="4941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772400" cy="1143000"/>
          </a:xfrm>
        </p:spPr>
        <p:txBody>
          <a:bodyPr/>
          <a:lstStyle/>
          <a:p>
            <a:r>
              <a:rPr lang="en-GB"/>
              <a:t>INFANTILE LOVERS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4716463" cy="573246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/>
              <a:t>	The bonding of lovers derives partly from parent-child attachments. Similar hormones are involved (e.g. oxytocin) and similar body language/terms of endearment are used. Kissing may come from mouth-to-mouth feeding still seen in some tribal peoples.</a:t>
            </a:r>
          </a:p>
        </p:txBody>
      </p:sp>
      <p:pic>
        <p:nvPicPr>
          <p:cNvPr id="167941" name="Picture 5" descr="holding han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2528888"/>
            <a:ext cx="4356100" cy="4356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33375"/>
            <a:ext cx="7772400" cy="1143000"/>
          </a:xfrm>
        </p:spPr>
        <p:txBody>
          <a:bodyPr/>
          <a:lstStyle/>
          <a:p>
            <a:r>
              <a:rPr lang="en-GB" sz="4000"/>
              <a:t>OXYTOCIN IN NEW FATHERS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4318000" cy="52562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/>
              <a:t>	It is well-known that oxytocin rises in child-birth for mothers but recently recognised that it increases in new fathers also. The nursing hormone prolactin is also secreted in fathers in support of parental bonding.</a:t>
            </a:r>
          </a:p>
        </p:txBody>
      </p:sp>
      <p:pic>
        <p:nvPicPr>
          <p:cNvPr id="128004" name="Picture 4" descr="Dad-and-bab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2141538"/>
            <a:ext cx="4716462" cy="4716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r>
              <a:rPr lang="en-GB"/>
              <a:t>OTHER CHEMICALS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4465638" cy="52292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800"/>
              <a:t>	Italian research has revealed low serotonin levels in romantic (c.f., OCD). Prozac may interfere with capacity to fall in love, or “cure” it once it has happened.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800"/>
              <a:t>	U. Pavia researchers find early-stage love correlates with levels of nerve growth factor (NGF) in blood. Effect is short-lived but might account for health benefits of love.</a:t>
            </a:r>
          </a:p>
        </p:txBody>
      </p:sp>
      <p:pic>
        <p:nvPicPr>
          <p:cNvPr id="175109" name="Picture 5" descr="prozac_3462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0388" y="1916113"/>
            <a:ext cx="4773612" cy="4941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712200" cy="1143000"/>
          </a:xfrm>
        </p:spPr>
        <p:txBody>
          <a:bodyPr/>
          <a:lstStyle/>
          <a:p>
            <a:r>
              <a:rPr lang="en-GB"/>
              <a:t>CHOCOLATE IN LOVE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52413" y="1484313"/>
            <a:ext cx="6119813" cy="51847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800"/>
              <a:t>	Phenylethylamine (PEA) is a neuromodulator that releases nor-epinephrine &amp; dopamine (like an endogenous amphetamine). This would produce the euphoria and energy associated with love and was suggested as a key chemical basis.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800"/>
              <a:t>	PEA is contained in chocolate, so thought this could be a love substitute. However, there is more PEA in cheese &amp; sausages and little of it reaches the brain anyway.</a:t>
            </a:r>
          </a:p>
        </p:txBody>
      </p:sp>
      <p:pic>
        <p:nvPicPr>
          <p:cNvPr id="138244" name="Picture 4" descr="pe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1825" y="1700213"/>
            <a:ext cx="3432175" cy="5157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7772400" cy="1143000"/>
          </a:xfrm>
        </p:spPr>
        <p:txBody>
          <a:bodyPr/>
          <a:lstStyle/>
          <a:p>
            <a:r>
              <a:rPr lang="en-GB"/>
              <a:t>ATTACHMENT STYLES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57325"/>
            <a:ext cx="4968875" cy="54006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/>
              <a:t>	Attachment styles acquired in early childhood (e.g., secure, anxious, avoidant, dismissing) are carried over and affect adult relationships.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/>
              <a:t>	Experiences like separation, divorce &amp; widowhood may reactivate early attachment experiences.</a:t>
            </a:r>
          </a:p>
        </p:txBody>
      </p:sp>
      <p:pic>
        <p:nvPicPr>
          <p:cNvPr id="177158" name="Picture 6" descr="attached love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0025" y="1052513"/>
            <a:ext cx="3863975" cy="5805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1143000"/>
          </a:xfrm>
        </p:spPr>
        <p:txBody>
          <a:bodyPr/>
          <a:lstStyle/>
          <a:p>
            <a:r>
              <a:rPr lang="en-GB"/>
              <a:t>PARENTAL IMPRINTING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69988"/>
            <a:ext cx="5003800" cy="56880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/>
              <a:t>	We are primed to find certain partners attractive because they are reminiscent in some way of our opposite sex parent (as we experienced them in early childhood).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/>
              <a:t>	This may account for certain instances of “love at first sight” as well as so-called “genetic sexual attraction”.</a:t>
            </a:r>
          </a:p>
        </p:txBody>
      </p:sp>
      <p:pic>
        <p:nvPicPr>
          <p:cNvPr id="168965" name="Picture 5" descr="mother chi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2263" y="1196975"/>
            <a:ext cx="3767137" cy="5661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en-GB"/>
              <a:t>STUPID CUPID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5110163" cy="52292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/>
              <a:t>	Love is one of the few behavioural phenomena with little genetic determination (highest estimates are no more than one-third). This leaves much room for environmental and “random” factors to contribute (e.g. being at right time/right place).</a:t>
            </a:r>
          </a:p>
        </p:txBody>
      </p:sp>
      <p:pic>
        <p:nvPicPr>
          <p:cNvPr id="179204" name="Picture 4" descr="stupid_cupid_3523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6213" y="1303338"/>
            <a:ext cx="3887787" cy="5554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1143000"/>
          </a:xfrm>
        </p:spPr>
        <p:txBody>
          <a:bodyPr/>
          <a:lstStyle/>
          <a:p>
            <a:r>
              <a:rPr lang="en-GB"/>
              <a:t>HOW BLIND IS LOVE?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29527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400"/>
              <a:t>	Love deactivates brain areas concerned with negative social judgements and moral control (Bartels &amp; Zeki, 2000).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400"/>
              <a:t>    </a:t>
            </a:r>
            <a:r>
              <a:rPr lang="en-GB" sz="2400" b="1" i="1">
                <a:solidFill>
                  <a:schemeClr val="tx2"/>
                </a:solidFill>
              </a:rPr>
              <a:t>Rose-tinted specs</a:t>
            </a:r>
            <a:r>
              <a:rPr lang="en-GB" sz="2400"/>
              <a:t> support attachment/make relationship happier.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400"/>
              <a:t>	People idealise their lover as compared with previous lovers. Once committed we strive to see the best in the partner.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400"/>
              <a:t>	People “in love” are less accurate in recognising love in the body language of others.</a:t>
            </a:r>
          </a:p>
        </p:txBody>
      </p:sp>
      <p:pic>
        <p:nvPicPr>
          <p:cNvPr id="176133" name="Picture 5" descr="magritte-lovers-s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3309938"/>
            <a:ext cx="4859337" cy="3548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r>
              <a:rPr lang="en-GB" sz="4000"/>
              <a:t>CAN WE LOVE MORE THAN ONE PERSON AT THE SAME TIME?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4859338" cy="47529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800"/>
              <a:t>	Not in the “consummate” sense, but just as parents bond with several children equally, this mechanism can create multiple adult attachments.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800"/>
              <a:t>	Because Fisher’s three systems are independent, one can feel bonded to one person, attracted to another, and lust towards several others simultaneously.</a:t>
            </a:r>
          </a:p>
        </p:txBody>
      </p:sp>
      <p:pic>
        <p:nvPicPr>
          <p:cNvPr id="159748" name="Picture 4" descr="love thr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2688" y="1463675"/>
            <a:ext cx="4151312" cy="5394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1143000"/>
          </a:xfrm>
        </p:spPr>
        <p:txBody>
          <a:bodyPr/>
          <a:lstStyle/>
          <a:p>
            <a:r>
              <a:rPr lang="en-GB" sz="4000"/>
              <a:t>SELF-EXPANSION BY MERGER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73238"/>
            <a:ext cx="5184775" cy="486886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/>
              <a:t>	Some theorists argue that love is a quest to expand the sense of self by merging as an “item” with a “better half”.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/>
              <a:t>	Yearning for deep union with a partner may derive from an evolutionary trend toward ganging together of larger organisms.</a:t>
            </a:r>
          </a:p>
        </p:txBody>
      </p:sp>
      <p:pic>
        <p:nvPicPr>
          <p:cNvPr id="180228" name="Picture 4" descr="souls me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8175" y="2133600"/>
            <a:ext cx="3425825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en-GB"/>
              <a:t>LOVE IS UNIVERSAL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4716463" cy="50403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/>
              <a:t>	Sometimes said that romantic love is a Western invention dating from medieval “courtly love”. However, the phenomenon is recognised in all cultures at all times, though not always tied with marriage (often elopement or divorce).</a:t>
            </a:r>
          </a:p>
        </p:txBody>
      </p:sp>
      <p:pic>
        <p:nvPicPr>
          <p:cNvPr id="172036" name="Picture 4" descr="gre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2638" y="1905000"/>
            <a:ext cx="4551362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772400" cy="1143000"/>
          </a:xfrm>
        </p:spPr>
        <p:txBody>
          <a:bodyPr/>
          <a:lstStyle/>
          <a:p>
            <a:r>
              <a:rPr lang="en-GB"/>
              <a:t>CONCLUSIONS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4824412" cy="573246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400"/>
              <a:t>	Romantic/passionate love is a powerful emotion experienced in all cultures.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400"/>
              <a:t>	It leads to radical alterations in life arrangements (marriage, divorce, parenthood).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400"/>
              <a:t>	Instincts which evolved to promote parental care have been co-opted in evolution to bond parents together long enough for offspring to reach viability. Beyond that, companionate love may preserve the relationship.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400"/>
              <a:t>	Useful to study these mechanisms for better understanding of various deficits and disorders of love.</a:t>
            </a:r>
          </a:p>
        </p:txBody>
      </p:sp>
      <p:pic>
        <p:nvPicPr>
          <p:cNvPr id="178180" name="Picture 4" descr="chimps holding han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3300413"/>
            <a:ext cx="4140200" cy="3557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93175" cy="1143000"/>
          </a:xfrm>
        </p:spPr>
        <p:txBody>
          <a:bodyPr/>
          <a:lstStyle/>
          <a:p>
            <a:r>
              <a:rPr lang="en-GB" sz="4000"/>
              <a:t>SYMPTOMS OF BEING “IN LOVE”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5184775" cy="5191125"/>
          </a:xfrm>
        </p:spPr>
        <p:txBody>
          <a:bodyPr/>
          <a:lstStyle/>
          <a:p>
            <a:r>
              <a:rPr lang="en-GB" sz="2800"/>
              <a:t>Preoccupation with loved one</a:t>
            </a:r>
          </a:p>
          <a:p>
            <a:r>
              <a:rPr lang="en-GB" sz="2800"/>
              <a:t>Energy/euphoria/mood swings</a:t>
            </a:r>
          </a:p>
          <a:p>
            <a:r>
              <a:rPr lang="en-GB" sz="2800"/>
              <a:t>Pounding heart/sweaty palms</a:t>
            </a:r>
          </a:p>
          <a:p>
            <a:r>
              <a:rPr lang="en-GB" sz="2800"/>
              <a:t>Sleeplessness</a:t>
            </a:r>
          </a:p>
          <a:p>
            <a:r>
              <a:rPr lang="en-GB" sz="2800"/>
              <a:t>Loss of appetite</a:t>
            </a:r>
          </a:p>
          <a:p>
            <a:r>
              <a:rPr lang="en-GB" sz="2800"/>
              <a:t>Alteration of habits/dress</a:t>
            </a:r>
          </a:p>
          <a:p>
            <a:r>
              <a:rPr lang="en-GB" sz="2800"/>
              <a:t>Intrusive thoughts</a:t>
            </a:r>
          </a:p>
          <a:p>
            <a:r>
              <a:rPr lang="en-GB" sz="2800"/>
              <a:t>Feeling out of control</a:t>
            </a:r>
          </a:p>
          <a:p>
            <a:r>
              <a:rPr lang="en-GB" sz="2800"/>
              <a:t>Possessiveness/jealousy</a:t>
            </a:r>
          </a:p>
          <a:p>
            <a:r>
              <a:rPr lang="en-GB" sz="2800"/>
              <a:t>Separation anxiety</a:t>
            </a:r>
          </a:p>
          <a:p>
            <a:endParaRPr lang="en-GB" sz="2800"/>
          </a:p>
          <a:p>
            <a:endParaRPr lang="en-GB" sz="2800"/>
          </a:p>
          <a:p>
            <a:endParaRPr lang="en-GB" sz="2800"/>
          </a:p>
        </p:txBody>
      </p:sp>
      <p:pic>
        <p:nvPicPr>
          <p:cNvPr id="144389" name="Picture 5" descr="madly in lo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0025" y="908050"/>
            <a:ext cx="3960813" cy="5949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8064500" cy="1143000"/>
          </a:xfrm>
        </p:spPr>
        <p:txBody>
          <a:bodyPr/>
          <a:lstStyle/>
          <a:p>
            <a:r>
              <a:rPr lang="en-GB" sz="4000"/>
              <a:t>“DON’T SIGH AND GAZE AT ME”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0975" y="1412875"/>
            <a:ext cx="4103688" cy="5445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2800"/>
              <a:t>	Couples in love spend much time in mutual eye contact. Adopting mutual gaze with a stranger combined with self-disclosure may generate love in the laboratory.</a:t>
            </a:r>
          </a:p>
          <a:p>
            <a:pPr>
              <a:buFont typeface="Wingdings" pitchFamily="2" charset="2"/>
              <a:buNone/>
            </a:pPr>
            <a:r>
              <a:rPr lang="en-GB" sz="2800"/>
              <a:t>	Especially if there are other cues supporting a romantic interpretation, e.g. music, candlelight.</a:t>
            </a:r>
          </a:p>
        </p:txBody>
      </p:sp>
      <p:pic>
        <p:nvPicPr>
          <p:cNvPr id="160772" name="Picture 4" descr="Eye gazing-thumb-572xauto-489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3349625"/>
            <a:ext cx="5292725" cy="3508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278813" cy="1143000"/>
          </a:xfrm>
        </p:spPr>
        <p:txBody>
          <a:bodyPr/>
          <a:lstStyle/>
          <a:p>
            <a:r>
              <a:rPr lang="en-GB" sz="4000"/>
              <a:t>MISATTRIBUTION OF AROUSAL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5508625" cy="46116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/>
              <a:t>	Emotional arousal of any kind (even fear) may be misattributed as love. Men crossing a swing bridge were more likely to seek a date from a female confederate than men crossing a safe bridge (Dutton &amp; Aron, 1974).</a:t>
            </a:r>
          </a:p>
        </p:txBody>
      </p:sp>
      <p:pic>
        <p:nvPicPr>
          <p:cNvPr id="161796" name="Picture 4" descr="Capbrid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5288" y="1557338"/>
            <a:ext cx="3668712" cy="5300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1143000"/>
          </a:xfrm>
        </p:spPr>
        <p:txBody>
          <a:bodyPr/>
          <a:lstStyle/>
          <a:p>
            <a:r>
              <a:rPr lang="en-GB"/>
              <a:t>ADRENALINE DATES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64235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/>
              <a:t>	The principle of fear-inspired love has been applied by dating agencies in “adrenaline dates”.</a:t>
            </a:r>
          </a:p>
        </p:txBody>
      </p:sp>
      <p:pic>
        <p:nvPicPr>
          <p:cNvPr id="162820" name="Picture 4" descr="adreanline d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127250"/>
            <a:ext cx="7740650" cy="473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en-GB"/>
              <a:t>ROMANTIC RED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675688" cy="20891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/>
              <a:t>	Wearing red makes men more attractive to women (status signal) and women more attractive (passionate) to men. These effects are subliminal and derive from arousal connections in nature.</a:t>
            </a:r>
          </a:p>
        </p:txBody>
      </p:sp>
      <p:pic>
        <p:nvPicPr>
          <p:cNvPr id="163844" name="Picture 4" descr="kg-woman-flowers-women-beautiful-rosen-wave-pics-romantic-3-23-10-ArtPretty-Women-feeling-lips-Rose-Annas-my-pics-Red-Only-beauty_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3097213"/>
            <a:ext cx="6011862" cy="3760787"/>
          </a:xfrm>
          <a:prstGeom prst="rect">
            <a:avLst/>
          </a:prstGeom>
          <a:noFill/>
        </p:spPr>
      </p:pic>
      <p:pic>
        <p:nvPicPr>
          <p:cNvPr id="163845" name="Picture 5" descr="scarlet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068638"/>
            <a:ext cx="2706687" cy="3789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r>
              <a:rPr lang="en-GB"/>
              <a:t>SEX PRIMES LOVE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468313" y="1457325"/>
            <a:ext cx="4679951" cy="5400675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en-GB"/>
              <a:t>	Exposure to erotic images increases intimate thoughts, self-disclosure, willingness to make sacrifices for a partner and positive conflict resolution strategies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/>
              <a:t>	(Gillath et al, 2008). 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/>
              <a:t>	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/>
              <a:t>	Effect is stronger when sexual stimuli are subliminal.</a:t>
            </a:r>
          </a:p>
        </p:txBody>
      </p:sp>
      <p:pic>
        <p:nvPicPr>
          <p:cNvPr id="164868" name="Picture 4" descr="heinek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2835275"/>
            <a:ext cx="5364162" cy="4022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891</TotalTime>
  <Words>172</Words>
  <Application>Microsoft PowerPoint</Application>
  <PresentationFormat>On-screen Show (4:3)</PresentationFormat>
  <Paragraphs>97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Times New Roman</vt:lpstr>
      <vt:lpstr>Arial</vt:lpstr>
      <vt:lpstr>Wingdings</vt:lpstr>
      <vt:lpstr>Soaring</vt:lpstr>
      <vt:lpstr> </vt:lpstr>
      <vt:lpstr>TWITTERPATED</vt:lpstr>
      <vt:lpstr>LOVE IS UNIVERSAL</vt:lpstr>
      <vt:lpstr>SYMPTOMS OF BEING “IN LOVE”</vt:lpstr>
      <vt:lpstr>“DON’T SIGH AND GAZE AT ME”</vt:lpstr>
      <vt:lpstr>MISATTRIBUTION OF AROUSAL</vt:lpstr>
      <vt:lpstr>ADRENALINE DATES</vt:lpstr>
      <vt:lpstr>ROMANTIC RED</vt:lpstr>
      <vt:lpstr>SEX PRIMES LOVE</vt:lpstr>
      <vt:lpstr>THE ROMEO &amp; JULIET EFFECT</vt:lpstr>
      <vt:lpstr>DOES ABSENCE MAKE THE HEART GROW FONDER?</vt:lpstr>
      <vt:lpstr>LEE’S LOVESTYLES</vt:lpstr>
      <vt:lpstr>STERNBERG’S TRIANGLE</vt:lpstr>
      <vt:lpstr> PHASING OF COMPONENTS</vt:lpstr>
      <vt:lpstr>PUPPY LOVE</vt:lpstr>
      <vt:lpstr>THREE NEURAL SYSTEMS</vt:lpstr>
      <vt:lpstr>VIEWING A LOVED ONE IS REWARDING</vt:lpstr>
      <vt:lpstr>LOVE IS THE DRUG</vt:lpstr>
      <vt:lpstr>MATERNAL vs ROMANTIC LOVE</vt:lpstr>
      <vt:lpstr>INFANTILE LOVERS</vt:lpstr>
      <vt:lpstr>OXYTOCIN IN NEW FATHERS</vt:lpstr>
      <vt:lpstr>OTHER CHEMICALS</vt:lpstr>
      <vt:lpstr>CHOCOLATE IN LOVE</vt:lpstr>
      <vt:lpstr>ATTACHMENT STYLES</vt:lpstr>
      <vt:lpstr>PARENTAL IMPRINTING</vt:lpstr>
      <vt:lpstr>STUPID CUPID</vt:lpstr>
      <vt:lpstr>HOW BLIND IS LOVE?</vt:lpstr>
      <vt:lpstr>CAN WE LOVE MORE THAN ONE PERSON AT THE SAME TIME?</vt:lpstr>
      <vt:lpstr>SELF-EXPANSION BY MERGER</vt:lpstr>
      <vt:lpstr>CONCLUSIONS</vt:lpstr>
    </vt:vector>
  </TitlesOfParts>
  <Company>Institute of Psychiatry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SCIENCE OF LOVE:  IS THERE SUCH A THING?</dc:title>
  <dc:creator>Psychology</dc:creator>
  <cp:lastModifiedBy>sophie norton</cp:lastModifiedBy>
  <cp:revision>255</cp:revision>
  <cp:lastPrinted>1601-01-01T00:00:00Z</cp:lastPrinted>
  <dcterms:created xsi:type="dcterms:W3CDTF">2004-10-29T12:55:06Z</dcterms:created>
  <dcterms:modified xsi:type="dcterms:W3CDTF">2011-03-31T14:17:04Z</dcterms:modified>
</cp:coreProperties>
</file>