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9" r:id="rId2"/>
    <p:sldId id="545" r:id="rId3"/>
    <p:sldId id="547" r:id="rId4"/>
    <p:sldId id="548" r:id="rId5"/>
    <p:sldId id="549" r:id="rId6"/>
    <p:sldId id="550" r:id="rId7"/>
    <p:sldId id="551" r:id="rId8"/>
    <p:sldId id="492" r:id="rId9"/>
    <p:sldId id="553" r:id="rId10"/>
    <p:sldId id="560" r:id="rId11"/>
    <p:sldId id="595" r:id="rId12"/>
    <p:sldId id="552" r:id="rId13"/>
    <p:sldId id="498" r:id="rId14"/>
    <p:sldId id="555" r:id="rId15"/>
    <p:sldId id="556" r:id="rId16"/>
    <p:sldId id="558" r:id="rId17"/>
    <p:sldId id="557" r:id="rId18"/>
    <p:sldId id="559" r:id="rId19"/>
    <p:sldId id="554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9" r:id="rId28"/>
    <p:sldId id="570" r:id="rId29"/>
    <p:sldId id="572" r:id="rId30"/>
    <p:sldId id="573" r:id="rId31"/>
    <p:sldId id="574" r:id="rId32"/>
    <p:sldId id="576" r:id="rId33"/>
    <p:sldId id="575" r:id="rId34"/>
    <p:sldId id="578" r:id="rId35"/>
    <p:sldId id="579" r:id="rId36"/>
    <p:sldId id="577" r:id="rId37"/>
    <p:sldId id="580" r:id="rId38"/>
    <p:sldId id="581" r:id="rId39"/>
    <p:sldId id="582" r:id="rId40"/>
    <p:sldId id="583" r:id="rId41"/>
    <p:sldId id="585" r:id="rId42"/>
    <p:sldId id="586" r:id="rId43"/>
    <p:sldId id="587" r:id="rId44"/>
    <p:sldId id="588" r:id="rId45"/>
    <p:sldId id="589" r:id="rId46"/>
    <p:sldId id="590" r:id="rId47"/>
    <p:sldId id="591" r:id="rId48"/>
    <p:sldId id="592" r:id="rId49"/>
    <p:sldId id="593" r:id="rId50"/>
    <p:sldId id="594" r:id="rId51"/>
    <p:sldId id="420" r:id="rId52"/>
    <p:sldId id="381" r:id="rId5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799" autoAdjust="0"/>
  </p:normalViewPr>
  <p:slideViewPr>
    <p:cSldViewPr>
      <p:cViewPr varScale="1">
        <p:scale>
          <a:sx n="72" d="100"/>
          <a:sy n="72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73FB-57A6-464A-AD75-E7F5D569A2DA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30B7-08D0-4614-A780-6EFA4B1A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0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4BBF-8E79-4A8B-A6A5-F1E1B56D06B1}" type="datetimeFigureOut">
              <a:rPr lang="en-US" smtClean="0"/>
              <a:t>2/29/2016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0934-FD54-4FE1-B350-5A5C994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08/12/2012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Mathematics at Greenwich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22A9-0BF5-4F85-BB27-A0E868E08E9F}" type="datetimeFigureOut">
              <a:rPr lang="en-US" smtClean="0"/>
              <a:pPr/>
              <a:t>2/29/2016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88640"/>
            <a:ext cx="8083589" cy="6336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 smtClean="0"/>
          </a:p>
          <a:p>
            <a:endParaRPr lang="en-GB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Calendar Curiosities</a:t>
            </a: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for 29 February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 smtClean="0"/>
          </a:p>
          <a:p>
            <a:r>
              <a:rPr lang="en-GB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Tony Mann</a:t>
            </a:r>
          </a:p>
          <a:p>
            <a:endParaRPr lang="en-GB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29 February 2016</a:t>
            </a:r>
            <a:endParaRPr lang="en-GB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32656"/>
            <a:ext cx="741682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Pope Gregory XIII, 1582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44824"/>
            <a:ext cx="7992888" cy="471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1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332656"/>
            <a:ext cx="64807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Gregorian Calendar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1974042"/>
            <a:ext cx="8424936" cy="332716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century year is a leap year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if the year number is divisible by 400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Aloysius Lilius and Christopher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Clavius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2"/>
            <a:ext cx="3500740" cy="437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772816"/>
            <a:ext cx="3384376" cy="489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4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188640"/>
            <a:ext cx="69127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 Teresa of Avila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(died 4 or 15 October 1582)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43" y="1916832"/>
            <a:ext cx="4734313" cy="468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67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332656"/>
            <a:ext cx="64807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9872" y="1944075"/>
            <a:ext cx="5544616" cy="3543689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Caesar and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Sosigenes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Vulgar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Kalendar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make,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Caesar’s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our true Empress,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 this work she did betake.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3543"/>
            <a:ext cx="2765958" cy="404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25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332656"/>
            <a:ext cx="64807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Dee’s Proposal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982795"/>
            <a:ext cx="3384376" cy="406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3543"/>
            <a:ext cx="2765958" cy="404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69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332656"/>
            <a:ext cx="64807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John Donne on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Clavius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987235"/>
            <a:ext cx="2812566" cy="406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7235"/>
            <a:ext cx="2765958" cy="336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35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20072" y="218976"/>
            <a:ext cx="360040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Whitgift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(died 29 February)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8976"/>
            <a:ext cx="4248472" cy="637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96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Philip Stanhope, 4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Earl of Chesterfield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4" y="1916832"/>
            <a:ext cx="2765958" cy="330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51520" y="1916832"/>
            <a:ext cx="5400600" cy="374441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thought I was informed, because I pleased them; and many of them said, that I had made the whole very clear to them; when, God knows, I had not even attempted it.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892"/>
            <a:ext cx="3650716" cy="479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6" y="340950"/>
            <a:ext cx="3737763" cy="479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935366" y="5445224"/>
            <a:ext cx="3737763" cy="12241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Shakespeare,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 23 April 1616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5445224"/>
            <a:ext cx="3737763" cy="12241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Miguel de Cervantes,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 23 April 1616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971600" y="5241007"/>
            <a:ext cx="7128792" cy="12961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calculate the day of the week on which a date falls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1600" y="3578919"/>
            <a:ext cx="7128792" cy="12961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consequences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1600" y="1916832"/>
            <a:ext cx="7128792" cy="1296143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sometimes have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extra day in February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29 February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6" y="332656"/>
            <a:ext cx="46805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616" y="2060848"/>
            <a:ext cx="6840760" cy="367240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 = 7 x 52 + 1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32656"/>
            <a:ext cx="748883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 – Julian Calendar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616" y="2060848"/>
            <a:ext cx="6840760" cy="367240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365 + 366 = 1461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1461 = 7 x 208 + 5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 – Gregorian Calendar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616" y="2060848"/>
            <a:ext cx="6840760" cy="367240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 x 365 + 97 x 366 = 146,097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146,097 = 7 x 20,871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 – Gregorian Calendar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87624" y="2060848"/>
            <a:ext cx="6768752" cy="45365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January over 400 years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Tuesdays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Wednesdays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Thursdays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Fridays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Sundays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 – Gregorian Calendar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576" y="2060848"/>
            <a:ext cx="7632848" cy="45365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month over 400 years, 4800 months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685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685 Tuesdays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687 Wednesdays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 Thursdays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688 Fridays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687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Sundays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 – Gregorian Calendar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576" y="2060848"/>
            <a:ext cx="7632848" cy="45365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month over 400 years, 4800 months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685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685 Tuesdays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687 Wednesdays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 Thursdays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688 Fridays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687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Sundays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Estes Family, Provo, Utah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576" y="2060848"/>
            <a:ext cx="7704856" cy="331236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of Louise and David Estes include: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Xavier, born 29 February 2004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Remington, born 29 February 2008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Jade, born 29 February 2012 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332656"/>
            <a:ext cx="597666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Gioachino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Rossini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55976" y="1826974"/>
            <a:ext cx="4608512" cy="484238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29 February, 1792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Wrote all his operas before his ninth birthday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 in 2000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 13 November 1868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Friday!)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0375"/>
            <a:ext cx="3641997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1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332656"/>
            <a:ext cx="597666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49618" y="1826974"/>
            <a:ext cx="4694382" cy="433833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leap years between 1700 and 1740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Reality: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 – not leap year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1704, 1708 – leap years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1712 – leap year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extra day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0"/>
          <a:stretch/>
        </p:blipFill>
        <p:spPr>
          <a:xfrm>
            <a:off x="237321" y="1916833"/>
            <a:ext cx="379909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72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332656"/>
            <a:ext cx="597666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Pirates of Penzance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6974"/>
            <a:ext cx="3456384" cy="439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26974"/>
            <a:ext cx="3176845" cy="478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29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Two reference points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25656"/>
            <a:ext cx="2927572" cy="428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33792"/>
            <a:ext cx="3107284" cy="295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3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332656"/>
            <a:ext cx="597666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Pirates of Penzance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74" y="1825148"/>
            <a:ext cx="2305908" cy="3474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07504" y="1825148"/>
            <a:ext cx="5616624" cy="34760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quaint the ways of Paradox!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common sense she gaily mocks!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counting in the usual way,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twenty-one I’ve been alive,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Yet, reckoning by my natal day,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little boy of five!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332656"/>
            <a:ext cx="597666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Coming of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74" y="1825148"/>
            <a:ext cx="2305908" cy="3474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67544" y="1825148"/>
            <a:ext cx="5400600" cy="405212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29 February in: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– legal birthday in common year is 1 March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 – 28 February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– unclear!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400600" cy="45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60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2019658"/>
            <a:ext cx="5760640" cy="457769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Doomsday is Monday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April (4/4)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June (6/6)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August (8/8)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October (10/10)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December (12/12)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Doomsdays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25 December 2016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December is Doomsday (Monday in 2016)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December is Monday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December is Monday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25 December is Sunday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1 October 2016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10 is Monday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October is Monday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October is Sunday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1 October is Saturday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347864" y="1844824"/>
            <a:ext cx="5544616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months: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months –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September (5/9)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(7/11)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months – 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March (7/3)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May (9/5)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July (11/7)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Doomsdays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347864" y="1844824"/>
            <a:ext cx="5544616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/ February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of January and February is a Doomsday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Except: in leap year 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is Doomsday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1 January 2016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leap year so 32 January is Doomsday (Monday)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January is Monday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11, 4 January are Mondays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1 January was Friday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Doomsday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given year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2000 was Tuesday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Moon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33792"/>
            <a:ext cx="3107284" cy="295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9512" y="2033792"/>
            <a:ext cx="4824536" cy="384348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moon’s orbit round earth ≈ 29.5 days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lunar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354 days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lunar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383.5 days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advances 1 day every common year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 days every leap year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advances 1 day every twelve years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dozen years is but a day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years on takes Doomsday back 2 days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we’re moving on to a leap year in which case it goes back only 1 day</a:t>
            </a:r>
          </a:p>
        </p:txBody>
      </p:sp>
    </p:spTree>
    <p:extLst>
      <p:ext uri="{BB962C8B-B14F-4D97-AF65-F5344CB8AC3E}">
        <p14:creationId xmlns:p14="http://schemas.microsoft.com/office/powerpoint/2010/main" val="29538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1844824"/>
            <a:ext cx="576064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1 January 2101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was Tuesday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 rule – back 2 since 2100 not a leap year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Doomsday 2100 is Sunday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2101 is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915816" y="1844824"/>
            <a:ext cx="612068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1 January 2101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 is Monday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31 is Monday (not leap year)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24, 17, 10, 3 all Mondays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January 2101 is Saturday</a:t>
            </a:r>
          </a:p>
        </p:txBody>
      </p:sp>
    </p:spTree>
    <p:extLst>
      <p:ext uri="{BB962C8B-B14F-4D97-AF65-F5344CB8AC3E}">
        <p14:creationId xmlns:p14="http://schemas.microsoft.com/office/powerpoint/2010/main" val="38473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21 July 1969 – First step on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3" y="1844824"/>
            <a:ext cx="405394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788024" y="1844824"/>
            <a:ext cx="4248472" cy="424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1900 – Wednesday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1912, 24, 36, 48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takes us to Monday</a:t>
            </a:r>
          </a:p>
        </p:txBody>
      </p:sp>
    </p:spTree>
    <p:extLst>
      <p:ext uri="{BB962C8B-B14F-4D97-AF65-F5344CB8AC3E}">
        <p14:creationId xmlns:p14="http://schemas.microsoft.com/office/powerpoint/2010/main" val="1816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21 July 1969 – First step on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3" y="1844824"/>
            <a:ext cx="405394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788024" y="1844824"/>
            <a:ext cx="4248472" cy="424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52002"/>
              </p:ext>
            </p:extLst>
          </p:nvPr>
        </p:nvGraphicFramePr>
        <p:xfrm>
          <a:off x="5724128" y="2132856"/>
          <a:ext cx="225591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1964</a:t>
                      </a:r>
                      <a:endParaRPr lang="en-GB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endParaRPr lang="en-GB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1968</a:t>
                      </a:r>
                      <a:endParaRPr lang="en-GB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endParaRPr lang="en-GB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84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21 July 1969 – First step on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3" y="1844824"/>
            <a:ext cx="405394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788024" y="1844824"/>
            <a:ext cx="4176464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1969 – Friday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– 31 days – so 11 July is Friday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is Friday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is Monday</a:t>
            </a:r>
          </a:p>
        </p:txBody>
      </p:sp>
    </p:spTree>
    <p:extLst>
      <p:ext uri="{BB962C8B-B14F-4D97-AF65-F5344CB8AC3E}">
        <p14:creationId xmlns:p14="http://schemas.microsoft.com/office/powerpoint/2010/main" val="32560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Cervantes’s death: 23 April 1616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88024" y="1844824"/>
            <a:ext cx="4176464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1600 – same as 2000 – Tuesday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1612 – Wed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1616 – Monday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April – Monday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April - Saturday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18107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34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Julian Calendar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24" y="1844824"/>
            <a:ext cx="5292080" cy="50131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Doomsday (Julian) 1500 was Saturday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Dozen years rule still works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forward a century always takes Doomsday back 1 day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075133"/>
            <a:ext cx="2808312" cy="445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48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Shakespeare’s death: 23 April 1616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7944" y="1844824"/>
            <a:ext cx="4921748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 Doomsday 1500 –  Saturday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 – back 1 – Friday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1612 – Saturday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1616 - Thursday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April – Thursday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April - Tuesday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42614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6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Metonic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33792"/>
            <a:ext cx="3107284" cy="295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9512" y="2033792"/>
            <a:ext cx="4824536" cy="384348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years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with 12 lunar months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with 13 lunar months</a:t>
            </a:r>
          </a:p>
        </p:txBody>
      </p:sp>
    </p:spTree>
    <p:extLst>
      <p:ext uri="{BB962C8B-B14F-4D97-AF65-F5344CB8AC3E}">
        <p14:creationId xmlns:p14="http://schemas.microsoft.com/office/powerpoint/2010/main" val="35318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6718" y="332656"/>
            <a:ext cx="820973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Conway’s Doomsday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05908" cy="192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131840" y="2019658"/>
            <a:ext cx="5760640" cy="457769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friendly!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to remember, each step simple counting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way you’d programme a computer!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332656"/>
            <a:ext cx="655272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63688" y="2204864"/>
            <a:ext cx="5616624" cy="27363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a.mann@gre.ac.uk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Tony_Mann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Noel-Ann Bradshaw </a:t>
            </a:r>
          </a:p>
          <a:p>
            <a:pPr marL="0" indent="0"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and everyone at Gresham College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6400" b="1" dirty="0">
                <a:latin typeface="Arial" panose="020B0604020202020204" pitchFamily="34" charset="0"/>
                <a:cs typeface="Arial" panose="020B0604020202020204" pitchFamily="34" charset="0"/>
              </a:rPr>
              <a:t>Further reading</a:t>
            </a:r>
          </a:p>
          <a:p>
            <a:pPr marL="0" indent="0">
              <a:buNone/>
            </a:pP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David Ewing Duncan, </a:t>
            </a:r>
            <a:r>
              <a:rPr lang="en-GB" sz="6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Calendar </a:t>
            </a: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(London: Fourth Estate, 1998)</a:t>
            </a:r>
          </a:p>
          <a:p>
            <a:pPr marL="0" indent="0">
              <a:buNone/>
            </a:pPr>
            <a:endParaRPr lang="en-GB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Picture credits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Four seasons mosaic,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Acholla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Tunisia: Dennis Jarvis,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Wikimedia Commons,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CC-BY-SA-2.0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Gregory H.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Revera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Wikimedia Commons, CC BY-SA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Sun: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HalloweenNight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Wikimedia Commons, CC BY-SA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Hipparchus: Raphael, </a:t>
            </a:r>
            <a:r>
              <a:rPr lang="en-GB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School of Athens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Sir Isaac Newton: Sir Godfrey Kneller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Wikimedia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Julius Caesar, The Tusculum Portrait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Gautier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Poupeau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Commons, CC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Venerable Bede, Nuremberg Chronicle, 1493: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Gregory XIII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by Camillo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Rusconi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1658–1728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Rsuessbr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Wikimedia Commons, CC BY-SA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Aloysius Lilius by Giuseppe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Capoano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Vizza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Wikimedia Commons, CC BY-SA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Clavius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engraving by Jean Leclerc (1585-1633) after a painting by Francisco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Villamena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(1566-1624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St Teresa of Avila: Peter Paul Rubens,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Queen Elizabeth, unknown artist,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John Dee, unknown artist: Wikimedia Commons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Archbishop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Whitgift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at the deathbed of Queen Elizabeth: Richard Croft, Wikimedia Commons,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BY-SA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John Donne: Isaac Oliver,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Philip Stanhope, 4</a:t>
            </a:r>
            <a:r>
              <a:rPr lang="en-GB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Earl of Chesterfield: Allan Ramsay,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Miguel de Cervantes: doubtful portrait attributed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to Juan de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Jáuregui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 Shakespeare: Anonymous artist, Wikimedia Commons</a:t>
            </a:r>
          </a:p>
          <a:p>
            <a:pPr marL="0" indent="0">
              <a:buNone/>
            </a:pP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Gioachino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Rossini: Étienne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Cardat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(1828-1906), Wikimedia Commons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Sweden, 1700: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M.K., Hayden120, P.S. Burton, Wikimedia Commons, CC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  <a:p>
            <a:pPr marL="0" indent="0">
              <a:buNone/>
            </a:pPr>
            <a:r>
              <a:rPr lang="en-GB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Pirates of Penzance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poster, en.Wikipedia.org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George Power as Frederic, </a:t>
            </a:r>
            <a:r>
              <a:rPr lang="en-GB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Pirates of Penzance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1880: en.Wikipedia.org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John Conway, 2005: Thane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Plambeck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Wikimedia Commons,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Neil Armstrong on the Moon: NASA, Wikimedia Commons</a:t>
            </a:r>
          </a:p>
          <a:p>
            <a:pPr marL="0" indent="0">
              <a:buNone/>
            </a:pP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32656"/>
            <a:ext cx="8892480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Acknowledgments and picture credits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Sun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33792"/>
            <a:ext cx="2954628" cy="295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9512" y="2033792"/>
            <a:ext cx="5184576" cy="4347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orbit 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365¼ days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– period between vernal equinoxes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Sidereal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– time taken by earth to return to identical point of orbit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539552" y="332656"/>
            <a:ext cx="806489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 of the Equinoxes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45442"/>
            <a:ext cx="2232248" cy="306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44946"/>
            <a:ext cx="3960440" cy="300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57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32656"/>
            <a:ext cx="741682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Julian Calendar, 46 BCE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2808312" cy="445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82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332656"/>
            <a:ext cx="64807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Easter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74042"/>
            <a:ext cx="3456384" cy="4378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4427984" y="1974042"/>
            <a:ext cx="4392488" cy="390323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Sunday following the full Moon which falls on or after the equinox will give the lawful Easter”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Venerable Bede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8401</TotalTime>
  <Words>1435</Words>
  <Application>Microsoft Office PowerPoint</Application>
  <PresentationFormat>On-screen Show (4:3)</PresentationFormat>
  <Paragraphs>341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</dc:title>
  <dc:creator>Dunfermline</dc:creator>
  <cp:lastModifiedBy>Tony Mann</cp:lastModifiedBy>
  <cp:revision>290</cp:revision>
  <cp:lastPrinted>2016-02-29T07:22:07Z</cp:lastPrinted>
  <dcterms:created xsi:type="dcterms:W3CDTF">2012-12-05T19:13:41Z</dcterms:created>
  <dcterms:modified xsi:type="dcterms:W3CDTF">2016-02-29T08:22:05Z</dcterms:modified>
</cp:coreProperties>
</file>