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58" r:id="rId2"/>
    <p:sldId id="383" r:id="rId3"/>
    <p:sldId id="356" r:id="rId4"/>
    <p:sldId id="357" r:id="rId5"/>
    <p:sldId id="387" r:id="rId6"/>
    <p:sldId id="371" r:id="rId7"/>
    <p:sldId id="354" r:id="rId8"/>
    <p:sldId id="321" r:id="rId9"/>
    <p:sldId id="372" r:id="rId10"/>
    <p:sldId id="300" r:id="rId11"/>
    <p:sldId id="359" r:id="rId12"/>
    <p:sldId id="382" r:id="rId13"/>
    <p:sldId id="381" r:id="rId14"/>
    <p:sldId id="328" r:id="rId15"/>
    <p:sldId id="326" r:id="rId16"/>
    <p:sldId id="342" r:id="rId17"/>
    <p:sldId id="298" r:id="rId18"/>
    <p:sldId id="306" r:id="rId19"/>
    <p:sldId id="360" r:id="rId20"/>
    <p:sldId id="364" r:id="rId21"/>
    <p:sldId id="301" r:id="rId22"/>
    <p:sldId id="348" r:id="rId23"/>
    <p:sldId id="302" r:id="rId24"/>
    <p:sldId id="345" r:id="rId25"/>
    <p:sldId id="368" r:id="rId26"/>
    <p:sldId id="367" r:id="rId27"/>
    <p:sldId id="305" r:id="rId28"/>
    <p:sldId id="370" r:id="rId29"/>
    <p:sldId id="346" r:id="rId30"/>
    <p:sldId id="376" r:id="rId31"/>
    <p:sldId id="365" r:id="rId32"/>
    <p:sldId id="366" r:id="rId33"/>
    <p:sldId id="388" r:id="rId34"/>
    <p:sldId id="389" r:id="rId35"/>
    <p:sldId id="390" r:id="rId36"/>
    <p:sldId id="350" r:id="rId37"/>
    <p:sldId id="351" r:id="rId38"/>
    <p:sldId id="280" r:id="rId39"/>
    <p:sldId id="369" r:id="rId40"/>
    <p:sldId id="373" r:id="rId41"/>
    <p:sldId id="315" r:id="rId42"/>
    <p:sldId id="336" r:id="rId43"/>
    <p:sldId id="377" r:id="rId44"/>
    <p:sldId id="378" r:id="rId45"/>
    <p:sldId id="39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88" autoAdjust="0"/>
  </p:normalViewPr>
  <p:slideViewPr>
    <p:cSldViewPr>
      <p:cViewPr>
        <p:scale>
          <a:sx n="99" d="100"/>
          <a:sy n="99" d="100"/>
        </p:scale>
        <p:origin x="-624"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66D48-942D-4BDD-86DF-49D11C8780A5}" type="datetimeFigureOut">
              <a:rPr lang="en-GB" smtClean="0"/>
              <a:t>29/10/2015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4716B5-04A3-4C9A-84E9-8529DE061FF9}" type="slidenum">
              <a:rPr lang="en-GB" smtClean="0"/>
              <a:t>‹#›</a:t>
            </a:fld>
            <a:endParaRPr lang="en-GB"/>
          </a:p>
        </p:txBody>
      </p:sp>
    </p:spTree>
    <p:extLst>
      <p:ext uri="{BB962C8B-B14F-4D97-AF65-F5344CB8AC3E}">
        <p14:creationId xmlns:p14="http://schemas.microsoft.com/office/powerpoint/2010/main" val="278178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4716B5-04A3-4C9A-84E9-8529DE061FF9}" type="slidenum">
              <a:rPr lang="en-GB" smtClean="0"/>
              <a:t>9</a:t>
            </a:fld>
            <a:endParaRPr lang="en-GB"/>
          </a:p>
        </p:txBody>
      </p:sp>
    </p:spTree>
    <p:extLst>
      <p:ext uri="{BB962C8B-B14F-4D97-AF65-F5344CB8AC3E}">
        <p14:creationId xmlns:p14="http://schemas.microsoft.com/office/powerpoint/2010/main" val="399675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Babbage intended his computer to read and execute instructions one at a time from a deck of "operation cards." The famous table is not a specification for a card deck to compute the Bernoulli numbers. Instead, as Lovelace explained, it "presents a complete simultaneous view of all the successive changes" the various storage units of the Analytical Engine would "pass through" in computing the specific number B</a:t>
            </a:r>
            <a:r>
              <a:rPr lang="en-US" sz="1200" kern="1200" baseline="-25000" dirty="0" smtClean="0">
                <a:solidFill>
                  <a:schemeClr val="tx1"/>
                </a:solidFill>
                <a:latin typeface="+mn-lt"/>
                <a:ea typeface="+mn-ea"/>
                <a:cs typeface="+mn-cs"/>
              </a:rPr>
              <a:t>7</a:t>
            </a:r>
            <a:r>
              <a:rPr lang="en-US" sz="1200" kern="1200" baseline="0" dirty="0" smtClean="0">
                <a:solidFill>
                  <a:schemeClr val="tx1"/>
                </a:solidFill>
                <a:latin typeface="+mn-lt"/>
                <a:ea typeface="+mn-ea"/>
                <a:cs typeface="+mn-cs"/>
              </a:rPr>
              <a:t>. When computing other Bernoulli numbers the engine would carry out different sequences of operations, leading to tables with more or fewer rows. The control logic to produce these variations is not present in the table itself. In modern terminology, the table might best be described as a trace of the machine's expected operation.</a:t>
            </a:r>
          </a:p>
          <a:p>
            <a:r>
              <a:rPr lang="en-US" sz="1200" kern="1200" baseline="0" dirty="0" smtClean="0">
                <a:solidFill>
                  <a:schemeClr val="tx1"/>
                </a:solidFill>
                <a:latin typeface="+mn-lt"/>
                <a:ea typeface="+mn-ea"/>
                <a:cs typeface="+mn-cs"/>
              </a:rPr>
              <a:t>Considerable further work would be required to turn the calculation described by the table into a set of cards the Analytical Engine could read to calculate </a:t>
            </a:r>
            <a:r>
              <a:rPr lang="en-US" sz="1200" i="1" kern="1200" baseline="0" dirty="0" smtClean="0">
                <a:solidFill>
                  <a:schemeClr val="tx1"/>
                </a:solidFill>
                <a:latin typeface="+mn-lt"/>
                <a:ea typeface="+mn-ea"/>
                <a:cs typeface="+mn-cs"/>
              </a:rPr>
              <a:t>all</a:t>
            </a:r>
            <a:r>
              <a:rPr lang="en-US" sz="1200" i="0" kern="1200" baseline="0" dirty="0" smtClean="0">
                <a:solidFill>
                  <a:schemeClr val="tx1"/>
                </a:solidFill>
                <a:latin typeface="+mn-lt"/>
                <a:ea typeface="+mn-ea"/>
                <a:cs typeface="+mn-cs"/>
              </a:rPr>
              <a:t> the Bernoulli numbers. As well as the operation cards themselves, the control deck would have to include special cards to tell the machine when to "back up" the deck to repeat a sequence of operations. Babbage had not settled on a format for these cards, or even on a mechanism for reading backward. A separate deck of "variable cards" specifying the numbers to be operated on would also be needed, as an operation card could be reused at different stages of a calculation to process different data.</a:t>
            </a:r>
            <a:endParaRPr lang="en-US" dirty="0"/>
          </a:p>
        </p:txBody>
      </p:sp>
      <p:sp>
        <p:nvSpPr>
          <p:cNvPr id="4" name="Slide Number Placeholder 3"/>
          <p:cNvSpPr>
            <a:spLocks noGrp="1"/>
          </p:cNvSpPr>
          <p:nvPr>
            <p:ph type="sldNum" sz="quarter" idx="10"/>
          </p:nvPr>
        </p:nvSpPr>
        <p:spPr/>
        <p:txBody>
          <a:bodyPr/>
          <a:lstStyle/>
          <a:p>
            <a:fld id="{F74716B5-04A3-4C9A-84E9-8529DE061FF9}" type="slidenum">
              <a:rPr lang="en-GB" smtClean="0"/>
              <a:t>13</a:t>
            </a:fld>
            <a:endParaRPr lang="en-GB"/>
          </a:p>
        </p:txBody>
      </p:sp>
    </p:spTree>
    <p:extLst>
      <p:ext uri="{BB962C8B-B14F-4D97-AF65-F5344CB8AC3E}">
        <p14:creationId xmlns:p14="http://schemas.microsoft.com/office/powerpoint/2010/main" val="58882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4716B5-04A3-4C9A-84E9-8529DE061FF9}" type="slidenum">
              <a:rPr lang="en-GB" smtClean="0"/>
              <a:t>18</a:t>
            </a:fld>
            <a:endParaRPr lang="en-GB"/>
          </a:p>
        </p:txBody>
      </p:sp>
    </p:spTree>
    <p:extLst>
      <p:ext uri="{BB962C8B-B14F-4D97-AF65-F5344CB8AC3E}">
        <p14:creationId xmlns:p14="http://schemas.microsoft.com/office/powerpoint/2010/main" val="101516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BE0CF6-5B07-465B-ABCF-7A147F173F1F}" type="datetimeFigureOut">
              <a:rPr lang="en-GB" smtClean="0"/>
              <a:t>29/10/2015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88716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BE0CF6-5B07-465B-ABCF-7A147F173F1F}" type="datetimeFigureOut">
              <a:rPr lang="en-GB" smtClean="0"/>
              <a:t>29/10/2015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2213994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BE0CF6-5B07-465B-ABCF-7A147F173F1F}" type="datetimeFigureOut">
              <a:rPr lang="en-GB" smtClean="0"/>
              <a:t>29/10/2015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338328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BE0CF6-5B07-465B-ABCF-7A147F173F1F}" type="datetimeFigureOut">
              <a:rPr lang="en-GB" smtClean="0"/>
              <a:t>29/10/2015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340111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BE0CF6-5B07-465B-ABCF-7A147F173F1F}" type="datetimeFigureOut">
              <a:rPr lang="en-GB" smtClean="0"/>
              <a:t>29/10/2015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2211614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BE0CF6-5B07-465B-ABCF-7A147F173F1F}" type="datetimeFigureOut">
              <a:rPr lang="en-GB" smtClean="0"/>
              <a:t>29/10/2015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1140525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BE0CF6-5B07-465B-ABCF-7A147F173F1F}" type="datetimeFigureOut">
              <a:rPr lang="en-GB" smtClean="0"/>
              <a:t>29/10/2015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173534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BE0CF6-5B07-465B-ABCF-7A147F173F1F}" type="datetimeFigureOut">
              <a:rPr lang="en-GB" smtClean="0"/>
              <a:t>29/10/2015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229263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E0CF6-5B07-465B-ABCF-7A147F173F1F}" type="datetimeFigureOut">
              <a:rPr lang="en-GB" smtClean="0"/>
              <a:t>29/10/2015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144518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E0CF6-5B07-465B-ABCF-7A147F173F1F}" type="datetimeFigureOut">
              <a:rPr lang="en-GB" smtClean="0"/>
              <a:t>29/10/2015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232884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BE0CF6-5B07-465B-ABCF-7A147F173F1F}" type="datetimeFigureOut">
              <a:rPr lang="en-GB" smtClean="0"/>
              <a:t>29/10/2015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F5F1F8-260E-4FD5-A36E-2FA86B80D79A}" type="slidenum">
              <a:rPr lang="en-GB" smtClean="0"/>
              <a:t>‹#›</a:t>
            </a:fld>
            <a:endParaRPr lang="en-GB"/>
          </a:p>
        </p:txBody>
      </p:sp>
    </p:spTree>
    <p:extLst>
      <p:ext uri="{BB962C8B-B14F-4D97-AF65-F5344CB8AC3E}">
        <p14:creationId xmlns:p14="http://schemas.microsoft.com/office/powerpoint/2010/main" val="37101874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E0CF6-5B07-465B-ABCF-7A147F173F1F}" type="datetimeFigureOut">
              <a:rPr lang="en-GB" smtClean="0"/>
              <a:t>29/10/2015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5F1F8-260E-4FD5-A36E-2FA86B80D79A}" type="slidenum">
              <a:rPr lang="en-GB" smtClean="0"/>
              <a:t>‹#›</a:t>
            </a:fld>
            <a:endParaRPr lang="en-GB"/>
          </a:p>
        </p:txBody>
      </p:sp>
    </p:spTree>
    <p:extLst>
      <p:ext uri="{BB962C8B-B14F-4D97-AF65-F5344CB8AC3E}">
        <p14:creationId xmlns:p14="http://schemas.microsoft.com/office/powerpoint/2010/main" val="527702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b="1"/>
          </a:p>
        </p:txBody>
      </p:sp>
      <p:sp>
        <p:nvSpPr>
          <p:cNvPr id="3" name="Content Placeholder 2"/>
          <p:cNvSpPr>
            <a:spLocks noGrp="1"/>
          </p:cNvSpPr>
          <p:nvPr>
            <p:ph idx="1"/>
          </p:nvPr>
        </p:nvSpPr>
        <p:spPr/>
        <p:txBody>
          <a:bodyPr/>
          <a:lstStyle/>
          <a:p>
            <a:endParaRPr lang="en-US" sz="2800" b="1" dirty="0"/>
          </a:p>
        </p:txBody>
      </p:sp>
      <p:pic>
        <p:nvPicPr>
          <p:cNvPr id="6" name="Picture 5" descr="Ada-c1850-cropp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68" y="-3339752"/>
            <a:ext cx="10386880" cy="13307885"/>
          </a:xfrm>
          <a:prstGeom prst="rect">
            <a:avLst/>
          </a:prstGeom>
        </p:spPr>
      </p:pic>
      <p:sp>
        <p:nvSpPr>
          <p:cNvPr id="4" name="TextBox 3"/>
          <p:cNvSpPr txBox="1"/>
          <p:nvPr/>
        </p:nvSpPr>
        <p:spPr>
          <a:xfrm>
            <a:off x="1214418" y="5301208"/>
            <a:ext cx="7225606" cy="1323439"/>
          </a:xfrm>
          <a:prstGeom prst="rect">
            <a:avLst/>
          </a:prstGeom>
          <a:noFill/>
        </p:spPr>
        <p:txBody>
          <a:bodyPr wrap="none" rtlCol="0">
            <a:spAutoFit/>
          </a:bodyPr>
          <a:lstStyle/>
          <a:p>
            <a:pPr algn="r"/>
            <a:r>
              <a:rPr lang="en-GB" sz="4000" b="1" dirty="0">
                <a:solidFill>
                  <a:schemeClr val="bg1"/>
                </a:solidFill>
              </a:rPr>
              <a:t>The scientific life of Ada </a:t>
            </a:r>
            <a:r>
              <a:rPr lang="en-GB" sz="4000" b="1" dirty="0" smtClean="0">
                <a:solidFill>
                  <a:schemeClr val="bg1"/>
                </a:solidFill>
              </a:rPr>
              <a:t>Lovelace </a:t>
            </a:r>
            <a:r>
              <a:rPr lang="en-GB" sz="4000" b="1" dirty="0">
                <a:solidFill>
                  <a:schemeClr val="bg1"/>
                </a:solidFill>
              </a:rPr>
              <a:t/>
            </a:r>
            <a:br>
              <a:rPr lang="en-GB" sz="4000" b="1" dirty="0">
                <a:solidFill>
                  <a:schemeClr val="bg1"/>
                </a:solidFill>
              </a:rPr>
            </a:br>
            <a:r>
              <a:rPr lang="en-GB" sz="4000" b="1" dirty="0">
                <a:solidFill>
                  <a:schemeClr val="bg1"/>
                </a:solidFill>
              </a:rPr>
              <a:t>1815 </a:t>
            </a:r>
            <a:r>
              <a:rPr lang="en-GB" sz="4000" b="1" dirty="0" smtClean="0">
                <a:solidFill>
                  <a:schemeClr val="bg1"/>
                </a:solidFill>
              </a:rPr>
              <a:t>– 1852</a:t>
            </a:r>
          </a:p>
        </p:txBody>
      </p:sp>
    </p:spTree>
    <p:extLst>
      <p:ext uri="{BB962C8B-B14F-4D97-AF65-F5344CB8AC3E}">
        <p14:creationId xmlns:p14="http://schemas.microsoft.com/office/powerpoint/2010/main" val="1843187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rcRect l="5617" r="5617"/>
          <a:stretch>
            <a:fillRect/>
          </a:stretch>
        </p:blipFill>
        <p:spPr>
          <a:xfrm>
            <a:off x="0" y="115888"/>
            <a:ext cx="9144000" cy="6742112"/>
          </a:xfrm>
        </p:spPr>
      </p:pic>
      <p:pic>
        <p:nvPicPr>
          <p:cNvPr id="4" name="Picture 3"/>
          <p:cNvPicPr>
            <a:picLocks noChangeAspect="1"/>
          </p:cNvPicPr>
          <p:nvPr/>
        </p:nvPicPr>
        <p:blipFill>
          <a:blip r:embed="rId3"/>
          <a:stretch>
            <a:fillRect/>
          </a:stretch>
        </p:blipFill>
        <p:spPr>
          <a:xfrm>
            <a:off x="-180528" y="-243408"/>
            <a:ext cx="10349774" cy="6768752"/>
          </a:xfrm>
          <a:prstGeom prst="rect">
            <a:avLst/>
          </a:prstGeom>
        </p:spPr>
      </p:pic>
      <p:pic>
        <p:nvPicPr>
          <p:cNvPr id="5" name="Picture 4" descr="2015-01-16 10.28.1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60" y="-1035496"/>
            <a:ext cx="11161240" cy="8370930"/>
          </a:xfrm>
          <a:prstGeom prst="rect">
            <a:avLst/>
          </a:prstGeom>
        </p:spPr>
      </p:pic>
    </p:spTree>
    <p:extLst>
      <p:ext uri="{BB962C8B-B14F-4D97-AF65-F5344CB8AC3E}">
        <p14:creationId xmlns:p14="http://schemas.microsoft.com/office/powerpoint/2010/main" val="23294828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5655" r="-15655"/>
          <a:stretch>
            <a:fillRect/>
          </a:stretch>
        </p:blipFill>
        <p:spPr>
          <a:xfrm>
            <a:off x="1547664" y="260648"/>
            <a:ext cx="8559011" cy="6425952"/>
          </a:xfrm>
        </p:spPr>
      </p:pic>
      <p:sp>
        <p:nvSpPr>
          <p:cNvPr id="2" name="Title 1"/>
          <p:cNvSpPr>
            <a:spLocks noGrp="1"/>
          </p:cNvSpPr>
          <p:nvPr>
            <p:ph type="title"/>
          </p:nvPr>
        </p:nvSpPr>
        <p:spPr>
          <a:xfrm>
            <a:off x="107504" y="188640"/>
            <a:ext cx="2520280" cy="2362274"/>
          </a:xfrm>
          <a:solidFill>
            <a:schemeClr val="tx2">
              <a:lumMod val="40000"/>
              <a:lumOff val="60000"/>
            </a:schemeClr>
          </a:solidFill>
          <a:ln w="38100" cmpd="sng">
            <a:solidFill>
              <a:srgbClr val="FF0000"/>
            </a:solidFill>
          </a:ln>
        </p:spPr>
        <p:txBody>
          <a:bodyPr>
            <a:normAutofit/>
          </a:bodyPr>
          <a:lstStyle/>
          <a:p>
            <a:pPr algn="l"/>
            <a:r>
              <a:rPr lang="en-US" sz="2800" dirty="0" smtClean="0"/>
              <a:t>To solve</a:t>
            </a:r>
            <a:br>
              <a:rPr lang="en-US" sz="2800" dirty="0" smtClean="0"/>
            </a:br>
            <a:r>
              <a:rPr lang="en-US" sz="2800" b="1" i="1" dirty="0" smtClean="0">
                <a:latin typeface="Times"/>
                <a:cs typeface="Times"/>
              </a:rPr>
              <a:t>m x + n y = d</a:t>
            </a:r>
            <a:br>
              <a:rPr lang="en-US" sz="2800" b="1" i="1" dirty="0" smtClean="0">
                <a:latin typeface="Times"/>
                <a:cs typeface="Times"/>
              </a:rPr>
            </a:br>
            <a:r>
              <a:rPr lang="en-US" sz="2800" b="1" i="1" dirty="0" smtClean="0">
                <a:latin typeface="Times"/>
                <a:cs typeface="Times"/>
              </a:rPr>
              <a:t>m</a:t>
            </a:r>
            <a:r>
              <a:rPr lang="en-US" sz="2800" b="1" i="1" dirty="0" smtClean="0">
                <a:latin typeface="+mn-lt"/>
                <a:cs typeface="Times"/>
              </a:rPr>
              <a:t>’</a:t>
            </a:r>
            <a:r>
              <a:rPr lang="en-US" sz="2800" b="1" i="1" dirty="0" smtClean="0">
                <a:latin typeface="Times"/>
                <a:cs typeface="Times"/>
              </a:rPr>
              <a:t> </a:t>
            </a:r>
            <a:r>
              <a:rPr lang="en-US" sz="2800" b="1" i="1" dirty="0">
                <a:latin typeface="Times"/>
                <a:cs typeface="Times"/>
              </a:rPr>
              <a:t>x + </a:t>
            </a:r>
            <a:r>
              <a:rPr lang="en-US" sz="2800" b="1" i="1" dirty="0" smtClean="0">
                <a:latin typeface="Times"/>
                <a:cs typeface="Times"/>
              </a:rPr>
              <a:t>n</a:t>
            </a:r>
            <a:r>
              <a:rPr lang="en-US" sz="2800" b="1" i="1" dirty="0" smtClean="0">
                <a:cs typeface="Times"/>
              </a:rPr>
              <a:t>’</a:t>
            </a:r>
            <a:r>
              <a:rPr lang="en-US" sz="2800" b="1" i="1" dirty="0" smtClean="0">
                <a:latin typeface="Times"/>
                <a:cs typeface="Times"/>
              </a:rPr>
              <a:t> </a:t>
            </a:r>
            <a:r>
              <a:rPr lang="en-US" sz="2800" b="1" i="1" dirty="0">
                <a:latin typeface="Times"/>
                <a:cs typeface="Times"/>
              </a:rPr>
              <a:t>y </a:t>
            </a:r>
            <a:r>
              <a:rPr lang="en-US" sz="2800" b="1" i="1" dirty="0" smtClean="0">
                <a:latin typeface="Times"/>
                <a:cs typeface="Times"/>
              </a:rPr>
              <a:t>= d</a:t>
            </a:r>
            <a:r>
              <a:rPr lang="en-US" sz="2800" b="1" i="1" dirty="0" smtClean="0">
                <a:latin typeface="+mn-lt"/>
                <a:cs typeface="Times"/>
              </a:rPr>
              <a:t>’</a:t>
            </a:r>
            <a:r>
              <a:rPr lang="en-US" sz="2800" b="1" i="1" dirty="0" smtClean="0">
                <a:latin typeface="Times"/>
                <a:cs typeface="Times"/>
              </a:rPr>
              <a:t> </a:t>
            </a:r>
            <a:br>
              <a:rPr lang="en-US" sz="2800" b="1" i="1" dirty="0" smtClean="0">
                <a:latin typeface="Times"/>
                <a:cs typeface="Times"/>
              </a:rPr>
            </a:br>
            <a:r>
              <a:rPr lang="en-US" sz="2800" dirty="0" smtClean="0">
                <a:latin typeface="+mn-lt"/>
                <a:cs typeface="Times"/>
              </a:rPr>
              <a:t>for</a:t>
            </a:r>
            <a:r>
              <a:rPr lang="en-US" sz="2800" b="1" i="1" dirty="0" smtClean="0">
                <a:latin typeface="Times"/>
                <a:cs typeface="Times"/>
              </a:rPr>
              <a:t> x </a:t>
            </a:r>
            <a:r>
              <a:rPr lang="en-US" sz="2800" dirty="0" smtClean="0">
                <a:latin typeface="+mn-lt"/>
                <a:cs typeface="Times"/>
              </a:rPr>
              <a:t>and</a:t>
            </a:r>
            <a:r>
              <a:rPr lang="en-US" sz="2800" b="1" i="1" dirty="0" smtClean="0">
                <a:latin typeface="Times"/>
                <a:cs typeface="Times"/>
              </a:rPr>
              <a:t> y </a:t>
            </a:r>
            <a:endParaRPr lang="en-US" sz="2800" b="1" i="1" dirty="0">
              <a:latin typeface="Times"/>
              <a:cs typeface="Times"/>
            </a:endParaRPr>
          </a:p>
        </p:txBody>
      </p:sp>
    </p:spTree>
    <p:extLst>
      <p:ext uri="{BB962C8B-B14F-4D97-AF65-F5344CB8AC3E}">
        <p14:creationId xmlns:p14="http://schemas.microsoft.com/office/powerpoint/2010/main" val="41279068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5655" r="-15655"/>
          <a:stretch>
            <a:fillRect/>
          </a:stretch>
        </p:blipFill>
        <p:spPr>
          <a:xfrm>
            <a:off x="1547664" y="260648"/>
            <a:ext cx="8559011" cy="6425952"/>
          </a:xfrm>
        </p:spPr>
      </p:pic>
      <p:sp>
        <p:nvSpPr>
          <p:cNvPr id="2" name="Title 1"/>
          <p:cNvSpPr>
            <a:spLocks noGrp="1"/>
          </p:cNvSpPr>
          <p:nvPr>
            <p:ph type="title"/>
          </p:nvPr>
        </p:nvSpPr>
        <p:spPr>
          <a:xfrm>
            <a:off x="107504" y="188640"/>
            <a:ext cx="2520280" cy="2362274"/>
          </a:xfrm>
          <a:solidFill>
            <a:schemeClr val="tx2">
              <a:lumMod val="40000"/>
              <a:lumOff val="60000"/>
            </a:schemeClr>
          </a:solidFill>
          <a:ln w="38100" cmpd="sng">
            <a:solidFill>
              <a:srgbClr val="FF0000"/>
            </a:solidFill>
          </a:ln>
        </p:spPr>
        <p:txBody>
          <a:bodyPr>
            <a:normAutofit/>
          </a:bodyPr>
          <a:lstStyle/>
          <a:p>
            <a:pPr algn="l"/>
            <a:r>
              <a:rPr lang="en-US" sz="2800" dirty="0" smtClean="0"/>
              <a:t>To solve</a:t>
            </a:r>
            <a:br>
              <a:rPr lang="en-US" sz="2800" dirty="0" smtClean="0"/>
            </a:br>
            <a:r>
              <a:rPr lang="en-US" sz="2800" b="1" i="1" dirty="0" smtClean="0">
                <a:latin typeface="Times"/>
                <a:cs typeface="Times"/>
              </a:rPr>
              <a:t>m x + n y = d</a:t>
            </a:r>
            <a:br>
              <a:rPr lang="en-US" sz="2800" b="1" i="1" dirty="0" smtClean="0">
                <a:latin typeface="Times"/>
                <a:cs typeface="Times"/>
              </a:rPr>
            </a:br>
            <a:r>
              <a:rPr lang="en-US" sz="2800" b="1" i="1" dirty="0" smtClean="0">
                <a:latin typeface="Times"/>
                <a:cs typeface="Times"/>
              </a:rPr>
              <a:t>m</a:t>
            </a:r>
            <a:r>
              <a:rPr lang="en-US" sz="2800" b="1" i="1" dirty="0" smtClean="0">
                <a:latin typeface="+mn-lt"/>
                <a:cs typeface="Times"/>
              </a:rPr>
              <a:t>’</a:t>
            </a:r>
            <a:r>
              <a:rPr lang="en-US" sz="2800" b="1" i="1" dirty="0" smtClean="0">
                <a:latin typeface="Times"/>
                <a:cs typeface="Times"/>
              </a:rPr>
              <a:t> </a:t>
            </a:r>
            <a:r>
              <a:rPr lang="en-US" sz="2800" b="1" i="1" dirty="0">
                <a:latin typeface="Times"/>
                <a:cs typeface="Times"/>
              </a:rPr>
              <a:t>x + </a:t>
            </a:r>
            <a:r>
              <a:rPr lang="en-US" sz="2800" b="1" i="1" dirty="0" smtClean="0">
                <a:latin typeface="Times"/>
                <a:cs typeface="Times"/>
              </a:rPr>
              <a:t>n</a:t>
            </a:r>
            <a:r>
              <a:rPr lang="en-US" sz="2800" b="1" i="1" dirty="0" smtClean="0">
                <a:cs typeface="Times"/>
              </a:rPr>
              <a:t>’</a:t>
            </a:r>
            <a:r>
              <a:rPr lang="en-US" sz="2800" b="1" i="1" dirty="0" smtClean="0">
                <a:latin typeface="Times"/>
                <a:cs typeface="Times"/>
              </a:rPr>
              <a:t> </a:t>
            </a:r>
            <a:r>
              <a:rPr lang="en-US" sz="2800" b="1" i="1" dirty="0">
                <a:latin typeface="Times"/>
                <a:cs typeface="Times"/>
              </a:rPr>
              <a:t>y </a:t>
            </a:r>
            <a:r>
              <a:rPr lang="en-US" sz="2800" b="1" i="1" dirty="0" smtClean="0">
                <a:latin typeface="Times"/>
                <a:cs typeface="Times"/>
              </a:rPr>
              <a:t>= d</a:t>
            </a:r>
            <a:r>
              <a:rPr lang="en-US" sz="2800" b="1" i="1" dirty="0" smtClean="0">
                <a:latin typeface="+mn-lt"/>
                <a:cs typeface="Times"/>
              </a:rPr>
              <a:t>’</a:t>
            </a:r>
            <a:r>
              <a:rPr lang="en-US" sz="2800" b="1" i="1" dirty="0" smtClean="0">
                <a:latin typeface="Times"/>
                <a:cs typeface="Times"/>
              </a:rPr>
              <a:t> </a:t>
            </a:r>
            <a:br>
              <a:rPr lang="en-US" sz="2800" b="1" i="1" dirty="0" smtClean="0">
                <a:latin typeface="Times"/>
                <a:cs typeface="Times"/>
              </a:rPr>
            </a:br>
            <a:r>
              <a:rPr lang="en-US" sz="2800" dirty="0" smtClean="0">
                <a:latin typeface="+mn-lt"/>
                <a:cs typeface="Times"/>
              </a:rPr>
              <a:t>for</a:t>
            </a:r>
            <a:r>
              <a:rPr lang="en-US" sz="2800" b="1" i="1" dirty="0" smtClean="0">
                <a:latin typeface="Times"/>
                <a:cs typeface="Times"/>
              </a:rPr>
              <a:t> x </a:t>
            </a:r>
            <a:r>
              <a:rPr lang="en-US" sz="2800" dirty="0" smtClean="0">
                <a:latin typeface="+mn-lt"/>
                <a:cs typeface="Times"/>
              </a:rPr>
              <a:t>and</a:t>
            </a:r>
            <a:r>
              <a:rPr lang="en-US" sz="2800" b="1" i="1" dirty="0" smtClean="0">
                <a:latin typeface="Times"/>
                <a:cs typeface="Times"/>
              </a:rPr>
              <a:t> y </a:t>
            </a:r>
            <a:endParaRPr lang="en-US" sz="2800" b="1" i="1" dirty="0">
              <a:latin typeface="Times"/>
              <a:cs typeface="Times"/>
            </a:endParaRPr>
          </a:p>
        </p:txBody>
      </p:sp>
      <p:sp>
        <p:nvSpPr>
          <p:cNvPr id="5" name="TextBox 4"/>
          <p:cNvSpPr txBox="1"/>
          <p:nvPr/>
        </p:nvSpPr>
        <p:spPr>
          <a:xfrm>
            <a:off x="1619672" y="5157192"/>
            <a:ext cx="7272808" cy="1200328"/>
          </a:xfrm>
          <a:prstGeom prst="rect">
            <a:avLst/>
          </a:prstGeom>
          <a:solidFill>
            <a:srgbClr val="8EB4E3"/>
          </a:solidFill>
          <a:ln w="38100" cmpd="sng">
            <a:solidFill>
              <a:srgbClr val="FF0000"/>
            </a:solidFill>
          </a:ln>
        </p:spPr>
        <p:txBody>
          <a:bodyPr wrap="square" rtlCol="0">
            <a:spAutoFit/>
          </a:bodyPr>
          <a:lstStyle/>
          <a:p>
            <a:r>
              <a:rPr lang="en-US" sz="2400" dirty="0"/>
              <a:t>the table </a:t>
            </a:r>
            <a:r>
              <a:rPr lang="en-US" sz="2400" dirty="0" smtClean="0"/>
              <a:t>presents </a:t>
            </a:r>
            <a:r>
              <a:rPr lang="en-US" sz="2400" dirty="0"/>
              <a:t>a complete simultaneous view of all the successive changes which these columns </a:t>
            </a:r>
            <a:r>
              <a:rPr lang="en-US" sz="2400" dirty="0" smtClean="0"/>
              <a:t>severally </a:t>
            </a:r>
            <a:r>
              <a:rPr lang="en-US" sz="2400" dirty="0"/>
              <a:t>pass through in order to perform the computation</a:t>
            </a:r>
            <a:r>
              <a:rPr lang="en-US" sz="2400" dirty="0" smtClean="0"/>
              <a:t>. AAL</a:t>
            </a:r>
            <a:endParaRPr lang="en-US" sz="2400" dirty="0"/>
          </a:p>
        </p:txBody>
      </p:sp>
    </p:spTree>
    <p:extLst>
      <p:ext uri="{BB962C8B-B14F-4D97-AF65-F5344CB8AC3E}">
        <p14:creationId xmlns:p14="http://schemas.microsoft.com/office/powerpoint/2010/main" val="1530009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8006" b="-8006"/>
          <a:stretch>
            <a:fillRect/>
          </a:stretch>
        </p:blipFill>
        <p:spPr>
          <a:xfrm>
            <a:off x="0" y="0"/>
            <a:ext cx="9144000" cy="6858000"/>
          </a:xfrm>
          <a:prstGeom prst="rect">
            <a:avLst/>
          </a:prstGeom>
        </p:spPr>
      </p:pic>
    </p:spTree>
    <p:extLst>
      <p:ext uri="{BB962C8B-B14F-4D97-AF65-F5344CB8AC3E}">
        <p14:creationId xmlns:p14="http://schemas.microsoft.com/office/powerpoint/2010/main" val="25856287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ebPage.pdf"/>
          <p:cNvPicPr>
            <a:picLocks noGrp="1" noChangeAspect="1"/>
          </p:cNvPicPr>
          <p:nvPr>
            <p:ph idx="1"/>
          </p:nvPr>
        </p:nvPicPr>
        <p:blipFill>
          <a:blip r:embed="rId2">
            <a:extLst>
              <a:ext uri="{28A0092B-C50C-407E-A947-70E740481C1C}">
                <a14:useLocalDpi xmlns:a14="http://schemas.microsoft.com/office/drawing/2010/main" val="0"/>
              </a:ext>
            </a:extLst>
          </a:blip>
          <a:srcRect l="-42888" r="-42888"/>
          <a:stretch>
            <a:fillRect/>
          </a:stretch>
        </p:blipFill>
        <p:spPr>
          <a:xfrm>
            <a:off x="-3204864" y="-1611560"/>
            <a:ext cx="15289699" cy="11467274"/>
          </a:xfrm>
        </p:spPr>
      </p:pic>
      <p:sp>
        <p:nvSpPr>
          <p:cNvPr id="5" name="Rectangle 4"/>
          <p:cNvSpPr/>
          <p:nvPr/>
        </p:nvSpPr>
        <p:spPr>
          <a:xfrm>
            <a:off x="-4717032" y="-2259632"/>
            <a:ext cx="9143999" cy="4005063"/>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27984" y="2835921"/>
            <a:ext cx="9143999" cy="4005063"/>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1631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38" r="38"/>
          <a:stretch>
            <a:fillRect/>
          </a:stretch>
        </p:blipFill>
        <p:spPr>
          <a:xfrm>
            <a:off x="-18468" y="0"/>
            <a:ext cx="9144000" cy="6858000"/>
          </a:xfrm>
        </p:spPr>
      </p:pic>
    </p:spTree>
    <p:extLst>
      <p:ext uri="{BB962C8B-B14F-4D97-AF65-F5344CB8AC3E}">
        <p14:creationId xmlns:p14="http://schemas.microsoft.com/office/powerpoint/2010/main" val="6743848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p:spPr>
        <p:txBody>
          <a:bodyPr>
            <a:normAutofit/>
          </a:bodyPr>
          <a:lstStyle/>
          <a:p>
            <a:r>
              <a:rPr lang="en-US" dirty="0" smtClean="0"/>
              <a:t>The complexity of programming</a:t>
            </a:r>
            <a:r>
              <a:rPr lang="en-GB" dirty="0"/>
              <a:t> </a:t>
            </a:r>
            <a:r>
              <a:rPr lang="en-GB" dirty="0" smtClean="0"/>
              <a:t>“</a:t>
            </a:r>
            <a:r>
              <a:rPr lang="en-US" i="1" dirty="0" smtClean="0"/>
              <a:t>There </a:t>
            </a:r>
            <a:r>
              <a:rPr lang="en-US" i="1" dirty="0"/>
              <a:t>are frequently several distinct sets of effects going on simultaneously; all in a manner independent of each other, and yet to a greater or less degree exercising a mutual influence. </a:t>
            </a:r>
            <a:endParaRPr lang="en-GB" dirty="0"/>
          </a:p>
          <a:p>
            <a:r>
              <a:rPr lang="en-GB" dirty="0" smtClean="0"/>
              <a:t>A</a:t>
            </a:r>
            <a:r>
              <a:rPr lang="en-US" dirty="0" smtClean="0"/>
              <a:t>voiding bugs </a:t>
            </a:r>
            <a:r>
              <a:rPr lang="en-GB" dirty="0" smtClean="0"/>
              <a:t>“</a:t>
            </a:r>
            <a:r>
              <a:rPr lang="en-US" i="1" dirty="0" smtClean="0"/>
              <a:t>to </a:t>
            </a:r>
            <a:r>
              <a:rPr lang="en-US" i="1" dirty="0"/>
              <a:t>perceive and trace them out with perfect correctness and success, entails difficulties whose nature partakes to a certain extent of those involved in every question where conditions are very numerous and inter-</a:t>
            </a:r>
            <a:r>
              <a:rPr lang="en-US" i="1" dirty="0" smtClean="0"/>
              <a:t>complicated”</a:t>
            </a:r>
            <a:endParaRPr lang="en-GB" dirty="0"/>
          </a:p>
          <a:p>
            <a:r>
              <a:rPr lang="en-GB" dirty="0" smtClean="0"/>
              <a:t>S</a:t>
            </a:r>
            <a:r>
              <a:rPr lang="en-US" dirty="0" err="1" smtClean="0"/>
              <a:t>peeding</a:t>
            </a:r>
            <a:r>
              <a:rPr lang="en-US" dirty="0" smtClean="0"/>
              <a:t> things up  “</a:t>
            </a:r>
            <a:r>
              <a:rPr lang="en-US" i="1" dirty="0" smtClean="0"/>
              <a:t>choose </a:t>
            </a:r>
            <a:r>
              <a:rPr lang="en-US" i="1" dirty="0"/>
              <a:t>that arrangement which shall tend to reduce to a minimum the time necessary for completing the </a:t>
            </a:r>
            <a:r>
              <a:rPr lang="en-US" i="1" dirty="0" smtClean="0"/>
              <a:t>calculation”</a:t>
            </a:r>
            <a:endParaRPr lang="en-GB" dirty="0"/>
          </a:p>
          <a:p>
            <a:endParaRPr lang="en-US" dirty="0"/>
          </a:p>
        </p:txBody>
      </p:sp>
    </p:spTree>
    <p:extLst>
      <p:ext uri="{BB962C8B-B14F-4D97-AF65-F5344CB8AC3E}">
        <p14:creationId xmlns:p14="http://schemas.microsoft.com/office/powerpoint/2010/main" val="15173708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rcRect t="-6597" b="-6597"/>
          <a:stretch>
            <a:fillRect/>
          </a:stretch>
        </p:blipFill>
        <p:spPr>
          <a:xfrm>
            <a:off x="8529" y="-99392"/>
            <a:ext cx="9144000" cy="6858000"/>
          </a:xfrm>
        </p:spPr>
      </p:pic>
      <p:pic>
        <p:nvPicPr>
          <p:cNvPr id="7" name="Picture 6"/>
          <p:cNvPicPr>
            <a:picLocks noChangeAspect="1"/>
          </p:cNvPicPr>
          <p:nvPr/>
        </p:nvPicPr>
        <p:blipFill>
          <a:blip r:embed="rId3"/>
          <a:stretch>
            <a:fillRect/>
          </a:stretch>
        </p:blipFill>
        <p:spPr>
          <a:xfrm>
            <a:off x="0" y="127000"/>
            <a:ext cx="9144000" cy="6588512"/>
          </a:xfrm>
          <a:prstGeom prst="rect">
            <a:avLst/>
          </a:prstGeom>
        </p:spPr>
      </p:pic>
      <p:sp>
        <p:nvSpPr>
          <p:cNvPr id="5" name="Rectangle 4"/>
          <p:cNvSpPr/>
          <p:nvPr/>
        </p:nvSpPr>
        <p:spPr>
          <a:xfrm>
            <a:off x="0" y="4539834"/>
            <a:ext cx="9153553" cy="2318993"/>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 y="1"/>
            <a:ext cx="9143999" cy="3140968"/>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2002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5267" b="-5267"/>
          <a:stretch>
            <a:fillRect/>
          </a:stretch>
        </p:blipFill>
        <p:spPr>
          <a:xfrm>
            <a:off x="-252536" y="-171400"/>
            <a:ext cx="8885728" cy="6480720"/>
          </a:xfrm>
        </p:spPr>
      </p:pic>
      <p:sp>
        <p:nvSpPr>
          <p:cNvPr id="7" name="Rectangle 6"/>
          <p:cNvSpPr/>
          <p:nvPr/>
        </p:nvSpPr>
        <p:spPr>
          <a:xfrm>
            <a:off x="0" y="14324"/>
            <a:ext cx="9144000" cy="1974516"/>
          </a:xfrm>
          <a:prstGeom prst="rect">
            <a:avLst/>
          </a:prstGeom>
          <a:gradFill flip="none" rotWithShape="1">
            <a:gsLst>
              <a:gs pos="99000">
                <a:schemeClr val="accent1">
                  <a:alpha val="37000"/>
                </a:schemeClr>
              </a:gs>
              <a:gs pos="100000">
                <a:srgbClr val="FFFFFF"/>
              </a:gs>
            </a:gsLst>
            <a:lin ang="24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553" y="2823050"/>
            <a:ext cx="9143999" cy="4005063"/>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9144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3999" b="3999"/>
          <a:stretch>
            <a:fillRect/>
          </a:stretch>
        </p:blipFill>
        <p:spPr>
          <a:xfrm>
            <a:off x="0" y="0"/>
            <a:ext cx="9144000" cy="6858000"/>
          </a:xfrm>
        </p:spPr>
      </p:pic>
      <p:sp>
        <p:nvSpPr>
          <p:cNvPr id="8" name="Rectangle 7"/>
          <p:cNvSpPr/>
          <p:nvPr/>
        </p:nvSpPr>
        <p:spPr>
          <a:xfrm>
            <a:off x="0" y="3284984"/>
            <a:ext cx="9143999" cy="3573016"/>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326" y="-963488"/>
            <a:ext cx="9143999" cy="3140968"/>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4315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rcRect l="5617" r="5617"/>
          <a:stretch>
            <a:fillRect/>
          </a:stretch>
        </p:blipFill>
        <p:spPr>
          <a:xfrm>
            <a:off x="0" y="115888"/>
            <a:ext cx="9144000" cy="6742112"/>
          </a:xfrm>
        </p:spPr>
      </p:pic>
      <p:pic>
        <p:nvPicPr>
          <p:cNvPr id="4" name="Picture 3"/>
          <p:cNvPicPr>
            <a:picLocks noChangeAspect="1"/>
          </p:cNvPicPr>
          <p:nvPr/>
        </p:nvPicPr>
        <p:blipFill>
          <a:blip r:embed="rId3"/>
          <a:stretch>
            <a:fillRect/>
          </a:stretch>
        </p:blipFill>
        <p:spPr>
          <a:xfrm>
            <a:off x="-180528" y="-243408"/>
            <a:ext cx="10349774" cy="6768752"/>
          </a:xfrm>
          <a:prstGeom prst="rect">
            <a:avLst/>
          </a:prstGeom>
        </p:spPr>
      </p:pic>
      <p:pic>
        <p:nvPicPr>
          <p:cNvPr id="5" name="Picture 4" descr="2015-01-16 10.28.1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60" y="-1035496"/>
            <a:ext cx="11161240" cy="8370930"/>
          </a:xfrm>
          <a:prstGeom prst="rect">
            <a:avLst/>
          </a:prstGeom>
        </p:spPr>
      </p:pic>
    </p:spTree>
    <p:extLst>
      <p:ext uri="{BB962C8B-B14F-4D97-AF65-F5344CB8AC3E}">
        <p14:creationId xmlns:p14="http://schemas.microsoft.com/office/powerpoint/2010/main" val="13669948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l="-5891" r="-5891"/>
          <a:stretch>
            <a:fillRect/>
          </a:stretch>
        </p:blipFill>
        <p:spPr>
          <a:xfrm>
            <a:off x="0" y="-1611560"/>
            <a:ext cx="9144000" cy="6858000"/>
          </a:xfrm>
        </p:spPr>
      </p:pic>
      <p:sp>
        <p:nvSpPr>
          <p:cNvPr id="5" name="Rectangle 4"/>
          <p:cNvSpPr/>
          <p:nvPr/>
        </p:nvSpPr>
        <p:spPr>
          <a:xfrm>
            <a:off x="-108520" y="-1539552"/>
            <a:ext cx="9143999" cy="5561856"/>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346" y="5301208"/>
            <a:ext cx="9143999" cy="4032448"/>
          </a:xfrm>
          <a:prstGeom prst="rect">
            <a:avLst/>
          </a:prstGeom>
          <a:gradFill flip="none" rotWithShape="1">
            <a:gsLst>
              <a:gs pos="99000">
                <a:schemeClr val="accent1">
                  <a:alpha val="37000"/>
                </a:schemeClr>
              </a:gs>
              <a:gs pos="100000">
                <a:srgbClr val="FFFFFF"/>
              </a:gs>
            </a:gsLst>
            <a:lin ang="240000" scaled="0"/>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8530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4501" b="14501"/>
          <a:stretch>
            <a:fillRect/>
          </a:stretch>
        </p:blipFill>
        <p:spPr>
          <a:xfrm>
            <a:off x="0" y="34870"/>
            <a:ext cx="9144000" cy="6858000"/>
          </a:xfrm>
        </p:spPr>
      </p:pic>
      <p:sp>
        <p:nvSpPr>
          <p:cNvPr id="3" name="TextBox 2"/>
          <p:cNvSpPr txBox="1"/>
          <p:nvPr/>
        </p:nvSpPr>
        <p:spPr>
          <a:xfrm>
            <a:off x="539552" y="116632"/>
            <a:ext cx="4896544" cy="707886"/>
          </a:xfrm>
          <a:prstGeom prst="rect">
            <a:avLst/>
          </a:prstGeom>
          <a:noFill/>
        </p:spPr>
        <p:txBody>
          <a:bodyPr wrap="square" rtlCol="0">
            <a:spAutoFit/>
          </a:bodyPr>
          <a:lstStyle/>
          <a:p>
            <a:r>
              <a:rPr lang="en-US" sz="2000" b="1" dirty="0" smtClean="0"/>
              <a:t>George Gordon, Lord Byron, 1788-1824</a:t>
            </a:r>
          </a:p>
          <a:p>
            <a:r>
              <a:rPr lang="en-US" sz="2000" b="1" dirty="0" err="1" smtClean="0"/>
              <a:t>Annabella</a:t>
            </a:r>
            <a:r>
              <a:rPr lang="en-US" sz="2000" b="1" dirty="0" smtClean="0"/>
              <a:t> </a:t>
            </a:r>
            <a:r>
              <a:rPr lang="en-US" sz="2000" b="1" dirty="0" err="1" smtClean="0"/>
              <a:t>Milbanke</a:t>
            </a:r>
            <a:r>
              <a:rPr lang="en-US" sz="2000" b="1" dirty="0" smtClean="0"/>
              <a:t>, 1792-1860 </a:t>
            </a:r>
            <a:endParaRPr lang="en-US" sz="2000" b="1" dirty="0"/>
          </a:p>
        </p:txBody>
      </p:sp>
    </p:spTree>
    <p:extLst>
      <p:ext uri="{BB962C8B-B14F-4D97-AF65-F5344CB8AC3E}">
        <p14:creationId xmlns:p14="http://schemas.microsoft.com/office/powerpoint/2010/main" val="912944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28600" indent="-228600" algn="l"/>
            <a:r>
              <a:rPr lang="en-GB" sz="2400" b="1" dirty="0" smtClean="0"/>
              <a:t>G</a:t>
            </a:r>
            <a:r>
              <a:rPr lang="en-US" sz="1400" dirty="0" smtClean="0"/>
              <a:t> </a:t>
            </a:r>
            <a:r>
              <a:rPr lang="en-US" sz="1400" b="1" dirty="0"/>
              <a:t>IMAGE OF </a:t>
            </a:r>
            <a:r>
              <a:rPr lang="en-US" sz="1400" dirty="0"/>
              <a:t>AL as a child, portrait by D’Orsay, property of Somerville College</a:t>
            </a:r>
          </a:p>
        </p:txBody>
      </p:sp>
      <p:pic>
        <p:nvPicPr>
          <p:cNvPr id="4" name="Content Placeholder 3" descr="8__Ada_Portrait_D'Orsay.jpg"/>
          <p:cNvPicPr>
            <a:picLocks noGrp="1" noChangeAspect="1"/>
          </p:cNvPicPr>
          <p:nvPr>
            <p:ph idx="1"/>
          </p:nvPr>
        </p:nvPicPr>
        <p:blipFill>
          <a:blip r:embed="rId2">
            <a:extLst>
              <a:ext uri="{28A0092B-C50C-407E-A947-70E740481C1C}">
                <a14:useLocalDpi xmlns:a14="http://schemas.microsoft.com/office/drawing/2010/main" val="0"/>
              </a:ext>
            </a:extLst>
          </a:blip>
          <a:srcRect l="-27653" r="-27653"/>
          <a:stretch>
            <a:fillRect/>
          </a:stretch>
        </p:blipFill>
        <p:spPr>
          <a:xfrm>
            <a:off x="-1692696" y="78253"/>
            <a:ext cx="12383168" cy="6810265"/>
          </a:xfrm>
        </p:spPr>
      </p:pic>
    </p:spTree>
    <p:extLst>
      <p:ext uri="{BB962C8B-B14F-4D97-AF65-F5344CB8AC3E}">
        <p14:creationId xmlns:p14="http://schemas.microsoft.com/office/powerpoint/2010/main" val="26172419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3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2589" y="-1779579"/>
            <a:ext cx="11905324" cy="8928993"/>
          </a:xfrm>
          <a:prstGeom prst="rect">
            <a:avLst/>
          </a:prstGeom>
        </p:spPr>
      </p:pic>
    </p:spTree>
    <p:extLst>
      <p:ext uri="{BB962C8B-B14F-4D97-AF65-F5344CB8AC3E}">
        <p14:creationId xmlns:p14="http://schemas.microsoft.com/office/powerpoint/2010/main" val="22646899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qh0463.jpg"/>
          <p:cNvPicPr>
            <a:picLocks noGrp="1" noChangeAspect="1"/>
          </p:cNvPicPr>
          <p:nvPr>
            <p:ph idx="1"/>
          </p:nvPr>
        </p:nvPicPr>
        <p:blipFill>
          <a:blip r:embed="rId2" cstate="print">
            <a:extLst>
              <a:ext uri="{28A0092B-C50C-407E-A947-70E740481C1C}">
                <a14:useLocalDpi xmlns:a14="http://schemas.microsoft.com/office/drawing/2010/main" val="0"/>
              </a:ext>
            </a:extLst>
          </a:blip>
          <a:srcRect t="1975" b="1975"/>
          <a:stretch>
            <a:fillRect/>
          </a:stretch>
        </p:blipFill>
        <p:spPr>
          <a:xfrm>
            <a:off x="-468560" y="-2961709"/>
            <a:ext cx="15625736" cy="11719302"/>
          </a:xfrm>
        </p:spPr>
      </p:pic>
    </p:spTree>
    <p:extLst>
      <p:ext uri="{BB962C8B-B14F-4D97-AF65-F5344CB8AC3E}">
        <p14:creationId xmlns:p14="http://schemas.microsoft.com/office/powerpoint/2010/main" val="13690077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9383" b="-9383"/>
          <a:stretch>
            <a:fillRect/>
          </a:stretch>
        </p:blipFill>
        <p:spPr>
          <a:xfrm>
            <a:off x="0" y="0"/>
            <a:ext cx="9144000" cy="6858000"/>
          </a:xfrm>
        </p:spPr>
      </p:pic>
    </p:spTree>
    <p:extLst>
      <p:ext uri="{BB962C8B-B14F-4D97-AF65-F5344CB8AC3E}">
        <p14:creationId xmlns:p14="http://schemas.microsoft.com/office/powerpoint/2010/main" val="16411186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6753"/>
            <a:ext cx="7772400" cy="1800199"/>
          </a:xfrm>
        </p:spPr>
        <p:txBody>
          <a:bodyPr>
            <a:normAutofit fontScale="90000"/>
          </a:bodyPr>
          <a:lstStyle/>
          <a:p>
            <a:r>
              <a:rPr lang="en-GB" dirty="0" smtClean="0"/>
              <a:t>Ada, Countess of Lovelace</a:t>
            </a:r>
            <a:br>
              <a:rPr lang="en-GB" dirty="0" smtClean="0"/>
            </a:br>
            <a:r>
              <a:rPr lang="en-GB" dirty="0" smtClean="0"/>
              <a:t>1815</a:t>
            </a:r>
            <a:r>
              <a:rPr lang="en-GB" dirty="0"/>
              <a:t>-1852</a:t>
            </a:r>
            <a:br>
              <a:rPr lang="en-GB" dirty="0"/>
            </a:br>
            <a:endParaRPr lang="en-GB" dirty="0"/>
          </a:p>
        </p:txBody>
      </p:sp>
      <p:sp>
        <p:nvSpPr>
          <p:cNvPr id="3" name="Subtitle 2"/>
          <p:cNvSpPr>
            <a:spLocks noGrp="1"/>
          </p:cNvSpPr>
          <p:nvPr>
            <p:ph type="subTitle" idx="1"/>
          </p:nvPr>
        </p:nvSpPr>
        <p:spPr/>
        <p:txBody>
          <a:bodyPr/>
          <a:lstStyle/>
          <a:p>
            <a:endParaRPr lang="en-GB" dirty="0"/>
          </a:p>
        </p:txBody>
      </p:sp>
      <p:pic>
        <p:nvPicPr>
          <p:cNvPr id="4" name="Content Placeholder 3" descr="Lovelace_3.jpeg"/>
          <p:cNvPicPr>
            <a:picLocks noChangeAspect="1"/>
          </p:cNvPicPr>
          <p:nvPr/>
        </p:nvPicPr>
        <p:blipFill>
          <a:blip r:embed="rId2">
            <a:extLst>
              <a:ext uri="{28A0092B-C50C-407E-A947-70E740481C1C}">
                <a14:useLocalDpi xmlns:a14="http://schemas.microsoft.com/office/drawing/2010/main" val="0"/>
              </a:ext>
            </a:extLst>
          </a:blip>
          <a:srcRect l="-53270" r="-53270"/>
          <a:stretch>
            <a:fillRect/>
          </a:stretch>
        </p:blipFill>
        <p:spPr>
          <a:xfrm>
            <a:off x="1259632" y="3054001"/>
            <a:ext cx="6889646" cy="3789040"/>
          </a:xfrm>
          <a:prstGeom prst="rect">
            <a:avLst/>
          </a:prstGeom>
        </p:spPr>
      </p:pic>
      <p:pic>
        <p:nvPicPr>
          <p:cNvPr id="5" name="Picture 4" descr="X_right_bqh047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3296" y="-3663649"/>
            <a:ext cx="16057783" cy="12637265"/>
          </a:xfrm>
          <a:prstGeom prst="rect">
            <a:avLst/>
          </a:prstGeom>
        </p:spPr>
      </p:pic>
    </p:spTree>
    <p:extLst>
      <p:ext uri="{BB962C8B-B14F-4D97-AF65-F5344CB8AC3E}">
        <p14:creationId xmlns:p14="http://schemas.microsoft.com/office/powerpoint/2010/main" val="24844411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4367411" y="-940513"/>
            <a:ext cx="4776589" cy="7798513"/>
          </a:xfrm>
          <a:prstGeom prst="rect">
            <a:avLst/>
          </a:prstGeom>
        </p:spPr>
      </p:pic>
      <p:pic>
        <p:nvPicPr>
          <p:cNvPr id="8" name="Content Placeholder 7"/>
          <p:cNvPicPr>
            <a:picLocks noGrp="1" noChangeAspect="1"/>
          </p:cNvPicPr>
          <p:nvPr>
            <p:ph idx="1"/>
          </p:nvPr>
        </p:nvPicPr>
        <p:blipFill>
          <a:blip r:embed="rId3"/>
          <a:srcRect l="-94556" r="-94556"/>
          <a:stretch>
            <a:fillRect/>
          </a:stretch>
        </p:blipFill>
        <p:spPr>
          <a:xfrm>
            <a:off x="-4140968" y="3777"/>
            <a:ext cx="12650690" cy="6957392"/>
          </a:xfrm>
        </p:spPr>
      </p:pic>
    </p:spTree>
    <p:extLst>
      <p:ext uri="{BB962C8B-B14F-4D97-AF65-F5344CB8AC3E}">
        <p14:creationId xmlns:p14="http://schemas.microsoft.com/office/powerpoint/2010/main" val="41538732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1052736"/>
            <a:ext cx="4474840" cy="5386610"/>
          </a:xfrm>
        </p:spPr>
        <p:txBody>
          <a:bodyPr>
            <a:noAutofit/>
          </a:bodyPr>
          <a:lstStyle/>
          <a:p>
            <a:pPr algn="l"/>
            <a:r>
              <a:rPr lang="en-US" sz="2800" b="1" dirty="0" smtClean="0">
                <a:latin typeface="+mn-lt"/>
              </a:rPr>
              <a:t/>
            </a:r>
            <a:br>
              <a:rPr lang="en-US" sz="2800" b="1" dirty="0" smtClean="0">
                <a:latin typeface="+mn-lt"/>
              </a:rPr>
            </a:br>
            <a:r>
              <a:rPr lang="en-US" sz="3200" b="1" dirty="0" smtClean="0">
                <a:latin typeface="+mn-lt"/>
              </a:rPr>
              <a:t>Augustus De Morgan 1806-1871</a:t>
            </a:r>
            <a:r>
              <a:rPr lang="en-US" sz="3200" dirty="0" smtClean="0">
                <a:latin typeface="+mn-lt"/>
              </a:rPr>
              <a:t/>
            </a:r>
            <a:br>
              <a:rPr lang="en-US" sz="3200" dirty="0" smtClean="0">
                <a:latin typeface="+mn-lt"/>
              </a:rPr>
            </a:br>
            <a:r>
              <a:rPr lang="en-US" sz="2400" dirty="0" smtClean="0">
                <a:latin typeface="+mn-lt"/>
              </a:rPr>
              <a:t/>
            </a:r>
            <a:br>
              <a:rPr lang="en-US" sz="2400" dirty="0" smtClean="0">
                <a:latin typeface="+mn-lt"/>
              </a:rPr>
            </a:br>
            <a:r>
              <a:rPr lang="en-US" sz="2400" dirty="0" smtClean="0">
                <a:solidFill>
                  <a:schemeClr val="bg1"/>
                </a:solidFill>
                <a:latin typeface="+mn-lt"/>
                <a:cs typeface="Delicious-Bold"/>
              </a:rPr>
              <a:t>Had </a:t>
            </a:r>
            <a:r>
              <a:rPr lang="en-US" sz="2400" dirty="0">
                <a:solidFill>
                  <a:schemeClr val="bg1"/>
                </a:solidFill>
                <a:latin typeface="+mn-lt"/>
                <a:cs typeface="Delicious-Bold"/>
              </a:rPr>
              <a:t>any young beginner, about to go to </a:t>
            </a:r>
            <a:r>
              <a:rPr lang="en-US" sz="2400" dirty="0" err="1">
                <a:solidFill>
                  <a:schemeClr val="bg1"/>
                </a:solidFill>
                <a:latin typeface="+mn-lt"/>
                <a:cs typeface="Delicious-Bold"/>
              </a:rPr>
              <a:t>CambrIdge</a:t>
            </a:r>
            <a:r>
              <a:rPr lang="en-US" sz="2400" dirty="0">
                <a:solidFill>
                  <a:schemeClr val="bg1"/>
                </a:solidFill>
                <a:latin typeface="+mn-lt"/>
                <a:cs typeface="Delicious-Bold"/>
              </a:rPr>
              <a:t>, </a:t>
            </a:r>
            <a:r>
              <a:rPr lang="en-US" sz="2400" dirty="0" err="1">
                <a:solidFill>
                  <a:schemeClr val="bg1"/>
                </a:solidFill>
                <a:latin typeface="+mn-lt"/>
                <a:cs typeface="Delicious-Bold"/>
              </a:rPr>
              <a:t>shewn</a:t>
            </a:r>
            <a:r>
              <a:rPr lang="en-US" sz="2400" dirty="0">
                <a:solidFill>
                  <a:schemeClr val="bg1"/>
                </a:solidFill>
                <a:latin typeface="+mn-lt"/>
                <a:cs typeface="Delicious-Bold"/>
              </a:rPr>
              <a:t> the same power, I should have prophesied first that his aptitude at grasping the strong points and the real difficulties of first principles would have very much lowered his chance of being senior wrangler, secondly, that they would have certainly made him an original mathematical investigator, perhaps of first rate eminence …</a:t>
            </a:r>
            <a:r>
              <a:rPr lang="en-US" sz="2800" dirty="0">
                <a:solidFill>
                  <a:schemeClr val="bg1"/>
                </a:solidFill>
                <a:latin typeface="+mn-lt"/>
                <a:cs typeface="Delicious-Bold"/>
              </a:rPr>
              <a:t/>
            </a:r>
            <a:br>
              <a:rPr lang="en-US" sz="2800" dirty="0">
                <a:solidFill>
                  <a:schemeClr val="bg1"/>
                </a:solidFill>
                <a:latin typeface="+mn-lt"/>
                <a:cs typeface="Delicious-Bold"/>
              </a:rPr>
            </a:br>
            <a:r>
              <a:rPr lang="en-US" sz="2800" dirty="0" smtClean="0">
                <a:solidFill>
                  <a:schemeClr val="bg1"/>
                </a:solidFill>
                <a:latin typeface="+mn-lt"/>
              </a:rPr>
              <a:t/>
            </a:r>
            <a:br>
              <a:rPr lang="en-US" sz="2800" dirty="0" smtClean="0">
                <a:solidFill>
                  <a:schemeClr val="bg1"/>
                </a:solidFill>
                <a:latin typeface="+mn-lt"/>
              </a:rPr>
            </a:br>
            <a:r>
              <a:rPr lang="en-US" sz="2800" dirty="0">
                <a:solidFill>
                  <a:schemeClr val="bg1"/>
                </a:solidFill>
                <a:latin typeface="+mn-lt"/>
              </a:rPr>
              <a:t/>
            </a:r>
            <a:br>
              <a:rPr lang="en-US" sz="2800" dirty="0">
                <a:solidFill>
                  <a:schemeClr val="bg1"/>
                </a:solidFill>
                <a:latin typeface="+mn-lt"/>
              </a:rPr>
            </a:br>
            <a:r>
              <a:rPr lang="en-US" sz="2800" dirty="0" smtClean="0">
                <a:latin typeface="+mn-lt"/>
              </a:rPr>
              <a:t>``</a:t>
            </a:r>
            <a:endParaRPr lang="en-US" sz="2800" dirty="0">
              <a:latin typeface="+mn-lt"/>
            </a:endParaRPr>
          </a:p>
        </p:txBody>
      </p:sp>
      <p:pic>
        <p:nvPicPr>
          <p:cNvPr id="4" name="Content Placeholder 3"/>
          <p:cNvPicPr>
            <a:picLocks noGrp="1" noChangeAspect="1"/>
          </p:cNvPicPr>
          <p:nvPr>
            <p:ph idx="1"/>
          </p:nvPr>
        </p:nvPicPr>
        <p:blipFill rotWithShape="1">
          <a:blip r:embed="rId2"/>
          <a:srcRect l="-32250" r="11084"/>
          <a:stretch/>
        </p:blipFill>
        <p:spPr>
          <a:xfrm>
            <a:off x="-2772816" y="0"/>
            <a:ext cx="6735216" cy="6858000"/>
          </a:xfrm>
        </p:spPr>
      </p:pic>
    </p:spTree>
    <p:extLst>
      <p:ext uri="{BB962C8B-B14F-4D97-AF65-F5344CB8AC3E}">
        <p14:creationId xmlns:p14="http://schemas.microsoft.com/office/powerpoint/2010/main" val="11169331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qh0510.jpg"/>
          <p:cNvPicPr>
            <a:picLocks noGrp="1" noChangeAspect="1"/>
          </p:cNvPicPr>
          <p:nvPr>
            <p:ph idx="1"/>
          </p:nvPr>
        </p:nvPicPr>
        <p:blipFill>
          <a:blip r:embed="rId2" cstate="print">
            <a:extLst>
              <a:ext uri="{28A0092B-C50C-407E-A947-70E740481C1C}">
                <a14:useLocalDpi xmlns:a14="http://schemas.microsoft.com/office/drawing/2010/main" val="0"/>
              </a:ext>
            </a:extLst>
          </a:blip>
          <a:srcRect t="2226" b="2226"/>
          <a:stretch>
            <a:fillRect/>
          </a:stretch>
        </p:blipFill>
        <p:spPr>
          <a:xfrm>
            <a:off x="0" y="0"/>
            <a:ext cx="13933040" cy="10449780"/>
          </a:xfrm>
        </p:spPr>
      </p:pic>
    </p:spTree>
    <p:extLst>
      <p:ext uri="{BB962C8B-B14F-4D97-AF65-F5344CB8AC3E}">
        <p14:creationId xmlns:p14="http://schemas.microsoft.com/office/powerpoint/2010/main" val="31140018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692696"/>
            <a:ext cx="8940800" cy="4889500"/>
          </a:xfrm>
          <a:prstGeom prst="rect">
            <a:avLst/>
          </a:prstGeom>
          <a:effectLst>
            <a:outerShdw blurRad="647700" dist="254000" dir="18900000" algn="l" rotWithShape="0">
              <a:prstClr val="black">
                <a:alpha val="40000"/>
              </a:prstClr>
            </a:outerShdw>
          </a:effec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endParaRPr lang="en-US" sz="2200" dirty="0"/>
          </a:p>
          <a:p>
            <a:pPr marL="0" indent="0">
              <a:buNone/>
            </a:pPr>
            <a:endParaRPr lang="en-US" sz="2200" dirty="0" smtClean="0"/>
          </a:p>
          <a:p>
            <a:endParaRPr lang="en-US" dirty="0"/>
          </a:p>
        </p:txBody>
      </p:sp>
      <p:sp>
        <p:nvSpPr>
          <p:cNvPr id="5" name="Rounded Rectangle 4"/>
          <p:cNvSpPr/>
          <p:nvPr/>
        </p:nvSpPr>
        <p:spPr>
          <a:xfrm>
            <a:off x="-12659" y="5661248"/>
            <a:ext cx="9144000" cy="1196752"/>
          </a:xfrm>
          <a:prstGeom prst="roundRect">
            <a:avLst/>
          </a:prstGeom>
          <a:solidFill>
            <a:schemeClr val="tx2">
              <a:lumMod val="20000"/>
              <a:lumOff val="80000"/>
              <a:alpha val="99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2000" dirty="0">
              <a:solidFill>
                <a:schemeClr val="tx1"/>
              </a:solidFill>
            </a:endParaRPr>
          </a:p>
          <a:p>
            <a:endParaRPr lang="en-US" sz="2000" b="1" dirty="0" smtClean="0">
              <a:solidFill>
                <a:schemeClr val="tx1"/>
              </a:solidFill>
            </a:endParaRPr>
          </a:p>
          <a:p>
            <a:r>
              <a:rPr lang="en-US" sz="2000" b="1" dirty="0">
                <a:solidFill>
                  <a:schemeClr val="tx1"/>
                </a:solidFill>
              </a:rPr>
              <a:t> “Sketch of the </a:t>
            </a:r>
            <a:r>
              <a:rPr lang="en-US" sz="2000" b="1" dirty="0" smtClean="0">
                <a:solidFill>
                  <a:schemeClr val="tx1"/>
                </a:solidFill>
              </a:rPr>
              <a:t>Analytical </a:t>
            </a:r>
            <a:r>
              <a:rPr lang="en-US" sz="2000" b="1" dirty="0">
                <a:solidFill>
                  <a:schemeClr val="tx1"/>
                </a:solidFill>
              </a:rPr>
              <a:t>Engine invented by Charles Babbage, Esq., by L. F. </a:t>
            </a:r>
            <a:r>
              <a:rPr lang="en-US" sz="2000" b="1" dirty="0" err="1">
                <a:solidFill>
                  <a:schemeClr val="tx1"/>
                </a:solidFill>
              </a:rPr>
              <a:t>Menabrea</a:t>
            </a:r>
            <a:r>
              <a:rPr lang="en-US" sz="2000" b="1" dirty="0">
                <a:solidFill>
                  <a:schemeClr val="tx1"/>
                </a:solidFill>
              </a:rPr>
              <a:t>, of Turin, Officer of the Military Engineers, Translation with Extensive Notes,” </a:t>
            </a:r>
            <a:r>
              <a:rPr lang="en-US" sz="2000" b="1" i="1" dirty="0">
                <a:solidFill>
                  <a:schemeClr val="tx1"/>
                </a:solidFill>
              </a:rPr>
              <a:t>Taylor’s </a:t>
            </a:r>
            <a:r>
              <a:rPr lang="en-US" sz="2000" b="1" i="1" dirty="0" smtClean="0">
                <a:solidFill>
                  <a:schemeClr val="tx1"/>
                </a:solidFill>
              </a:rPr>
              <a:t>Scientific</a:t>
            </a:r>
            <a:r>
              <a:rPr lang="en-US" sz="2000" b="1" i="1" dirty="0">
                <a:solidFill>
                  <a:schemeClr val="tx1"/>
                </a:solidFill>
              </a:rPr>
              <a:t> </a:t>
            </a:r>
            <a:r>
              <a:rPr lang="fr-FR" sz="2000" b="1" i="1" dirty="0" err="1" smtClean="0">
                <a:solidFill>
                  <a:schemeClr val="tx1"/>
                </a:solidFill>
              </a:rPr>
              <a:t>Memoirs</a:t>
            </a:r>
            <a:r>
              <a:rPr lang="fr-FR" sz="2000" b="1" dirty="0" smtClean="0">
                <a:solidFill>
                  <a:schemeClr val="tx1"/>
                </a:solidFill>
              </a:rPr>
              <a:t> </a:t>
            </a:r>
            <a:r>
              <a:rPr lang="fr-FR" sz="2000" b="1" dirty="0">
                <a:solidFill>
                  <a:schemeClr val="tx1"/>
                </a:solidFill>
              </a:rPr>
              <a:t>III, Art. 29, 666-731, </a:t>
            </a:r>
            <a:r>
              <a:rPr lang="fr-FR" sz="2000" b="1" dirty="0" smtClean="0">
                <a:solidFill>
                  <a:schemeClr val="tx1"/>
                </a:solidFill>
              </a:rPr>
              <a:t>1843  </a:t>
            </a:r>
          </a:p>
          <a:p>
            <a:endParaRPr lang="fr-FR" sz="2000" dirty="0" smtClean="0"/>
          </a:p>
          <a:p>
            <a:endParaRPr lang="en-US" sz="2000" b="1" dirty="0">
              <a:solidFill>
                <a:schemeClr val="tx1"/>
              </a:solidFill>
            </a:endParaRPr>
          </a:p>
        </p:txBody>
      </p:sp>
    </p:spTree>
    <p:extLst>
      <p:ext uri="{BB962C8B-B14F-4D97-AF65-F5344CB8AC3E}">
        <p14:creationId xmlns:p14="http://schemas.microsoft.com/office/powerpoint/2010/main" val="3787235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1052736"/>
            <a:ext cx="4474840" cy="5386610"/>
          </a:xfrm>
        </p:spPr>
        <p:txBody>
          <a:bodyPr>
            <a:noAutofit/>
          </a:bodyPr>
          <a:lstStyle/>
          <a:p>
            <a:pPr algn="l"/>
            <a:r>
              <a:rPr lang="en-US" sz="3200" b="1" dirty="0" smtClean="0">
                <a:latin typeface="+mn-lt"/>
              </a:rPr>
              <a:t>Augustus De Morgan 1806-1871</a:t>
            </a:r>
            <a:r>
              <a:rPr lang="en-US" sz="3200" dirty="0" smtClean="0">
                <a:latin typeface="+mn-lt"/>
              </a:rPr>
              <a:t/>
            </a:r>
            <a:br>
              <a:rPr lang="en-US" sz="3200" dirty="0" smtClean="0">
                <a:latin typeface="+mn-lt"/>
              </a:rPr>
            </a:br>
            <a:r>
              <a:rPr lang="en-US" sz="3200" dirty="0" smtClean="0">
                <a:latin typeface="+mn-lt"/>
              </a:rPr>
              <a:t/>
            </a:r>
            <a:br>
              <a:rPr lang="en-US" sz="3200" dirty="0" smtClean="0">
                <a:latin typeface="+mn-lt"/>
              </a:rPr>
            </a:br>
            <a:r>
              <a:rPr lang="en-US" sz="2400" dirty="0" smtClean="0">
                <a:latin typeface="+mn-lt"/>
                <a:cs typeface="Delicious-Bold"/>
              </a:rPr>
              <a:t>Had any young beginner, about to go to </a:t>
            </a:r>
            <a:r>
              <a:rPr lang="en-US" sz="2400" dirty="0" err="1" smtClean="0">
                <a:latin typeface="+mn-lt"/>
                <a:cs typeface="Delicious-Bold"/>
              </a:rPr>
              <a:t>CambrIdge</a:t>
            </a:r>
            <a:r>
              <a:rPr lang="en-US" sz="2400" dirty="0" smtClean="0">
                <a:latin typeface="+mn-lt"/>
                <a:cs typeface="Delicious-Bold"/>
              </a:rPr>
              <a:t>, </a:t>
            </a:r>
            <a:r>
              <a:rPr lang="en-US" sz="2400" dirty="0" err="1" smtClean="0">
                <a:latin typeface="+mn-lt"/>
                <a:cs typeface="Delicious-Bold"/>
              </a:rPr>
              <a:t>shewn</a:t>
            </a:r>
            <a:r>
              <a:rPr lang="en-US" sz="2400" dirty="0" smtClean="0">
                <a:latin typeface="+mn-lt"/>
                <a:cs typeface="Delicious-Bold"/>
              </a:rPr>
              <a:t> the same power, I should have prophesied first that his aptitude at grasping the strong points and the real difficulties of first principles would have very much lowered his chance of being senior wrangler, secondly, that they would have certainly made him an original mathematical investigator, perhaps of first rate eminence …</a:t>
            </a:r>
            <a:r>
              <a:rPr lang="en-US" sz="2800" dirty="0" smtClean="0">
                <a:latin typeface="+mn-lt"/>
                <a:cs typeface="Delicious-Bold"/>
              </a:rPr>
              <a:t/>
            </a:r>
            <a:br>
              <a:rPr lang="en-US" sz="2800" dirty="0" smtClean="0">
                <a:latin typeface="+mn-lt"/>
                <a:cs typeface="Delicious-Bold"/>
              </a:rPr>
            </a:br>
            <a:r>
              <a:rPr lang="en-US" sz="2800" dirty="0" smtClean="0">
                <a:latin typeface="+mn-lt"/>
              </a:rPr>
              <a:t/>
            </a:r>
            <a:br>
              <a:rPr lang="en-US" sz="2800" dirty="0" smtClean="0">
                <a:latin typeface="+mn-lt"/>
              </a:rPr>
            </a:br>
            <a:r>
              <a:rPr lang="en-US" sz="2800" dirty="0" smtClean="0">
                <a:latin typeface="+mn-lt"/>
              </a:rPr>
              <a:t/>
            </a:r>
            <a:br>
              <a:rPr lang="en-US" sz="2800" dirty="0" smtClean="0">
                <a:latin typeface="+mn-lt"/>
              </a:rPr>
            </a:br>
            <a:r>
              <a:rPr lang="en-US" sz="2800" dirty="0" smtClean="0">
                <a:latin typeface="+mn-lt"/>
              </a:rPr>
              <a:t>``</a:t>
            </a:r>
            <a:endParaRPr lang="en-US" sz="2800" dirty="0">
              <a:latin typeface="+mn-lt"/>
            </a:endParaRPr>
          </a:p>
        </p:txBody>
      </p:sp>
      <p:pic>
        <p:nvPicPr>
          <p:cNvPr id="4" name="Content Placeholder 3"/>
          <p:cNvPicPr>
            <a:picLocks noGrp="1" noChangeAspect="1"/>
          </p:cNvPicPr>
          <p:nvPr>
            <p:ph idx="1"/>
          </p:nvPr>
        </p:nvPicPr>
        <p:blipFill rotWithShape="1">
          <a:blip r:embed="rId2"/>
          <a:srcRect l="-32250" r="11084"/>
          <a:stretch/>
        </p:blipFill>
        <p:spPr>
          <a:xfrm>
            <a:off x="-2772816" y="0"/>
            <a:ext cx="6735216" cy="6858000"/>
          </a:xfrm>
        </p:spPr>
      </p:pic>
    </p:spTree>
    <p:extLst>
      <p:ext uri="{BB962C8B-B14F-4D97-AF65-F5344CB8AC3E}">
        <p14:creationId xmlns:p14="http://schemas.microsoft.com/office/powerpoint/2010/main" val="16389990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qh0496.jpg"/>
          <p:cNvPicPr>
            <a:picLocks noGrp="1" noChangeAspect="1"/>
          </p:cNvPicPr>
          <p:nvPr>
            <p:ph idx="1"/>
          </p:nvPr>
        </p:nvPicPr>
        <p:blipFill>
          <a:blip r:embed="rId2" cstate="print">
            <a:extLst>
              <a:ext uri="{28A0092B-C50C-407E-A947-70E740481C1C}">
                <a14:useLocalDpi xmlns:a14="http://schemas.microsoft.com/office/drawing/2010/main" val="0"/>
              </a:ext>
            </a:extLst>
          </a:blip>
          <a:srcRect t="2646" b="2646"/>
          <a:stretch>
            <a:fillRect/>
          </a:stretch>
        </p:blipFill>
        <p:spPr>
          <a:xfrm>
            <a:off x="-540568" y="-819472"/>
            <a:ext cx="14689632" cy="11017225"/>
          </a:xfrm>
        </p:spPr>
      </p:pic>
    </p:spTree>
    <p:extLst>
      <p:ext uri="{BB962C8B-B14F-4D97-AF65-F5344CB8AC3E}">
        <p14:creationId xmlns:p14="http://schemas.microsoft.com/office/powerpoint/2010/main" val="38075096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X_right_bqh0477.jpg"/>
          <p:cNvPicPr>
            <a:picLocks noGrp="1" noChangeAspect="1"/>
          </p:cNvPicPr>
          <p:nvPr>
            <p:ph idx="1"/>
          </p:nvPr>
        </p:nvPicPr>
        <p:blipFill>
          <a:blip r:embed="rId2" cstate="print">
            <a:extLst>
              <a:ext uri="{28A0092B-C50C-407E-A947-70E740481C1C}">
                <a14:useLocalDpi xmlns:a14="http://schemas.microsoft.com/office/drawing/2010/main" val="0"/>
              </a:ext>
            </a:extLst>
          </a:blip>
          <a:srcRect t="13203" b="13203"/>
          <a:stretch>
            <a:fillRect/>
          </a:stretch>
        </p:blipFill>
        <p:spPr>
          <a:xfrm rot="120000">
            <a:off x="-4861048" y="-1683568"/>
            <a:ext cx="13033448" cy="9775086"/>
          </a:xfrm>
        </p:spPr>
      </p:pic>
    </p:spTree>
    <p:extLst>
      <p:ext uri="{BB962C8B-B14F-4D97-AF65-F5344CB8AC3E}">
        <p14:creationId xmlns:p14="http://schemas.microsoft.com/office/powerpoint/2010/main" val="6934103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qh051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4" t="4434" r="494" b="18264"/>
          <a:stretch/>
        </p:blipFill>
        <p:spPr>
          <a:xfrm>
            <a:off x="0" y="908720"/>
            <a:ext cx="9148589" cy="5517232"/>
          </a:xfrm>
        </p:spPr>
      </p:pic>
    </p:spTree>
    <p:extLst>
      <p:ext uri="{BB962C8B-B14F-4D97-AF65-F5344CB8AC3E}">
        <p14:creationId xmlns:p14="http://schemas.microsoft.com/office/powerpoint/2010/main" val="31803300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qh051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4" t="4434" r="494" b="18264"/>
          <a:stretch/>
        </p:blipFill>
        <p:spPr>
          <a:xfrm rot="5400000">
            <a:off x="-1566003" y="493994"/>
            <a:ext cx="11697647" cy="7054490"/>
          </a:xfrm>
        </p:spPr>
      </p:pic>
    </p:spTree>
    <p:extLst>
      <p:ext uri="{BB962C8B-B14F-4D97-AF65-F5344CB8AC3E}">
        <p14:creationId xmlns:p14="http://schemas.microsoft.com/office/powerpoint/2010/main" val="8859907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qh051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4" t="4434" r="494" b="18264"/>
          <a:stretch/>
        </p:blipFill>
        <p:spPr>
          <a:xfrm>
            <a:off x="0" y="908720"/>
            <a:ext cx="9148589" cy="5517232"/>
          </a:xfrm>
        </p:spPr>
      </p:pic>
    </p:spTree>
    <p:extLst>
      <p:ext uri="{BB962C8B-B14F-4D97-AF65-F5344CB8AC3E}">
        <p14:creationId xmlns:p14="http://schemas.microsoft.com/office/powerpoint/2010/main" val="1264013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rcRect l="-10486" r="-10486"/>
          <a:stretch>
            <a:fillRect/>
          </a:stretch>
        </p:blipFill>
        <p:spPr>
          <a:xfrm>
            <a:off x="0" y="0"/>
            <a:ext cx="9144000" cy="6858000"/>
          </a:xfrm>
        </p:spPr>
      </p:pic>
    </p:spTree>
    <p:extLst>
      <p:ext uri="{BB962C8B-B14F-4D97-AF65-F5344CB8AC3E}">
        <p14:creationId xmlns:p14="http://schemas.microsoft.com/office/powerpoint/2010/main" val="37428221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35811" b="-35811"/>
          <a:stretch>
            <a:fillRect/>
          </a:stretch>
        </p:blipFill>
        <p:spPr>
          <a:xfrm>
            <a:off x="-420555" y="0"/>
            <a:ext cx="9564555" cy="7173416"/>
          </a:xfrm>
        </p:spPr>
      </p:pic>
    </p:spTree>
    <p:extLst>
      <p:ext uri="{BB962C8B-B14F-4D97-AF65-F5344CB8AC3E}">
        <p14:creationId xmlns:p14="http://schemas.microsoft.com/office/powerpoint/2010/main" val="29175805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_all_bqh055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448" y="-531440"/>
            <a:ext cx="4968552" cy="9368080"/>
          </a:xfrm>
          <a:prstGeom prst="rect">
            <a:avLst/>
          </a:prstGeom>
        </p:spPr>
      </p:pic>
      <p:pic>
        <p:nvPicPr>
          <p:cNvPr id="5" name="Picture 4" descr="bqh055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5631" y="-459432"/>
            <a:ext cx="8751262" cy="8975440"/>
          </a:xfrm>
          <a:prstGeom prst="rect">
            <a:avLst/>
          </a:prstGeom>
        </p:spPr>
      </p:pic>
    </p:spTree>
    <p:extLst>
      <p:ext uri="{BB962C8B-B14F-4D97-AF65-F5344CB8AC3E}">
        <p14:creationId xmlns:p14="http://schemas.microsoft.com/office/powerpoint/2010/main" val="24651585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tn0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0000">
            <a:off x="-215490" y="-2887356"/>
            <a:ext cx="10693696" cy="12590542"/>
          </a:xfrm>
          <a:prstGeom prst="rect">
            <a:avLst/>
          </a:prstGeom>
        </p:spPr>
      </p:pic>
      <p:pic>
        <p:nvPicPr>
          <p:cNvPr id="3" name="Picture 2"/>
          <p:cNvPicPr>
            <a:picLocks noChangeAspect="1"/>
          </p:cNvPicPr>
          <p:nvPr/>
        </p:nvPicPr>
        <p:blipFill>
          <a:blip r:embed="rId3"/>
          <a:stretch>
            <a:fillRect/>
          </a:stretch>
        </p:blipFill>
        <p:spPr>
          <a:xfrm>
            <a:off x="8784983" y="-1107504"/>
            <a:ext cx="718034" cy="9721080"/>
          </a:xfrm>
          <a:prstGeom prst="rect">
            <a:avLst/>
          </a:prstGeom>
        </p:spPr>
      </p:pic>
    </p:spTree>
    <p:extLst>
      <p:ext uri="{BB962C8B-B14F-4D97-AF65-F5344CB8AC3E}">
        <p14:creationId xmlns:p14="http://schemas.microsoft.com/office/powerpoint/2010/main" val="39213690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VISIONARY</a:t>
            </a:r>
            <a:endParaRPr lang="en-US" dirty="0"/>
          </a:p>
        </p:txBody>
      </p:sp>
      <p:pic>
        <p:nvPicPr>
          <p:cNvPr id="4" name="Picture 3"/>
          <p:cNvPicPr>
            <a:picLocks noChangeAspect="1"/>
          </p:cNvPicPr>
          <p:nvPr/>
        </p:nvPicPr>
        <p:blipFill>
          <a:blip r:embed="rId2"/>
          <a:stretch>
            <a:fillRect/>
          </a:stretch>
        </p:blipFill>
        <p:spPr>
          <a:xfrm>
            <a:off x="1971506" y="27301"/>
            <a:ext cx="7172494" cy="6858000"/>
          </a:xfrm>
          <a:prstGeom prst="rect">
            <a:avLst/>
          </a:prstGeom>
        </p:spPr>
      </p:pic>
      <p:sp>
        <p:nvSpPr>
          <p:cNvPr id="3" name="Content Placeholder 2"/>
          <p:cNvSpPr>
            <a:spLocks noGrp="1"/>
          </p:cNvSpPr>
          <p:nvPr>
            <p:ph idx="1"/>
          </p:nvPr>
        </p:nvSpPr>
        <p:spPr/>
        <p:txBody>
          <a:bodyPr>
            <a:normAutofit/>
          </a:bodyPr>
          <a:lstStyle/>
          <a:p>
            <a:pPr marL="0" indent="0">
              <a:buNone/>
            </a:pPr>
            <a:endParaRPr lang="en-US" sz="2200" dirty="0"/>
          </a:p>
          <a:p>
            <a:pPr marL="0" indent="0">
              <a:buNone/>
            </a:pPr>
            <a:endParaRPr lang="en-US" sz="2200" dirty="0" smtClean="0"/>
          </a:p>
          <a:p>
            <a:endParaRPr lang="en-US" dirty="0"/>
          </a:p>
        </p:txBody>
      </p:sp>
      <p:pic>
        <p:nvPicPr>
          <p:cNvPr id="6" name="Picture 5"/>
          <p:cNvPicPr>
            <a:picLocks noChangeAspect="1"/>
          </p:cNvPicPr>
          <p:nvPr/>
        </p:nvPicPr>
        <p:blipFill>
          <a:blip r:embed="rId3"/>
          <a:stretch>
            <a:fillRect/>
          </a:stretch>
        </p:blipFill>
        <p:spPr>
          <a:xfrm>
            <a:off x="0" y="692696"/>
            <a:ext cx="8940800" cy="4889500"/>
          </a:xfrm>
          <a:prstGeom prst="rect">
            <a:avLst/>
          </a:prstGeom>
          <a:effectLst>
            <a:outerShdw blurRad="647700" dist="254000" dir="18900000" algn="l" rotWithShape="0">
              <a:prstClr val="black">
                <a:alpha val="40000"/>
              </a:prstClr>
            </a:outerShdw>
          </a:effectLst>
        </p:spPr>
      </p:pic>
    </p:spTree>
    <p:extLst>
      <p:ext uri="{BB962C8B-B14F-4D97-AF65-F5344CB8AC3E}">
        <p14:creationId xmlns:p14="http://schemas.microsoft.com/office/powerpoint/2010/main" val="4797214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1607620" y="0"/>
            <a:ext cx="7536380" cy="6858000"/>
          </a:xfrm>
          <a:prstGeom prst="rect">
            <a:avLst/>
          </a:prstGeom>
        </p:spPr>
      </p:pic>
      <p:sp>
        <p:nvSpPr>
          <p:cNvPr id="10" name="TextBox 9"/>
          <p:cNvSpPr txBox="1"/>
          <p:nvPr/>
        </p:nvSpPr>
        <p:spPr>
          <a:xfrm rot="16200000">
            <a:off x="-2059122" y="3399093"/>
            <a:ext cx="5400600" cy="707886"/>
          </a:xfrm>
          <a:prstGeom prst="rect">
            <a:avLst/>
          </a:prstGeom>
          <a:noFill/>
        </p:spPr>
        <p:txBody>
          <a:bodyPr wrap="square" rtlCol="0">
            <a:spAutoFit/>
          </a:bodyPr>
          <a:lstStyle/>
          <a:p>
            <a:r>
              <a:rPr lang="en-US" sz="2000" dirty="0">
                <a:latin typeface="Delicious-Heavy"/>
                <a:cs typeface="Delicious-Heavy"/>
              </a:rPr>
              <a:t>A M Turing, 'Can digital computers think?'.  </a:t>
            </a:r>
            <a:endParaRPr lang="en-US" sz="2000" dirty="0" smtClean="0">
              <a:latin typeface="Delicious-Heavy"/>
              <a:cs typeface="Delicious-Heavy"/>
            </a:endParaRPr>
          </a:p>
          <a:p>
            <a:r>
              <a:rPr lang="en-US" sz="2000" dirty="0" smtClean="0">
                <a:latin typeface="Delicious-Heavy"/>
                <a:cs typeface="Delicious-Heavy"/>
              </a:rPr>
              <a:t>BBC Third </a:t>
            </a:r>
            <a:r>
              <a:rPr lang="en-US" sz="2000" dirty="0" err="1" smtClean="0">
                <a:latin typeface="Delicious-Heavy"/>
                <a:cs typeface="Delicious-Heavy"/>
              </a:rPr>
              <a:t>Programme</a:t>
            </a:r>
            <a:r>
              <a:rPr lang="en-US" sz="2000" dirty="0">
                <a:latin typeface="Delicious-Heavy"/>
                <a:cs typeface="Delicious-Heavy"/>
              </a:rPr>
              <a:t>, 15 May 1951.</a:t>
            </a:r>
          </a:p>
        </p:txBody>
      </p:sp>
    </p:spTree>
    <p:extLst>
      <p:ext uri="{BB962C8B-B14F-4D97-AF65-F5344CB8AC3E}">
        <p14:creationId xmlns:p14="http://schemas.microsoft.com/office/powerpoint/2010/main" val="61838395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2482.jpg"/>
          <p:cNvPicPr>
            <a:picLocks noGrp="1" noChangeAspect="1"/>
          </p:cNvPicPr>
          <p:nvPr>
            <p:ph idx="1"/>
          </p:nvPr>
        </p:nvPicPr>
        <p:blipFill>
          <a:blip r:embed="rId2">
            <a:extLst>
              <a:ext uri="{28A0092B-C50C-407E-A947-70E740481C1C}">
                <a14:useLocalDpi xmlns:a14="http://schemas.microsoft.com/office/drawing/2010/main" val="0"/>
              </a:ext>
            </a:extLst>
          </a:blip>
          <a:srcRect t="2190" b="2190"/>
          <a:stretch>
            <a:fillRect/>
          </a:stretch>
        </p:blipFill>
        <p:spPr>
          <a:xfrm>
            <a:off x="-1" y="0"/>
            <a:ext cx="9562895" cy="6858000"/>
          </a:xfrm>
        </p:spPr>
      </p:pic>
    </p:spTree>
    <p:extLst>
      <p:ext uri="{BB962C8B-B14F-4D97-AF65-F5344CB8AC3E}">
        <p14:creationId xmlns:p14="http://schemas.microsoft.com/office/powerpoint/2010/main" val="25490442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188640"/>
            <a:ext cx="8568952" cy="7416824"/>
          </a:xfrm>
        </p:spPr>
        <p:txBody>
          <a:bodyPr>
            <a:noAutofit/>
          </a:bodyPr>
          <a:lstStyle/>
          <a:p>
            <a:pPr>
              <a:spcBef>
                <a:spcPts val="0"/>
              </a:spcBef>
              <a:spcAft>
                <a:spcPts val="2300"/>
              </a:spcAft>
            </a:pPr>
            <a:r>
              <a:rPr lang="en-US" sz="2400" dirty="0" smtClean="0"/>
              <a:t>We </a:t>
            </a:r>
            <a:r>
              <a:rPr lang="en-US" sz="2400" dirty="0"/>
              <a:t>are accustomed to seeing pictures of sleekly streamlined modern electronic computers with similarly endowed, female operators poised at the controls. It is surprising then to find a book </a:t>
            </a:r>
            <a:r>
              <a:rPr lang="en-US" sz="2400" dirty="0" smtClean="0"/>
              <a:t>… starting </a:t>
            </a:r>
            <a:r>
              <a:rPr lang="en-US" sz="2400" dirty="0"/>
              <a:t>off with a handsome, old-fashioned portrait of a nineteenth-century lady </a:t>
            </a:r>
            <a:r>
              <a:rPr lang="en-US" sz="2400" dirty="0" smtClean="0"/>
              <a:t>mathematician  		</a:t>
            </a:r>
            <a:r>
              <a:rPr lang="en-US" sz="2400" i="1" dirty="0" err="1" smtClean="0"/>
              <a:t>Bucholz</a:t>
            </a:r>
            <a:r>
              <a:rPr lang="en-US" sz="2400" i="1" dirty="0" smtClean="0"/>
              <a:t>, 1953</a:t>
            </a:r>
            <a:endParaRPr lang="en-US" sz="2400" dirty="0"/>
          </a:p>
          <a:p>
            <a:pPr>
              <a:spcBef>
                <a:spcPts val="0"/>
              </a:spcBef>
              <a:spcAft>
                <a:spcPts val="2300"/>
              </a:spcAft>
            </a:pPr>
            <a:r>
              <a:rPr lang="en-US" sz="2400" dirty="0" smtClean="0"/>
              <a:t>…had </a:t>
            </a:r>
            <a:r>
              <a:rPr lang="en-US" sz="2400" dirty="0"/>
              <a:t>great difficulty getting beyond her probing "first queries" and acquiring a firm grasp of mathematical </a:t>
            </a:r>
            <a:r>
              <a:rPr lang="en-US" sz="2400" dirty="0" smtClean="0"/>
              <a:t>practice </a:t>
            </a:r>
            <a:r>
              <a:rPr lang="en-US" sz="2400" i="1" dirty="0" smtClean="0"/>
              <a:t>Stein 1985</a:t>
            </a:r>
            <a:endParaRPr lang="en-US" sz="2400" i="1" dirty="0"/>
          </a:p>
          <a:p>
            <a:pPr>
              <a:spcBef>
                <a:spcPts val="0"/>
              </a:spcBef>
              <a:spcAft>
                <a:spcPts val="2300"/>
              </a:spcAft>
            </a:pPr>
            <a:r>
              <a:rPr lang="en-US" sz="2400" dirty="0" smtClean="0"/>
              <a:t>… </a:t>
            </a:r>
            <a:r>
              <a:rPr lang="en-US" sz="2400" dirty="0" smtClean="0"/>
              <a:t>no </a:t>
            </a:r>
            <a:r>
              <a:rPr lang="en-US" sz="2400" dirty="0"/>
              <a:t>evidence </a:t>
            </a:r>
            <a:r>
              <a:rPr lang="en-US" sz="2400" dirty="0" smtClean="0"/>
              <a:t>that Ada ever </a:t>
            </a:r>
            <a:r>
              <a:rPr lang="en-US" sz="2400" dirty="0"/>
              <a:t>prepared a program for the Analytical Engine, but her correspondence with Babbage shows that she did not have the knowledge </a:t>
            </a:r>
            <a:r>
              <a:rPr lang="en-US" sz="2400" dirty="0" smtClean="0"/>
              <a:t>to do so.       </a:t>
            </a:r>
            <a:r>
              <a:rPr lang="en-US" sz="2400" i="1" dirty="0" smtClean="0"/>
              <a:t>Bromley</a:t>
            </a:r>
            <a:r>
              <a:rPr lang="en-US" sz="2400" i="1" dirty="0"/>
              <a:t>, </a:t>
            </a:r>
            <a:r>
              <a:rPr lang="en-US" sz="2400" i="1" dirty="0" smtClean="0"/>
              <a:t>1990</a:t>
            </a:r>
            <a:endParaRPr lang="en-US" sz="2400" dirty="0" smtClean="0"/>
          </a:p>
          <a:p>
            <a:pPr>
              <a:spcBef>
                <a:spcPts val="0"/>
              </a:spcBef>
              <a:spcAft>
                <a:spcPts val="2300"/>
              </a:spcAft>
            </a:pPr>
            <a:r>
              <a:rPr lang="en-US" sz="2400" dirty="0" smtClean="0"/>
              <a:t>.. no </a:t>
            </a:r>
            <a:r>
              <a:rPr lang="en-US" sz="2400" dirty="0"/>
              <a:t>exaggeration to say that she was a manic depressive with the most amazing delusions about her own talents, and a rather shallow understanding of both Charles Babbage and the Analytical Engine</a:t>
            </a:r>
            <a:r>
              <a:rPr lang="en-US" sz="2400" dirty="0" smtClean="0"/>
              <a:t>.                                                          </a:t>
            </a:r>
            <a:r>
              <a:rPr lang="en-US" sz="2400" i="1" dirty="0"/>
              <a:t>Collier, </a:t>
            </a:r>
            <a:r>
              <a:rPr lang="en-US" sz="2400" i="1" dirty="0" smtClean="0"/>
              <a:t>1991</a:t>
            </a:r>
          </a:p>
          <a:p>
            <a:pPr marL="0" indent="0">
              <a:buNone/>
            </a:pPr>
            <a:endParaRPr lang="en-US" sz="1800" i="1" dirty="0"/>
          </a:p>
          <a:p>
            <a:pPr marL="0" indent="0">
              <a:buNone/>
            </a:pPr>
            <a:endParaRPr lang="en-US" sz="1800" dirty="0" smtClean="0"/>
          </a:p>
          <a:p>
            <a:pPr marL="0" indent="0" algn="r">
              <a:buNone/>
            </a:pPr>
            <a:endParaRPr lang="en-US" sz="1800" dirty="0"/>
          </a:p>
          <a:p>
            <a:pPr marL="0" indent="0" algn="r">
              <a:buNone/>
            </a:pPr>
            <a:r>
              <a:rPr lang="en-US" sz="1800" dirty="0" smtClean="0"/>
              <a:t> </a:t>
            </a:r>
            <a:r>
              <a:rPr lang="en-US" sz="1800" dirty="0"/>
              <a:t> </a:t>
            </a:r>
          </a:p>
        </p:txBody>
      </p:sp>
    </p:spTree>
    <p:extLst>
      <p:ext uri="{BB962C8B-B14F-4D97-AF65-F5344CB8AC3E}">
        <p14:creationId xmlns:p14="http://schemas.microsoft.com/office/powerpoint/2010/main" val="15661916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188640"/>
            <a:ext cx="8568952" cy="7416824"/>
          </a:xfrm>
        </p:spPr>
        <p:txBody>
          <a:bodyPr>
            <a:noAutofit/>
          </a:bodyPr>
          <a:lstStyle/>
          <a:p>
            <a:pPr>
              <a:spcBef>
                <a:spcPts val="0"/>
              </a:spcBef>
              <a:spcAft>
                <a:spcPts val="2400"/>
              </a:spcAft>
            </a:pPr>
            <a:endParaRPr lang="en-US" sz="2400" dirty="0" smtClean="0"/>
          </a:p>
          <a:p>
            <a:pPr>
              <a:spcBef>
                <a:spcPts val="0"/>
              </a:spcBef>
              <a:spcAft>
                <a:spcPts val="2400"/>
              </a:spcAft>
            </a:pPr>
            <a:r>
              <a:rPr lang="en-US" sz="2400" dirty="0" smtClean="0"/>
              <a:t>I believe </a:t>
            </a:r>
            <a:r>
              <a:rPr lang="en-US" sz="2400" dirty="0"/>
              <a:t>myself to possess a most singular combination of qualities </a:t>
            </a:r>
            <a:r>
              <a:rPr lang="en-US" sz="2400" dirty="0" smtClean="0"/>
              <a:t>exactly </a:t>
            </a:r>
            <a:r>
              <a:rPr lang="en-US" sz="2400" dirty="0"/>
              <a:t>fitted to make me pre-eminently a discoverer of the hidden realities of nature ...the belief has </a:t>
            </a:r>
            <a:r>
              <a:rPr lang="en-US" sz="2400" dirty="0" smtClean="0"/>
              <a:t>been forced </a:t>
            </a:r>
            <a:r>
              <a:rPr lang="en-US" sz="2400" dirty="0"/>
              <a:t>upon me...</a:t>
            </a:r>
            <a:r>
              <a:rPr lang="en-US" sz="2400" dirty="0" smtClean="0"/>
              <a:t>.</a:t>
            </a:r>
            <a:r>
              <a:rPr lang="en-US" sz="2400" dirty="0"/>
              <a:t> </a:t>
            </a:r>
            <a:r>
              <a:rPr lang="en-US" sz="2400" dirty="0" smtClean="0"/>
              <a:t>                                                                     </a:t>
            </a:r>
            <a:r>
              <a:rPr lang="en-US" sz="2400" i="1" dirty="0" smtClean="0"/>
              <a:t>Ada Lovelace 1841 </a:t>
            </a:r>
            <a:r>
              <a:rPr lang="en-US" sz="2400" dirty="0" smtClean="0"/>
              <a:t>      </a:t>
            </a:r>
          </a:p>
          <a:p>
            <a:pPr>
              <a:spcBef>
                <a:spcPts val="0"/>
              </a:spcBef>
              <a:spcAft>
                <a:spcPts val="2400"/>
              </a:spcAft>
            </a:pPr>
            <a:r>
              <a:rPr lang="en-US" sz="2400" dirty="0" smtClean="0"/>
              <a:t>I </a:t>
            </a:r>
            <a:r>
              <a:rPr lang="en-US" sz="2400" dirty="0"/>
              <a:t>suppose many hundreds &amp; thousands of such formulae will come forth from my </a:t>
            </a:r>
            <a:r>
              <a:rPr lang="en-US" sz="2400" dirty="0" smtClean="0"/>
              <a:t>pen, </a:t>
            </a:r>
            <a:r>
              <a:rPr lang="en-US" sz="2400" dirty="0"/>
              <a:t>in one way or another. </a:t>
            </a:r>
            <a:r>
              <a:rPr lang="en-US" sz="2400" dirty="0" smtClean="0"/>
              <a:t>        </a:t>
            </a:r>
            <a:r>
              <a:rPr lang="en-US" sz="2400" i="1" dirty="0" smtClean="0"/>
              <a:t>AAL 1841 </a:t>
            </a:r>
            <a:endParaRPr lang="en-US" sz="2400" dirty="0" smtClean="0"/>
          </a:p>
          <a:p>
            <a:pPr>
              <a:spcBef>
                <a:spcPts val="0"/>
              </a:spcBef>
              <a:spcAft>
                <a:spcPts val="2400"/>
              </a:spcAft>
            </a:pPr>
            <a:r>
              <a:rPr lang="en-US" sz="2400" dirty="0" smtClean="0"/>
              <a:t>It </a:t>
            </a:r>
            <a:r>
              <a:rPr lang="en-US" sz="2400" dirty="0"/>
              <a:t>is difficult for all of us to grasp a mind set that integrates Plato, and Aristotle, the world of poetry and </a:t>
            </a:r>
            <a:r>
              <a:rPr lang="en-US" sz="2400" dirty="0" smtClean="0"/>
              <a:t>science   </a:t>
            </a:r>
            <a:r>
              <a:rPr lang="en-US" sz="2400" i="1" dirty="0" smtClean="0"/>
              <a:t>Betty Toole </a:t>
            </a:r>
            <a:r>
              <a:rPr lang="en-US" sz="2400" i="1" dirty="0" smtClean="0"/>
              <a:t>2001</a:t>
            </a:r>
            <a:endParaRPr lang="en-US" sz="2400" i="1" dirty="0" smtClean="0"/>
          </a:p>
          <a:p>
            <a:pPr>
              <a:spcBef>
                <a:spcPts val="0"/>
              </a:spcBef>
              <a:spcAft>
                <a:spcPts val="2400"/>
              </a:spcAft>
            </a:pPr>
            <a:r>
              <a:rPr lang="en-US" sz="2400" dirty="0"/>
              <a:t>She foresaw our use of CDs for music</a:t>
            </a:r>
            <a:r>
              <a:rPr lang="en-US" sz="2400" i="1" dirty="0"/>
              <a:t>.          </a:t>
            </a:r>
            <a:r>
              <a:rPr lang="en-US" sz="2400" i="1" dirty="0" smtClean="0"/>
              <a:t> James </a:t>
            </a:r>
            <a:r>
              <a:rPr lang="en-US" sz="2400" i="1" dirty="0" err="1" smtClean="0"/>
              <a:t>Essinger</a:t>
            </a:r>
            <a:r>
              <a:rPr lang="en-US" sz="2400" i="1" dirty="0" smtClean="0"/>
              <a:t> </a:t>
            </a:r>
            <a:r>
              <a:rPr lang="en-US" sz="2400" i="1" dirty="0" smtClean="0"/>
              <a:t>2014</a:t>
            </a:r>
            <a:endParaRPr lang="en-US" sz="2400" dirty="0"/>
          </a:p>
          <a:p>
            <a:pPr>
              <a:spcBef>
                <a:spcPts val="0"/>
              </a:spcBef>
              <a:spcAft>
                <a:spcPts val="2400"/>
              </a:spcAft>
            </a:pPr>
            <a:r>
              <a:rPr lang="en-US" sz="2400" dirty="0" smtClean="0"/>
              <a:t>If </a:t>
            </a:r>
            <a:r>
              <a:rPr lang="en-US" sz="2400" dirty="0"/>
              <a:t>it wasn’t for Ada Lovelace, there’s a chance that none of </a:t>
            </a:r>
            <a:r>
              <a:rPr lang="en-US" sz="2400" dirty="0" smtClean="0"/>
              <a:t>this [Silicon Valley]  </a:t>
            </a:r>
            <a:r>
              <a:rPr lang="en-US" sz="2400" dirty="0"/>
              <a:t>would even </a:t>
            </a:r>
            <a:r>
              <a:rPr lang="en-US" sz="2400" dirty="0" smtClean="0"/>
              <a:t>exist</a:t>
            </a:r>
            <a:r>
              <a:rPr lang="en-US" sz="2400" dirty="0"/>
              <a:t> </a:t>
            </a:r>
            <a:r>
              <a:rPr lang="en-US" sz="2400" dirty="0" smtClean="0"/>
              <a:t>               </a:t>
            </a:r>
            <a:r>
              <a:rPr lang="en-US" sz="2400" i="1" dirty="0" smtClean="0"/>
              <a:t>Walter Isaacson  2014</a:t>
            </a:r>
          </a:p>
          <a:p>
            <a:pPr>
              <a:lnSpc>
                <a:spcPct val="110000"/>
              </a:lnSpc>
              <a:spcBef>
                <a:spcPts val="0"/>
              </a:spcBef>
              <a:spcAft>
                <a:spcPts val="500"/>
              </a:spcAft>
            </a:pPr>
            <a:endParaRPr lang="en-US" sz="2400" i="1" dirty="0"/>
          </a:p>
          <a:p>
            <a:pPr marL="0" indent="0">
              <a:buNone/>
            </a:pPr>
            <a:endParaRPr lang="en-US" sz="1800" i="1" dirty="0"/>
          </a:p>
          <a:p>
            <a:pPr marL="0" indent="0">
              <a:buNone/>
            </a:pPr>
            <a:endParaRPr lang="en-US" sz="1800" dirty="0" smtClean="0"/>
          </a:p>
          <a:p>
            <a:pPr marL="0" indent="0" algn="r">
              <a:buNone/>
            </a:pPr>
            <a:endParaRPr lang="en-US" sz="1800" dirty="0"/>
          </a:p>
          <a:p>
            <a:pPr marL="0" indent="0" algn="r">
              <a:buNone/>
            </a:pPr>
            <a:r>
              <a:rPr lang="en-US" sz="1800" dirty="0" smtClean="0"/>
              <a:t> </a:t>
            </a:r>
            <a:r>
              <a:rPr lang="en-US" sz="1800" dirty="0"/>
              <a:t> </a:t>
            </a:r>
          </a:p>
        </p:txBody>
      </p:sp>
    </p:spTree>
    <p:extLst>
      <p:ext uri="{BB962C8B-B14F-4D97-AF65-F5344CB8AC3E}">
        <p14:creationId xmlns:p14="http://schemas.microsoft.com/office/powerpoint/2010/main" val="3304972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b="1"/>
          </a:p>
        </p:txBody>
      </p:sp>
      <p:sp>
        <p:nvSpPr>
          <p:cNvPr id="3" name="Content Placeholder 2"/>
          <p:cNvSpPr>
            <a:spLocks noGrp="1"/>
          </p:cNvSpPr>
          <p:nvPr>
            <p:ph idx="1"/>
          </p:nvPr>
        </p:nvSpPr>
        <p:spPr/>
        <p:txBody>
          <a:bodyPr/>
          <a:lstStyle/>
          <a:p>
            <a:endParaRPr lang="en-US" sz="2800" b="1" dirty="0"/>
          </a:p>
        </p:txBody>
      </p:sp>
      <p:pic>
        <p:nvPicPr>
          <p:cNvPr id="6" name="Picture 5" descr="Ada-c1850-cropp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68" y="-3339752"/>
            <a:ext cx="10386880" cy="13307885"/>
          </a:xfrm>
          <a:prstGeom prst="rect">
            <a:avLst/>
          </a:prstGeom>
        </p:spPr>
      </p:pic>
      <p:sp>
        <p:nvSpPr>
          <p:cNvPr id="4" name="TextBox 3"/>
          <p:cNvSpPr txBox="1"/>
          <p:nvPr/>
        </p:nvSpPr>
        <p:spPr>
          <a:xfrm>
            <a:off x="1547663" y="5517232"/>
            <a:ext cx="6856559" cy="1200328"/>
          </a:xfrm>
          <a:prstGeom prst="rect">
            <a:avLst/>
          </a:prstGeom>
          <a:noFill/>
        </p:spPr>
        <p:txBody>
          <a:bodyPr wrap="square" rtlCol="0">
            <a:spAutoFit/>
          </a:bodyPr>
          <a:lstStyle/>
          <a:p>
            <a:pPr algn="r"/>
            <a:r>
              <a:rPr lang="en-GB" sz="2400" b="1" dirty="0" smtClean="0">
                <a:solidFill>
                  <a:schemeClr val="bg1"/>
                </a:solidFill>
              </a:rPr>
              <a:t>Images </a:t>
            </a:r>
            <a:r>
              <a:rPr lang="en-GB" sz="2400" b="1" dirty="0">
                <a:solidFill>
                  <a:schemeClr val="bg1"/>
                </a:solidFill>
              </a:rPr>
              <a:t>in this </a:t>
            </a:r>
            <a:r>
              <a:rPr lang="en-GB" sz="2400" b="1" dirty="0" smtClean="0">
                <a:solidFill>
                  <a:schemeClr val="bg1"/>
                </a:solidFill>
              </a:rPr>
              <a:t>presentation used </a:t>
            </a:r>
            <a:r>
              <a:rPr lang="en-GB" sz="2400" b="1" dirty="0" smtClean="0">
                <a:solidFill>
                  <a:schemeClr val="bg1"/>
                </a:solidFill>
              </a:rPr>
              <a:t>by kind permission </a:t>
            </a:r>
            <a:r>
              <a:rPr lang="en-GB" sz="2400" b="1" dirty="0" smtClean="0">
                <a:solidFill>
                  <a:schemeClr val="bg1"/>
                </a:solidFill>
              </a:rPr>
              <a:t>of  Geoffrey Bond, </a:t>
            </a:r>
            <a:r>
              <a:rPr lang="en-GB" sz="2400" b="1" dirty="0" smtClean="0">
                <a:solidFill>
                  <a:schemeClr val="bg1"/>
                </a:solidFill>
              </a:rPr>
              <a:t>Sydney Padua, Somerville </a:t>
            </a:r>
            <a:r>
              <a:rPr lang="en-GB" sz="2400" b="1" dirty="0" smtClean="0">
                <a:solidFill>
                  <a:schemeClr val="bg1"/>
                </a:solidFill>
              </a:rPr>
              <a:t>College, </a:t>
            </a:r>
            <a:r>
              <a:rPr lang="en-GB" sz="2400" b="1" dirty="0" smtClean="0">
                <a:solidFill>
                  <a:schemeClr val="bg1"/>
                </a:solidFill>
              </a:rPr>
              <a:t>and </a:t>
            </a:r>
            <a:r>
              <a:rPr lang="en-GB" sz="2400" b="1" dirty="0" smtClean="0">
                <a:solidFill>
                  <a:schemeClr val="bg1"/>
                </a:solidFill>
              </a:rPr>
              <a:t>the descendants of Ada Lovelace</a:t>
            </a:r>
            <a:endParaRPr lang="en-US" sz="2400" b="1" dirty="0">
              <a:solidFill>
                <a:schemeClr val="bg1"/>
              </a:solidFill>
            </a:endParaRPr>
          </a:p>
        </p:txBody>
      </p:sp>
    </p:spTree>
    <p:extLst>
      <p:ext uri="{BB962C8B-B14F-4D97-AF65-F5344CB8AC3E}">
        <p14:creationId xmlns:p14="http://schemas.microsoft.com/office/powerpoint/2010/main" val="16774989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qh051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4" t="4434" r="494" b="18264"/>
          <a:stretch/>
        </p:blipFill>
        <p:spPr>
          <a:xfrm>
            <a:off x="0" y="908720"/>
            <a:ext cx="9148589" cy="5517232"/>
          </a:xfrm>
        </p:spPr>
      </p:pic>
      <p:sp>
        <p:nvSpPr>
          <p:cNvPr id="3" name="TextBox 2"/>
          <p:cNvSpPr txBox="1"/>
          <p:nvPr/>
        </p:nvSpPr>
        <p:spPr>
          <a:xfrm>
            <a:off x="1763688" y="4797152"/>
            <a:ext cx="7246395" cy="1200328"/>
          </a:xfrm>
          <a:prstGeom prst="rect">
            <a:avLst/>
          </a:prstGeom>
          <a:noFill/>
        </p:spPr>
        <p:txBody>
          <a:bodyPr wrap="none" rtlCol="0">
            <a:spAutoFit/>
          </a:bodyPr>
          <a:lstStyle/>
          <a:p>
            <a:r>
              <a:rPr lang="en-US" sz="2400" b="1" dirty="0" smtClean="0"/>
              <a:t>Ada Lovelace’s mathematical archive, 500 </a:t>
            </a:r>
            <a:r>
              <a:rPr lang="en-US" sz="2400" b="1" dirty="0" err="1" smtClean="0"/>
              <a:t>digitisations</a:t>
            </a:r>
            <a:r>
              <a:rPr lang="en-US" sz="2400" b="1" dirty="0" smtClean="0"/>
              <a:t> </a:t>
            </a:r>
          </a:p>
          <a:p>
            <a:r>
              <a:rPr lang="en-US" sz="2400" b="1" dirty="0" smtClean="0"/>
              <a:t>and transcripts, to be  released on line, December 2015, </a:t>
            </a:r>
          </a:p>
          <a:p>
            <a:r>
              <a:rPr lang="en-US" sz="2400" b="1" dirty="0" smtClean="0"/>
              <a:t>by the Clay Mathematics Institute</a:t>
            </a:r>
            <a:endParaRPr lang="en-US" sz="2400" b="1" dirty="0"/>
          </a:p>
        </p:txBody>
      </p:sp>
    </p:spTree>
    <p:extLst>
      <p:ext uri="{BB962C8B-B14F-4D97-AF65-F5344CB8AC3E}">
        <p14:creationId xmlns:p14="http://schemas.microsoft.com/office/powerpoint/2010/main" val="27604156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1490" r="-21490"/>
          <a:stretch>
            <a:fillRect/>
          </a:stretch>
        </p:blipFill>
        <p:spPr>
          <a:xfrm>
            <a:off x="-2196752" y="-3457146"/>
            <a:ext cx="13753528" cy="10315146"/>
          </a:xfrm>
        </p:spPr>
      </p:pic>
    </p:spTree>
    <p:extLst>
      <p:ext uri="{BB962C8B-B14F-4D97-AF65-F5344CB8AC3E}">
        <p14:creationId xmlns:p14="http://schemas.microsoft.com/office/powerpoint/2010/main" val="39071476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04448" cy="1143000"/>
          </a:xfrm>
        </p:spPr>
        <p:txBody>
          <a:bodyPr>
            <a:normAutofit/>
          </a:bodyPr>
          <a:lstStyle/>
          <a:p>
            <a:pPr algn="l"/>
            <a:r>
              <a:rPr lang="en-US" sz="2400" dirty="0" smtClean="0">
                <a:latin typeface="Delicious-Heavy"/>
                <a:cs typeface="Delicious-Heavy"/>
              </a:rPr>
              <a:t>Charles Babbage 1791 - 1871 </a:t>
            </a:r>
            <a:br>
              <a:rPr lang="en-US" sz="2400" dirty="0" smtClean="0">
                <a:latin typeface="Delicious-Heavy"/>
                <a:cs typeface="Delicious-Heavy"/>
              </a:rPr>
            </a:br>
            <a:r>
              <a:rPr lang="en-US" sz="2400" dirty="0" smtClean="0">
                <a:latin typeface="Delicious-Heavy"/>
                <a:cs typeface="Delicious-Heavy"/>
              </a:rPr>
              <a:t>Federico </a:t>
            </a:r>
            <a:r>
              <a:rPr lang="en-US" sz="2400" dirty="0" err="1" smtClean="0">
                <a:latin typeface="Delicious-Heavy"/>
                <a:cs typeface="Delicious-Heavy"/>
              </a:rPr>
              <a:t>Menabrea</a:t>
            </a:r>
            <a:r>
              <a:rPr lang="en-US" sz="2400" dirty="0" smtClean="0">
                <a:latin typeface="Delicious-Heavy"/>
                <a:cs typeface="Delicious-Heavy"/>
              </a:rPr>
              <a:t> 1809 - 1896</a:t>
            </a:r>
            <a:endParaRPr lang="en-US" sz="2400" dirty="0">
              <a:latin typeface="Delicious-Heavy"/>
              <a:cs typeface="Delicious-Heavy"/>
            </a:endParaRPr>
          </a:p>
        </p:txBody>
      </p:sp>
      <p:pic>
        <p:nvPicPr>
          <p:cNvPr id="4" name="Content Placeholder 3"/>
          <p:cNvPicPr>
            <a:picLocks noGrp="1" noChangeAspect="1"/>
          </p:cNvPicPr>
          <p:nvPr>
            <p:ph idx="1"/>
          </p:nvPr>
        </p:nvPicPr>
        <p:blipFill>
          <a:blip r:embed="rId2"/>
          <a:srcRect l="-37294" r="-37294"/>
          <a:stretch>
            <a:fillRect/>
          </a:stretch>
        </p:blipFill>
        <p:spPr>
          <a:xfrm>
            <a:off x="2267744" y="0"/>
            <a:ext cx="9144000" cy="6858000"/>
          </a:xfrm>
        </p:spPr>
      </p:pic>
      <p:pic>
        <p:nvPicPr>
          <p:cNvPr id="5" name="Picture 4"/>
          <p:cNvPicPr>
            <a:picLocks noChangeAspect="1"/>
          </p:cNvPicPr>
          <p:nvPr/>
        </p:nvPicPr>
        <p:blipFill>
          <a:blip r:embed="rId3"/>
          <a:stretch>
            <a:fillRect/>
          </a:stretch>
        </p:blipFill>
        <p:spPr>
          <a:xfrm>
            <a:off x="0" y="1606789"/>
            <a:ext cx="4204454" cy="5255568"/>
          </a:xfrm>
          <a:prstGeom prst="rect">
            <a:avLst/>
          </a:prstGeom>
        </p:spPr>
      </p:pic>
    </p:spTree>
    <p:extLst>
      <p:ext uri="{BB962C8B-B14F-4D97-AF65-F5344CB8AC3E}">
        <p14:creationId xmlns:p14="http://schemas.microsoft.com/office/powerpoint/2010/main" val="40674486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6592" y="-243408"/>
            <a:ext cx="10529447" cy="7442874"/>
          </a:xfrm>
          <a:prstGeom prst="rect">
            <a:avLst/>
          </a:prstGeom>
        </p:spPr>
      </p:pic>
      <p:sp>
        <p:nvSpPr>
          <p:cNvPr id="2" name="Title 1"/>
          <p:cNvSpPr>
            <a:spLocks noGrp="1"/>
          </p:cNvSpPr>
          <p:nvPr>
            <p:ph type="ctrTitle"/>
          </p:nvPr>
        </p:nvSpPr>
        <p:spPr>
          <a:xfrm>
            <a:off x="0" y="1"/>
            <a:ext cx="8458200" cy="2492896"/>
          </a:xfrm>
        </p:spPr>
        <p:txBody>
          <a:bodyPr>
            <a:normAutofit/>
          </a:bodyPr>
          <a:lstStyle/>
          <a:p>
            <a:pPr algn="r"/>
            <a:endParaRPr lang="en-GB" sz="3600" b="1"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7651005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_AE_Plan_25_184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6" y="0"/>
            <a:ext cx="9144000" cy="6654924"/>
          </a:xfrm>
          <a:prstGeom prst="rect">
            <a:avLst/>
          </a:prstGeom>
        </p:spPr>
      </p:pic>
    </p:spTree>
    <p:extLst>
      <p:ext uri="{BB962C8B-B14F-4D97-AF65-F5344CB8AC3E}">
        <p14:creationId xmlns:p14="http://schemas.microsoft.com/office/powerpoint/2010/main" val="1475954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7504" y="34244"/>
            <a:ext cx="9036496" cy="6823756"/>
          </a:xfrm>
        </p:spPr>
        <p:txBody>
          <a:bodyPr>
            <a:normAutofit/>
          </a:bodyPr>
          <a:lstStyle/>
          <a:p>
            <a:pPr marL="0" indent="0">
              <a:buNone/>
            </a:pPr>
            <a:r>
              <a:rPr lang="en-US" sz="2800" dirty="0" smtClean="0">
                <a:latin typeface="Delicious-Heavy"/>
                <a:cs typeface="Delicious-Heavy"/>
              </a:rPr>
              <a:t>Difference engine</a:t>
            </a:r>
          </a:p>
          <a:p>
            <a:pPr marL="457200" lvl="1" indent="0">
              <a:buNone/>
            </a:pPr>
            <a:r>
              <a:rPr lang="en-US" dirty="0" smtClean="0">
                <a:latin typeface="Delicious-Heavy"/>
                <a:cs typeface="Delicious-Heavy"/>
              </a:rPr>
              <a:t>+, *,  are operations</a:t>
            </a:r>
          </a:p>
          <a:p>
            <a:pPr marL="457200" lvl="1" indent="0">
              <a:buNone/>
            </a:pPr>
            <a:r>
              <a:rPr lang="en-US" dirty="0">
                <a:latin typeface="Delicious-Heavy"/>
                <a:cs typeface="Delicious-Heavy"/>
              </a:rPr>
              <a:t>a</a:t>
            </a:r>
            <a:r>
              <a:rPr lang="en-US" dirty="0" smtClean="0">
                <a:latin typeface="Delicious-Heavy"/>
                <a:cs typeface="Delicious-Heavy"/>
              </a:rPr>
              <a:t>ny </a:t>
            </a:r>
            <a:r>
              <a:rPr lang="en-US" dirty="0">
                <a:latin typeface="Delicious-Heavy"/>
                <a:cs typeface="Delicious-Heavy"/>
              </a:rPr>
              <a:t>sequence of operations is an operation. </a:t>
            </a:r>
          </a:p>
          <a:p>
            <a:pPr marL="457200" lvl="1" indent="0">
              <a:buNone/>
            </a:pPr>
            <a:r>
              <a:rPr lang="en-US" dirty="0">
                <a:latin typeface="Delicious-Heavy"/>
                <a:cs typeface="Delicious-Heavy"/>
              </a:rPr>
              <a:t>a</a:t>
            </a:r>
            <a:r>
              <a:rPr lang="en-US" dirty="0" smtClean="0">
                <a:latin typeface="Delicious-Heavy"/>
                <a:cs typeface="Delicious-Heavy"/>
              </a:rPr>
              <a:t>ny </a:t>
            </a:r>
            <a:r>
              <a:rPr lang="en-US" dirty="0">
                <a:latin typeface="Delicious-Heavy"/>
                <a:cs typeface="Delicious-Heavy"/>
              </a:rPr>
              <a:t>finite iteration of an operation is an </a:t>
            </a:r>
            <a:r>
              <a:rPr lang="en-US" dirty="0" smtClean="0">
                <a:latin typeface="Delicious-Heavy"/>
                <a:cs typeface="Delicious-Heavy"/>
              </a:rPr>
              <a:t>operation</a:t>
            </a:r>
          </a:p>
          <a:p>
            <a:pPr marL="457200" lvl="1" indent="0">
              <a:buNone/>
            </a:pPr>
            <a:r>
              <a:rPr lang="en-US" dirty="0" smtClean="0">
                <a:latin typeface="Delicious-Heavy"/>
                <a:cs typeface="Delicious-Heavy"/>
              </a:rPr>
              <a:t>Calculated by methods of finite differences </a:t>
            </a:r>
            <a:endParaRPr lang="en-US" dirty="0">
              <a:latin typeface="Delicious-Heavy"/>
              <a:cs typeface="Delicious-Heavy"/>
            </a:endParaRPr>
          </a:p>
          <a:p>
            <a:pPr marL="0" indent="0">
              <a:buNone/>
            </a:pPr>
            <a:r>
              <a:rPr lang="en-US" sz="2800" dirty="0" smtClean="0">
                <a:latin typeface="Delicious-Heavy"/>
                <a:cs typeface="Delicious-Heavy"/>
              </a:rPr>
              <a:t>Computes any </a:t>
            </a:r>
            <a:r>
              <a:rPr lang="en-US" sz="2800" i="1" dirty="0" smtClean="0">
                <a:latin typeface="Delicious-Heavy"/>
                <a:cs typeface="Delicious-Heavy"/>
              </a:rPr>
              <a:t>primitive recursive function</a:t>
            </a:r>
          </a:p>
          <a:p>
            <a:pPr marL="0" indent="0">
              <a:lnSpc>
                <a:spcPct val="120000"/>
              </a:lnSpc>
              <a:buNone/>
            </a:pPr>
            <a:r>
              <a:rPr lang="en-US" sz="2800" dirty="0" smtClean="0">
                <a:latin typeface="Delicious-Heavy"/>
                <a:cs typeface="Delicious-Heavy"/>
              </a:rPr>
              <a:t>Analytical engine</a:t>
            </a:r>
          </a:p>
          <a:p>
            <a:pPr marL="457200" lvl="1" indent="0">
              <a:buNone/>
            </a:pPr>
            <a:r>
              <a:rPr lang="en-US" dirty="0">
                <a:latin typeface="Delicious-Heavy"/>
                <a:cs typeface="Delicious-Heavy"/>
              </a:rPr>
              <a:t>d</a:t>
            </a:r>
            <a:r>
              <a:rPr lang="en-US" dirty="0" smtClean="0">
                <a:latin typeface="Delicious-Heavy"/>
                <a:cs typeface="Delicious-Heavy"/>
              </a:rPr>
              <a:t>ifference engine plus conditional branching</a:t>
            </a:r>
          </a:p>
          <a:p>
            <a:pPr marL="0" indent="0">
              <a:buNone/>
            </a:pPr>
            <a:r>
              <a:rPr lang="en-US" sz="2800" dirty="0" smtClean="0">
                <a:latin typeface="Delicious-Heavy"/>
                <a:cs typeface="Delicious-Heavy"/>
              </a:rPr>
              <a:t>Computes any </a:t>
            </a:r>
            <a:r>
              <a:rPr lang="en-US" sz="2800" i="1" dirty="0" smtClean="0">
                <a:latin typeface="Delicious-Heavy"/>
                <a:cs typeface="Delicious-Heavy"/>
              </a:rPr>
              <a:t>general recursive function </a:t>
            </a:r>
          </a:p>
          <a:p>
            <a:pPr marL="0" indent="0">
              <a:buNone/>
            </a:pPr>
            <a:r>
              <a:rPr lang="en-US" sz="2800" dirty="0" smtClean="0">
                <a:latin typeface="Delicious-Heavy"/>
                <a:cs typeface="Delicious-Heavy"/>
              </a:rPr>
              <a:t>Hence </a:t>
            </a:r>
            <a:r>
              <a:rPr lang="en-US" sz="2800" i="1" dirty="0" smtClean="0">
                <a:latin typeface="Delicious-Heavy"/>
                <a:cs typeface="Delicious-Heavy"/>
              </a:rPr>
              <a:t>Turing complete</a:t>
            </a:r>
          </a:p>
          <a:p>
            <a:pPr marL="0" indent="0">
              <a:buNone/>
            </a:pPr>
            <a:r>
              <a:rPr lang="en-US" sz="2800" dirty="0"/>
              <a:t>	</a:t>
            </a:r>
          </a:p>
        </p:txBody>
      </p:sp>
      <p:pic>
        <p:nvPicPr>
          <p:cNvPr id="4" name="Picture 3"/>
          <p:cNvPicPr>
            <a:picLocks noChangeAspect="1"/>
          </p:cNvPicPr>
          <p:nvPr/>
        </p:nvPicPr>
        <p:blipFill>
          <a:blip r:embed="rId3"/>
          <a:stretch>
            <a:fillRect/>
          </a:stretch>
        </p:blipFill>
        <p:spPr>
          <a:xfrm>
            <a:off x="14312" y="5321475"/>
            <a:ext cx="8798060" cy="1510995"/>
          </a:xfrm>
          <a:prstGeom prst="rect">
            <a:avLst/>
          </a:prstGeom>
          <a:effectLst>
            <a:outerShdw blurRad="635000" dist="38100" dir="18900000" algn="tl" rotWithShape="0">
              <a:srgbClr val="000000">
                <a:alpha val="43000"/>
              </a:srgbClr>
            </a:outerShdw>
          </a:effectLst>
        </p:spPr>
      </p:pic>
      <p:sp>
        <p:nvSpPr>
          <p:cNvPr id="5" name="TextBox 4"/>
          <p:cNvSpPr txBox="1"/>
          <p:nvPr/>
        </p:nvSpPr>
        <p:spPr>
          <a:xfrm>
            <a:off x="4860032" y="6381328"/>
            <a:ext cx="3888432" cy="461665"/>
          </a:xfrm>
          <a:prstGeom prst="rect">
            <a:avLst/>
          </a:prstGeom>
          <a:noFill/>
        </p:spPr>
        <p:txBody>
          <a:bodyPr wrap="square" rtlCol="0">
            <a:spAutoFit/>
          </a:bodyPr>
          <a:lstStyle/>
          <a:p>
            <a:pPr algn="r"/>
            <a:r>
              <a:rPr lang="en-US" sz="2400" b="1" dirty="0" err="1" smtClean="0"/>
              <a:t>Menabrea</a:t>
            </a:r>
            <a:r>
              <a:rPr lang="en-US" sz="2400" b="1" dirty="0" smtClean="0"/>
              <a:t>/Lovelace</a:t>
            </a:r>
            <a:endParaRPr lang="en-US" sz="2400" b="1" dirty="0"/>
          </a:p>
        </p:txBody>
      </p:sp>
    </p:spTree>
    <p:extLst>
      <p:ext uri="{BB962C8B-B14F-4D97-AF65-F5344CB8AC3E}">
        <p14:creationId xmlns:p14="http://schemas.microsoft.com/office/powerpoint/2010/main" val="3134549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13474</TotalTime>
  <Words>747</Words>
  <Application>Microsoft Macintosh PowerPoint</Application>
  <PresentationFormat>On-screen Show (4:3)</PresentationFormat>
  <Paragraphs>62</Paragraphs>
  <Slides>45</Slides>
  <Notes>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COMPUTER VISIONARY</vt:lpstr>
      <vt:lpstr>PowerPoint Presentation</vt:lpstr>
      <vt:lpstr>Charles Babbage 1791 - 1871  Federico Menabrea 1809 - 1896</vt:lpstr>
      <vt:lpstr>PowerPoint Presentation</vt:lpstr>
      <vt:lpstr>PowerPoint Presentation</vt:lpstr>
      <vt:lpstr>PowerPoint Presentation</vt:lpstr>
      <vt:lpstr>PowerPoint Presentation</vt:lpstr>
      <vt:lpstr>To solve m x + n y = d m’ x + n’ y = d’  for x and y </vt:lpstr>
      <vt:lpstr>To solve m x + n y = d m’ x + n’ y = d’  for x and 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 IMAGE OF AL as a child, portrait by D’Orsay, property of Somerville College</vt:lpstr>
      <vt:lpstr>PowerPoint Presentation</vt:lpstr>
      <vt:lpstr>PowerPoint Presentation</vt:lpstr>
      <vt:lpstr>PowerPoint Presentation</vt:lpstr>
      <vt:lpstr>Ada, Countess of Lovelace 1815-1852 </vt:lpstr>
      <vt:lpstr>PowerPoint Presentation</vt:lpstr>
      <vt:lpstr> Augustus De Morgan 1806-1871  Had any young beginner, about to go to CambrIdge, shewn the same power, I should have prophesied first that his aptitude at grasping the strong points and the real difficulties of first principles would have very much lowered his chance of being senior wrangler, secondly, that they would have certainly made him an original mathematical investigator, perhaps of first rate eminence …   ``</vt:lpstr>
      <vt:lpstr>PowerPoint Presentation</vt:lpstr>
      <vt:lpstr>Augustus De Morgan 1806-1871  Had any young beginner, about to go to CambrIdge, shewn the same power, I should have prophesied first that his aptitude at grasping the strong points and the real difficulties of first principles would have very much lowered his chance of being senior wrangler, secondly, that they would have certainly made him an original mathematical investigator, perhaps of first rate eminence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dc:creator>
  <cp:lastModifiedBy>Ursula Martin</cp:lastModifiedBy>
  <cp:revision>122</cp:revision>
  <dcterms:created xsi:type="dcterms:W3CDTF">2014-10-14T18:18:26Z</dcterms:created>
  <dcterms:modified xsi:type="dcterms:W3CDTF">2015-10-29T19:05:58Z</dcterms:modified>
</cp:coreProperties>
</file>