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19" r:id="rId2"/>
    <p:sldId id="347" r:id="rId3"/>
    <p:sldId id="346" r:id="rId4"/>
    <p:sldId id="299" r:id="rId5"/>
    <p:sldId id="294" r:id="rId6"/>
    <p:sldId id="261" r:id="rId7"/>
    <p:sldId id="341" r:id="rId8"/>
    <p:sldId id="263" r:id="rId9"/>
    <p:sldId id="342" r:id="rId10"/>
    <p:sldId id="301" r:id="rId11"/>
    <p:sldId id="262" r:id="rId12"/>
    <p:sldId id="323" r:id="rId13"/>
    <p:sldId id="321" r:id="rId14"/>
    <p:sldId id="318" r:id="rId15"/>
    <p:sldId id="316" r:id="rId16"/>
    <p:sldId id="310" r:id="rId17"/>
    <p:sldId id="311" r:id="rId18"/>
    <p:sldId id="309" r:id="rId19"/>
    <p:sldId id="325" r:id="rId20"/>
    <p:sldId id="327" r:id="rId21"/>
    <p:sldId id="326" r:id="rId22"/>
    <p:sldId id="308" r:id="rId23"/>
    <p:sldId id="313" r:id="rId24"/>
    <p:sldId id="320" r:id="rId25"/>
    <p:sldId id="315" r:id="rId26"/>
    <p:sldId id="339" r:id="rId27"/>
    <p:sldId id="312" r:id="rId28"/>
    <p:sldId id="322" r:id="rId29"/>
    <p:sldId id="343" r:id="rId30"/>
    <p:sldId id="324" r:id="rId31"/>
    <p:sldId id="329" r:id="rId32"/>
    <p:sldId id="314" r:id="rId33"/>
    <p:sldId id="330" r:id="rId34"/>
    <p:sldId id="317" r:id="rId35"/>
    <p:sldId id="332" r:id="rId36"/>
    <p:sldId id="331" r:id="rId37"/>
    <p:sldId id="328" r:id="rId38"/>
    <p:sldId id="340" r:id="rId39"/>
    <p:sldId id="334" r:id="rId40"/>
    <p:sldId id="345" r:id="rId41"/>
    <p:sldId id="302" r:id="rId42"/>
    <p:sldId id="307" r:id="rId43"/>
    <p:sldId id="335" r:id="rId44"/>
    <p:sldId id="333" r:id="rId45"/>
    <p:sldId id="336" r:id="rId46"/>
    <p:sldId id="344" r:id="rId47"/>
    <p:sldId id="303" r:id="rId48"/>
    <p:sldId id="337" r:id="rId49"/>
    <p:sldId id="338" r:id="rId50"/>
    <p:sldId id="272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B5404-6985-4DF4-B075-BE731C555937}" type="datetimeFigureOut">
              <a:rPr lang="en-GB" smtClean="0"/>
              <a:t>28/04/2015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0B30B-4E30-4971-8093-9677C8912BA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08D21-008C-4A9C-8A94-92466FB342EA}" type="datetimeFigureOut">
              <a:rPr lang="en-GB" smtClean="0"/>
              <a:pPr/>
              <a:t>28/04/2015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DAF66-AB42-4D0E-B1DE-CCE76EF8A1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6512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EC10-51CA-447A-9D8E-125E9B2F611A}" type="datetimeFigureOut">
              <a:rPr lang="en-GB" smtClean="0"/>
              <a:pPr/>
              <a:t>28/04/2015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8EAB-57B3-4DB0-971D-1858A06F2F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EC10-51CA-447A-9D8E-125E9B2F611A}" type="datetimeFigureOut">
              <a:rPr lang="en-GB" smtClean="0"/>
              <a:pPr/>
              <a:t>28/04/2015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8EAB-57B3-4DB0-971D-1858A06F2F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EC10-51CA-447A-9D8E-125E9B2F611A}" type="datetimeFigureOut">
              <a:rPr lang="en-GB" smtClean="0"/>
              <a:pPr/>
              <a:t>28/04/2015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8EAB-57B3-4DB0-971D-1858A06F2F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EC10-51CA-447A-9D8E-125E9B2F611A}" type="datetimeFigureOut">
              <a:rPr lang="en-GB" smtClean="0"/>
              <a:pPr/>
              <a:t>28/04/2015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8EAB-57B3-4DB0-971D-1858A06F2F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EC10-51CA-447A-9D8E-125E9B2F611A}" type="datetimeFigureOut">
              <a:rPr lang="en-GB" smtClean="0"/>
              <a:pPr/>
              <a:t>28/04/2015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8EAB-57B3-4DB0-971D-1858A06F2F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EC10-51CA-447A-9D8E-125E9B2F611A}" type="datetimeFigureOut">
              <a:rPr lang="en-GB" smtClean="0"/>
              <a:pPr/>
              <a:t>28/04/2015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8EAB-57B3-4DB0-971D-1858A06F2F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EC10-51CA-447A-9D8E-125E9B2F611A}" type="datetimeFigureOut">
              <a:rPr lang="en-GB" smtClean="0"/>
              <a:pPr/>
              <a:t>28/04/2015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8EAB-57B3-4DB0-971D-1858A06F2F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EC10-51CA-447A-9D8E-125E9B2F611A}" type="datetimeFigureOut">
              <a:rPr lang="en-GB" smtClean="0"/>
              <a:pPr/>
              <a:t>28/04/2015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8EAB-57B3-4DB0-971D-1858A06F2F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EC10-51CA-447A-9D8E-125E9B2F611A}" type="datetimeFigureOut">
              <a:rPr lang="en-GB" smtClean="0"/>
              <a:pPr/>
              <a:t>28/04/2015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8EAB-57B3-4DB0-971D-1858A06F2F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EC10-51CA-447A-9D8E-125E9B2F611A}" type="datetimeFigureOut">
              <a:rPr lang="en-GB" smtClean="0"/>
              <a:pPr/>
              <a:t>28/04/2015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8EAB-57B3-4DB0-971D-1858A06F2F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EC10-51CA-447A-9D8E-125E9B2F611A}" type="datetimeFigureOut">
              <a:rPr lang="en-GB" smtClean="0"/>
              <a:pPr/>
              <a:t>28/04/2015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8EAB-57B3-4DB0-971D-1858A06F2F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AEC10-51CA-447A-9D8E-125E9B2F611A}" type="datetimeFigureOut">
              <a:rPr lang="en-GB" smtClean="0"/>
              <a:pPr/>
              <a:t>28/04/2015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88EAB-57B3-4DB0-971D-1858A06F2FC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nopheles_stephensi.jpe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208912" cy="1470025"/>
          </a:xfrm>
        </p:spPr>
        <p:txBody>
          <a:bodyPr>
            <a:noAutofit/>
          </a:bodyPr>
          <a:lstStyle/>
          <a:p>
            <a:r>
              <a:rPr lang="en-GB" sz="3600" dirty="0" smtClean="0"/>
              <a:t>Suffer the little children: the gradual improvement in child health is leaving newborns behind.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5661248"/>
            <a:ext cx="6400800" cy="625624"/>
          </a:xfrm>
        </p:spPr>
        <p:txBody>
          <a:bodyPr>
            <a:normAutofit fontScale="25000" lnSpcReduction="20000"/>
          </a:bodyPr>
          <a:lstStyle/>
          <a:p>
            <a:r>
              <a:rPr lang="en-GB" sz="12800" dirty="0" smtClean="0"/>
              <a:t>Christopher Whitty</a:t>
            </a:r>
          </a:p>
          <a:p>
            <a:r>
              <a:rPr lang="en-GB" sz="12800" dirty="0" smtClean="0"/>
              <a:t>Gresham </a:t>
            </a:r>
            <a:r>
              <a:rPr lang="en-GB" sz="12800" dirty="0" smtClean="0"/>
              <a:t>College 2015</a:t>
            </a:r>
            <a:endParaRPr lang="en-GB" sz="5100" dirty="0" smtClean="0"/>
          </a:p>
          <a:p>
            <a:r>
              <a:rPr lang="en-GB" dirty="0" smtClean="0"/>
              <a:t>Painting- Ian </a:t>
            </a:r>
            <a:r>
              <a:rPr lang="en-GB" dirty="0" err="1" smtClean="0"/>
              <a:t>Richie</a:t>
            </a:r>
            <a:r>
              <a:rPr lang="en-GB" dirty="0" smtClean="0"/>
              <a:t> RA, Madonna &amp; Child</a:t>
            </a:r>
            <a:endParaRPr lang="en-GB" dirty="0"/>
          </a:p>
        </p:txBody>
      </p:sp>
      <p:pic>
        <p:nvPicPr>
          <p:cNvPr id="33794" name="Picture 2" descr="Madonna - Prof Ian Ritch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132856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Change in neonatal mortality rate 1990-2009 </a:t>
            </a:r>
            <a:r>
              <a:rPr lang="en-GB" sz="1800" i="1" dirty="0" smtClean="0"/>
              <a:t>(CHERG, PLOS 2011)</a:t>
            </a:r>
            <a:endParaRPr lang="en-GB" sz="1800" i="1" dirty="0"/>
          </a:p>
        </p:txBody>
      </p:sp>
      <p:pic>
        <p:nvPicPr>
          <p:cNvPr id="4" name="Content Placeholder 3" descr="change in NM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60" y="1570644"/>
            <a:ext cx="9095020" cy="517072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Your birth day the most dangerous day of your life: more than 1/3</a:t>
            </a:r>
            <a:r>
              <a:rPr lang="en-GB" sz="3200" baseline="30000" dirty="0" smtClean="0"/>
              <a:t>rd</a:t>
            </a:r>
            <a:r>
              <a:rPr lang="en-GB" sz="3200" dirty="0" smtClean="0"/>
              <a:t> neonatal deaths. 73% in first week.</a:t>
            </a:r>
            <a:endParaRPr lang="en-GB" sz="3200" dirty="0"/>
          </a:p>
        </p:txBody>
      </p:sp>
      <p:pic>
        <p:nvPicPr>
          <p:cNvPr id="5" name="Content Placeholder 4" descr="neonatal deaths EW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13282"/>
          <a:stretch>
            <a:fillRect/>
          </a:stretch>
        </p:blipFill>
        <p:spPr>
          <a:xfrm>
            <a:off x="323528" y="3068960"/>
            <a:ext cx="4536504" cy="3632200"/>
          </a:xfrm>
        </p:spPr>
      </p:pic>
      <p:pic>
        <p:nvPicPr>
          <p:cNvPr id="6" name="Content Placeholder 5" descr="first day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20746" b="29443"/>
          <a:stretch>
            <a:fillRect/>
          </a:stretch>
        </p:blipFill>
        <p:spPr>
          <a:xfrm>
            <a:off x="3347864" y="1556792"/>
            <a:ext cx="5118720" cy="2016224"/>
          </a:xfrm>
        </p:spPr>
      </p:pic>
      <p:sp>
        <p:nvSpPr>
          <p:cNvPr id="7" name="TextBox 6"/>
          <p:cNvSpPr txBox="1"/>
          <p:nvPr/>
        </p:nvSpPr>
        <p:spPr>
          <a:xfrm>
            <a:off x="5076056" y="602128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Reduction in first day neonatal mortality- UK and USA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724128" y="3717032"/>
            <a:ext cx="327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Mortality by day after birth </a:t>
            </a:r>
            <a:r>
              <a:rPr lang="en-GB" i="1" dirty="0" smtClean="0"/>
              <a:t>(UNICEF)</a:t>
            </a:r>
            <a:endParaRPr lang="en-GB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It is often popularly imagined large advances in neonatal mortality need large resources.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Remarkable advances in neonatal care at the leading edge of medical science.</a:t>
            </a:r>
          </a:p>
          <a:p>
            <a:r>
              <a:rPr lang="en-GB" dirty="0" smtClean="0"/>
              <a:t>Operations in the uterus, congenital heart disease, genotyping. </a:t>
            </a:r>
          </a:p>
          <a:p>
            <a:r>
              <a:rPr lang="en-GB" dirty="0" smtClean="0"/>
              <a:t>The great majority of the achievable advances globally are </a:t>
            </a:r>
            <a:r>
              <a:rPr lang="en-GB" dirty="0" smtClean="0">
                <a:solidFill>
                  <a:srgbClr val="FF0000"/>
                </a:solidFill>
              </a:rPr>
              <a:t>simple, cheap, available, proven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276872"/>
            <a:ext cx="4077072" cy="326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860032" y="630932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Martin Elliott, Gresham Professor of Physic</a:t>
            </a:r>
            <a:endParaRPr lang="en-GB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Multiple points we can intervene</a:t>
            </a:r>
            <a:br>
              <a:rPr lang="en-US" sz="3200" dirty="0" smtClean="0"/>
            </a:br>
            <a:endParaRPr lang="en-US" sz="1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Before conception.</a:t>
            </a:r>
          </a:p>
          <a:p>
            <a:r>
              <a:rPr lang="en-US" dirty="0" smtClean="0"/>
              <a:t>Ante-natal care.</a:t>
            </a:r>
          </a:p>
          <a:p>
            <a:r>
              <a:rPr lang="en-US" dirty="0" smtClean="0"/>
              <a:t>Premature babies.</a:t>
            </a:r>
          </a:p>
          <a:p>
            <a:r>
              <a:rPr lang="en-US" dirty="0" smtClean="0"/>
              <a:t>At birth and resuscitation.</a:t>
            </a:r>
          </a:p>
          <a:p>
            <a:r>
              <a:rPr lang="en-US" dirty="0" smtClean="0"/>
              <a:t>Post-natal care.</a:t>
            </a:r>
          </a:p>
          <a:p>
            <a:endParaRPr lang="en-US" dirty="0"/>
          </a:p>
          <a:p>
            <a:r>
              <a:rPr lang="en-US" dirty="0" smtClean="0"/>
              <a:t>Many small incremental steps = big overall effects.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twins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245" t="3044" r="1227" b="17816"/>
          <a:stretch>
            <a:fillRect/>
          </a:stretch>
        </p:blipFill>
        <p:spPr>
          <a:xfrm>
            <a:off x="5076056" y="1268760"/>
            <a:ext cx="3096344" cy="1872208"/>
          </a:xfrm>
        </p:spPr>
      </p:pic>
      <p:sp>
        <p:nvSpPr>
          <p:cNvPr id="6" name="Rectangle 5"/>
          <p:cNvSpPr/>
          <p:nvPr/>
        </p:nvSpPr>
        <p:spPr>
          <a:xfrm>
            <a:off x="5220072" y="6165304"/>
            <a:ext cx="3923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(photo credit Royal Prince Albert Hospital, Sydney</a:t>
            </a:r>
            <a:endParaRPr lang="en-GB" sz="1400" dirty="0"/>
          </a:p>
        </p:txBody>
      </p:sp>
      <p:sp>
        <p:nvSpPr>
          <p:cNvPr id="7" name="Rectangle 6"/>
          <p:cNvSpPr/>
          <p:nvPr/>
        </p:nvSpPr>
        <p:spPr>
          <a:xfrm>
            <a:off x="5781156" y="6488668"/>
            <a:ext cx="26838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 smtClean="0"/>
              <a:t>Pep </a:t>
            </a:r>
            <a:r>
              <a:rPr lang="en-GB" sz="1400" i="1" dirty="0" err="1" smtClean="0"/>
              <a:t>Bonet</a:t>
            </a:r>
            <a:r>
              <a:rPr lang="en-GB" sz="1400" i="1" dirty="0" smtClean="0"/>
              <a:t> / </a:t>
            </a:r>
            <a:r>
              <a:rPr lang="en-GB" sz="1400" i="1" dirty="0" err="1" smtClean="0"/>
              <a:t>Noor/telegraph.co.uk</a:t>
            </a:r>
            <a:r>
              <a:rPr lang="en-GB" sz="1400" i="1" dirty="0" smtClean="0"/>
              <a:t>)</a:t>
            </a:r>
            <a:endParaRPr lang="en-GB" sz="1400" i="1" dirty="0"/>
          </a:p>
        </p:txBody>
      </p:sp>
      <p:pic>
        <p:nvPicPr>
          <p:cNvPr id="3074" name="Picture 2" descr="C:\Users\christopherwhitty\Pictures\mother-and-babies_1718471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73016"/>
            <a:ext cx="3312790" cy="2206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86939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GB" sz="3200" dirty="0" smtClean="0"/>
              <a:t>Contraception and birth spacing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Short inter-pregnancy intervals increase: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/>
              <a:t>-</a:t>
            </a:r>
            <a:r>
              <a:rPr lang="en-GB" dirty="0" smtClean="0"/>
              <a:t>maternal anaemia (32%)</a:t>
            </a:r>
          </a:p>
          <a:p>
            <a:pPr marL="0" indent="0">
              <a:buNone/>
            </a:pPr>
            <a:r>
              <a:rPr lang="en-GB" dirty="0" smtClean="0"/>
              <a:t>-uterine rupture (3x)</a:t>
            </a:r>
          </a:p>
          <a:p>
            <a:pPr marL="0" indent="0">
              <a:buNone/>
            </a:pPr>
            <a:r>
              <a:rPr lang="en-GB" dirty="0" smtClean="0"/>
              <a:t>-stillbirths (42%)</a:t>
            </a:r>
          </a:p>
          <a:p>
            <a:pPr marL="0" indent="0">
              <a:buNone/>
            </a:pPr>
            <a:r>
              <a:rPr lang="en-GB" dirty="0" smtClean="0"/>
              <a:t>-prematurity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5" name="Content Placeholder 4" descr="breast feed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323784"/>
            <a:ext cx="2520280" cy="3161029"/>
          </a:xfrm>
        </p:spPr>
      </p:pic>
      <p:pic>
        <p:nvPicPr>
          <p:cNvPr id="2050" name="Picture 2" descr="C:\Users\christopherwhitty\Pictures\condom2-300x205.jpg"/>
          <p:cNvPicPr>
            <a:picLocks noChangeAspect="1" noChangeArrowheads="1"/>
          </p:cNvPicPr>
          <p:nvPr/>
        </p:nvPicPr>
        <p:blipFill>
          <a:blip r:embed="rId3" cstate="print"/>
          <a:srcRect l="-5040" r="44561"/>
          <a:stretch>
            <a:fillRect/>
          </a:stretch>
        </p:blipFill>
        <p:spPr bwMode="auto">
          <a:xfrm>
            <a:off x="6876256" y="4581128"/>
            <a:ext cx="1728192" cy="1952625"/>
          </a:xfrm>
          <a:prstGeom prst="rect">
            <a:avLst/>
          </a:prstGeom>
          <a:noFill/>
        </p:spPr>
      </p:pic>
      <p:pic>
        <p:nvPicPr>
          <p:cNvPr id="2051" name="Picture 3" descr="C:\Users\christopherwhitty\Pictures\contraceptive pi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653136"/>
            <a:ext cx="3063359" cy="1724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Pre-conception folic acid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853136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Neural tube defects- anencephaly, </a:t>
            </a:r>
            <a:r>
              <a:rPr lang="en-GB" dirty="0" err="1" smtClean="0"/>
              <a:t>encephalocoele</a:t>
            </a:r>
            <a:r>
              <a:rPr lang="en-GB" dirty="0" smtClean="0"/>
              <a:t>, </a:t>
            </a:r>
            <a:r>
              <a:rPr lang="en-GB" dirty="0" err="1" smtClean="0"/>
              <a:t>spina</a:t>
            </a:r>
            <a:r>
              <a:rPr lang="en-GB" dirty="0" smtClean="0"/>
              <a:t> bifida.</a:t>
            </a:r>
          </a:p>
          <a:p>
            <a:r>
              <a:rPr lang="en-GB" dirty="0" smtClean="0"/>
              <a:t>Primary prevention- 46-62% reduction if fortification of food or supplementation. </a:t>
            </a:r>
          </a:p>
          <a:p>
            <a:r>
              <a:rPr lang="en-GB" dirty="0" smtClean="0"/>
              <a:t>Secondary prevention in previous NTD 70% reduction.</a:t>
            </a:r>
          </a:p>
          <a:p>
            <a:r>
              <a:rPr lang="en-GB" dirty="0" smtClean="0"/>
              <a:t>In  low-income countries 29% of neonatal deaths due to congenital causes NTD, folic acid could reduce deaths by 13%.</a:t>
            </a:r>
          </a:p>
          <a:p>
            <a:pPr>
              <a:buNone/>
            </a:pPr>
            <a:endParaRPr lang="en-GB" sz="2100" i="1" dirty="0" smtClean="0"/>
          </a:p>
          <a:p>
            <a:pPr>
              <a:buNone/>
            </a:pPr>
            <a:r>
              <a:rPr lang="en-GB" sz="2100" i="1" dirty="0" smtClean="0"/>
              <a:t>(</a:t>
            </a:r>
            <a:r>
              <a:rPr lang="en-GB" sz="2100" i="1" dirty="0" err="1" smtClean="0"/>
              <a:t>Blencowe</a:t>
            </a:r>
            <a:r>
              <a:rPr lang="en-GB" sz="2100" i="1" dirty="0" smtClean="0"/>
              <a:t> et al)</a:t>
            </a:r>
            <a:endParaRPr lang="en-GB" sz="2100" i="1" dirty="0"/>
          </a:p>
        </p:txBody>
      </p:sp>
      <p:pic>
        <p:nvPicPr>
          <p:cNvPr id="5" name="Content Placeholder 4" descr="anencephal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35883" t="8797" r="34196" b="36401"/>
          <a:stretch>
            <a:fillRect/>
          </a:stretch>
        </p:blipFill>
        <p:spPr>
          <a:xfrm>
            <a:off x="5764631" y="2276872"/>
            <a:ext cx="2565286" cy="2736304"/>
          </a:xfrm>
        </p:spPr>
      </p:pic>
      <p:sp>
        <p:nvSpPr>
          <p:cNvPr id="6" name="TextBox 5"/>
          <p:cNvSpPr txBox="1"/>
          <p:nvPr/>
        </p:nvSpPr>
        <p:spPr>
          <a:xfrm>
            <a:off x="6588224" y="558924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 smtClean="0"/>
              <a:t>Archiv</a:t>
            </a:r>
            <a:r>
              <a:rPr lang="en-GB" i="1" dirty="0" smtClean="0"/>
              <a:t> fur </a:t>
            </a:r>
            <a:r>
              <a:rPr lang="en-GB" i="1" dirty="0" err="1" smtClean="0"/>
              <a:t>Anatomie</a:t>
            </a:r>
            <a:r>
              <a:rPr lang="en-GB" i="1" dirty="0" smtClean="0"/>
              <a:t>… 1839</a:t>
            </a:r>
            <a:endParaRPr lang="en-GB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Prevent neonatal tetanus</a:t>
            </a:r>
            <a:endParaRPr lang="en-GB" sz="3200" dirty="0"/>
          </a:p>
        </p:txBody>
      </p:sp>
      <p:pic>
        <p:nvPicPr>
          <p:cNvPr id="5" name="Content Placeholder 4" descr="Sir Charles Bell Tetanus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2636912"/>
            <a:ext cx="4038600" cy="2388588"/>
          </a:xfrm>
        </p:spPr>
      </p:pic>
      <p:sp>
        <p:nvSpPr>
          <p:cNvPr id="6" name="TextBox 5"/>
          <p:cNvSpPr txBox="1"/>
          <p:nvPr/>
        </p:nvSpPr>
        <p:spPr>
          <a:xfrm>
            <a:off x="5580112" y="537321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Painting- Sir Charles Bell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 terrible disease.</a:t>
            </a:r>
          </a:p>
          <a:p>
            <a:r>
              <a:rPr lang="en-GB" dirty="0" smtClean="0"/>
              <a:t>Immunization of pregnant women or women of childbearing age with at least two doses of tetanus </a:t>
            </a:r>
            <a:r>
              <a:rPr lang="en-GB" dirty="0" err="1" smtClean="0"/>
              <a:t>toxoid</a:t>
            </a:r>
            <a:r>
              <a:rPr lang="en-GB" dirty="0" smtClean="0"/>
              <a:t>  reduces mortality from neonatal tetanus by 94%.</a:t>
            </a:r>
          </a:p>
          <a:p>
            <a:endParaRPr lang="en-GB" dirty="0" smtClean="0"/>
          </a:p>
          <a:p>
            <a:r>
              <a:rPr lang="en-GB" sz="1900" i="1" dirty="0" smtClean="0"/>
              <a:t>(</a:t>
            </a:r>
            <a:r>
              <a:rPr lang="en-GB" sz="1900" i="1" dirty="0" err="1" smtClean="0"/>
              <a:t>Blencowe</a:t>
            </a:r>
            <a:r>
              <a:rPr lang="en-GB" sz="1900" i="1" dirty="0" smtClean="0"/>
              <a:t> et al)</a:t>
            </a:r>
            <a:endParaRPr lang="en-GB" sz="1900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Maternal immunisation and neonatal tetanus. </a:t>
            </a:r>
            <a:br>
              <a:rPr lang="en-GB" sz="3600" dirty="0" smtClean="0"/>
            </a:br>
            <a:r>
              <a:rPr lang="en-GB" sz="2000" i="1" dirty="0" smtClean="0"/>
              <a:t>(M. Roper et al Lancet)</a:t>
            </a:r>
            <a:endParaRPr lang="en-GB" sz="2000" i="1" dirty="0"/>
          </a:p>
        </p:txBody>
      </p:sp>
      <p:pic>
        <p:nvPicPr>
          <p:cNvPr id="5" name="Content Placeholder 4" descr="neonatal tetanus Roper et 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9967" y="1443540"/>
            <a:ext cx="7453091" cy="479377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35 countries have eliminated neonatal tetanus since 2000 </a:t>
            </a:r>
            <a:r>
              <a:rPr lang="en-GB" sz="2000" i="1" dirty="0" smtClean="0"/>
              <a:t>(WHO, data to mid 2014)</a:t>
            </a:r>
            <a:endParaRPr lang="en-GB" sz="2000" i="1" dirty="0"/>
          </a:p>
        </p:txBody>
      </p:sp>
      <p:pic>
        <p:nvPicPr>
          <p:cNvPr id="7" name="Content Placeholder 6" descr="neonatal tetanus 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073" t="19225" r="22937" b="18244"/>
          <a:stretch>
            <a:fillRect/>
          </a:stretch>
        </p:blipFill>
        <p:spPr>
          <a:xfrm>
            <a:off x="683568" y="1628800"/>
            <a:ext cx="7597398" cy="5039091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Maternal syphilis, stillbirth and neonatal mortality.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Around 1.4 million pregnant women globally estimated to have syphilis; of these, 80% had attended ANC. </a:t>
            </a:r>
          </a:p>
          <a:p>
            <a:r>
              <a:rPr lang="en-GB" dirty="0" smtClean="0"/>
              <a:t>Globally, around 521,000 adverse outcomes caused by maternal syphilis: approximately </a:t>
            </a:r>
          </a:p>
          <a:p>
            <a:pPr>
              <a:buNone/>
            </a:pPr>
            <a:r>
              <a:rPr lang="en-GB" dirty="0" smtClean="0"/>
              <a:t>212,000 stillbirths or foetal deaths</a:t>
            </a:r>
          </a:p>
          <a:p>
            <a:pPr>
              <a:buNone/>
            </a:pPr>
            <a:r>
              <a:rPr lang="en-GB" dirty="0" smtClean="0"/>
              <a:t>92,000 neonatal deaths</a:t>
            </a:r>
          </a:p>
          <a:p>
            <a:pPr>
              <a:buNone/>
            </a:pPr>
            <a:r>
              <a:rPr lang="en-GB" dirty="0" smtClean="0"/>
              <a:t>65,000 preterm or low birth weight infants.</a:t>
            </a:r>
          </a:p>
          <a:p>
            <a:r>
              <a:rPr lang="en-GB" dirty="0" smtClean="0"/>
              <a:t>Approximately 66% of adverse outcomes occurred in ANC attendees who were not tested or were not treated for syphilis. </a:t>
            </a:r>
          </a:p>
          <a:p>
            <a:endParaRPr lang="en-GB" dirty="0" smtClean="0"/>
          </a:p>
          <a:p>
            <a:pPr>
              <a:buNone/>
            </a:pPr>
            <a:r>
              <a:rPr lang="en-GB" sz="2600" i="1" dirty="0" smtClean="0"/>
              <a:t>(Newman et al 2013)</a:t>
            </a:r>
            <a:endParaRPr lang="en-GB" sz="2600" i="1" dirty="0"/>
          </a:p>
        </p:txBody>
      </p:sp>
      <p:pic>
        <p:nvPicPr>
          <p:cNvPr id="5" name="Content Placeholder 4" descr="syphilis post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412776"/>
            <a:ext cx="3696667" cy="518457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en-GB" sz="3200" dirty="0" smtClean="0"/>
              <a:t>In Thomas Gresham’s day infancy was very perilous</a:t>
            </a:r>
            <a:r>
              <a:rPr lang="en-GB" sz="3600" dirty="0" smtClean="0"/>
              <a:t>.</a:t>
            </a:r>
            <a:br>
              <a:rPr lang="en-GB" sz="3600" dirty="0" smtClean="0"/>
            </a:br>
            <a:r>
              <a:rPr lang="en-GB" sz="2400" dirty="0" smtClean="0"/>
              <a:t>In London around one quarter would perish before their first birthday. </a:t>
            </a:r>
            <a:endParaRPr lang="en-GB" sz="2400" dirty="0"/>
          </a:p>
        </p:txBody>
      </p:sp>
      <p:pic>
        <p:nvPicPr>
          <p:cNvPr id="9" name="Content Placeholder 8" descr="cholmnd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9616" y="1734900"/>
            <a:ext cx="8128847" cy="4142371"/>
          </a:xfrm>
        </p:spPr>
      </p:pic>
      <p:sp>
        <p:nvSpPr>
          <p:cNvPr id="10" name="TextBox 9"/>
          <p:cNvSpPr txBox="1"/>
          <p:nvPr/>
        </p:nvSpPr>
        <p:spPr>
          <a:xfrm>
            <a:off x="1043608" y="630932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The </a:t>
            </a:r>
            <a:r>
              <a:rPr lang="en-GB" i="1" dirty="0" err="1" smtClean="0"/>
              <a:t>Cholmondeley</a:t>
            </a:r>
            <a:r>
              <a:rPr lang="en-GB" i="1" dirty="0" smtClean="0"/>
              <a:t> Ladies, C1600-1610. Tate.</a:t>
            </a:r>
            <a:endParaRPr lang="en-GB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Syphilis can easily be detected, and treated.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“the number of [UK] persons ..infected with syphilis… cannot fall below 10% in the large cities” </a:t>
            </a:r>
            <a:r>
              <a:rPr lang="en-GB" sz="1800" i="1" dirty="0" smtClean="0"/>
              <a:t>(Royal Commission on Venereal Disease 1913-16)</a:t>
            </a:r>
          </a:p>
          <a:p>
            <a:r>
              <a:rPr lang="en-GB" dirty="0" smtClean="0"/>
              <a:t>New point-of-care tests.</a:t>
            </a:r>
          </a:p>
          <a:p>
            <a:r>
              <a:rPr lang="en-GB" dirty="0" smtClean="0"/>
              <a:t>Treatment highly effective with penicillin- if early enough.</a:t>
            </a:r>
          </a:p>
          <a:p>
            <a:r>
              <a:rPr lang="en-GB" dirty="0" smtClean="0"/>
              <a:t>Very cost-effective.</a:t>
            </a:r>
            <a:endParaRPr lang="en-GB" dirty="0"/>
          </a:p>
        </p:txBody>
      </p:sp>
      <p:pic>
        <p:nvPicPr>
          <p:cNvPr id="7" name="Content Placeholder 6" descr="congenital syphili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268760"/>
            <a:ext cx="3579058" cy="5406431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Antenatal syphilis prevalence rates </a:t>
            </a:r>
            <a:br>
              <a:rPr lang="en-GB" sz="3200" dirty="0" smtClean="0"/>
            </a:br>
            <a:r>
              <a:rPr lang="en-GB" sz="2700" dirty="0" smtClean="0"/>
              <a:t> </a:t>
            </a:r>
            <a:r>
              <a:rPr lang="en-GB" sz="3100" dirty="0" err="1" smtClean="0"/>
              <a:t>Fetal</a:t>
            </a:r>
            <a:r>
              <a:rPr lang="en-GB" sz="3100" dirty="0" smtClean="0"/>
              <a:t> loss/stillbirth 21%, neonatal deaths 9.3% higher. </a:t>
            </a:r>
            <a:r>
              <a:rPr lang="en-GB" sz="1800" dirty="0" smtClean="0"/>
              <a:t/>
            </a:r>
            <a:br>
              <a:rPr lang="en-GB" sz="1800" dirty="0" smtClean="0"/>
            </a:br>
            <a:endParaRPr lang="en-GB" sz="1800" i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916832"/>
            <a:ext cx="7919616" cy="46725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63888" y="616530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(Gomez et al, Newman et al)</a:t>
            </a:r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The inverted pyramid of care- </a:t>
            </a:r>
            <a:r>
              <a:rPr lang="en-GB" sz="3600" dirty="0" err="1" smtClean="0"/>
              <a:t>eg</a:t>
            </a:r>
            <a:r>
              <a:rPr lang="en-GB" sz="3600" dirty="0" smtClean="0"/>
              <a:t> neonatal syphilis  </a:t>
            </a:r>
            <a:r>
              <a:rPr lang="en-GB" sz="2000" i="1" dirty="0" smtClean="0"/>
              <a:t>(after </a:t>
            </a:r>
            <a:r>
              <a:rPr lang="en-GB" sz="2000" i="1" dirty="0" err="1" smtClean="0"/>
              <a:t>Schmid</a:t>
            </a:r>
            <a:r>
              <a:rPr lang="en-GB" sz="2000" i="1" dirty="0" smtClean="0"/>
              <a:t>, Bull WHO) </a:t>
            </a:r>
            <a:endParaRPr lang="en-GB" sz="2000" i="1" dirty="0"/>
          </a:p>
        </p:txBody>
      </p:sp>
      <p:pic>
        <p:nvPicPr>
          <p:cNvPr id="6" name="Content Placeholder 5" descr="neonatal syphilis 2 schmi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1769"/>
          <a:stretch>
            <a:fillRect/>
          </a:stretch>
        </p:blipFill>
        <p:spPr>
          <a:xfrm>
            <a:off x="971600" y="1476776"/>
            <a:ext cx="6984775" cy="514630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Malaria in pregnancy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In high malaria transmission areas the placenta usually gets infected.</a:t>
            </a:r>
          </a:p>
          <a:p>
            <a:r>
              <a:rPr lang="en-GB" dirty="0" smtClean="0"/>
              <a:t>This leads to small-for-dates babies, as well as maternal anaemia.</a:t>
            </a:r>
          </a:p>
          <a:p>
            <a:r>
              <a:rPr lang="en-GB" dirty="0" smtClean="0"/>
              <a:t>Intermittent </a:t>
            </a:r>
            <a:r>
              <a:rPr lang="en-GB" dirty="0" err="1" smtClean="0"/>
              <a:t>antimalarials</a:t>
            </a:r>
            <a:r>
              <a:rPr lang="en-GB" dirty="0" smtClean="0"/>
              <a:t> reduce low </a:t>
            </a:r>
            <a:r>
              <a:rPr lang="en-GB" dirty="0" err="1" smtClean="0"/>
              <a:t>birthweight</a:t>
            </a:r>
            <a:r>
              <a:rPr lang="en-GB" dirty="0" smtClean="0"/>
              <a:t> by around 27%.</a:t>
            </a:r>
          </a:p>
          <a:p>
            <a:r>
              <a:rPr lang="en-GB" dirty="0" err="1" smtClean="0"/>
              <a:t>Bednets</a:t>
            </a:r>
            <a:r>
              <a:rPr lang="en-GB" dirty="0" smtClean="0"/>
              <a:t> reduce further.</a:t>
            </a:r>
          </a:p>
          <a:p>
            <a:endParaRPr lang="en-GB" dirty="0" smtClean="0"/>
          </a:p>
          <a:p>
            <a:r>
              <a:rPr lang="en-GB" sz="1800" i="1" dirty="0" smtClean="0"/>
              <a:t>(</a:t>
            </a:r>
            <a:r>
              <a:rPr lang="en-GB" sz="1800" i="1" dirty="0" err="1" smtClean="0"/>
              <a:t>Radeva-Petrova</a:t>
            </a:r>
            <a:r>
              <a:rPr lang="en-GB" sz="1800" i="1" dirty="0" smtClean="0"/>
              <a:t> D et al 2014)</a:t>
            </a:r>
            <a:endParaRPr lang="en-GB" sz="1800" i="1" dirty="0"/>
          </a:p>
        </p:txBody>
      </p:sp>
      <p:pic>
        <p:nvPicPr>
          <p:cNvPr id="7" name="Content Placeholder 6" descr="placental malaria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4005064"/>
            <a:ext cx="2857500" cy="2152650"/>
          </a:xfrm>
        </p:spPr>
      </p:pic>
      <p:sp>
        <p:nvSpPr>
          <p:cNvPr id="1026" name="AutoShape 2" descr="Image result for anopheles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Image result for anopheles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Anopheles stephensi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6391" y="1700807"/>
            <a:ext cx="2824001" cy="1872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Prematurity (&lt;36 weeks)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Around 27% of all neonatal deaths- 1 million. </a:t>
            </a:r>
          </a:p>
          <a:p>
            <a:r>
              <a:rPr lang="en-US" dirty="0" smtClean="0"/>
              <a:t>Dominant cause in high income countries. </a:t>
            </a:r>
          </a:p>
          <a:p>
            <a:r>
              <a:rPr lang="en-US" dirty="0" smtClean="0"/>
              <a:t>In low-income smaller proportion, but about 6x higher mortality.</a:t>
            </a:r>
          </a:p>
          <a:p>
            <a:r>
              <a:rPr lang="en-US" dirty="0" smtClean="0"/>
              <a:t>About 1.5 per 1000 births Europe, 10 per 1000 Africa.</a:t>
            </a:r>
            <a:endParaRPr lang="en-US" dirty="0"/>
          </a:p>
        </p:txBody>
      </p:sp>
      <p:pic>
        <p:nvPicPr>
          <p:cNvPr id="5" name="Content Placeholder 4" descr="scb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07709" y="2492896"/>
            <a:ext cx="4212763" cy="2802559"/>
          </a:xfrm>
        </p:spPr>
      </p:pic>
      <p:sp>
        <p:nvSpPr>
          <p:cNvPr id="6" name="TextBox 5"/>
          <p:cNvSpPr txBox="1"/>
          <p:nvPr/>
        </p:nvSpPr>
        <p:spPr>
          <a:xfrm>
            <a:off x="5508104" y="566124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St. Thomas’ neonatal unit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20410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Steroids in preterm labour</a:t>
            </a:r>
            <a:br>
              <a:rPr lang="en-GB" sz="3200" dirty="0" smtClean="0"/>
            </a:br>
            <a:endParaRPr lang="en-GB" sz="1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In babies born at &lt;36 weeks: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/>
              <a:t>-</a:t>
            </a:r>
            <a:r>
              <a:rPr lang="en-GB" dirty="0" smtClean="0"/>
              <a:t> steroids reduce mortality by 31% (since 1990s)</a:t>
            </a:r>
          </a:p>
          <a:p>
            <a:pPr marL="0" indent="0">
              <a:buNone/>
            </a:pPr>
            <a:r>
              <a:rPr lang="en-GB" dirty="0" smtClean="0"/>
              <a:t>-in middle-income countries reduce mortality by 53%, morbidity by 37%</a:t>
            </a:r>
          </a:p>
          <a:p>
            <a:pPr marL="0" indent="0">
              <a:buNone/>
            </a:pPr>
            <a:r>
              <a:rPr lang="en-GB" dirty="0" smtClean="0"/>
              <a:t>-coverage around 10% in countries with &gt;90% of neonatal deaths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Content Placeholder 4" descr="neonatal steroids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298503"/>
            <a:ext cx="4176464" cy="3229475"/>
          </a:xfrm>
        </p:spPr>
      </p:pic>
      <p:sp>
        <p:nvSpPr>
          <p:cNvPr id="6" name="TextBox 5"/>
          <p:cNvSpPr txBox="1"/>
          <p:nvPr/>
        </p:nvSpPr>
        <p:spPr>
          <a:xfrm>
            <a:off x="5148064" y="580526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(</a:t>
            </a:r>
            <a:r>
              <a:rPr lang="en-GB" i="1" dirty="0" err="1" smtClean="0"/>
              <a:t>Mwansa-Kambafwile</a:t>
            </a:r>
            <a:r>
              <a:rPr lang="en-GB" i="1" dirty="0" smtClean="0"/>
              <a:t> et al 2010, Crowley et al 1990)</a:t>
            </a:r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Magnesium sulphate (Epsom salts)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Prevention and treatment of seizures in women with </a:t>
            </a:r>
            <a:r>
              <a:rPr lang="en-GB" dirty="0" err="1" smtClean="0"/>
              <a:t>eclampsia</a:t>
            </a:r>
            <a:r>
              <a:rPr lang="en-GB" dirty="0" smtClean="0"/>
              <a:t>.</a:t>
            </a:r>
          </a:p>
          <a:p>
            <a:r>
              <a:rPr lang="en-GB" dirty="0" smtClean="0"/>
              <a:t>Foetal </a:t>
            </a:r>
            <a:r>
              <a:rPr lang="en-GB" dirty="0" err="1" smtClean="0"/>
              <a:t>neuroprotection</a:t>
            </a:r>
            <a:r>
              <a:rPr lang="en-GB" dirty="0" smtClean="0"/>
              <a:t> </a:t>
            </a:r>
            <a:r>
              <a:rPr lang="en-GB" dirty="0" smtClean="0"/>
              <a:t>(reducing cerebral palsy) before </a:t>
            </a:r>
            <a:r>
              <a:rPr lang="en-GB" dirty="0" smtClean="0"/>
              <a:t>anticipated early preterm</a:t>
            </a:r>
            <a:r>
              <a:rPr lang="en-GB" dirty="0" smtClean="0"/>
              <a:t>.</a:t>
            </a:r>
            <a:endParaRPr lang="en-GB" dirty="0" smtClean="0"/>
          </a:p>
        </p:txBody>
      </p:sp>
      <p:pic>
        <p:nvPicPr>
          <p:cNvPr id="5" name="Content Placeholder 4" descr="Epsom salt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652428"/>
            <a:ext cx="3180074" cy="2136612"/>
          </a:xfrm>
        </p:spPr>
      </p:pic>
      <p:pic>
        <p:nvPicPr>
          <p:cNvPr id="21505" name="Picture 1" descr="C:\Users\christopherwhitty\Pictures\Epsom-Salts-For-Wavy-Hai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149080"/>
            <a:ext cx="3226269" cy="2153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Kangaroo care in premature babies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000" i="1" dirty="0"/>
          </a:p>
        </p:txBody>
      </p:sp>
      <p:pic>
        <p:nvPicPr>
          <p:cNvPr id="5" name="Content Placeholder 4" descr="kangaroo car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80112" y="1484784"/>
            <a:ext cx="2304734" cy="3468625"/>
          </a:xfrm>
        </p:spPr>
      </p:pic>
      <p:pic>
        <p:nvPicPr>
          <p:cNvPr id="9" name="Content Placeholder 7" descr="fathers doing kangaroo care.png"/>
          <p:cNvPicPr>
            <a:picLocks noChangeAspect="1"/>
          </p:cNvPicPr>
          <p:nvPr/>
        </p:nvPicPr>
        <p:blipFill>
          <a:blip r:embed="rId3" cstate="print"/>
          <a:srcRect l="1783" r="12633"/>
          <a:stretch>
            <a:fillRect/>
          </a:stretch>
        </p:blipFill>
        <p:spPr>
          <a:xfrm>
            <a:off x="4788024" y="5059592"/>
            <a:ext cx="3672408" cy="1659192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Reduces mortality by around 50%.</a:t>
            </a:r>
          </a:p>
          <a:p>
            <a:endParaRPr lang="en-GB" dirty="0" smtClean="0"/>
          </a:p>
          <a:p>
            <a:r>
              <a:rPr lang="en-GB" dirty="0" smtClean="0"/>
              <a:t>Also reduces serious morbidity (RR 0.34).</a:t>
            </a:r>
          </a:p>
          <a:p>
            <a:endParaRPr lang="en-GB" i="1" dirty="0" smtClean="0"/>
          </a:p>
          <a:p>
            <a:endParaRPr lang="en-GB" sz="1900" i="1" dirty="0" smtClean="0"/>
          </a:p>
          <a:p>
            <a:r>
              <a:rPr lang="en-GB" sz="1900" i="1" dirty="0" smtClean="0"/>
              <a:t>(Lawn et al 2010. credits- Save the Children Nigeria, Iranian Hospital Dubai)</a:t>
            </a:r>
            <a:endParaRPr lang="en-GB" sz="19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You think its natural… Mt. Sinai mosaic, </a:t>
            </a:r>
            <a:r>
              <a:rPr lang="en-GB" sz="3200" dirty="0" err="1" smtClean="0"/>
              <a:t>Giotto</a:t>
            </a:r>
            <a:r>
              <a:rPr lang="en-GB" sz="3200" dirty="0" smtClean="0"/>
              <a:t>, Michelangelo, Leonardo, Raphael, Marianne Stokes. </a:t>
            </a:r>
            <a:endParaRPr lang="en-GB" sz="3200" dirty="0"/>
          </a:p>
        </p:txBody>
      </p:sp>
      <p:pic>
        <p:nvPicPr>
          <p:cNvPr id="5" name="Content Placeholder 4" descr="Marianne_Stokes_Madonna_and_Chil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4077072"/>
            <a:ext cx="2007295" cy="2682248"/>
          </a:xfrm>
        </p:spPr>
      </p:pic>
      <p:pic>
        <p:nvPicPr>
          <p:cNvPr id="6" name="Content Placeholder 5" descr="Raphael_Madonna_Pasaden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131840" y="4077072"/>
            <a:ext cx="1878732" cy="2667800"/>
          </a:xfrm>
        </p:spPr>
      </p:pic>
      <p:pic>
        <p:nvPicPr>
          <p:cNvPr id="1026" name="Picture 2" descr="C:\Users\christopherwhitty\Pictures\leonardo madona and chi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5989" y="4149080"/>
            <a:ext cx="3675372" cy="2448272"/>
          </a:xfrm>
          <a:prstGeom prst="rect">
            <a:avLst/>
          </a:prstGeom>
          <a:noFill/>
        </p:spPr>
      </p:pic>
      <p:pic>
        <p:nvPicPr>
          <p:cNvPr id="1027" name="Picture 3" descr="C:\Users\christopherwhitty\Pictures\michelangelo_medicimadonnadetail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340768"/>
            <a:ext cx="1839781" cy="2592288"/>
          </a:xfrm>
          <a:prstGeom prst="rect">
            <a:avLst/>
          </a:prstGeom>
          <a:noFill/>
        </p:spPr>
      </p:pic>
      <p:pic>
        <p:nvPicPr>
          <p:cNvPr id="1028" name="Picture 4" descr="C:\Users\christopherwhitty\Pictures\Giotto_-_Madonna_and_Child_-_Google_Art_Projec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1316524"/>
            <a:ext cx="2016224" cy="2695072"/>
          </a:xfrm>
          <a:prstGeom prst="rect">
            <a:avLst/>
          </a:prstGeom>
          <a:noFill/>
        </p:spPr>
      </p:pic>
      <p:pic>
        <p:nvPicPr>
          <p:cNvPr id="1029" name="Picture 5" descr="C:\Users\christopherwhitty\Pictures\Mary_&amp;_Child_Icon_Sinai_13th_centur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1277199"/>
            <a:ext cx="1944216" cy="2802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Cord care.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Clean birth kits and care essential- including reducing tetanus and neonatal sepsis.</a:t>
            </a:r>
          </a:p>
          <a:p>
            <a:r>
              <a:rPr lang="en-GB" dirty="0" smtClean="0"/>
              <a:t>23% reduction in neonatal mortality with </a:t>
            </a:r>
            <a:r>
              <a:rPr lang="en-GB" dirty="0" err="1" smtClean="0"/>
              <a:t>chlorhexidine</a:t>
            </a:r>
            <a:r>
              <a:rPr lang="en-GB" dirty="0" smtClean="0"/>
              <a:t> antiseptic. </a:t>
            </a:r>
          </a:p>
          <a:p>
            <a:r>
              <a:rPr lang="en-GB" dirty="0" smtClean="0"/>
              <a:t>Possible advantage to delayed (1-5 min) cord clamping.</a:t>
            </a:r>
          </a:p>
          <a:p>
            <a:endParaRPr lang="en-GB" dirty="0" smtClean="0"/>
          </a:p>
          <a:p>
            <a:r>
              <a:rPr lang="en-GB" sz="1800" i="1" dirty="0" smtClean="0"/>
              <a:t>(</a:t>
            </a:r>
            <a:r>
              <a:rPr lang="en-GB" sz="1800" i="1" dirty="0" err="1" smtClean="0"/>
              <a:t>Imdad</a:t>
            </a:r>
            <a:r>
              <a:rPr lang="en-GB" sz="1800" i="1" dirty="0" smtClean="0"/>
              <a:t> et al, McDonald et al, Cochrane reviews)</a:t>
            </a:r>
          </a:p>
          <a:p>
            <a:endParaRPr lang="en-GB" dirty="0"/>
          </a:p>
        </p:txBody>
      </p:sp>
      <p:pic>
        <p:nvPicPr>
          <p:cNvPr id="5" name="Content Placeholder 4" descr="umbilical-cord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7454" y="2492896"/>
            <a:ext cx="3994446" cy="2664296"/>
          </a:xfrm>
        </p:spPr>
      </p:pic>
      <p:sp>
        <p:nvSpPr>
          <p:cNvPr id="6" name="TextBox 5"/>
          <p:cNvSpPr txBox="1"/>
          <p:nvPr/>
        </p:nvSpPr>
        <p:spPr>
          <a:xfrm>
            <a:off x="6444208" y="573325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 smtClean="0"/>
              <a:t>Haik</a:t>
            </a:r>
            <a:r>
              <a:rPr lang="en-GB" i="1" dirty="0" smtClean="0"/>
              <a:t> project</a:t>
            </a:r>
            <a:endParaRPr lang="en-GB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en-GB" sz="3200" dirty="0" smtClean="0"/>
              <a:t>“Africa is experiencing some of the biggest falls in child mortality ever seen, anywhere.” </a:t>
            </a:r>
            <a:br>
              <a:rPr lang="en-GB" sz="3200" dirty="0" smtClean="0"/>
            </a:br>
            <a:r>
              <a:rPr lang="en-GB" sz="1800" i="1" dirty="0" smtClean="0"/>
              <a:t>(Economist 2012)</a:t>
            </a: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In Africa, Asia and Latin America incidence of many major infectious diseases falling fast over the last decade.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Economic growth, but also a bold vision, generosity and well targeted science.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</p:txBody>
      </p:sp>
      <p:pic>
        <p:nvPicPr>
          <p:cNvPr id="5" name="Content Placeholder 4" descr="economist falls mortality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1430" y="1600200"/>
            <a:ext cx="2582806" cy="49251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Caesarean section and other birth interventions.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Caesarean section ancient.</a:t>
            </a:r>
          </a:p>
          <a:p>
            <a:r>
              <a:rPr lang="en-GB" dirty="0" smtClean="0"/>
              <a:t>CS probably the commonest surgical procedure in Africa.</a:t>
            </a:r>
          </a:p>
          <a:p>
            <a:r>
              <a:rPr lang="en-GB" dirty="0" smtClean="0"/>
              <a:t>CS reduces neonatal mortality in term breech. </a:t>
            </a:r>
          </a:p>
          <a:p>
            <a:r>
              <a:rPr lang="en-GB" dirty="0" smtClean="0"/>
              <a:t>Vacuum extraction probably superseded forceps.</a:t>
            </a:r>
          </a:p>
          <a:p>
            <a:r>
              <a:rPr lang="en-GB" dirty="0" smtClean="0"/>
              <a:t>Anaesthesia important-  in Malawi neonatal mortality significantly lower with spinal than general anaesthetic; </a:t>
            </a:r>
            <a:r>
              <a:rPr lang="en-GB" dirty="0" err="1" smtClean="0"/>
              <a:t>ketamine</a:t>
            </a:r>
            <a:r>
              <a:rPr lang="en-GB" dirty="0" smtClean="0"/>
              <a:t> much higher </a:t>
            </a:r>
            <a:r>
              <a:rPr lang="en-GB" sz="2100" i="1" dirty="0" smtClean="0"/>
              <a:t>(Fenton et al).</a:t>
            </a:r>
          </a:p>
        </p:txBody>
      </p:sp>
      <p:pic>
        <p:nvPicPr>
          <p:cNvPr id="5" name="Content Placeholder 4" descr="Caesarean_section_Naqvi_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31990"/>
          <a:stretch>
            <a:fillRect/>
          </a:stretch>
        </p:blipFill>
        <p:spPr>
          <a:xfrm>
            <a:off x="4644008" y="1628800"/>
            <a:ext cx="4307729" cy="4176464"/>
          </a:xfrm>
        </p:spPr>
      </p:pic>
      <p:sp>
        <p:nvSpPr>
          <p:cNvPr id="6" name="TextBox 5"/>
          <p:cNvSpPr txBox="1"/>
          <p:nvPr/>
        </p:nvSpPr>
        <p:spPr>
          <a:xfrm>
            <a:off x="5076056" y="609329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Al-</a:t>
            </a:r>
            <a:r>
              <a:rPr lang="en-GB" i="1" dirty="0" err="1" smtClean="0"/>
              <a:t>Athār</a:t>
            </a:r>
            <a:r>
              <a:rPr lang="en-GB" i="1" dirty="0" smtClean="0"/>
              <a:t> al-</a:t>
            </a:r>
            <a:r>
              <a:rPr lang="en-GB" i="1" dirty="0" err="1" smtClean="0"/>
              <a:t>Bāqiyah</a:t>
            </a:r>
            <a:r>
              <a:rPr lang="en-GB" i="1" dirty="0" smtClean="0"/>
              <a:t> `an al-</a:t>
            </a:r>
            <a:r>
              <a:rPr lang="en-GB" i="1" dirty="0" err="1" smtClean="0"/>
              <a:t>Qurūn</a:t>
            </a:r>
            <a:r>
              <a:rPr lang="en-GB" i="1" dirty="0" smtClean="0"/>
              <a:t> al-</a:t>
            </a:r>
            <a:r>
              <a:rPr lang="en-GB" i="1" dirty="0" err="1" smtClean="0"/>
              <a:t>Khāliyah</a:t>
            </a:r>
            <a:r>
              <a:rPr lang="en-GB" i="1" dirty="0" smtClean="0"/>
              <a:t> C 1040 CE</a:t>
            </a:r>
            <a:endParaRPr lang="en-GB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Helping newborns breathe.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Of 136 million babies born annually, around 10m require assistance to breathe. </a:t>
            </a:r>
          </a:p>
          <a:p>
            <a:r>
              <a:rPr lang="en-GB" dirty="0" smtClean="0"/>
              <a:t>814,000 neonatal deaths result from </a:t>
            </a:r>
            <a:r>
              <a:rPr lang="en-GB" dirty="0" err="1" smtClean="0"/>
              <a:t>intrapartum</a:t>
            </a:r>
            <a:r>
              <a:rPr lang="en-GB" dirty="0" smtClean="0"/>
              <a:t>-related events in term babies (previously “birth asphyxia”). </a:t>
            </a:r>
          </a:p>
          <a:p>
            <a:pPr>
              <a:buNone/>
            </a:pPr>
            <a:r>
              <a:rPr lang="en-GB" sz="2100" i="1" dirty="0" smtClean="0"/>
              <a:t>(Lee et al 2011)</a:t>
            </a:r>
            <a:endParaRPr lang="en-GB" sz="2100" i="1" dirty="0"/>
          </a:p>
        </p:txBody>
      </p:sp>
      <p:pic>
        <p:nvPicPr>
          <p:cNvPr id="5" name="Content Placeholder 4" descr="newborn dry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9145" r="8550" b="6446"/>
          <a:stretch>
            <a:fillRect/>
          </a:stretch>
        </p:blipFill>
        <p:spPr>
          <a:xfrm>
            <a:off x="5292080" y="2286474"/>
            <a:ext cx="3338553" cy="2448272"/>
          </a:xfrm>
        </p:spPr>
      </p:pic>
      <p:sp>
        <p:nvSpPr>
          <p:cNvPr id="6" name="TextBox 5"/>
          <p:cNvSpPr txBox="1"/>
          <p:nvPr/>
        </p:nvSpPr>
        <p:spPr>
          <a:xfrm>
            <a:off x="5724128" y="602128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WHO WPRO</a:t>
            </a:r>
            <a:endParaRPr lang="en-GB" i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The great majority of newborns need only simple resuscitation. </a:t>
            </a:r>
            <a:r>
              <a:rPr lang="en-GB" sz="2000" i="1" dirty="0" smtClean="0"/>
              <a:t>(A Lee et al BMC 2011) </a:t>
            </a:r>
            <a:endParaRPr lang="en-GB" sz="2000" i="1" dirty="0"/>
          </a:p>
        </p:txBody>
      </p:sp>
      <p:pic>
        <p:nvPicPr>
          <p:cNvPr id="5" name="Content Placeholder 4" descr="rescusit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1" y="1427206"/>
            <a:ext cx="6943250" cy="5242154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Simple neonatal resuscitation.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608512" cy="4997152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Neonatal resuscitation training in facilities reduces </a:t>
            </a:r>
            <a:r>
              <a:rPr lang="en-GB" dirty="0" smtClean="0"/>
              <a:t>term intrapartum-related </a:t>
            </a:r>
            <a:r>
              <a:rPr lang="en-GB" dirty="0" smtClean="0"/>
              <a:t>deaths by 30%.</a:t>
            </a:r>
          </a:p>
          <a:p>
            <a:r>
              <a:rPr lang="en-GB" dirty="0" smtClean="0"/>
              <a:t>Immediate newborn assessment and stimulation would reduce both </a:t>
            </a:r>
            <a:r>
              <a:rPr lang="en-GB" dirty="0" err="1" smtClean="0"/>
              <a:t>intrapartum</a:t>
            </a:r>
            <a:r>
              <a:rPr lang="en-GB" dirty="0" smtClean="0"/>
              <a:t>-related and preterm deaths by 10%.</a:t>
            </a:r>
          </a:p>
          <a:p>
            <a:r>
              <a:rPr lang="en-GB" dirty="0" smtClean="0"/>
              <a:t>Facility-based resuscitation would prevent a further 10% of preterm deaths.</a:t>
            </a:r>
          </a:p>
          <a:p>
            <a:r>
              <a:rPr lang="en-GB" dirty="0" smtClean="0"/>
              <a:t>Community-based resuscitation would prevent further 20% of intrapartum-related and 5% of preterm deaths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pPr>
              <a:buNone/>
            </a:pPr>
            <a:r>
              <a:rPr lang="en-GB" i="1" dirty="0" smtClean="0"/>
              <a:t>(Lee et al 2011)</a:t>
            </a:r>
          </a:p>
        </p:txBody>
      </p:sp>
      <p:pic>
        <p:nvPicPr>
          <p:cNvPr id="7" name="Content Placeholder 6" descr="neonatal train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67770" y="1988840"/>
            <a:ext cx="3326052" cy="3168352"/>
          </a:xfrm>
        </p:spPr>
      </p:pic>
      <p:sp>
        <p:nvSpPr>
          <p:cNvPr id="8" name="TextBox 7"/>
          <p:cNvSpPr txBox="1"/>
          <p:nvPr/>
        </p:nvSpPr>
        <p:spPr>
          <a:xfrm>
            <a:off x="4932040" y="544522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Basic resuscitation: airways clearing, head positioning, bag-and-mask.</a:t>
            </a:r>
            <a:endParaRPr lang="en-GB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Treatment of infections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Neonatal pneumonia common, meningitis not rare.</a:t>
            </a:r>
          </a:p>
          <a:p>
            <a:r>
              <a:rPr lang="en-GB" dirty="0" smtClean="0"/>
              <a:t>All-cause reduction in mortality 25% with oral antibiotics and around 40% for pneumonia-specific mortality. </a:t>
            </a:r>
          </a:p>
          <a:p>
            <a:r>
              <a:rPr lang="en-GB" dirty="0" err="1" smtClean="0"/>
              <a:t>Injectable</a:t>
            </a:r>
            <a:r>
              <a:rPr lang="en-GB" dirty="0" smtClean="0"/>
              <a:t> antibiotics significantly better than oral. </a:t>
            </a:r>
          </a:p>
          <a:p>
            <a:r>
              <a:rPr lang="en-GB" dirty="0" smtClean="0"/>
              <a:t>The difficulty is often diagnosis. </a:t>
            </a:r>
            <a:endParaRPr lang="en-GB" dirty="0"/>
          </a:p>
        </p:txBody>
      </p:sp>
      <p:pic>
        <p:nvPicPr>
          <p:cNvPr id="5" name="Content Placeholder 4" descr="neonatal pneumonia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52120" y="2276872"/>
            <a:ext cx="2487418" cy="2200706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Not just mortality, but also child development</a:t>
            </a:r>
            <a:endParaRPr lang="en-GB" sz="3200" dirty="0"/>
          </a:p>
        </p:txBody>
      </p:sp>
      <p:pic>
        <p:nvPicPr>
          <p:cNvPr id="7" name="Content Placeholder 6" descr="neonatal seps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5444" y="1600200"/>
            <a:ext cx="7973112" cy="4525963"/>
          </a:xfrm>
        </p:spPr>
      </p:pic>
      <p:sp>
        <p:nvSpPr>
          <p:cNvPr id="8" name="TextBox 7"/>
          <p:cNvSpPr txBox="1"/>
          <p:nvPr/>
        </p:nvSpPr>
        <p:spPr>
          <a:xfrm>
            <a:off x="2339752" y="63093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Seale et al.</a:t>
            </a:r>
            <a:endParaRPr lang="en-GB" i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 smtClean="0"/>
              <a:t>Its not all about adding. Many useless or dangerous things are traditional, and should stop.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752528" cy="4853136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Enemas and shavings.</a:t>
            </a:r>
          </a:p>
          <a:p>
            <a:r>
              <a:rPr lang="en-GB" dirty="0" smtClean="0"/>
              <a:t>Fluid and food intake restriction.</a:t>
            </a:r>
          </a:p>
          <a:p>
            <a:r>
              <a:rPr lang="en-GB" dirty="0" smtClean="0"/>
              <a:t>Routine intravenous fluids. </a:t>
            </a:r>
          </a:p>
          <a:p>
            <a:r>
              <a:rPr lang="en-GB" dirty="0" smtClean="0"/>
              <a:t>Early bathing.</a:t>
            </a:r>
          </a:p>
          <a:p>
            <a:r>
              <a:rPr lang="en-GB" dirty="0" smtClean="0"/>
              <a:t>Routine separation from mother.</a:t>
            </a:r>
          </a:p>
          <a:p>
            <a:r>
              <a:rPr lang="en-GB" dirty="0" err="1" smtClean="0"/>
              <a:t>Fundal</a:t>
            </a:r>
            <a:r>
              <a:rPr lang="en-GB" dirty="0" smtClean="0"/>
              <a:t> pressure to facilitate second stage labour. </a:t>
            </a:r>
          </a:p>
          <a:p>
            <a:r>
              <a:rPr lang="en-GB" dirty="0" smtClean="0"/>
              <a:t>Routine suctioning</a:t>
            </a:r>
          </a:p>
          <a:p>
            <a:r>
              <a:rPr lang="en-GB" dirty="0" smtClean="0"/>
              <a:t>Application of various substances to the cord.</a:t>
            </a:r>
          </a:p>
          <a:p>
            <a:r>
              <a:rPr lang="en-GB" dirty="0" smtClean="0"/>
              <a:t>Pre-lacteals, artificial infant milk formula, other breast-milk substitutes.</a:t>
            </a:r>
            <a:endParaRPr lang="en-GB" dirty="0"/>
          </a:p>
        </p:txBody>
      </p:sp>
      <p:pic>
        <p:nvPicPr>
          <p:cNvPr id="5" name="Content Placeholder 4" descr="seperate mother and bab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0594" t="34448" r="54616" b="4901"/>
          <a:stretch>
            <a:fillRect/>
          </a:stretch>
        </p:blipFill>
        <p:spPr>
          <a:xfrm>
            <a:off x="5148064" y="1628800"/>
            <a:ext cx="2952328" cy="3860168"/>
          </a:xfrm>
        </p:spPr>
      </p:pic>
      <p:sp>
        <p:nvSpPr>
          <p:cNvPr id="6" name="TextBox 5"/>
          <p:cNvSpPr txBox="1"/>
          <p:nvPr/>
        </p:nvSpPr>
        <p:spPr>
          <a:xfrm>
            <a:off x="5508104" y="580526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International mother and baby initiative</a:t>
            </a:r>
            <a:endParaRPr lang="en-GB" i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 smtClean="0"/>
              <a:t>Simple interventions that combined would significantly reduce neonatal </a:t>
            </a:r>
            <a:r>
              <a:rPr lang="en-GB" sz="3200" dirty="0" smtClean="0"/>
              <a:t>mortality and morbidity.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</a:rPr>
              <a:t>Before birth</a:t>
            </a:r>
          </a:p>
          <a:p>
            <a:pPr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Contraception</a:t>
            </a:r>
          </a:p>
          <a:p>
            <a:r>
              <a:rPr lang="en-GB" dirty="0" smtClean="0"/>
              <a:t>Folic </a:t>
            </a:r>
            <a:r>
              <a:rPr lang="en-GB" dirty="0" smtClean="0"/>
              <a:t>acid</a:t>
            </a:r>
          </a:p>
          <a:p>
            <a:r>
              <a:rPr lang="en-GB" dirty="0" smtClean="0"/>
              <a:t>Stop smoking</a:t>
            </a:r>
            <a:endParaRPr lang="en-GB" dirty="0" smtClean="0"/>
          </a:p>
          <a:p>
            <a:r>
              <a:rPr lang="en-GB" dirty="0" smtClean="0"/>
              <a:t>Tetanus immunisation</a:t>
            </a:r>
          </a:p>
          <a:p>
            <a:r>
              <a:rPr lang="en-GB" dirty="0" smtClean="0"/>
              <a:t>Syphilis test and treat</a:t>
            </a:r>
          </a:p>
          <a:p>
            <a:r>
              <a:rPr lang="en-GB" dirty="0" smtClean="0"/>
              <a:t>Malaria prevention</a:t>
            </a:r>
          </a:p>
          <a:p>
            <a:r>
              <a:rPr lang="en-GB" dirty="0" smtClean="0"/>
              <a:t>Magnesium </a:t>
            </a:r>
            <a:r>
              <a:rPr lang="en-GB" dirty="0" smtClean="0"/>
              <a:t>sulphate*</a:t>
            </a:r>
          </a:p>
          <a:p>
            <a:r>
              <a:rPr lang="en-GB" dirty="0" smtClean="0"/>
              <a:t>Steroids in </a:t>
            </a:r>
            <a:r>
              <a:rPr lang="en-GB" dirty="0" err="1" smtClean="0"/>
              <a:t>prematurity</a:t>
            </a:r>
            <a:r>
              <a:rPr lang="en-GB" dirty="0" smtClean="0"/>
              <a:t>*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</a:rPr>
              <a:t>At or after birth</a:t>
            </a:r>
          </a:p>
          <a:p>
            <a:pPr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Kangaroo care*</a:t>
            </a:r>
            <a:endParaRPr lang="en-GB" dirty="0" smtClean="0"/>
          </a:p>
          <a:p>
            <a:r>
              <a:rPr lang="en-GB" dirty="0" smtClean="0"/>
              <a:t>Cord care</a:t>
            </a:r>
          </a:p>
          <a:p>
            <a:r>
              <a:rPr lang="en-GB" dirty="0" smtClean="0"/>
              <a:t>Better CS anaesthetics </a:t>
            </a:r>
          </a:p>
          <a:p>
            <a:r>
              <a:rPr lang="en-GB" dirty="0" smtClean="0"/>
              <a:t>Basic resuscitation</a:t>
            </a:r>
          </a:p>
          <a:p>
            <a:r>
              <a:rPr lang="en-GB" dirty="0" smtClean="0"/>
              <a:t>Treatment of infection 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*= in </a:t>
            </a:r>
            <a:r>
              <a:rPr lang="en-GB" dirty="0" err="1" smtClean="0"/>
              <a:t>prematurity</a:t>
            </a:r>
            <a:endParaRPr lang="en-GB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Why are we not doing better?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Evidence is good.</a:t>
            </a:r>
          </a:p>
          <a:p>
            <a:r>
              <a:rPr lang="en-GB" dirty="0" smtClean="0"/>
              <a:t>Policy is generally sensible.</a:t>
            </a:r>
          </a:p>
          <a:p>
            <a:r>
              <a:rPr lang="en-GB" dirty="0" smtClean="0"/>
              <a:t>BUT- changing practice and health system strengthening difficult and slow.</a:t>
            </a:r>
          </a:p>
          <a:p>
            <a:r>
              <a:rPr lang="en-GB" dirty="0" smtClean="0"/>
              <a:t>Spotting high-risk births and </a:t>
            </a:r>
            <a:r>
              <a:rPr lang="en-GB" dirty="0" err="1" smtClean="0"/>
              <a:t>prematurity</a:t>
            </a:r>
            <a:r>
              <a:rPr lang="en-GB" dirty="0" smtClean="0"/>
              <a:t>.</a:t>
            </a:r>
          </a:p>
          <a:p>
            <a:r>
              <a:rPr lang="en-GB" dirty="0" smtClean="0"/>
              <a:t>Funding</a:t>
            </a:r>
            <a:r>
              <a:rPr lang="en-GB" dirty="0" smtClean="0"/>
              <a:t>.</a:t>
            </a:r>
            <a:endParaRPr lang="en-GB" dirty="0" smtClean="0"/>
          </a:p>
          <a:p>
            <a:r>
              <a:rPr lang="en-GB" dirty="0" smtClean="0"/>
              <a:t>Some evidence incentives work- </a:t>
            </a:r>
            <a:r>
              <a:rPr lang="en-GB" dirty="0" err="1" smtClean="0"/>
              <a:t>eg</a:t>
            </a:r>
            <a:r>
              <a:rPr lang="en-GB" dirty="0" smtClean="0"/>
              <a:t> Plan </a:t>
            </a:r>
            <a:r>
              <a:rPr lang="en-GB" dirty="0" err="1" smtClean="0"/>
              <a:t>Nacer</a:t>
            </a:r>
            <a:r>
              <a:rPr lang="en-GB" dirty="0" smtClean="0"/>
              <a:t> payment for results Argentina.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5" name="Picture 5" descr="Grace MacRa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97136" y="2492896"/>
            <a:ext cx="3989360" cy="2579787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354162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2800" dirty="0" smtClean="0"/>
              <a:t>Annually around 6,000 children and young adults &lt;20 years die in the UK. </a:t>
            </a:r>
            <a:br>
              <a:rPr lang="en-GB" sz="2800" dirty="0" smtClean="0"/>
            </a:br>
            <a:r>
              <a:rPr lang="en-GB" sz="2800" dirty="0" smtClean="0"/>
              <a:t>Most of those deaths happen in infants under 1 year. </a:t>
            </a:r>
            <a:br>
              <a:rPr lang="en-GB" sz="28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1800" i="1" dirty="0" smtClean="0"/>
              <a:t>(Royal College of Paediatrics. 2012 data.)</a:t>
            </a:r>
            <a:endParaRPr lang="en-GB" sz="1800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1817" y="1600200"/>
            <a:ext cx="666036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Under 5 child mortality rate Asia / 1000</a:t>
            </a:r>
            <a:endParaRPr lang="en-GB" sz="3600" dirty="0"/>
          </a:p>
        </p:txBody>
      </p:sp>
      <p:pic>
        <p:nvPicPr>
          <p:cNvPr id="4" name="Content Placeholder 3" descr="Child-mortality-ra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78496"/>
            <a:ext cx="8229600" cy="3969370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7504" y="274638"/>
            <a:ext cx="6552728" cy="178621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Infant mortality in London and UK since Gresham College founded. </a:t>
            </a:r>
            <a:br>
              <a:rPr lang="en-GB" sz="3200" dirty="0" smtClean="0"/>
            </a:br>
            <a:r>
              <a:rPr lang="en-GB" sz="1800" i="1" dirty="0" smtClean="0"/>
              <a:t>(</a:t>
            </a:r>
            <a:r>
              <a:rPr lang="en-GB" sz="1800" i="1" dirty="0" err="1" smtClean="0"/>
              <a:t>Romola</a:t>
            </a:r>
            <a:r>
              <a:rPr lang="en-GB" sz="1800" i="1" dirty="0" smtClean="0"/>
              <a:t> Davenport, unpublished)</a:t>
            </a:r>
            <a:endParaRPr lang="en-GB" sz="1800" i="1" dirty="0"/>
          </a:p>
        </p:txBody>
      </p:sp>
      <p:pic>
        <p:nvPicPr>
          <p:cNvPr id="10" name="Picture 3" descr="C:\Users\christopherwhitty\Pictures\gresh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32656"/>
            <a:ext cx="2043624" cy="2434126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431" t="4852" r="3083" b="40692"/>
          <a:stretch>
            <a:fillRect/>
          </a:stretch>
        </p:blipFill>
        <p:spPr bwMode="auto">
          <a:xfrm>
            <a:off x="131398" y="2852937"/>
            <a:ext cx="8715790" cy="373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20 years of infant mortality England and Wales  </a:t>
            </a:r>
            <a:r>
              <a:rPr lang="en-GB" sz="1800" i="1" dirty="0" smtClean="0"/>
              <a:t>(ONS 2015)</a:t>
            </a:r>
            <a:endParaRPr lang="en-GB" sz="1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2,686 infant deaths in 2013.</a:t>
            </a:r>
          </a:p>
          <a:p>
            <a:r>
              <a:rPr lang="en-GB" dirty="0" smtClean="0"/>
              <a:t>Infant mortality rate 3.8 deaths / 1,000 live births. In 1983 the rate was 10.1, a 62% fall.</a:t>
            </a:r>
          </a:p>
          <a:p>
            <a:r>
              <a:rPr lang="en-GB" dirty="0" smtClean="0"/>
              <a:t>The </a:t>
            </a:r>
            <a:r>
              <a:rPr lang="en-GB" dirty="0" smtClean="0">
                <a:solidFill>
                  <a:srgbClr val="FF0000"/>
                </a:solidFill>
              </a:rPr>
              <a:t>neonatal mortality rate fell by 54%</a:t>
            </a:r>
            <a:r>
              <a:rPr lang="en-GB" dirty="0" smtClean="0"/>
              <a:t>, from 5.9/1,000 in 1983, to </a:t>
            </a:r>
            <a:r>
              <a:rPr lang="en-GB" dirty="0" smtClean="0">
                <a:solidFill>
                  <a:schemeClr val="tx2"/>
                </a:solidFill>
              </a:rPr>
              <a:t>2.7</a:t>
            </a:r>
            <a:r>
              <a:rPr lang="en-GB" dirty="0" smtClean="0"/>
              <a:t>/1,000 live births in 2013. </a:t>
            </a:r>
          </a:p>
          <a:p>
            <a:r>
              <a:rPr lang="en-GB" dirty="0" smtClean="0"/>
              <a:t>The </a:t>
            </a:r>
            <a:r>
              <a:rPr lang="en-GB" dirty="0" err="1" smtClean="0">
                <a:solidFill>
                  <a:srgbClr val="FF0000"/>
                </a:solidFill>
              </a:rPr>
              <a:t>postneonatal</a:t>
            </a:r>
            <a:r>
              <a:rPr lang="en-GB" dirty="0" smtClean="0">
                <a:solidFill>
                  <a:srgbClr val="FF0000"/>
                </a:solidFill>
              </a:rPr>
              <a:t> mortality rate fell by 72% </a:t>
            </a:r>
            <a:r>
              <a:rPr lang="en-GB" dirty="0" smtClean="0"/>
              <a:t>over the same period, from 4.3/1,000 live births in 1983, to </a:t>
            </a:r>
            <a:r>
              <a:rPr lang="en-GB" dirty="0" smtClean="0">
                <a:solidFill>
                  <a:schemeClr val="tx2"/>
                </a:solidFill>
              </a:rPr>
              <a:t>1.2</a:t>
            </a:r>
            <a:r>
              <a:rPr lang="en-GB" dirty="0" smtClean="0"/>
              <a:t> in 2013.</a:t>
            </a: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17157"/>
            <a:ext cx="4038600" cy="289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Infant mortality rates- OECD </a:t>
            </a:r>
            <a:r>
              <a:rPr lang="en-GB" sz="2000" i="1" dirty="0" smtClean="0"/>
              <a:t>(CDC 2014)</a:t>
            </a:r>
            <a:endParaRPr lang="en-GB" sz="2000" i="1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572" t="18133" r="8833" b="7090"/>
          <a:stretch>
            <a:fillRect/>
          </a:stretch>
        </p:blipFill>
        <p:spPr bwMode="auto">
          <a:xfrm>
            <a:off x="539552" y="1268760"/>
            <a:ext cx="8290113" cy="515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otched Right Arrow 7"/>
          <p:cNvSpPr/>
          <p:nvPr/>
        </p:nvSpPr>
        <p:spPr>
          <a:xfrm>
            <a:off x="0" y="4725144"/>
            <a:ext cx="576064" cy="216024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United Kingdom neonatal mortality since 1970 </a:t>
            </a:r>
            <a:r>
              <a:rPr lang="en-GB" sz="1800" i="1" dirty="0" smtClean="0"/>
              <a:t>(ONS)</a:t>
            </a:r>
            <a:endParaRPr lang="en-GB" sz="1800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148" t="19724" r="21362" b="5499"/>
          <a:stretch>
            <a:fillRect/>
          </a:stretch>
        </p:blipFill>
        <p:spPr bwMode="auto">
          <a:xfrm>
            <a:off x="599303" y="1556792"/>
            <a:ext cx="7897899" cy="458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Known risk factors in the UK: </a:t>
            </a:r>
            <a:r>
              <a:rPr lang="en-GB" sz="3200" dirty="0" err="1" smtClean="0"/>
              <a:t>prematurity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Around 2/3rds of infant deaths in the UK in babies &lt;37 weeks.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More likely if mother:</a:t>
            </a:r>
          </a:p>
          <a:p>
            <a:pPr>
              <a:buNone/>
            </a:pPr>
            <a:r>
              <a:rPr lang="en-GB" dirty="0" smtClean="0"/>
              <a:t>-unusually </a:t>
            </a:r>
            <a:r>
              <a:rPr lang="en-GB" dirty="0" smtClean="0"/>
              <a:t>young or old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-</a:t>
            </a:r>
            <a:r>
              <a:rPr lang="en-GB" dirty="0" smtClean="0">
                <a:solidFill>
                  <a:srgbClr val="FF0000"/>
                </a:solidFill>
              </a:rPr>
              <a:t>smoked in pregnancy</a:t>
            </a:r>
          </a:p>
          <a:p>
            <a:pPr>
              <a:buNone/>
            </a:pPr>
            <a:r>
              <a:rPr lang="en-GB" dirty="0" smtClean="0"/>
              <a:t>UK has some of the highest rates with 26% of women smoking shortly before pregnancy, 12% during pregnancy: Sweden 6.5% of women smoke at the beginning of pregnancy and 4.9% by the time the baby is due.</a:t>
            </a:r>
          </a:p>
          <a:p>
            <a:pPr>
              <a:buNone/>
            </a:pPr>
            <a:r>
              <a:rPr lang="en-GB" dirty="0" smtClean="0"/>
              <a:t>-materially disadvantaged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5" name="Content Placeholder 4" descr="Smoking-effects-babies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4466" r="14975" b="4715"/>
          <a:stretch>
            <a:fillRect/>
          </a:stretch>
        </p:blipFill>
        <p:spPr>
          <a:xfrm>
            <a:off x="4988098" y="1375242"/>
            <a:ext cx="3760366" cy="5078094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Infant mortality by socioeconomic background (England and Wales) </a:t>
            </a:r>
            <a:r>
              <a:rPr lang="en-GB" sz="2000" i="1" dirty="0" smtClean="0"/>
              <a:t>(ONS 2011 data)</a:t>
            </a:r>
            <a:endParaRPr lang="en-GB" sz="2000" i="1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148" t="19724" r="12413" b="10272"/>
          <a:stretch>
            <a:fillRect/>
          </a:stretch>
        </p:blipFill>
        <p:spPr bwMode="auto">
          <a:xfrm>
            <a:off x="298979" y="2132856"/>
            <a:ext cx="848876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Infant mortality London. </a:t>
            </a:r>
            <a:br>
              <a:rPr lang="en-GB" sz="3200" dirty="0" smtClean="0"/>
            </a:br>
            <a:r>
              <a:rPr lang="en-GB" sz="3200" dirty="0" smtClean="0"/>
              <a:t>Socioeconomic status is not all.</a:t>
            </a:r>
            <a:endParaRPr lang="en-GB" sz="3200" dirty="0"/>
          </a:p>
        </p:txBody>
      </p:sp>
      <p:pic>
        <p:nvPicPr>
          <p:cNvPr id="4" name="Content Placeholder 3" descr="Infant mortality rates by borough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376514"/>
            <a:ext cx="6956520" cy="5004814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UK neonatal mortality: multiple births</a:t>
            </a:r>
            <a:r>
              <a:rPr lang="en-GB" dirty="0" smtClean="0"/>
              <a:t> </a:t>
            </a:r>
            <a:r>
              <a:rPr lang="en-GB" sz="1800" i="1" dirty="0" smtClean="0"/>
              <a:t>(ONS 2015)</a:t>
            </a:r>
            <a:endParaRPr lang="en-GB" sz="1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Neonatal mortality rate for multiple births almost  6x higher than for singletons.</a:t>
            </a:r>
          </a:p>
          <a:p>
            <a:r>
              <a:rPr lang="en-GB" dirty="0" smtClean="0"/>
              <a:t> 13.8 deaths per 1,000 live births compared with 2.4 deaths per 1,000 live births.</a:t>
            </a:r>
            <a:endParaRPr lang="en-GB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294" y="2318885"/>
            <a:ext cx="4258178" cy="305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Some risk factors will increase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Obesity- a risk factor for </a:t>
            </a:r>
            <a:r>
              <a:rPr lang="en-GB" dirty="0" err="1" smtClean="0"/>
              <a:t>eclampsia</a:t>
            </a:r>
            <a:r>
              <a:rPr lang="en-GB" dirty="0" smtClean="0"/>
              <a:t>, diabetes and indirectly </a:t>
            </a:r>
            <a:r>
              <a:rPr lang="en-GB" dirty="0" err="1" smtClean="0"/>
              <a:t>prematurity</a:t>
            </a:r>
            <a:r>
              <a:rPr lang="en-GB" dirty="0" smtClean="0"/>
              <a:t>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‘High risk’ women surviving to childbearing age- and having </a:t>
            </a:r>
            <a:r>
              <a:rPr lang="en-GB" dirty="0" smtClean="0"/>
              <a:t>children. </a:t>
            </a:r>
            <a:r>
              <a:rPr lang="en-GB" dirty="0" smtClean="0"/>
              <a:t>For example congenital heart disease.</a:t>
            </a:r>
          </a:p>
        </p:txBody>
      </p:sp>
      <p:pic>
        <p:nvPicPr>
          <p:cNvPr id="5" name="Content Placeholder 4" descr="obesit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341147"/>
            <a:ext cx="3240360" cy="5135146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Potential advances include: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Non-Invasive Prenatal Testing (NIPT).</a:t>
            </a:r>
          </a:p>
          <a:p>
            <a:r>
              <a:rPr lang="en-GB" dirty="0" smtClean="0"/>
              <a:t>Near-patient rapid tests.</a:t>
            </a:r>
          </a:p>
          <a:p>
            <a:r>
              <a:rPr lang="en-GB" dirty="0" smtClean="0"/>
              <a:t>Risk stratification- making low-risk pregnancy non-medical.</a:t>
            </a:r>
          </a:p>
          <a:p>
            <a:r>
              <a:rPr lang="en-GB" dirty="0" smtClean="0"/>
              <a:t>Drug companies becoming less risk-averse in pregnancy allowing for disease-modifying drugs.</a:t>
            </a:r>
            <a:endParaRPr lang="en-GB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4644008" y="1628800"/>
          <a:ext cx="4316288" cy="326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101"/>
                <a:gridCol w="1171675"/>
                <a:gridCol w="1757512"/>
              </a:tblGrid>
              <a:tr h="423110">
                <a:tc>
                  <a:txBody>
                    <a:bodyPr/>
                    <a:lstStyle/>
                    <a:p>
                      <a:r>
                        <a:rPr lang="en-GB" dirty="0" smtClean="0"/>
                        <a:t>Stage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Obstetric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Cardiovascular</a:t>
                      </a:r>
                      <a:endParaRPr lang="en-GB" dirty="0"/>
                    </a:p>
                  </a:txBody>
                  <a:tcPr/>
                </a:tc>
              </a:tr>
              <a:tr h="423110">
                <a:tc>
                  <a:txBody>
                    <a:bodyPr/>
                    <a:lstStyle/>
                    <a:p>
                      <a:r>
                        <a:rPr lang="en-GB" dirty="0" smtClean="0"/>
                        <a:t>Preclinical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303</a:t>
                      </a:r>
                      <a:endParaRPr lang="en-GB" dirty="0"/>
                    </a:p>
                  </a:txBody>
                  <a:tcPr/>
                </a:tc>
              </a:tr>
              <a:tr h="423110">
                <a:tc>
                  <a:txBody>
                    <a:bodyPr/>
                    <a:lstStyle/>
                    <a:p>
                      <a:r>
                        <a:rPr lang="en-GB" dirty="0" smtClean="0"/>
                        <a:t>Phase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104</a:t>
                      </a:r>
                      <a:endParaRPr lang="en-GB" dirty="0"/>
                    </a:p>
                  </a:txBody>
                  <a:tcPr/>
                </a:tc>
              </a:tr>
              <a:tr h="423110">
                <a:tc>
                  <a:txBody>
                    <a:bodyPr/>
                    <a:lstStyle/>
                    <a:p>
                      <a:r>
                        <a:rPr lang="en-GB" dirty="0" smtClean="0"/>
                        <a:t>Phase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163</a:t>
                      </a:r>
                      <a:endParaRPr lang="en-GB" dirty="0"/>
                    </a:p>
                  </a:txBody>
                  <a:tcPr/>
                </a:tc>
              </a:tr>
              <a:tr h="423110">
                <a:tc>
                  <a:txBody>
                    <a:bodyPr/>
                    <a:lstStyle/>
                    <a:p>
                      <a:r>
                        <a:rPr lang="en-GB" dirty="0" smtClean="0"/>
                        <a:t>Phase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73</a:t>
                      </a:r>
                      <a:endParaRPr lang="en-GB" dirty="0"/>
                    </a:p>
                  </a:txBody>
                  <a:tcPr/>
                </a:tc>
              </a:tr>
              <a:tr h="730300">
                <a:tc>
                  <a:txBody>
                    <a:bodyPr/>
                    <a:lstStyle/>
                    <a:p>
                      <a:r>
                        <a:rPr lang="en-GB" dirty="0" smtClean="0"/>
                        <a:t>Pre-registration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</a:tr>
              <a:tr h="42311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17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660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12160" y="5085184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Fisk &amp; </a:t>
            </a:r>
            <a:r>
              <a:rPr lang="en-GB" i="1" dirty="0" err="1" smtClean="0"/>
              <a:t>Atun</a:t>
            </a:r>
            <a:r>
              <a:rPr lang="en-GB" i="1" dirty="0" smtClean="0"/>
              <a:t>. </a:t>
            </a:r>
          </a:p>
          <a:p>
            <a:r>
              <a:rPr lang="en-GB" i="1" dirty="0" smtClean="0"/>
              <a:t>Drug pipeline. PLOS Med</a:t>
            </a:r>
            <a:r>
              <a:rPr lang="en-GB" dirty="0" smtClean="0"/>
              <a:t>.</a:t>
            </a:r>
          </a:p>
          <a:p>
            <a:r>
              <a:rPr lang="en-GB" dirty="0" smtClean="0"/>
              <a:t>(39x)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Causes of childhood deaths, Africa 2010 </a:t>
            </a:r>
            <a:r>
              <a:rPr lang="en-GB" sz="1800" dirty="0" smtClean="0"/>
              <a:t>(</a:t>
            </a:r>
            <a:r>
              <a:rPr lang="en-GB" sz="1800" i="1" dirty="0" smtClean="0"/>
              <a:t>Liu et al 2012</a:t>
            </a:r>
            <a:r>
              <a:rPr lang="en-GB" sz="1800" dirty="0" smtClean="0"/>
              <a:t>)</a:t>
            </a:r>
            <a:endParaRPr lang="en-GB" sz="1800" dirty="0"/>
          </a:p>
        </p:txBody>
      </p:sp>
      <p:pic>
        <p:nvPicPr>
          <p:cNvPr id="1026" name="Picture 2" descr="C:\Users\christopherwhitty\Downloads\finalafrica2web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599" y="1340768"/>
            <a:ext cx="7764059" cy="4785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Improving health at the extremes of life- two of the great challenges for our generation.</a:t>
            </a:r>
            <a:endParaRPr lang="en-GB" sz="3200" dirty="0"/>
          </a:p>
        </p:txBody>
      </p:sp>
      <p:pic>
        <p:nvPicPr>
          <p:cNvPr id="6" name="Content Placeholder 5" descr="KangarooCar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36912"/>
            <a:ext cx="4434828" cy="295232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We have the tools for major reductions in global neonatal mortality.</a:t>
            </a:r>
          </a:p>
          <a:p>
            <a:r>
              <a:rPr lang="en-GB" dirty="0" smtClean="0"/>
              <a:t>Once achieved it is largely irreversible.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 smtClean="0"/>
              <a:t>The proportion of deaths in the first 28 days increasing. Childhood deaths South Asia </a:t>
            </a:r>
            <a:r>
              <a:rPr lang="en-GB" sz="1800" dirty="0" smtClean="0"/>
              <a:t>(</a:t>
            </a:r>
            <a:r>
              <a:rPr lang="en-GB" sz="1800" i="1" dirty="0" smtClean="0"/>
              <a:t>Liu/CHERG 2012</a:t>
            </a:r>
            <a:r>
              <a:rPr lang="en-GB" sz="1800" dirty="0" smtClean="0"/>
              <a:t>)</a:t>
            </a:r>
            <a:endParaRPr lang="en-GB" sz="1800" dirty="0"/>
          </a:p>
        </p:txBody>
      </p:sp>
      <p:pic>
        <p:nvPicPr>
          <p:cNvPr id="2050" name="Picture 2" descr="C:\Users\christopherwhitty\Downloads\finalseAsia2web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302" y="1268760"/>
            <a:ext cx="7424673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Neonatal mortality rates / 1000 live births. </a:t>
            </a:r>
            <a:r>
              <a:rPr lang="en-GB" sz="2000" i="1" dirty="0" smtClean="0"/>
              <a:t>UNICEF 2015.</a:t>
            </a:r>
            <a:endParaRPr lang="en-GB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853136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Japan 1.0</a:t>
            </a:r>
          </a:p>
          <a:p>
            <a:r>
              <a:rPr lang="en-GB" dirty="0" smtClean="0"/>
              <a:t>Finland 1.3</a:t>
            </a:r>
          </a:p>
          <a:p>
            <a:r>
              <a:rPr lang="en-GB" dirty="0" smtClean="0"/>
              <a:t>UK 2.8</a:t>
            </a:r>
          </a:p>
          <a:p>
            <a:r>
              <a:rPr lang="en-GB" dirty="0" smtClean="0"/>
              <a:t>USA 4.0</a:t>
            </a:r>
          </a:p>
          <a:p>
            <a:r>
              <a:rPr lang="en-GB" dirty="0" smtClean="0"/>
              <a:t>China 7.7</a:t>
            </a:r>
          </a:p>
          <a:p>
            <a:r>
              <a:rPr lang="en-GB" dirty="0" smtClean="0"/>
              <a:t>Brazil 8.4</a:t>
            </a:r>
          </a:p>
          <a:p>
            <a:r>
              <a:rPr lang="en-GB" dirty="0" smtClean="0"/>
              <a:t>Nepal 23</a:t>
            </a:r>
          </a:p>
          <a:p>
            <a:r>
              <a:rPr lang="en-GB" dirty="0" smtClean="0"/>
              <a:t>India  29</a:t>
            </a:r>
          </a:p>
          <a:p>
            <a:r>
              <a:rPr lang="en-GB" dirty="0" smtClean="0"/>
              <a:t>Afghanistan 36</a:t>
            </a:r>
          </a:p>
          <a:p>
            <a:r>
              <a:rPr lang="en-GB" dirty="0" smtClean="0"/>
              <a:t>Nigeria 37</a:t>
            </a:r>
          </a:p>
          <a:p>
            <a:r>
              <a:rPr lang="en-GB" dirty="0" smtClean="0"/>
              <a:t>Pakistan 42</a:t>
            </a:r>
          </a:p>
          <a:p>
            <a:r>
              <a:rPr lang="en-GB" dirty="0" smtClean="0"/>
              <a:t>Angola 46</a:t>
            </a:r>
          </a:p>
          <a:p>
            <a:endParaRPr lang="en-GB" dirty="0"/>
          </a:p>
        </p:txBody>
      </p:sp>
      <p:pic>
        <p:nvPicPr>
          <p:cNvPr id="2050" name="Picture 2" descr="Mother and pre-term newbo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005064"/>
            <a:ext cx="1728192" cy="2598785"/>
          </a:xfrm>
          <a:prstGeom prst="rect">
            <a:avLst/>
          </a:prstGeom>
          <a:noFill/>
        </p:spPr>
      </p:pic>
      <p:pic>
        <p:nvPicPr>
          <p:cNvPr id="2052" name="Picture 4" descr="http://www.healthynewbornnetwork.org/sites/default/files/images/NEPAL_CHW_Breat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556792"/>
            <a:ext cx="1906555" cy="28598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55976" y="587727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SCF/WHO. Nepal/ Malawi</a:t>
            </a:r>
            <a:endParaRPr lang="en-GB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Global burden of neonatal deaths</a:t>
            </a:r>
            <a:endParaRPr lang="en-GB" sz="3200" dirty="0"/>
          </a:p>
        </p:txBody>
      </p:sp>
      <p:pic>
        <p:nvPicPr>
          <p:cNvPr id="7" name="Content Placeholder 6" descr="World_neonatal_dea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42691"/>
            <a:ext cx="8357192" cy="417859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Decline in neonatal and child mortality 1990-2013 </a:t>
            </a:r>
            <a:r>
              <a:rPr lang="en-GB" sz="2000" i="1" dirty="0" smtClean="0"/>
              <a:t>(UNICEF 2015, percentage decline)</a:t>
            </a:r>
            <a:endParaRPr lang="en-GB" sz="2000" i="1" dirty="0"/>
          </a:p>
        </p:txBody>
      </p:sp>
      <p:pic>
        <p:nvPicPr>
          <p:cNvPr id="4" name="Content Placeholder 3" descr="Unicef dat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414" y="2047307"/>
            <a:ext cx="8636049" cy="417920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2949</TotalTime>
  <Words>1776</Words>
  <Application>Microsoft Office PowerPoint</Application>
  <PresentationFormat>On-screen Show (4:3)</PresentationFormat>
  <Paragraphs>254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Suffer the little children: the gradual improvement in child health is leaving newborns behind.</vt:lpstr>
      <vt:lpstr>In Thomas Gresham’s day infancy was very perilous. In London around one quarter would perish before their first birthday. </vt:lpstr>
      <vt:lpstr>“Africa is experiencing some of the biggest falls in child mortality ever seen, anywhere.”  (Economist 2012) </vt:lpstr>
      <vt:lpstr>Under 5 child mortality rate Asia / 1000</vt:lpstr>
      <vt:lpstr>Causes of childhood deaths, Africa 2010 (Liu et al 2012)</vt:lpstr>
      <vt:lpstr>The proportion of deaths in the first 28 days increasing. Childhood deaths South Asia (Liu/CHERG 2012)</vt:lpstr>
      <vt:lpstr>Neonatal mortality rates / 1000 live births. UNICEF 2015.</vt:lpstr>
      <vt:lpstr>Global burden of neonatal deaths</vt:lpstr>
      <vt:lpstr>Decline in neonatal and child mortality 1990-2013 (UNICEF 2015, percentage decline)</vt:lpstr>
      <vt:lpstr>Change in neonatal mortality rate 1990-2009 (CHERG, PLOS 2011)</vt:lpstr>
      <vt:lpstr>Your birth day the most dangerous day of your life: more than 1/3rd neonatal deaths. 73% in first week.</vt:lpstr>
      <vt:lpstr>It is often popularly imagined large advances in neonatal mortality need large resources.</vt:lpstr>
      <vt:lpstr>Multiple points we can intervene </vt:lpstr>
      <vt:lpstr>Contraception and birth spacing</vt:lpstr>
      <vt:lpstr>Pre-conception folic acid</vt:lpstr>
      <vt:lpstr>Prevent neonatal tetanus</vt:lpstr>
      <vt:lpstr>Maternal immunisation and neonatal tetanus.  (M. Roper et al Lancet)</vt:lpstr>
      <vt:lpstr>35 countries have eliminated neonatal tetanus since 2000 (WHO, data to mid 2014)</vt:lpstr>
      <vt:lpstr>Maternal syphilis, stillbirth and neonatal mortality.</vt:lpstr>
      <vt:lpstr>Syphilis can easily be detected, and treated.</vt:lpstr>
      <vt:lpstr>Antenatal syphilis prevalence rates   Fetal loss/stillbirth 21%, neonatal deaths 9.3% higher.  </vt:lpstr>
      <vt:lpstr>The inverted pyramid of care- eg neonatal syphilis  (after Schmid, Bull WHO) </vt:lpstr>
      <vt:lpstr>Malaria in pregnancy</vt:lpstr>
      <vt:lpstr>Prematurity (&lt;36 weeks)</vt:lpstr>
      <vt:lpstr>Steroids in preterm labour </vt:lpstr>
      <vt:lpstr>Magnesium sulphate (Epsom salts)</vt:lpstr>
      <vt:lpstr>Kangaroo care in premature babies </vt:lpstr>
      <vt:lpstr>You think its natural… Mt. Sinai mosaic, Giotto, Michelangelo, Leonardo, Raphael, Marianne Stokes. </vt:lpstr>
      <vt:lpstr>Cord care. </vt:lpstr>
      <vt:lpstr>Caesarean section and other birth interventions.</vt:lpstr>
      <vt:lpstr>Helping newborns breathe.</vt:lpstr>
      <vt:lpstr>The great majority of newborns need only simple resuscitation. (A Lee et al BMC 2011) </vt:lpstr>
      <vt:lpstr>Simple neonatal resuscitation.</vt:lpstr>
      <vt:lpstr>Treatment of infections</vt:lpstr>
      <vt:lpstr>Not just mortality, but also child development</vt:lpstr>
      <vt:lpstr>Its not all about adding. Many useless or dangerous things are traditional, and should stop.</vt:lpstr>
      <vt:lpstr>Simple interventions that combined would significantly reduce neonatal mortality and morbidity.</vt:lpstr>
      <vt:lpstr>Why are we not doing better?</vt:lpstr>
      <vt:lpstr> Annually around 6,000 children and young adults &lt;20 years die in the UK.  Most of those deaths happen in infants under 1 year.   (Royal College of Paediatrics. 2012 data.)</vt:lpstr>
      <vt:lpstr>Infant mortality in London and UK since Gresham College founded.  (Romola Davenport, unpublished)</vt:lpstr>
      <vt:lpstr>20 years of infant mortality England and Wales  (ONS 2015)</vt:lpstr>
      <vt:lpstr>Infant mortality rates- OECD (CDC 2014)</vt:lpstr>
      <vt:lpstr>United Kingdom neonatal mortality since 1970 (ONS)</vt:lpstr>
      <vt:lpstr>Known risk factors in the UK: prematurity</vt:lpstr>
      <vt:lpstr>Infant mortality by socioeconomic background (England and Wales) (ONS 2011 data)</vt:lpstr>
      <vt:lpstr>Infant mortality London.  Socioeconomic status is not all.</vt:lpstr>
      <vt:lpstr>UK neonatal mortality: multiple births (ONS 2015)</vt:lpstr>
      <vt:lpstr>Some risk factors will increase</vt:lpstr>
      <vt:lpstr>Potential advances include:</vt:lpstr>
      <vt:lpstr>Improving health at the extremes of life- two of the great challenges for our generation.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at the extremes of life</dc:title>
  <dc:creator>christopherwhitty</dc:creator>
  <cp:lastModifiedBy>Chris Whitty</cp:lastModifiedBy>
  <cp:revision>272</cp:revision>
  <dcterms:created xsi:type="dcterms:W3CDTF">2014-02-23T17:20:10Z</dcterms:created>
  <dcterms:modified xsi:type="dcterms:W3CDTF">2015-04-28T21:17:41Z</dcterms:modified>
</cp:coreProperties>
</file>