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60" r:id="rId4"/>
    <p:sldId id="258" r:id="rId5"/>
    <p:sldId id="261" r:id="rId6"/>
    <p:sldId id="259" r:id="rId7"/>
    <p:sldId id="263" r:id="rId8"/>
    <p:sldId id="264" r:id="rId9"/>
    <p:sldId id="265" r:id="rId10"/>
    <p:sldId id="269" r:id="rId11"/>
    <p:sldId id="270" r:id="rId12"/>
    <p:sldId id="272" r:id="rId13"/>
    <p:sldId id="292" r:id="rId14"/>
    <p:sldId id="271" r:id="rId15"/>
    <p:sldId id="293" r:id="rId16"/>
    <p:sldId id="273" r:id="rId17"/>
    <p:sldId id="274" r:id="rId18"/>
    <p:sldId id="275" r:id="rId19"/>
    <p:sldId id="277" r:id="rId20"/>
    <p:sldId id="294" r:id="rId21"/>
    <p:sldId id="276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91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70141-C230-4255-B4E9-0DEDFBD5BAA3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DA7A4-EEC4-4AF3-AA2A-E4F6EA294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0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DA7A4-EEC4-4AF3-AA2A-E4F6EA294204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67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DA7A4-EEC4-4AF3-AA2A-E4F6EA294204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260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F121-E8EA-402F-A79B-F093F3E0DE30}" type="datetimeFigureOut">
              <a:rPr lang="en-GB" smtClean="0"/>
              <a:t>12/01/2015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13A9-300C-4E6D-A6F5-ADE0731C2E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84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F121-E8EA-402F-A79B-F093F3E0DE30}" type="datetimeFigureOut">
              <a:rPr lang="en-GB" smtClean="0"/>
              <a:t>12/01/2015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13A9-300C-4E6D-A6F5-ADE0731C2E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92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F121-E8EA-402F-A79B-F093F3E0DE30}" type="datetimeFigureOut">
              <a:rPr lang="en-GB" smtClean="0"/>
              <a:t>12/01/2015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13A9-300C-4E6D-A6F5-ADE0731C2E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7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F121-E8EA-402F-A79B-F093F3E0DE30}" type="datetimeFigureOut">
              <a:rPr lang="en-GB" smtClean="0"/>
              <a:t>12/01/2015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13A9-300C-4E6D-A6F5-ADE0731C2E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37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F121-E8EA-402F-A79B-F093F3E0DE30}" type="datetimeFigureOut">
              <a:rPr lang="en-GB" smtClean="0"/>
              <a:t>12/01/2015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13A9-300C-4E6D-A6F5-ADE0731C2E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679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F121-E8EA-402F-A79B-F093F3E0DE30}" type="datetimeFigureOut">
              <a:rPr lang="en-GB" smtClean="0"/>
              <a:t>12/01/2015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13A9-300C-4E6D-A6F5-ADE0731C2E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22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F121-E8EA-402F-A79B-F093F3E0DE30}" type="datetimeFigureOut">
              <a:rPr lang="en-GB" smtClean="0"/>
              <a:t>12/01/2015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13A9-300C-4E6D-A6F5-ADE0731C2E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81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F121-E8EA-402F-A79B-F093F3E0DE30}" type="datetimeFigureOut">
              <a:rPr lang="en-GB" smtClean="0"/>
              <a:t>12/01/2015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13A9-300C-4E6D-A6F5-ADE0731C2E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15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F121-E8EA-402F-A79B-F093F3E0DE30}" type="datetimeFigureOut">
              <a:rPr lang="en-GB" smtClean="0"/>
              <a:t>12/01/2015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13A9-300C-4E6D-A6F5-ADE0731C2E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12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F121-E8EA-402F-A79B-F093F3E0DE30}" type="datetimeFigureOut">
              <a:rPr lang="en-GB" smtClean="0"/>
              <a:t>12/01/2015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13A9-300C-4E6D-A6F5-ADE0731C2E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06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F121-E8EA-402F-A79B-F093F3E0DE30}" type="datetimeFigureOut">
              <a:rPr lang="en-GB" smtClean="0"/>
              <a:t>12/01/2015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13A9-300C-4E6D-A6F5-ADE0731C2E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197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7F121-E8EA-402F-A79B-F093F3E0DE30}" type="datetimeFigureOut">
              <a:rPr lang="en-GB" smtClean="0"/>
              <a:t>12/01/2015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013A9-300C-4E6D-A6F5-ADE0731C2E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15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PSYCHOLOGY OF DOING NOTHING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i="1" dirty="0" smtClean="0"/>
              <a:t>He who </a:t>
            </a:r>
            <a:r>
              <a:rPr lang="en-GB" i="1" dirty="0"/>
              <a:t>hesitates is lost.</a:t>
            </a:r>
            <a:endParaRPr lang="en-GB" dirty="0"/>
          </a:p>
          <a:p>
            <a:r>
              <a:rPr lang="en-GB" dirty="0"/>
              <a:t>(Proverb)</a:t>
            </a:r>
          </a:p>
          <a:p>
            <a:r>
              <a:rPr lang="en-GB" dirty="0"/>
              <a:t> </a:t>
            </a:r>
          </a:p>
          <a:p>
            <a:r>
              <a:rPr lang="en-GB" i="1" dirty="0"/>
              <a:t>Fools rush in.</a:t>
            </a:r>
            <a:endParaRPr lang="en-GB" dirty="0"/>
          </a:p>
          <a:p>
            <a:r>
              <a:rPr lang="en-GB" dirty="0"/>
              <a:t>(Proverb)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96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DELAY CHOICE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eek easy way out that involves no action and/or no change</a:t>
            </a:r>
          </a:p>
          <a:p>
            <a:r>
              <a:rPr lang="en-GB" dirty="0" smtClean="0"/>
              <a:t>Demand more and more information</a:t>
            </a:r>
          </a:p>
          <a:p>
            <a:r>
              <a:rPr lang="en-GB" dirty="0"/>
              <a:t>B</a:t>
            </a:r>
            <a:r>
              <a:rPr lang="en-GB" dirty="0" smtClean="0"/>
              <a:t>uck passing</a:t>
            </a:r>
          </a:p>
          <a:p>
            <a:r>
              <a:rPr lang="en-GB" dirty="0" smtClean="0"/>
              <a:t>Tends to happen when all options are poor</a:t>
            </a:r>
          </a:p>
        </p:txBody>
      </p:sp>
    </p:spTree>
    <p:extLst>
      <p:ext uri="{BB962C8B-B14F-4D97-AF65-F5344CB8AC3E}">
        <p14:creationId xmlns:p14="http://schemas.microsoft.com/office/powerpoint/2010/main" val="323924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QUO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Preference for the present over a more valuable future</a:t>
            </a:r>
          </a:p>
          <a:p>
            <a:r>
              <a:rPr lang="en-GB" dirty="0" smtClean="0"/>
              <a:t>Endowment effect – over-value what we have.</a:t>
            </a:r>
          </a:p>
          <a:p>
            <a:r>
              <a:rPr lang="en-GB" dirty="0" smtClean="0"/>
              <a:t>Preference for comfort zones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42" name="Picture 2" descr="C:\Users\drummond\AppData\Local\Microsoft\Windows\Temporary Internet Files\Content.IE5\3E279ZJJ\MC9000370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4024313"/>
            <a:ext cx="1254125" cy="176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08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CERTAINTY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Choose between: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£500, 000 for sure, or,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50% chance to win £1 million or nothing at all?</a:t>
            </a:r>
          </a:p>
          <a:p>
            <a:endParaRPr lang="en-GB" dirty="0"/>
          </a:p>
        </p:txBody>
      </p:sp>
      <p:pic>
        <p:nvPicPr>
          <p:cNvPr id="12290" name="Picture 2" descr="C:\Users\drummond\AppData\Local\Microsoft\Windows\Temporary Internet Files\Content.IE5\OKHG1VYH\MC90043187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3871913"/>
            <a:ext cx="1854200" cy="187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6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Choose again….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£500, 000 for sure,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90% </a:t>
            </a:r>
            <a:r>
              <a:rPr lang="en-GB" dirty="0" smtClean="0"/>
              <a:t>chance to win £1 million.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316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“Not broken”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Refusal to acknowledge emerging problems</a:t>
            </a:r>
          </a:p>
          <a:p>
            <a:r>
              <a:rPr lang="en-GB" dirty="0" smtClean="0"/>
              <a:t>Often takes a severe shock to force decision-makers to recognise reality a so called “wake-up” call.</a:t>
            </a:r>
            <a:endParaRPr lang="en-GB" dirty="0"/>
          </a:p>
        </p:txBody>
      </p:sp>
      <p:pic>
        <p:nvPicPr>
          <p:cNvPr id="1027" name="Picture 3" descr="C:\Users\drummond\AppData\Local\Microsoft\Windows\Temporary Internet Files\Content.IE5\7CZ98826\MM900285266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75" y="4595813"/>
            <a:ext cx="1219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4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AVOIDING COSTLY INACTION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can we avoid </a:t>
            </a:r>
            <a:r>
              <a:rPr lang="en-GB" dirty="0" smtClean="0"/>
              <a:t>costly </a:t>
            </a:r>
            <a:r>
              <a:rPr lang="en-GB" dirty="0"/>
              <a:t>inaction without falling into the opposite trap of recklessness? </a:t>
            </a:r>
            <a:endParaRPr lang="en-GB" dirty="0" smtClean="0"/>
          </a:p>
          <a:p>
            <a:r>
              <a:rPr lang="en-GB" dirty="0" smtClean="0"/>
              <a:t>Why worry </a:t>
            </a:r>
            <a:r>
              <a:rPr lang="en-GB" dirty="0" smtClean="0"/>
              <a:t>about tomorrow when it may </a:t>
            </a:r>
            <a:r>
              <a:rPr lang="en-GB" dirty="0"/>
              <a:t>never come? </a:t>
            </a:r>
            <a:endParaRPr lang="en-GB" dirty="0" smtClean="0"/>
          </a:p>
          <a:p>
            <a:r>
              <a:rPr lang="en-GB" dirty="0" smtClean="0"/>
              <a:t>What should we do when there </a:t>
            </a:r>
            <a:r>
              <a:rPr lang="en-GB" dirty="0"/>
              <a:t>is </a:t>
            </a:r>
            <a:r>
              <a:rPr lang="en-GB" dirty="0" smtClean="0"/>
              <a:t>too </a:t>
            </a:r>
            <a:r>
              <a:rPr lang="en-GB" dirty="0"/>
              <a:t>much information or where all options are dire? </a:t>
            </a:r>
            <a:endParaRPr lang="en-GB" dirty="0" smtClean="0"/>
          </a:p>
          <a:p>
            <a:r>
              <a:rPr lang="en-GB" dirty="0"/>
              <a:t>When is wise to </a:t>
            </a:r>
            <a:r>
              <a:rPr lang="en-GB" dirty="0" smtClean="0"/>
              <a:t>do </a:t>
            </a:r>
            <a:r>
              <a:rPr lang="en-GB" dirty="0"/>
              <a:t>nothing?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872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REMEDIES FOR COSTLY INACTION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Think ahead – the future has a habit of arriving.</a:t>
            </a:r>
          </a:p>
          <a:p>
            <a:r>
              <a:rPr lang="en-GB" dirty="0" smtClean="0"/>
              <a:t>Don’t agree to something just because it is distant.</a:t>
            </a:r>
            <a:endParaRPr lang="en-GB" dirty="0"/>
          </a:p>
        </p:txBody>
      </p:sp>
      <p:pic>
        <p:nvPicPr>
          <p:cNvPr id="2051" name="Picture 3" descr="C:\Users\drummond\AppData\Local\Microsoft\Windows\Temporary Internet Files\Content.IE5\12RV91OC\MC9000603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025" y="4343400"/>
            <a:ext cx="1181100" cy="178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183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Fix problems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</a:t>
            </a:r>
            <a:r>
              <a:rPr lang="en-GB" dirty="0" smtClean="0"/>
              <a:t>hile small,</a:t>
            </a:r>
          </a:p>
          <a:p>
            <a:r>
              <a:rPr lang="en-GB" dirty="0"/>
              <a:t>b</a:t>
            </a:r>
            <a:r>
              <a:rPr lang="en-GB" dirty="0" smtClean="0"/>
              <a:t>etter still – before they exist –</a:t>
            </a:r>
          </a:p>
          <a:p>
            <a:pPr marL="0" indent="0">
              <a:buNone/>
            </a:pPr>
            <a:r>
              <a:rPr lang="en-GB" dirty="0" smtClean="0"/>
              <a:t>   </a:t>
            </a:r>
            <a:r>
              <a:rPr lang="en-GB" dirty="0" smtClean="0"/>
              <a:t>(the </a:t>
            </a:r>
            <a:r>
              <a:rPr lang="en-GB" dirty="0"/>
              <a:t>G</a:t>
            </a:r>
            <a:r>
              <a:rPr lang="en-GB" dirty="0" smtClean="0"/>
              <a:t>host </a:t>
            </a:r>
            <a:r>
              <a:rPr lang="en-GB" dirty="0" smtClean="0"/>
              <a:t>of Christmas </a:t>
            </a:r>
            <a:r>
              <a:rPr lang="en-GB" dirty="0" smtClean="0"/>
              <a:t>Future).</a:t>
            </a:r>
            <a:endParaRPr lang="en-GB" dirty="0" smtClean="0"/>
          </a:p>
        </p:txBody>
      </p:sp>
      <p:pic>
        <p:nvPicPr>
          <p:cNvPr id="3074" name="Picture 2" descr="C:\Users\drummond\AppData\Local\Microsoft\Windows\Temporary Internet Files\Content.IE5\3E279ZJJ\MC90032308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636912"/>
            <a:ext cx="231775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7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Procrastination banished …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What needs to be done </a:t>
            </a:r>
            <a:r>
              <a:rPr lang="en-GB" u="sng" dirty="0" smtClean="0"/>
              <a:t>now?</a:t>
            </a:r>
            <a:endParaRPr lang="en-GB" dirty="0"/>
          </a:p>
        </p:txBody>
      </p:sp>
      <p:pic>
        <p:nvPicPr>
          <p:cNvPr id="4098" name="Picture 2" descr="C:\Users\drummond\AppData\Local\Microsoft\Windows\Temporary Internet Files\Content.IE5\12RV91OC\MC90043473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888" y="3629025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What </a:t>
            </a:r>
            <a:r>
              <a:rPr lang="en-GB" u="sng" dirty="0" smtClean="0"/>
              <a:t>exactly </a:t>
            </a:r>
            <a:r>
              <a:rPr lang="en-GB" dirty="0" smtClean="0"/>
              <a:t>would success look like?</a:t>
            </a:r>
            <a:endParaRPr lang="en-GB" dirty="0"/>
          </a:p>
        </p:txBody>
      </p:sp>
      <p:pic>
        <p:nvPicPr>
          <p:cNvPr id="4103" name="Picture 7" descr="C:\Users\drummond\AppData\Local\Microsoft\Windows\Temporary Internet Files\Content.IE5\3E279ZJJ\MC90043492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3957638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29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Always do 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en-GB" dirty="0" smtClean="0"/>
              <a:t>what you are afraid to do. </a:t>
            </a:r>
            <a:r>
              <a:rPr lang="en-GB" dirty="0" smtClean="0"/>
              <a:t>(Ralph Waldo Emerson</a:t>
            </a:r>
            <a:r>
              <a:rPr lang="en-GB" dirty="0" smtClean="0"/>
              <a:t>)</a:t>
            </a:r>
          </a:p>
          <a:p>
            <a:r>
              <a:rPr lang="en-GB" dirty="0" smtClean="0"/>
              <a:t>Or, “Screw it: Let’s Do It” (Richard Branson)</a:t>
            </a:r>
          </a:p>
          <a:p>
            <a:endParaRPr lang="en-GB" dirty="0"/>
          </a:p>
        </p:txBody>
      </p:sp>
      <p:pic>
        <p:nvPicPr>
          <p:cNvPr id="5122" name="Picture 2" descr="C:\Users\drummond\AppData\Local\Microsoft\Windows\Temporary Internet Files\Content.IE5\OKHG1VYH\MC90023920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670300"/>
            <a:ext cx="1511300" cy="172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9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DECISION AVOIDANCE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decision avoidance?</a:t>
            </a:r>
          </a:p>
          <a:p>
            <a:r>
              <a:rPr lang="en-GB" dirty="0" smtClean="0"/>
              <a:t>Why does it matter?</a:t>
            </a:r>
          </a:p>
          <a:p>
            <a:r>
              <a:rPr lang="en-GB" dirty="0" smtClean="0"/>
              <a:t>What forms does avoidance take?</a:t>
            </a:r>
          </a:p>
          <a:p>
            <a:r>
              <a:rPr lang="en-GB" dirty="0" smtClean="0"/>
              <a:t>What can we do to protect ourselves from harmful avoidance?</a:t>
            </a:r>
          </a:p>
          <a:p>
            <a:r>
              <a:rPr lang="en-GB" dirty="0" smtClean="0"/>
              <a:t>When is </a:t>
            </a:r>
            <a:r>
              <a:rPr lang="en-GB" dirty="0" smtClean="0"/>
              <a:t>inaction </a:t>
            </a:r>
            <a:r>
              <a:rPr lang="en-GB" dirty="0" smtClean="0"/>
              <a:t>the highest form of action?</a:t>
            </a:r>
            <a:endParaRPr lang="en-GB" dirty="0"/>
          </a:p>
        </p:txBody>
      </p:sp>
      <p:pic>
        <p:nvPicPr>
          <p:cNvPr id="1027" name="Picture 3" descr="C:\Users\drummond\AppData\Local\Microsoft\Windows\Temporary Internet Files\Content.IE5\12RV91OC\MC9004419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700" y="4629150"/>
            <a:ext cx="1520825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03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Wish list….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Do it now ….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7004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journey of a 1,000 miles …</a:t>
            </a:r>
            <a:endParaRPr lang="en-GB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802" y="1600200"/>
            <a:ext cx="495039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841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If a job is worth doing,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GB" dirty="0" smtClean="0"/>
              <a:t>t is not always worth doing well.</a:t>
            </a:r>
          </a:p>
          <a:p>
            <a:pPr marL="0" indent="0">
              <a:buNone/>
            </a:pPr>
            <a:r>
              <a:rPr lang="en-GB" dirty="0" smtClean="0"/>
              <a:t>(Tom Peters)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36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sustained success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</a:t>
            </a:r>
            <a:r>
              <a:rPr lang="en-GB" dirty="0" smtClean="0"/>
              <a:t>ake a list of things you hate doing, and,</a:t>
            </a:r>
          </a:p>
          <a:p>
            <a:pPr marL="0" indent="0">
              <a:buNone/>
            </a:pPr>
            <a:r>
              <a:rPr lang="en-GB" dirty="0" smtClean="0"/>
              <a:t>stop doing them. </a:t>
            </a:r>
          </a:p>
          <a:p>
            <a:pPr marL="0" indent="0">
              <a:buNone/>
            </a:pPr>
            <a:r>
              <a:rPr lang="en-GB" dirty="0" smtClean="0"/>
              <a:t>(Tom Peters)</a:t>
            </a:r>
            <a:endParaRPr lang="en-GB" dirty="0"/>
          </a:p>
        </p:txBody>
      </p:sp>
      <p:pic>
        <p:nvPicPr>
          <p:cNvPr id="8194" name="Picture 2" descr="C:\Users\drummond\AppData\Local\Microsoft\Windows\Temporary Internet Files\Content.IE5\OKHG1VYH\MC9004415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238" y="3700463"/>
            <a:ext cx="1822450" cy="176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16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ULTIMATE SUCCESS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care and not to care. </a:t>
            </a:r>
          </a:p>
          <a:p>
            <a:pPr marL="0" indent="0">
              <a:buNone/>
            </a:pPr>
            <a:r>
              <a:rPr lang="en-GB" dirty="0" smtClean="0"/>
              <a:t>(T. S. Elliot)</a:t>
            </a:r>
            <a:endParaRPr lang="en-GB" dirty="0"/>
          </a:p>
        </p:txBody>
      </p:sp>
      <p:pic>
        <p:nvPicPr>
          <p:cNvPr id="9218" name="Picture 2" descr="C:\Users\drummond\AppData\Local\Microsoft\Windows\Temporary Internet Files\Content.IE5\7CZ98826\MC9000896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0" y="4184650"/>
            <a:ext cx="1809750" cy="135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82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Remedies for Omission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Calculate possible costs of inaction.</a:t>
            </a:r>
          </a:p>
          <a:p>
            <a:r>
              <a:rPr lang="en-GB" dirty="0" smtClean="0"/>
              <a:t>Do what you never expected to do.</a:t>
            </a:r>
          </a:p>
          <a:p>
            <a:r>
              <a:rPr lang="en-GB" dirty="0" smtClean="0"/>
              <a:t>Don’t be afraid to let unexpected events play out – “all success is by a winding stair” (Francis Bacon)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94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Remedies for temptation to delay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the decision really important?</a:t>
            </a:r>
          </a:p>
          <a:p>
            <a:pPr marL="0" indent="0">
              <a:buNone/>
            </a:pPr>
            <a:r>
              <a:rPr lang="en-GB" dirty="0" smtClean="0"/>
              <a:t>	(Many are not)</a:t>
            </a:r>
            <a:endParaRPr lang="en-GB" dirty="0"/>
          </a:p>
        </p:txBody>
      </p:sp>
      <p:pic>
        <p:nvPicPr>
          <p:cNvPr id="10242" name="Picture 2" descr="C:\Users\drummond\AppData\Local\Microsoft\Windows\Temporary Internet Files\Content.IE5\OKHG1VYH\MC90013949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563" y="2613025"/>
            <a:ext cx="2774950" cy="301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62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Intelligent Shortcuts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Ignore most information</a:t>
            </a:r>
          </a:p>
          <a:p>
            <a:pPr marL="0" indent="0">
              <a:buNone/>
            </a:pPr>
            <a:r>
              <a:rPr lang="en-GB" dirty="0" smtClean="0"/>
              <a:t>For example: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flip a coin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“give me one good reason”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c</a:t>
            </a:r>
            <a:r>
              <a:rPr lang="en-GB" dirty="0" smtClean="0"/>
              <a:t>hoose “least worst”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b</a:t>
            </a:r>
            <a:r>
              <a:rPr lang="en-GB" dirty="0" smtClean="0"/>
              <a:t>e guided by probability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r</a:t>
            </a:r>
            <a:r>
              <a:rPr lang="en-GB" dirty="0" smtClean="0"/>
              <a:t>eject choice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pic>
        <p:nvPicPr>
          <p:cNvPr id="11266" name="Picture 2" descr="C:\Users\drummond\AppData\Local\Microsoft\Windows\Temporary Internet Files\Content.IE5\9EJJ7N13\MC90014932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3933056"/>
            <a:ext cx="1371600" cy="229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38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Remedies for Status Quo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Action this day. (Churchill)</a:t>
            </a:r>
          </a:p>
          <a:p>
            <a:r>
              <a:rPr lang="en-GB" dirty="0" smtClean="0"/>
              <a:t>The best time to plant a tree was twenty years ago. The next best time is now. (Anon)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06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for subtle signs of change. One falling leaf </a:t>
            </a:r>
            <a:r>
              <a:rPr lang="en-GB" dirty="0" smtClean="0"/>
              <a:t>may </a:t>
            </a:r>
            <a:r>
              <a:rPr lang="en-GB" dirty="0" smtClean="0"/>
              <a:t>signal </a:t>
            </a:r>
            <a:r>
              <a:rPr lang="en-GB" dirty="0" smtClean="0"/>
              <a:t>autumn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Remedies for Risk Avoidance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13319" name="Picture 7" descr="C:\Users\drummond\AppData\Local\Microsoft\Windows\Temporary Internet Files\Content.IE5\X5BA22ZE\MC9000196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564904"/>
            <a:ext cx="4017963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53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contradiction …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We tend to think of emotion as driving us to destruction.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Emotion can also restrain us in ways that work against our long term interests.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54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Remedies for risk avoidance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 careful what value you put on what you already have – known as endowment.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2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When to Take </a:t>
            </a:r>
            <a:r>
              <a:rPr lang="en-GB" dirty="0"/>
              <a:t>Y</a:t>
            </a:r>
            <a:r>
              <a:rPr lang="en-GB" dirty="0" smtClean="0"/>
              <a:t>our </a:t>
            </a:r>
            <a:r>
              <a:rPr lang="en-GB" dirty="0"/>
              <a:t>T</a:t>
            </a:r>
            <a:r>
              <a:rPr lang="en-GB" dirty="0" smtClean="0"/>
              <a:t>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Some decisions don’t need to be made in a hurry.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Time brings clarity, allows emotions to cool </a:t>
            </a:r>
            <a:r>
              <a:rPr lang="en-GB" smtClean="0"/>
              <a:t>and </a:t>
            </a:r>
            <a:r>
              <a:rPr lang="en-GB" smtClean="0"/>
              <a:t>sets </a:t>
            </a:r>
            <a:r>
              <a:rPr lang="en-GB" dirty="0" smtClean="0"/>
              <a:t>things in proportion.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Time may allow one party to grow their power.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Success happens because things coalesce in time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45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Patience ….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obtaineth</a:t>
            </a:r>
            <a:r>
              <a:rPr lang="en-GB" dirty="0" smtClean="0"/>
              <a:t> all things. </a:t>
            </a:r>
          </a:p>
          <a:p>
            <a:pPr marL="0" indent="0">
              <a:buNone/>
            </a:pPr>
            <a:r>
              <a:rPr lang="en-GB" dirty="0" smtClean="0"/>
              <a:t>(St Augustine)</a:t>
            </a:r>
          </a:p>
          <a:p>
            <a:r>
              <a:rPr lang="en-GB" dirty="0" smtClean="0"/>
              <a:t>Time unlocks every door. </a:t>
            </a:r>
          </a:p>
          <a:p>
            <a:pPr marL="0" indent="0">
              <a:buNone/>
            </a:pPr>
            <a:r>
              <a:rPr lang="en-GB" dirty="0" smtClean="0"/>
              <a:t>(Chinese proverb) </a:t>
            </a:r>
            <a:endParaRPr lang="en-GB" dirty="0"/>
          </a:p>
        </p:txBody>
      </p:sp>
      <p:pic>
        <p:nvPicPr>
          <p:cNvPr id="14338" name="Picture 2" descr="C:\Users\drummond\AppData\Local\Microsoft\Windows\Temporary Internet Files\Content.IE5\9EJJ7N13\MC90032063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38" y="4071938"/>
            <a:ext cx="765175" cy="90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63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what is patience?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Merely that things are not a matter of time.</a:t>
            </a:r>
          </a:p>
          <a:p>
            <a:r>
              <a:rPr lang="en-GB" dirty="0" smtClean="0"/>
              <a:t>“Money flows from the impatient to the patient.” (Poker saying)</a:t>
            </a:r>
          </a:p>
          <a:p>
            <a:r>
              <a:rPr lang="en-GB" dirty="0" smtClean="0"/>
              <a:t>There is a difference between taking your time and being slow.</a:t>
            </a:r>
          </a:p>
        </p:txBody>
      </p:sp>
    </p:spTree>
    <p:extLst>
      <p:ext uri="{BB962C8B-B14F-4D97-AF65-F5344CB8AC3E}">
        <p14:creationId xmlns:p14="http://schemas.microsoft.com/office/powerpoint/2010/main" val="283870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Above all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don’t </a:t>
            </a:r>
            <a:r>
              <a:rPr lang="en-GB" dirty="0"/>
              <a:t>reaction to everything that seems </a:t>
            </a:r>
            <a:r>
              <a:rPr lang="en-GB" dirty="0" smtClean="0"/>
              <a:t>to demand a reaction.</a:t>
            </a:r>
          </a:p>
          <a:p>
            <a:r>
              <a:rPr lang="en-GB" dirty="0" smtClean="0"/>
              <a:t>Choosing not to do something me be as fateful as choosing to do something.</a:t>
            </a:r>
          </a:p>
          <a:p>
            <a:r>
              <a:rPr lang="en-GB" dirty="0" smtClean="0"/>
              <a:t>Retreat contains a nugget of aggression.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87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SOON 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“Knee deep in the big muddy.”</a:t>
            </a:r>
          </a:p>
          <a:p>
            <a:pPr marL="0" indent="0" algn="ctr">
              <a:buNone/>
            </a:pPr>
            <a:r>
              <a:rPr lang="en-GB" dirty="0" smtClean="0"/>
              <a:t>Escalation </a:t>
            </a:r>
            <a:r>
              <a:rPr lang="en-GB" smtClean="0"/>
              <a:t>of Commitment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0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All end in tears?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Anticipated regret: emotions of the future in the present.</a:t>
            </a:r>
          </a:p>
          <a:p>
            <a:r>
              <a:rPr lang="en-GB" dirty="0" smtClean="0"/>
              <a:t>Comparing what is with what might have been.</a:t>
            </a:r>
          </a:p>
          <a:p>
            <a:r>
              <a:rPr lang="en-GB" dirty="0" smtClean="0"/>
              <a:t>People tend to make choices that reduce negative emotions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 descr="C:\Users\drummond\AppData\Local\Microsoft\Windows\Temporary Internet Files\Content.IE5\OKHG1VYH\MC90042316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365104"/>
            <a:ext cx="1827213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20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do you regret more?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Miss plane by 5 minutes?</a:t>
            </a:r>
          </a:p>
          <a:p>
            <a:r>
              <a:rPr lang="en-GB" dirty="0" smtClean="0"/>
              <a:t>Miss plane by 35 minutes?</a:t>
            </a:r>
            <a:endParaRPr lang="en-GB" dirty="0"/>
          </a:p>
        </p:txBody>
      </p:sp>
      <p:pic>
        <p:nvPicPr>
          <p:cNvPr id="3076" name="Picture 4" descr="C:\Users\drummond\AppData\Local\Microsoft\Windows\Temporary Internet Files\Content.IE5\OKHG1VYH\MP90039985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84984"/>
            <a:ext cx="390207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61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FORMS OF AVOIDANCE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Discount </a:t>
            </a:r>
            <a:r>
              <a:rPr lang="en-GB" dirty="0"/>
              <a:t>the </a:t>
            </a:r>
            <a:r>
              <a:rPr lang="en-GB" dirty="0" smtClean="0"/>
              <a:t>future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Procrastination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Omission 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Delay choice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Status quo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Certainty 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“Not broke”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02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DISCOUNTING THE FUTURE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Choose between:</a:t>
            </a:r>
          </a:p>
          <a:p>
            <a:endParaRPr lang="en-GB" dirty="0"/>
          </a:p>
          <a:p>
            <a:r>
              <a:rPr lang="en-GB" dirty="0" smtClean="0"/>
              <a:t>£100, 000 now, or,</a:t>
            </a:r>
          </a:p>
          <a:p>
            <a:r>
              <a:rPr lang="en-GB" dirty="0" smtClean="0"/>
              <a:t>£120, 000 in a year’s time?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Attraction of discounting: instant gratification at expense of greater future benefit </a:t>
            </a:r>
            <a:endParaRPr lang="en-GB" dirty="0"/>
          </a:p>
        </p:txBody>
      </p:sp>
      <p:pic>
        <p:nvPicPr>
          <p:cNvPr id="4099" name="Picture 3" descr="C:\Users\drummond\AppData\Local\Microsoft\Windows\Temporary Internet Files\Content.IE5\3E279ZJJ\MC9003408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844824"/>
            <a:ext cx="1828800" cy="183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5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PROCRASTINATION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have an intention but fail to carry it out.</a:t>
            </a:r>
          </a:p>
          <a:p>
            <a:r>
              <a:rPr lang="en-GB" dirty="0" smtClean="0"/>
              <a:t>Attraction: temporary psychological shelter at the expense of deeper entanglement.</a:t>
            </a:r>
            <a:endParaRPr lang="en-GB" dirty="0"/>
          </a:p>
        </p:txBody>
      </p:sp>
      <p:pic>
        <p:nvPicPr>
          <p:cNvPr id="5122" name="Picture 2" descr="C:\Users\drummond\AppData\Local\Microsoft\Windows\Temporary Internet Files\Content.IE5\3E279ZJJ\MC9003340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773488"/>
            <a:ext cx="1360488" cy="182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78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Reluctance to accept small risk or cost for a large benefit.</a:t>
            </a:r>
          </a:p>
          <a:p>
            <a:r>
              <a:rPr lang="en-GB" dirty="0" smtClean="0"/>
              <a:t>Mistakes of omission preferable to mistakes of commission.</a:t>
            </a:r>
          </a:p>
          <a:p>
            <a:r>
              <a:rPr lang="en-GB" dirty="0" smtClean="0"/>
              <a:t>Attraction: do no harm. </a:t>
            </a:r>
          </a:p>
          <a:p>
            <a:endParaRPr lang="en-GB" dirty="0"/>
          </a:p>
        </p:txBody>
      </p:sp>
      <p:pic>
        <p:nvPicPr>
          <p:cNvPr id="6146" name="Picture 2" descr="C:\Users\drummond\AppData\Local\Microsoft\Windows\Temporary Internet Files\Content.IE5\7CZ98826\MC9003191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4367213"/>
            <a:ext cx="544513" cy="90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95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885</Words>
  <Application>Microsoft Office PowerPoint</Application>
  <PresentationFormat>On-screen Show (4:3)</PresentationFormat>
  <Paragraphs>143</Paragraphs>
  <Slides>35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THE PSYCHOLOGY OF DOING NOTHING</vt:lpstr>
      <vt:lpstr>DECISION AVOIDANCE</vt:lpstr>
      <vt:lpstr>A contradiction …</vt:lpstr>
      <vt:lpstr>All end in tears?</vt:lpstr>
      <vt:lpstr>Which do you regret more?</vt:lpstr>
      <vt:lpstr>FORMS OF AVOIDANCE</vt:lpstr>
      <vt:lpstr>DISCOUNTING THE FUTURE</vt:lpstr>
      <vt:lpstr>PROCRASTINATION</vt:lpstr>
      <vt:lpstr>OMISSION</vt:lpstr>
      <vt:lpstr>DELAY CHOICE</vt:lpstr>
      <vt:lpstr>STATUS QUO</vt:lpstr>
      <vt:lpstr>CERTAINTY </vt:lpstr>
      <vt:lpstr>Choose again….</vt:lpstr>
      <vt:lpstr>“Not broken”</vt:lpstr>
      <vt:lpstr>AVOIDING COSTLY INACTION</vt:lpstr>
      <vt:lpstr>REMEDIES FOR COSTLY INACTION</vt:lpstr>
      <vt:lpstr>Fix problems </vt:lpstr>
      <vt:lpstr>Procrastination banished …</vt:lpstr>
      <vt:lpstr>Always do ….</vt:lpstr>
      <vt:lpstr>PowerPoint Presentation</vt:lpstr>
      <vt:lpstr>A journey of a 1,000 miles …</vt:lpstr>
      <vt:lpstr>If a job is worth doing,</vt:lpstr>
      <vt:lpstr>For sustained success</vt:lpstr>
      <vt:lpstr>ULTIMATE SUCCESS</vt:lpstr>
      <vt:lpstr>Remedies for Omission</vt:lpstr>
      <vt:lpstr>Remedies for temptation to delay</vt:lpstr>
      <vt:lpstr>Intelligent Shortcuts </vt:lpstr>
      <vt:lpstr>Remedies for Status Quo</vt:lpstr>
      <vt:lpstr>Remedies for Risk Avoidance </vt:lpstr>
      <vt:lpstr>Remedies for risk avoidance</vt:lpstr>
      <vt:lpstr>When to Take Your Time</vt:lpstr>
      <vt:lpstr>Patience …. </vt:lpstr>
      <vt:lpstr>But what is patience?</vt:lpstr>
      <vt:lpstr>Above all</vt:lpstr>
      <vt:lpstr>COMING SOON ….</vt:lpstr>
    </vt:vector>
  </TitlesOfParts>
  <Company>The 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PSYCHOLOGY OF DOING NOTHING</dc:title>
  <dc:creator>Drummond, Helga</dc:creator>
  <cp:lastModifiedBy>Drummond, Helga</cp:lastModifiedBy>
  <cp:revision>21</cp:revision>
  <dcterms:created xsi:type="dcterms:W3CDTF">2014-11-30T11:49:00Z</dcterms:created>
  <dcterms:modified xsi:type="dcterms:W3CDTF">2015-01-12T11:38:10Z</dcterms:modified>
</cp:coreProperties>
</file>