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4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C677-085D-4C9C-8623-2C7D45386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7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D4C8-8173-4084-AC33-958A9DBDC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0B53-5608-4D47-A04D-FCAE898C5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2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747B-E816-429F-85DC-A08C3370B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6A17D-8738-4DC4-83B7-E7525C011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4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821B-8118-4130-8AC1-4013A67D8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4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5863-BE3C-429B-8380-BAD9A0A12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EA87-397D-4D72-9C5E-F779702044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EFA5-BCE3-40C9-ABA8-B2FBE7ED5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5E2D-BF7E-4F47-8303-8EC370F7C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9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6C74-7D3A-4B91-B7F7-29B2C3D9D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7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D20E91-5386-4F48-9573-EAD0AFFBC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ordsandpictures.oxfam.org.uk/pages/view.php?ref=67506&amp;search=!collection11750&amp;offset=0&amp;order_by=relevance&amp;sort=DESC&amp;archive=0&amp;k=&amp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88290" r="37135"/>
          <a:stretch>
            <a:fillRect/>
          </a:stretch>
        </p:blipFill>
        <p:spPr bwMode="auto">
          <a:xfrm>
            <a:off x="107615038" y="103736775"/>
            <a:ext cx="7342187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04897" y="692150"/>
            <a:ext cx="755967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GB" altLang="en-US" sz="1800" b="1" dirty="0"/>
          </a:p>
          <a:p>
            <a:pPr algn="ctr">
              <a:spcBef>
                <a:spcPct val="20000"/>
              </a:spcBef>
            </a:pPr>
            <a:endParaRPr lang="en-GB" altLang="en-US" sz="3600" b="1" dirty="0" smtClean="0">
              <a:solidFill>
                <a:srgbClr val="F59E14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altLang="en-US" sz="3600" b="1" dirty="0" smtClean="0">
                <a:solidFill>
                  <a:srgbClr val="F59E14"/>
                </a:solidFill>
                <a:latin typeface="Calibri" pitchFamily="34" charset="0"/>
                <a:cs typeface="Calibri" pitchFamily="34" charset="0"/>
              </a:rPr>
              <a:t>The Gresham Lecture 2015</a:t>
            </a:r>
          </a:p>
          <a:p>
            <a:pPr algn="ctr">
              <a:spcBef>
                <a:spcPct val="20000"/>
              </a:spcBef>
            </a:pPr>
            <a:r>
              <a:rPr lang="en-GB" altLang="en-US" sz="3600" b="1" dirty="0" smtClean="0">
                <a:solidFill>
                  <a:srgbClr val="F59E14"/>
                </a:solidFill>
                <a:latin typeface="Calibri" pitchFamily="34" charset="0"/>
                <a:cs typeface="Calibri" pitchFamily="34" charset="0"/>
              </a:rPr>
              <a:t>Dame </a:t>
            </a:r>
            <a:r>
              <a:rPr lang="en-GB" altLang="en-US" sz="3600" b="1" dirty="0">
                <a:solidFill>
                  <a:srgbClr val="F59E14"/>
                </a:solidFill>
                <a:latin typeface="Calibri" pitchFamily="34" charset="0"/>
                <a:cs typeface="Calibri" pitchFamily="34" charset="0"/>
              </a:rPr>
              <a:t>Barbara Stocking</a:t>
            </a:r>
            <a:endParaRPr lang="en-GB" altLang="en-US" sz="1800" b="1" dirty="0">
              <a:solidFill>
                <a:srgbClr val="F59E14"/>
              </a:solidFill>
            </a:endParaRPr>
          </a:p>
          <a:p>
            <a:pPr algn="ctr" eaLnBrk="0" hangingPunct="0"/>
            <a:endParaRPr lang="en-GB" altLang="en-US" sz="2000" b="1" dirty="0" smtClean="0"/>
          </a:p>
          <a:p>
            <a:pPr algn="ctr" eaLnBrk="0" hangingPunct="0"/>
            <a:endParaRPr lang="en-GB" altLang="en-US" sz="2000" b="1" dirty="0"/>
          </a:p>
          <a:p>
            <a:pPr algn="ctr" eaLnBrk="0" hangingPunct="0"/>
            <a:endParaRPr lang="en-GB" altLang="en-US" sz="2000" b="1" dirty="0" smtClean="0"/>
          </a:p>
          <a:p>
            <a:pPr algn="ctr" eaLnBrk="0" hangingPunct="0"/>
            <a:r>
              <a:rPr lang="en-GB" altLang="en-US" sz="3600" b="1" dirty="0" smtClean="0"/>
              <a:t>From Oxfam </a:t>
            </a:r>
          </a:p>
          <a:p>
            <a:pPr algn="ctr" eaLnBrk="0" hangingPunct="0"/>
            <a:r>
              <a:rPr lang="en-GB" altLang="en-US" sz="3600" b="1" dirty="0" smtClean="0"/>
              <a:t>to a Cambridge College</a:t>
            </a:r>
            <a:endParaRPr lang="en-GB" altLang="en-US" sz="3600" b="1" dirty="0"/>
          </a:p>
          <a:p>
            <a:pPr algn="ctr" eaLnBrk="0" hangingPunct="0"/>
            <a:endParaRPr lang="en-GB" altLang="en-US" sz="1800" dirty="0"/>
          </a:p>
          <a:p>
            <a:pPr algn="just" eaLnBrk="0" hangingPunct="0"/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jy21\AppData\Local\Temp\Orchard_Dome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Work Challenge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4990"/>
            <a:ext cx="7391919" cy="364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GB" dirty="0" smtClean="0"/>
              <a:t>Appealing and Unappealing Work Places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67" y="2276872"/>
            <a:ext cx="68294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hel</a:t>
            </a:r>
            <a:r>
              <a:rPr lang="en-GB" dirty="0"/>
              <a:t>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2198156"/>
            <a:ext cx="5832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Leadership coaching (62%)</a:t>
            </a:r>
          </a:p>
          <a:p>
            <a:pPr>
              <a:spcAft>
                <a:spcPts val="1200"/>
              </a:spcAft>
            </a:pPr>
            <a:endParaRPr lang="en-GB" sz="24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Confidence building skills (60%)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Mentoring network (45%)</a:t>
            </a:r>
          </a:p>
          <a:p>
            <a:pPr>
              <a:spcAft>
                <a:spcPts val="1200"/>
              </a:spcAft>
            </a:pPr>
            <a:endParaRPr lang="en-GB" sz="24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Life coaching (36%)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95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59E14"/>
                </a:solidFill>
              </a:rPr>
              <a:t>Oxfam</a:t>
            </a:r>
            <a:endParaRPr lang="en-GB" sz="3600" dirty="0">
              <a:solidFill>
                <a:srgbClr val="F59E1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smtClean="0"/>
              <a:t>Working with others to overcome poverty and suffering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marL="0" indent="0" algn="just">
              <a:buNone/>
            </a:pPr>
            <a:r>
              <a:rPr lang="en-GB" sz="2400" u="sng" dirty="0" smtClean="0"/>
              <a:t>People</a:t>
            </a:r>
            <a:r>
              <a:rPr lang="en-GB" sz="2400" dirty="0" smtClean="0"/>
              <a:t> </a:t>
            </a:r>
          </a:p>
          <a:p>
            <a:pPr algn="just"/>
            <a:r>
              <a:rPr lang="en-GB" sz="1800" dirty="0" smtClean="0"/>
              <a:t>Over 5,000 staff in 53 poor countries </a:t>
            </a:r>
          </a:p>
          <a:p>
            <a:pPr algn="just"/>
            <a:r>
              <a:rPr lang="en-GB" sz="1800" dirty="0" smtClean="0"/>
              <a:t>22,000 volunteers in shops</a:t>
            </a:r>
          </a:p>
          <a:p>
            <a:pPr algn="just"/>
            <a:r>
              <a:rPr lang="en-GB" sz="1800" dirty="0" smtClean="0"/>
              <a:t>7,000 in summer for festivals, etc.</a:t>
            </a:r>
          </a:p>
          <a:p>
            <a:pPr algn="just"/>
            <a:endParaRPr lang="en-GB" sz="1800" dirty="0" smtClean="0"/>
          </a:p>
          <a:p>
            <a:pPr marL="0" indent="0" algn="just">
              <a:buNone/>
            </a:pPr>
            <a:r>
              <a:rPr lang="en-GB" sz="2400" u="sng" dirty="0" smtClean="0"/>
              <a:t>Income</a:t>
            </a:r>
            <a:endParaRPr lang="en-GB" sz="2400" dirty="0" smtClean="0"/>
          </a:p>
          <a:p>
            <a:pPr algn="just"/>
            <a:r>
              <a:rPr lang="en-GB" sz="1800" dirty="0" smtClean="0"/>
              <a:t>Almost £370 million per year</a:t>
            </a:r>
          </a:p>
          <a:p>
            <a:pPr algn="just"/>
            <a:r>
              <a:rPr lang="en-GB" sz="1800" dirty="0" smtClean="0"/>
              <a:t>About half from the British public</a:t>
            </a:r>
          </a:p>
          <a:p>
            <a:pPr algn="just"/>
            <a:r>
              <a:rPr lang="en-GB" sz="1800" dirty="0" smtClean="0"/>
              <a:t>The rest from major institutions – DFID, UN </a:t>
            </a:r>
            <a:r>
              <a:rPr lang="en-GB" sz="1800" dirty="0" err="1" smtClean="0"/>
              <a:t>etc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57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5001419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 smtClean="0"/>
              <a:t>Humanitarian</a:t>
            </a:r>
          </a:p>
          <a:p>
            <a:r>
              <a:rPr lang="en-GB" sz="1800" dirty="0" smtClean="0"/>
              <a:t>Water, sanitation, public health, food security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2400" u="sng" dirty="0" smtClean="0"/>
              <a:t>Long Term Development</a:t>
            </a:r>
          </a:p>
          <a:p>
            <a:r>
              <a:rPr lang="en-GB" sz="1800" dirty="0" smtClean="0"/>
              <a:t>Agricultural production</a:t>
            </a:r>
          </a:p>
          <a:p>
            <a:r>
              <a:rPr lang="en-GB" sz="1800" dirty="0" smtClean="0"/>
              <a:t>Health, education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u="sng" dirty="0" smtClean="0"/>
              <a:t>Campaigning</a:t>
            </a:r>
          </a:p>
          <a:p>
            <a:r>
              <a:rPr lang="en-GB" sz="1800" dirty="0" smtClean="0"/>
              <a:t>To change </a:t>
            </a:r>
            <a:r>
              <a:rPr lang="en-GB" sz="1800" smtClean="0"/>
              <a:t>the rules </a:t>
            </a:r>
            <a:r>
              <a:rPr lang="en-GB" sz="1800" dirty="0" smtClean="0"/>
              <a:t>of the world for poor people</a:t>
            </a:r>
          </a:p>
          <a:p>
            <a:r>
              <a:rPr lang="en-GB" sz="1800" dirty="0" smtClean="0"/>
              <a:t>Put poor women’s rights at the heart of what we do</a:t>
            </a:r>
          </a:p>
          <a:p>
            <a:endParaRPr lang="en-GB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59E14"/>
                </a:solidFill>
              </a:rPr>
              <a:t>Sudan: Water Tanks</a:t>
            </a:r>
            <a:endParaRPr lang="en-GB" sz="3600" dirty="0">
              <a:solidFill>
                <a:srgbClr val="F59E14"/>
              </a:solidFill>
            </a:endParaRPr>
          </a:p>
        </p:txBody>
      </p:sp>
      <p:pic>
        <p:nvPicPr>
          <p:cNvPr id="4" name="Content Placeholder 3" descr="Suda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260" y="1340768"/>
            <a:ext cx="7087480" cy="4525963"/>
          </a:xfrm>
        </p:spPr>
      </p:pic>
    </p:spTree>
    <p:extLst>
      <p:ext uri="{BB962C8B-B14F-4D97-AF65-F5344CB8AC3E}">
        <p14:creationId xmlns:p14="http://schemas.microsoft.com/office/powerpoint/2010/main" val="12511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59E14"/>
                </a:solidFill>
              </a:rPr>
              <a:t>Afghanistan</a:t>
            </a:r>
            <a:endParaRPr lang="en-GB" sz="3600" dirty="0">
              <a:solidFill>
                <a:srgbClr val="F59E14"/>
              </a:solidFill>
            </a:endParaRPr>
          </a:p>
        </p:txBody>
      </p:sp>
      <p:pic>
        <p:nvPicPr>
          <p:cNvPr id="4" name="Content Placeholder 3" descr="Afganistan Barbara on hor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884" y="1268760"/>
            <a:ext cx="6032232" cy="4525963"/>
          </a:xfrm>
        </p:spPr>
      </p:pic>
    </p:spTree>
    <p:extLst>
      <p:ext uri="{BB962C8B-B14F-4D97-AF65-F5344CB8AC3E}">
        <p14:creationId xmlns:p14="http://schemas.microsoft.com/office/powerpoint/2010/main" val="2454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59E14"/>
                </a:solidFill>
              </a:rPr>
              <a:t>Iraq: </a:t>
            </a:r>
            <a:r>
              <a:rPr lang="en-GB" sz="3600" dirty="0" err="1" smtClean="0">
                <a:solidFill>
                  <a:srgbClr val="F59E14"/>
                </a:solidFill>
              </a:rPr>
              <a:t>Jameela</a:t>
            </a:r>
            <a:r>
              <a:rPr lang="en-GB" sz="3600" dirty="0" smtClean="0">
                <a:solidFill>
                  <a:srgbClr val="F59E14"/>
                </a:solidFill>
              </a:rPr>
              <a:t> selling incense</a:t>
            </a:r>
            <a:endParaRPr lang="en-GB" sz="3600" dirty="0">
              <a:solidFill>
                <a:srgbClr val="F59E14"/>
              </a:solidFill>
            </a:endParaRPr>
          </a:p>
        </p:txBody>
      </p:sp>
      <p:pic>
        <p:nvPicPr>
          <p:cNvPr id="4" name="Content Placeholder 3" descr="Iraq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556" y="1268760"/>
            <a:ext cx="6254888" cy="4525963"/>
          </a:xfrm>
        </p:spPr>
      </p:pic>
    </p:spTree>
    <p:extLst>
      <p:ext uri="{BB962C8B-B14F-4D97-AF65-F5344CB8AC3E}">
        <p14:creationId xmlns:p14="http://schemas.microsoft.com/office/powerpoint/2010/main" val="3611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F59E14"/>
                </a:solidFill>
              </a:rPr>
              <a:t>Aid </a:t>
            </a:r>
            <a:r>
              <a:rPr lang="en-GB" sz="3600" dirty="0" err="1" smtClean="0">
                <a:solidFill>
                  <a:srgbClr val="F59E14"/>
                </a:solidFill>
              </a:rPr>
              <a:t>vs</a:t>
            </a:r>
            <a:r>
              <a:rPr lang="en-GB" sz="3600" dirty="0" smtClean="0">
                <a:solidFill>
                  <a:srgbClr val="F59E14"/>
                </a:solidFill>
              </a:rPr>
              <a:t> Enterprise</a:t>
            </a:r>
            <a:endParaRPr lang="en-GB" sz="3600" dirty="0">
              <a:solidFill>
                <a:srgbClr val="F59E14"/>
              </a:solidFill>
            </a:endParaRPr>
          </a:p>
        </p:txBody>
      </p:sp>
      <p:pic>
        <p:nvPicPr>
          <p:cNvPr id="4" name="Content Placeholder 7" descr="Tanzania schoo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88840"/>
            <a:ext cx="4104456" cy="2880320"/>
          </a:xfrm>
        </p:spPr>
      </p:pic>
      <p:pic>
        <p:nvPicPr>
          <p:cNvPr id="5" name="Picture 2" descr="O:\Directorate\Restricted\Team Confidential\Dir Team Folder\USEFUL THINGS\BARBARA\Barbara photos\EDP\Honey 2 Ethi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988840"/>
            <a:ext cx="4135180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23985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59E14"/>
                </a:solidFill>
              </a:rPr>
              <a:t>Tanzania</a:t>
            </a:r>
            <a:endParaRPr lang="en-GB" dirty="0">
              <a:solidFill>
                <a:srgbClr val="F59E1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239855"/>
            <a:ext cx="413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59E14"/>
                </a:solidFill>
              </a:rPr>
              <a:t>Ethiopia – Honey Production</a:t>
            </a:r>
            <a:endParaRPr lang="en-GB" dirty="0">
              <a:solidFill>
                <a:srgbClr val="F59E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59E14"/>
                </a:solidFill>
              </a:rPr>
              <a:t>Access to Medicine</a:t>
            </a:r>
            <a:endParaRPr lang="en-GB" sz="3600" dirty="0">
              <a:solidFill>
                <a:srgbClr val="F59E14"/>
              </a:solidFill>
            </a:endParaRPr>
          </a:p>
        </p:txBody>
      </p:sp>
      <p:pic>
        <p:nvPicPr>
          <p:cNvPr id="4" name="Content Placeholder 3" descr="Medicin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1035" y="1268760"/>
            <a:ext cx="6761930" cy="4525963"/>
          </a:xfrm>
        </p:spPr>
      </p:pic>
    </p:spTree>
    <p:extLst>
      <p:ext uri="{BB962C8B-B14F-4D97-AF65-F5344CB8AC3E}">
        <p14:creationId xmlns:p14="http://schemas.microsoft.com/office/powerpoint/2010/main" val="3913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59E14"/>
                </a:solidFill>
              </a:rPr>
              <a:t>Uganda: Forced Eviction</a:t>
            </a:r>
            <a:endParaRPr lang="en-GB" sz="3600" dirty="0">
              <a:solidFill>
                <a:srgbClr val="F59E14"/>
              </a:solidFill>
            </a:endParaRPr>
          </a:p>
        </p:txBody>
      </p:sp>
      <p:pic>
        <p:nvPicPr>
          <p:cNvPr id="4" name="Content Placeholder 3" descr="http://wordsandpictures.oxfam.org.uk/filestore/6/7/5/0/6/67506pre.jpg?v=2011-08-22+10%3A52%3A3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268760"/>
            <a:ext cx="5760640" cy="4248472"/>
          </a:xfrm>
        </p:spPr>
      </p:pic>
    </p:spTree>
    <p:extLst>
      <p:ext uri="{BB962C8B-B14F-4D97-AF65-F5344CB8AC3E}">
        <p14:creationId xmlns:p14="http://schemas.microsoft.com/office/powerpoint/2010/main" val="7655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225</TotalTime>
  <Words>162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Oxfam</vt:lpstr>
      <vt:lpstr>PowerPoint Presentation</vt:lpstr>
      <vt:lpstr>Sudan: Water Tanks</vt:lpstr>
      <vt:lpstr>Afghanistan</vt:lpstr>
      <vt:lpstr>Iraq: Jameela selling incense</vt:lpstr>
      <vt:lpstr>Aid vs Enterprise</vt:lpstr>
      <vt:lpstr>Access to Medicine</vt:lpstr>
      <vt:lpstr>Uganda: Forced Eviction</vt:lpstr>
      <vt:lpstr>PowerPoint Presentation</vt:lpstr>
      <vt:lpstr>The Work Challenge</vt:lpstr>
      <vt:lpstr>Appealing and Unappealing Work Places</vt:lpstr>
      <vt:lpstr>What would help</vt:lpstr>
    </vt:vector>
  </TitlesOfParts>
  <Company>MISD, 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Alumni Weekend 2011</dc:title>
  <dc:creator>Meredith Okell</dc:creator>
  <cp:lastModifiedBy>Louise Ovens</cp:lastModifiedBy>
  <cp:revision>47</cp:revision>
  <cp:lastPrinted>2013-11-11T14:52:50Z</cp:lastPrinted>
  <dcterms:created xsi:type="dcterms:W3CDTF">2011-09-15T08:26:10Z</dcterms:created>
  <dcterms:modified xsi:type="dcterms:W3CDTF">2015-04-17T10:35:36Z</dcterms:modified>
</cp:coreProperties>
</file>