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Default Extension="doc" ContentType="application/msword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vml" ContentType="application/vnd.openxmlformats-officedocument.vmlDrawing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74" r:id="rId10"/>
    <p:sldId id="270" r:id="rId11"/>
    <p:sldId id="263" r:id="rId12"/>
    <p:sldId id="264" r:id="rId13"/>
    <p:sldId id="265" r:id="rId14"/>
    <p:sldId id="272" r:id="rId15"/>
    <p:sldId id="273" r:id="rId16"/>
    <p:sldId id="276" r:id="rId17"/>
    <p:sldId id="267" r:id="rId18"/>
    <p:sldId id="268" r:id="rId19"/>
    <p:sldId id="275" r:id="rId20"/>
    <p:sldId id="26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0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presProps" Target="presProps.xml"/><Relationship Id="rId4" Type="http://schemas.openxmlformats.org/officeDocument/2006/relationships/slide" Target="slides/slide3.xml"/><Relationship Id="rId26" Type="http://schemas.openxmlformats.org/officeDocument/2006/relationships/tableStyles" Target="tableStyle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printerSettings" Target="printerSettings/printerSettings1.bin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01923-220F-BB4E-B1F9-F1A85C683BBB}" type="datetimeFigureOut">
              <a:rPr lang="en-US" smtClean="0"/>
              <a:pPr/>
              <a:t>6/15/14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AEC51-A6FD-C74F-AF05-753777D07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3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df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2.doc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3.doc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df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df"/><Relationship Id="rId3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36750" y="1219200"/>
          <a:ext cx="5270500" cy="4419600"/>
        </p:xfrm>
        <a:graphic>
          <a:graphicData uri="http://schemas.openxmlformats.org/presentationml/2006/ole">
            <p:oleObj spid="_x0000_s3074" name="Document" r:id="rId3" imgW="5270500" imgH="441960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William </a:t>
            </a:r>
            <a:r>
              <a:rPr lang="en-US" sz="3200" b="1" smtClean="0"/>
              <a:t>Penn Landing Marker</a:t>
            </a:r>
            <a:endParaRPr lang="en-US" sz="3200" b="1" dirty="0"/>
          </a:p>
        </p:txBody>
      </p:sp>
      <p:pic>
        <p:nvPicPr>
          <p:cNvPr id="4" name="Content Placeholder 3" descr="Penn Turf&amp; twig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854" r="-2485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1738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William Penn, ‘Turf &amp; Twig’ statue</a:t>
            </a:r>
            <a:br>
              <a:rPr lang="en-US" sz="3200" b="1" dirty="0" smtClean="0"/>
            </a:br>
            <a:r>
              <a:rPr lang="en-US" sz="3200" b="1" dirty="0" smtClean="0"/>
              <a:t>(Newcastle, Delaware)</a:t>
            </a:r>
            <a:endParaRPr lang="en-US" sz="3200" b="1" dirty="0"/>
          </a:p>
        </p:txBody>
      </p:sp>
      <p:pic>
        <p:nvPicPr>
          <p:cNvPr id="4" name="Content Placeholder 3" descr="Penn Turf&amp;Twi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5232" r="-95232"/>
          <a:stretch>
            <a:fillRect/>
          </a:stretch>
        </p:blipFill>
        <p:spPr>
          <a:xfrm>
            <a:off x="-962162" y="949638"/>
            <a:ext cx="10663518" cy="5908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967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Charter of Richard III</a:t>
            </a:r>
            <a:endParaRPr lang="en-US" sz="3200" b="1" dirty="0"/>
          </a:p>
        </p:txBody>
      </p:sp>
      <p:pic>
        <p:nvPicPr>
          <p:cNvPr id="4" name="Content Placeholder 3" descr="Richard III charter.gif"/>
          <p:cNvPicPr>
            <a:picLocks noGrp="1" noChangeAspect="1"/>
          </p:cNvPicPr>
          <p:nvPr>
            <p:ph idx="1"/>
          </p:nvPr>
        </p:nvPicPr>
        <p:blipFill>
          <a:blip r:embed="rId2"/>
          <a:srcRect l="-34652" r="-34652"/>
          <a:stretch>
            <a:fillRect/>
          </a:stretch>
        </p:blipFill>
        <p:spPr>
          <a:xfrm>
            <a:off x="-875401" y="799675"/>
            <a:ext cx="10744734" cy="612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159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Bronze seal, </a:t>
            </a:r>
            <a:r>
              <a:rPr lang="en-US" sz="3200" b="1" dirty="0" err="1" smtClean="0"/>
              <a:t>c</a:t>
            </a:r>
            <a:r>
              <a:rPr lang="en-US" sz="3200" b="1" dirty="0" smtClean="0"/>
              <a:t>. 1350</a:t>
            </a:r>
            <a:endParaRPr lang="en-US" sz="3200" b="1" dirty="0"/>
          </a:p>
        </p:txBody>
      </p:sp>
      <p:pic>
        <p:nvPicPr>
          <p:cNvPr id="8" name="Content Placeholder 7" descr="english-medieval-bronze-vessica-seal_1300-135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794648" y="1066234"/>
            <a:ext cx="10469800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39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France: Royal notary’s </a:t>
            </a:r>
            <a:r>
              <a:rPr lang="en-US" sz="3200" b="1" dirty="0" err="1" smtClean="0"/>
              <a:t>paraphe</a:t>
            </a:r>
            <a:r>
              <a:rPr lang="en-US" sz="3200" b="1" dirty="0" smtClean="0"/>
              <a:t> 1479</a:t>
            </a:r>
            <a:endParaRPr lang="en-US" sz="3200" b="1" dirty="0"/>
          </a:p>
        </p:txBody>
      </p:sp>
      <p:pic>
        <p:nvPicPr>
          <p:cNvPr id="4" name="Content Placeholder 3" descr="800px-1479_notai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1" r="-23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034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Statute of Frauds, 1677</a:t>
            </a:r>
            <a:endParaRPr lang="en-US" sz="3200" b="1" dirty="0"/>
          </a:p>
        </p:txBody>
      </p:sp>
      <p:pic>
        <p:nvPicPr>
          <p:cNvPr id="4" name="Content Placeholder 3" descr="DownloadedFile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71377" r="-71377"/>
          <a:stretch>
            <a:fillRect/>
          </a:stretch>
        </p:blipFill>
        <p:spPr>
          <a:xfrm>
            <a:off x="-394665" y="1458000"/>
            <a:ext cx="9818869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Hans </a:t>
            </a:r>
            <a:r>
              <a:rPr lang="en-US" sz="3200" b="1" dirty="0" err="1" smtClean="0"/>
              <a:t>Schneickert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i="1" dirty="0" err="1" smtClean="0"/>
              <a:t>Bedeutung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der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Handschrift</a:t>
            </a:r>
            <a:r>
              <a:rPr lang="en-US" sz="3200" b="1" i="1" dirty="0" smtClean="0"/>
              <a:t> </a:t>
            </a:r>
            <a:r>
              <a:rPr lang="en-US" sz="3200" b="1" dirty="0" smtClean="0"/>
              <a:t>(1906)</a:t>
            </a:r>
            <a:endParaRPr lang="en-US" sz="3200" b="1" dirty="0"/>
          </a:p>
        </p:txBody>
      </p:sp>
      <p:pic>
        <p:nvPicPr>
          <p:cNvPr id="6" name="Content Placeholder 5" descr="9781168526762_p0_v1_s260x4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4765" r="-94765"/>
          <a:stretch>
            <a:fillRect/>
          </a:stretch>
        </p:blipFill>
        <p:spPr>
          <a:xfrm>
            <a:off x="2752285" y="1600200"/>
            <a:ext cx="8229600" cy="4525963"/>
          </a:xfrm>
        </p:spPr>
      </p:pic>
      <p:pic>
        <p:nvPicPr>
          <p:cNvPr id="7" name="Picture 6" descr="978364294098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052" y="1600200"/>
            <a:ext cx="3368984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733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Jean-</a:t>
            </a:r>
            <a:r>
              <a:rPr lang="en-US" sz="3200" b="1" dirty="0" err="1" smtClean="0"/>
              <a:t>Hippolyte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Michon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i="1" dirty="0" err="1" smtClean="0"/>
              <a:t>Système</a:t>
            </a:r>
            <a:r>
              <a:rPr lang="en-US" sz="3200" b="1" i="1" dirty="0" smtClean="0"/>
              <a:t> de </a:t>
            </a:r>
            <a:r>
              <a:rPr lang="en-US" sz="3200" b="1" i="1" dirty="0" err="1" smtClean="0"/>
              <a:t>Graphologie</a:t>
            </a:r>
            <a:r>
              <a:rPr lang="en-US" sz="3200" b="1" i="1" dirty="0" smtClean="0"/>
              <a:t> </a:t>
            </a:r>
            <a:r>
              <a:rPr lang="en-US" sz="3200" b="1" dirty="0" smtClean="0"/>
              <a:t>(1875)</a:t>
            </a:r>
            <a:endParaRPr lang="en-US" sz="3200" b="1" dirty="0"/>
          </a:p>
        </p:txBody>
      </p:sp>
      <p:pic>
        <p:nvPicPr>
          <p:cNvPr id="4" name="Content Placeholder 3" descr="Michon.png"/>
          <p:cNvPicPr>
            <a:picLocks noGrp="1" noChangeAspect="1"/>
          </p:cNvPicPr>
          <p:nvPr>
            <p:ph idx="1"/>
          </p:nvPr>
        </p:nvPicPr>
        <p:blipFill>
          <a:blip r:embed="rId2"/>
          <a:srcRect l="-81579" r="-81579"/>
          <a:stretch>
            <a:fillRect/>
          </a:stretch>
        </p:blipFill>
        <p:spPr>
          <a:xfrm>
            <a:off x="457200" y="1381125"/>
            <a:ext cx="11782641" cy="648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2041525"/>
            <a:ext cx="25019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512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Ludwig </a:t>
            </a:r>
            <a:r>
              <a:rPr lang="en-US" sz="3200" b="1" dirty="0" err="1" smtClean="0"/>
              <a:t>Klages</a:t>
            </a:r>
            <a:r>
              <a:rPr lang="en-US" sz="3200" b="1" dirty="0" smtClean="0"/>
              <a:t> (1872-1956)</a:t>
            </a:r>
            <a:br>
              <a:rPr lang="en-US" sz="3200" b="1" dirty="0" smtClean="0"/>
            </a:br>
            <a:r>
              <a:rPr lang="en-US" sz="3556" b="1" i="1" dirty="0" err="1" smtClean="0"/>
              <a:t>Handschrift</a:t>
            </a:r>
            <a:r>
              <a:rPr lang="en-US" sz="3556" b="1" i="1" dirty="0" smtClean="0"/>
              <a:t> und </a:t>
            </a:r>
            <a:r>
              <a:rPr lang="en-US" sz="3556" b="1" i="1" dirty="0" err="1" smtClean="0"/>
              <a:t>Charakter</a:t>
            </a:r>
            <a:r>
              <a:rPr lang="en-US" sz="3556" b="1" i="1" dirty="0" smtClean="0"/>
              <a:t> </a:t>
            </a:r>
            <a:r>
              <a:rPr lang="en-US" sz="3200" b="1" dirty="0" smtClean="0"/>
              <a:t>(1917)</a:t>
            </a:r>
            <a:endParaRPr lang="en-US" sz="3200" b="1" dirty="0"/>
          </a:p>
        </p:txBody>
      </p:sp>
      <p:pic>
        <p:nvPicPr>
          <p:cNvPr id="6" name="Content Placeholder 5" descr="Klages cover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85385" r="-8538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German graphology magazine, 1901</a:t>
            </a:r>
            <a:endParaRPr lang="en-US" sz="3200" b="1" dirty="0"/>
          </a:p>
        </p:txBody>
      </p:sp>
      <p:pic>
        <p:nvPicPr>
          <p:cNvPr id="4" name="Content Placeholder 3" descr="Graph.Monatsheft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894" r="-4589" b="4195"/>
              <a:stretch>
                <a:fillRect/>
              </a:stretch>
            </p:blipFill>
          </mc:Choice>
          <mc:Fallback>
            <p:blipFill>
              <a:blip r:embed="rId3"/>
              <a:srcRect l="894" r="-4589" b="4195"/>
              <a:stretch>
                <a:fillRect/>
              </a:stretch>
            </p:blipFill>
          </mc:Fallback>
        </mc:AlternateContent>
        <p:spPr>
          <a:xfrm rot="10800000">
            <a:off x="2953009" y="1790040"/>
            <a:ext cx="3075415" cy="43361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2319281" y="1116864"/>
          <a:ext cx="4505437" cy="5009300"/>
        </p:xfrm>
        <a:graphic>
          <a:graphicData uri="http://schemas.openxmlformats.org/presentationml/2006/ole">
            <p:oleObj spid="_x0000_s14338" name="Document" r:id="rId3" imgW="5575300" imgH="560070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57878"/>
          </a:xfrm>
        </p:spPr>
        <p:txBody>
          <a:bodyPr>
            <a:normAutofit fontScale="90000"/>
          </a:bodyPr>
          <a:lstStyle/>
          <a:p>
            <a:r>
              <a:rPr lang="en-US" sz="3200" b="1" i="1" dirty="0" err="1" smtClean="0"/>
              <a:t>Moko</a:t>
            </a:r>
            <a:r>
              <a:rPr lang="en-US" sz="3200" b="1" i="1" dirty="0" smtClean="0"/>
              <a:t> </a:t>
            </a:r>
            <a:r>
              <a:rPr lang="en-US" sz="3200" b="1" dirty="0" smtClean="0"/>
              <a:t>signature of </a:t>
            </a:r>
            <a:r>
              <a:rPr lang="en-US" sz="3200" b="1" dirty="0" err="1" smtClean="0"/>
              <a:t>Tuhawaiki</a:t>
            </a:r>
            <a:r>
              <a:rPr lang="en-US" sz="3200" b="1" dirty="0" smtClean="0"/>
              <a:t>, New Zealand 1840</a:t>
            </a:r>
            <a:endParaRPr lang="en-US" sz="3200" b="1" dirty="0"/>
          </a:p>
        </p:txBody>
      </p:sp>
      <p:pic>
        <p:nvPicPr>
          <p:cNvPr id="4" name="Content Placeholder 3" descr="Tuawhaiki signature 184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6584" r="-76584"/>
          <a:stretch>
            <a:fillRect/>
          </a:stretch>
        </p:blipFill>
        <p:spPr>
          <a:xfrm>
            <a:off x="-973462" y="872071"/>
            <a:ext cx="10473459" cy="576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How not to sign your name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457200" y="2334989"/>
          <a:ext cx="8229600" cy="3056385"/>
        </p:xfrm>
        <a:graphic>
          <a:graphicData uri="http://schemas.openxmlformats.org/presentationml/2006/ole">
            <p:oleObj spid="_x0000_s5122" name="Document" r:id="rId3" imgW="9232900" imgH="342900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Christopher Columbus signature, </a:t>
            </a:r>
            <a:r>
              <a:rPr lang="en-US" sz="3200" b="1" dirty="0" err="1" smtClean="0"/>
              <a:t>c</a:t>
            </a:r>
            <a:r>
              <a:rPr lang="en-US" sz="3200" b="1" dirty="0" smtClean="0"/>
              <a:t>. 1493</a:t>
            </a:r>
            <a:endParaRPr lang="en-US" sz="3200" b="1" dirty="0"/>
          </a:p>
        </p:txBody>
      </p:sp>
      <p:pic>
        <p:nvPicPr>
          <p:cNvPr id="4" name="Content Placeholder 3" descr="Columbus signatu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401" r="-1240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How to sign your name, 2014</a:t>
            </a:r>
            <a:endParaRPr lang="en-US" sz="3200" b="1" dirty="0"/>
          </a:p>
        </p:txBody>
      </p:sp>
      <p:pic>
        <p:nvPicPr>
          <p:cNvPr id="4" name="Content Placeholder 3" descr="scrawl sig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/>
              <a:srcRect l="-84580" r="-8458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-84580" r="-84580"/>
              <a:stretch>
                <a:fillRect/>
              </a:stretch>
            </p:blipFill>
          </mc:Fallback>
        </mc:AlternateContent>
        <p:spPr>
          <a:xfrm rot="16200000">
            <a:off x="237509" y="1073144"/>
            <a:ext cx="7986198" cy="53092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‘A cursive rendition of the name’</a:t>
            </a:r>
            <a:endParaRPr lang="en-US" sz="3200" b="1" dirty="0"/>
          </a:p>
        </p:txBody>
      </p:sp>
      <p:pic>
        <p:nvPicPr>
          <p:cNvPr id="4" name="Content Placeholder 3" descr="Presley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/>
              <a:srcRect t="-82478" b="-8247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-82478" b="-82478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803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Elvis’s own signatures</a:t>
            </a:r>
            <a:endParaRPr lang="en-US" sz="3200" b="1" dirty="0"/>
          </a:p>
        </p:txBody>
      </p:sp>
      <p:pic>
        <p:nvPicPr>
          <p:cNvPr id="4" name="Content Placeholder 3" descr="Elvis-F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914" r="-1891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63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Children’s Signatures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02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155700"/>
            <a:ext cx="8420100" cy="454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50398"/>
            <a:ext cx="4299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(R. Sassoon, </a:t>
            </a:r>
            <a:r>
              <a:rPr lang="en-US" sz="1600" b="1" i="1" dirty="0" smtClean="0">
                <a:solidFill>
                  <a:srgbClr val="0000FF"/>
                </a:solidFill>
              </a:rPr>
              <a:t>Art and Science of Handwriting</a:t>
            </a:r>
            <a:r>
              <a:rPr lang="en-US" sz="1600" b="1" dirty="0" smtClean="0">
                <a:solidFill>
                  <a:srgbClr val="0000FF"/>
                </a:solidFill>
              </a:rPr>
              <a:t>)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Digital </a:t>
            </a:r>
            <a:r>
              <a:rPr lang="en-US" sz="3200" b="1" smtClean="0"/>
              <a:t>signature encryption path</a:t>
            </a:r>
            <a:endParaRPr lang="en-US" sz="3200" b="1" dirty="0"/>
          </a:p>
        </p:txBody>
      </p:sp>
      <p:pic>
        <p:nvPicPr>
          <p:cNvPr id="4" name="Content Placeholder 3" descr="digital signature.gif"/>
          <p:cNvPicPr>
            <a:picLocks noGrp="1" noChangeAspect="1"/>
          </p:cNvPicPr>
          <p:nvPr>
            <p:ph idx="1"/>
          </p:nvPr>
        </p:nvPicPr>
        <p:blipFill>
          <a:blip r:embed="rId2"/>
          <a:srcRect t="-8231" b="-823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135</Words>
  <Application>Microsoft Macintosh PowerPoint</Application>
  <PresentationFormat>On-screen Show (4:3)</PresentationFormat>
  <Paragraphs>19</Paragraphs>
  <Slides>20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Document</vt:lpstr>
      <vt:lpstr>Slide 1</vt:lpstr>
      <vt:lpstr>Slide 2</vt:lpstr>
      <vt:lpstr>How not to sign your name</vt:lpstr>
      <vt:lpstr>Christopher Columbus signature, c. 1493</vt:lpstr>
      <vt:lpstr>How to sign your name, 2014</vt:lpstr>
      <vt:lpstr>‘A cursive rendition of the name’</vt:lpstr>
      <vt:lpstr>Elvis’s own signatures</vt:lpstr>
      <vt:lpstr>Children’s Signatures</vt:lpstr>
      <vt:lpstr>Digital signature encryption path</vt:lpstr>
      <vt:lpstr>William Penn Landing Marker</vt:lpstr>
      <vt:lpstr>William Penn, ‘Turf &amp; Twig’ statue (Newcastle, Delaware)</vt:lpstr>
      <vt:lpstr>Charter of Richard III</vt:lpstr>
      <vt:lpstr>Bronze seal, c. 1350</vt:lpstr>
      <vt:lpstr>France: Royal notary’s paraphe 1479</vt:lpstr>
      <vt:lpstr>Statute of Frauds, 1677</vt:lpstr>
      <vt:lpstr>Hans Schneickert  Bedeutung der Handschrift (1906)</vt:lpstr>
      <vt:lpstr>Jean-Hippolyte Michon  Système de Graphologie (1875)</vt:lpstr>
      <vt:lpstr>Ludwig Klages (1872-1956) Handschrift und Charakter (1917)</vt:lpstr>
      <vt:lpstr>German graphology magazine, 1901</vt:lpstr>
      <vt:lpstr>Moko signature of Tuhawaiki, New Zealand 1840</vt:lpstr>
    </vt:vector>
  </TitlesOfParts>
  <Company>University of Oxford Faculty of History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Jane Caplan</dc:creator>
  <cp:lastModifiedBy>Jane Caplan</cp:lastModifiedBy>
  <cp:revision>34</cp:revision>
  <dcterms:created xsi:type="dcterms:W3CDTF">2014-06-15T17:48:36Z</dcterms:created>
  <dcterms:modified xsi:type="dcterms:W3CDTF">2014-06-15T17:51:44Z</dcterms:modified>
</cp:coreProperties>
</file>