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463" r:id="rId3"/>
    <p:sldId id="471" r:id="rId4"/>
    <p:sldId id="472" r:id="rId5"/>
    <p:sldId id="492" r:id="rId6"/>
    <p:sldId id="487" r:id="rId7"/>
    <p:sldId id="484" r:id="rId8"/>
    <p:sldId id="513" r:id="rId9"/>
    <p:sldId id="506" r:id="rId10"/>
    <p:sldId id="493" r:id="rId11"/>
    <p:sldId id="494" r:id="rId12"/>
    <p:sldId id="508" r:id="rId13"/>
    <p:sldId id="514" r:id="rId14"/>
    <p:sldId id="509" r:id="rId15"/>
    <p:sldId id="495" r:id="rId16"/>
    <p:sldId id="496" r:id="rId17"/>
    <p:sldId id="468" r:id="rId18"/>
    <p:sldId id="470" r:id="rId19"/>
    <p:sldId id="498" r:id="rId20"/>
    <p:sldId id="512" r:id="rId21"/>
    <p:sldId id="499" r:id="rId22"/>
    <p:sldId id="460" r:id="rId23"/>
    <p:sldId id="461" r:id="rId24"/>
    <p:sldId id="459" r:id="rId25"/>
    <p:sldId id="444" r:id="rId26"/>
    <p:sldId id="500" r:id="rId27"/>
    <p:sldId id="489" r:id="rId28"/>
  </p:sldIdLst>
  <p:sldSz cx="9144000" cy="6858000" type="screen4x3"/>
  <p:notesSz cx="6858000" cy="9144000"/>
  <p:defaultTextStyle>
    <a:defPPr>
      <a:defRPr lang="en-GB"/>
    </a:defPPr>
    <a:lvl1pPr algn="l" rtl="0" fontAlgn="base">
      <a:spcBef>
        <a:spcPct val="0"/>
      </a:spcBef>
      <a:spcAft>
        <a:spcPct val="0"/>
      </a:spcAft>
      <a:defRPr sz="3200" b="1" kern="1200">
        <a:solidFill>
          <a:schemeClr val="tx2"/>
        </a:solidFill>
        <a:latin typeface="Times New Roman" pitchFamily="18" charset="0"/>
        <a:ea typeface="+mn-ea"/>
        <a:cs typeface="+mn-cs"/>
      </a:defRPr>
    </a:lvl1pPr>
    <a:lvl2pPr marL="457200" algn="l" rtl="0" fontAlgn="base">
      <a:spcBef>
        <a:spcPct val="0"/>
      </a:spcBef>
      <a:spcAft>
        <a:spcPct val="0"/>
      </a:spcAft>
      <a:defRPr sz="3200" b="1" kern="1200">
        <a:solidFill>
          <a:schemeClr val="tx2"/>
        </a:solidFill>
        <a:latin typeface="Times New Roman" pitchFamily="18" charset="0"/>
        <a:ea typeface="+mn-ea"/>
        <a:cs typeface="+mn-cs"/>
      </a:defRPr>
    </a:lvl2pPr>
    <a:lvl3pPr marL="914400" algn="l" rtl="0" fontAlgn="base">
      <a:spcBef>
        <a:spcPct val="0"/>
      </a:spcBef>
      <a:spcAft>
        <a:spcPct val="0"/>
      </a:spcAft>
      <a:defRPr sz="3200" b="1" kern="1200">
        <a:solidFill>
          <a:schemeClr val="tx2"/>
        </a:solidFill>
        <a:latin typeface="Times New Roman" pitchFamily="18" charset="0"/>
        <a:ea typeface="+mn-ea"/>
        <a:cs typeface="+mn-cs"/>
      </a:defRPr>
    </a:lvl3pPr>
    <a:lvl4pPr marL="1371600" algn="l" rtl="0" fontAlgn="base">
      <a:spcBef>
        <a:spcPct val="0"/>
      </a:spcBef>
      <a:spcAft>
        <a:spcPct val="0"/>
      </a:spcAft>
      <a:defRPr sz="3200" b="1" kern="1200">
        <a:solidFill>
          <a:schemeClr val="tx2"/>
        </a:solidFill>
        <a:latin typeface="Times New Roman" pitchFamily="18" charset="0"/>
        <a:ea typeface="+mn-ea"/>
        <a:cs typeface="+mn-cs"/>
      </a:defRPr>
    </a:lvl4pPr>
    <a:lvl5pPr marL="1828800" algn="l" rtl="0" fontAlgn="base">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52" autoAdjust="0"/>
    <p:restoredTop sz="94622" autoAdjust="0"/>
  </p:normalViewPr>
  <p:slideViewPr>
    <p:cSldViewPr>
      <p:cViewPr varScale="1">
        <p:scale>
          <a:sx n="88" d="100"/>
          <a:sy n="88" d="100"/>
        </p:scale>
        <p:origin x="-8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GB"/>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GB"/>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GB"/>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GB"/>
              <a:t>Click to edit Master subtitle style</a:t>
            </a:r>
          </a:p>
        </p:txBody>
      </p:sp>
      <p:sp>
        <p:nvSpPr>
          <p:cNvPr id="7" name="Rectangle 7"/>
          <p:cNvSpPr>
            <a:spLocks noGrp="1" noChangeArrowheads="1"/>
          </p:cNvSpPr>
          <p:nvPr>
            <p:ph type="dt" sz="quarter" idx="10"/>
          </p:nvPr>
        </p:nvSpPr>
        <p:spPr/>
        <p:txBody>
          <a:bodyPr/>
          <a:lstStyle>
            <a:lvl1pPr>
              <a:defRPr smtClean="0"/>
            </a:lvl1pPr>
          </a:lstStyle>
          <a:p>
            <a:pPr>
              <a:defRPr/>
            </a:pPr>
            <a:endParaRPr lang="en-GB"/>
          </a:p>
        </p:txBody>
      </p:sp>
      <p:sp>
        <p:nvSpPr>
          <p:cNvPr id="8" name="Rectangle 8"/>
          <p:cNvSpPr>
            <a:spLocks noGrp="1" noChangeArrowheads="1"/>
          </p:cNvSpPr>
          <p:nvPr>
            <p:ph type="ftr" sz="quarter" idx="11"/>
          </p:nvPr>
        </p:nvSpPr>
        <p:spPr/>
        <p:txBody>
          <a:bodyPr/>
          <a:lstStyle>
            <a:lvl1pPr>
              <a:defRPr smtClean="0"/>
            </a:lvl1pPr>
          </a:lstStyle>
          <a:p>
            <a:pPr>
              <a:defRPr/>
            </a:pPr>
            <a:endParaRPr lang="en-GB"/>
          </a:p>
        </p:txBody>
      </p:sp>
      <p:sp>
        <p:nvSpPr>
          <p:cNvPr id="9" name="Rectangle 9"/>
          <p:cNvSpPr>
            <a:spLocks noGrp="1" noChangeArrowheads="1"/>
          </p:cNvSpPr>
          <p:nvPr>
            <p:ph type="sldNum" sz="quarter" idx="12"/>
          </p:nvPr>
        </p:nvSpPr>
        <p:spPr/>
        <p:txBody>
          <a:bodyPr/>
          <a:lstStyle>
            <a:lvl1pPr>
              <a:defRPr smtClean="0"/>
            </a:lvl1pPr>
          </a:lstStyle>
          <a:p>
            <a:pPr>
              <a:defRPr/>
            </a:pPr>
            <a:fld id="{C19A49B3-55C6-4CA2-9AD9-9F1585B8E27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52"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Rectangle 7"/>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sz="1400" b="0" smtClean="0">
                <a:solidFill>
                  <a:schemeClr val="tx1"/>
                </a:solidFill>
              </a:defRPr>
            </a:lvl1pPr>
          </a:lstStyle>
          <a:p>
            <a:pPr>
              <a:defRPr/>
            </a:pPr>
            <a:endParaRPr lang="en-GB"/>
          </a:p>
        </p:txBody>
      </p:sp>
      <p:sp>
        <p:nvSpPr>
          <p:cNvPr id="14" name="Rectangle 8"/>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sz="1400" b="0" smtClean="0">
                <a:solidFill>
                  <a:schemeClr val="tx1"/>
                </a:solidFill>
              </a:defRPr>
            </a:lvl1pPr>
          </a:lstStyle>
          <a:p>
            <a:pPr>
              <a:defRPr/>
            </a:pPr>
            <a:endParaRPr lang="en-GB"/>
          </a:p>
        </p:txBody>
      </p:sp>
      <p:sp>
        <p:nvSpPr>
          <p:cNvPr id="15" name="Rectangle 9"/>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a:defRPr sz="1400" b="0" smtClean="0">
                <a:solidFill>
                  <a:schemeClr val="tx1"/>
                </a:solidFill>
              </a:defRPr>
            </a:lvl1pPr>
          </a:lstStyle>
          <a:p>
            <a:pPr>
              <a:defRPr/>
            </a:pPr>
            <a:fld id="{2C3EB2D6-DA44-4C72-BC24-DB1B486C3CBA}"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55650" y="4508500"/>
            <a:ext cx="7772400" cy="1066800"/>
          </a:xfrm>
        </p:spPr>
        <p:txBody>
          <a:bodyPr/>
          <a:lstStyle/>
          <a:p>
            <a:pPr eaLnBrk="1" hangingPunct="1">
              <a:defRPr/>
            </a:pPr>
            <a:r>
              <a:rPr lang="en-GB" smtClean="0"/>
              <a:t> </a:t>
            </a:r>
            <a:endParaRPr lang="en-GB" sz="3600" smtClean="0"/>
          </a:p>
        </p:txBody>
      </p:sp>
      <p:sp>
        <p:nvSpPr>
          <p:cNvPr id="3075" name="Rectangle 3"/>
          <p:cNvSpPr>
            <a:spLocks noGrp="1" noChangeArrowheads="1"/>
          </p:cNvSpPr>
          <p:nvPr>
            <p:ph type="subTitle" idx="1"/>
          </p:nvPr>
        </p:nvSpPr>
        <p:spPr>
          <a:xfrm>
            <a:off x="-828675" y="5013325"/>
            <a:ext cx="10439400" cy="2971800"/>
          </a:xfrm>
        </p:spPr>
        <p:txBody>
          <a:bodyPr/>
          <a:lstStyle/>
          <a:p>
            <a:pPr eaLnBrk="1" hangingPunct="1"/>
            <a:r>
              <a:rPr lang="en-GB" sz="2800" b="1" i="1" smtClean="0">
                <a:solidFill>
                  <a:schemeClr val="folHlink"/>
                </a:solidFill>
                <a:latin typeface="Times New Roman" pitchFamily="18" charset="0"/>
              </a:rPr>
              <a:t>Glenn Wilson PhD,  Gresham College, London</a:t>
            </a:r>
          </a:p>
        </p:txBody>
      </p:sp>
      <p:sp>
        <p:nvSpPr>
          <p:cNvPr id="3076" name="Text Box 5"/>
          <p:cNvSpPr txBox="1">
            <a:spLocks noChangeArrowheads="1"/>
          </p:cNvSpPr>
          <p:nvPr/>
        </p:nvSpPr>
        <p:spPr bwMode="auto">
          <a:xfrm>
            <a:off x="250825" y="404813"/>
            <a:ext cx="10044113" cy="701675"/>
          </a:xfrm>
          <a:prstGeom prst="rect">
            <a:avLst/>
          </a:prstGeom>
          <a:noFill/>
          <a:ln w="9525">
            <a:noFill/>
            <a:miter lim="800000"/>
            <a:headEnd/>
            <a:tailEnd/>
          </a:ln>
        </p:spPr>
        <p:txBody>
          <a:bodyPr>
            <a:spAutoFit/>
          </a:bodyPr>
          <a:lstStyle/>
          <a:p>
            <a:pPr>
              <a:spcBef>
                <a:spcPct val="50000"/>
              </a:spcBef>
            </a:pPr>
            <a:r>
              <a:rPr lang="en-GB" sz="4000">
                <a:solidFill>
                  <a:schemeClr val="hlink"/>
                </a:solidFill>
              </a:rPr>
              <a:t> SOOTHING THE SAVAGE BREAST</a:t>
            </a:r>
            <a:endParaRPr lang="en-GB" sz="4800">
              <a:solidFill>
                <a:schemeClr val="hlink"/>
              </a:solidFill>
            </a:endParaRPr>
          </a:p>
        </p:txBody>
      </p:sp>
      <p:pic>
        <p:nvPicPr>
          <p:cNvPr id="3081" name="Picture 9" descr="soothing music"/>
          <p:cNvPicPr>
            <a:picLocks noChangeAspect="1" noChangeArrowheads="1"/>
          </p:cNvPicPr>
          <p:nvPr/>
        </p:nvPicPr>
        <p:blipFill>
          <a:blip r:embed="rId2"/>
          <a:srcRect/>
          <a:stretch>
            <a:fillRect/>
          </a:stretch>
        </p:blipFill>
        <p:spPr bwMode="auto">
          <a:xfrm>
            <a:off x="0" y="1412875"/>
            <a:ext cx="9144000" cy="4394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430213" y="0"/>
            <a:ext cx="8713787" cy="1143000"/>
          </a:xfrm>
          <a:noFill/>
        </p:spPr>
        <p:txBody>
          <a:bodyPr/>
          <a:lstStyle/>
          <a:p>
            <a:r>
              <a:rPr lang="en-GB" smtClean="0">
                <a:effectLst/>
                <a:latin typeface="Arial" charset="0"/>
              </a:rPr>
              <a:t>CARDIOVASCULAR EFFECTS</a:t>
            </a:r>
          </a:p>
        </p:txBody>
      </p:sp>
      <p:sp>
        <p:nvSpPr>
          <p:cNvPr id="122883" name="Rectangle 3"/>
          <p:cNvSpPr>
            <a:spLocks noGrp="1" noChangeArrowheads="1"/>
          </p:cNvSpPr>
          <p:nvPr>
            <p:ph type="body" idx="4294967295"/>
          </p:nvPr>
        </p:nvSpPr>
        <p:spPr>
          <a:xfrm>
            <a:off x="0" y="981075"/>
            <a:ext cx="4787900" cy="5589588"/>
          </a:xfrm>
        </p:spPr>
        <p:txBody>
          <a:bodyPr/>
          <a:lstStyle/>
          <a:p>
            <a:pPr>
              <a:lnSpc>
                <a:spcPct val="90000"/>
              </a:lnSpc>
              <a:buFont typeface="Wingdings" pitchFamily="2" charset="2"/>
              <a:buNone/>
            </a:pPr>
            <a:r>
              <a:rPr lang="en-GB" sz="2400" smtClean="0">
                <a:latin typeface="Times New Roman" pitchFamily="18" charset="0"/>
              </a:rPr>
              <a:t>	Cardiovascular variables are entrained with classical music (Bernardi et al, 2009). Crescendos cause vasoconstriction and raise blood pressure; slower more regular music lowers BP.	</a:t>
            </a:r>
          </a:p>
          <a:p>
            <a:pPr>
              <a:lnSpc>
                <a:spcPct val="90000"/>
              </a:lnSpc>
              <a:buFont typeface="Wingdings" pitchFamily="2" charset="2"/>
              <a:buNone/>
            </a:pPr>
            <a:r>
              <a:rPr lang="en-GB" sz="2400" smtClean="0">
                <a:latin typeface="Times New Roman" pitchFamily="18" charset="0"/>
              </a:rPr>
              <a:t>	These effects apply regardless of musical training.</a:t>
            </a:r>
          </a:p>
          <a:p>
            <a:pPr>
              <a:lnSpc>
                <a:spcPct val="90000"/>
              </a:lnSpc>
              <a:buFont typeface="Wingdings" pitchFamily="2" charset="2"/>
              <a:buNone/>
            </a:pPr>
            <a:r>
              <a:rPr lang="en-GB" sz="2400" smtClean="0">
                <a:latin typeface="Times New Roman" pitchFamily="18" charset="0"/>
              </a:rPr>
              <a:t>	</a:t>
            </a:r>
          </a:p>
          <a:p>
            <a:pPr>
              <a:lnSpc>
                <a:spcPct val="90000"/>
              </a:lnSpc>
              <a:buFont typeface="Wingdings" pitchFamily="2" charset="2"/>
              <a:buNone/>
            </a:pPr>
            <a:r>
              <a:rPr lang="en-GB" sz="2400" smtClean="0">
                <a:latin typeface="Times New Roman" pitchFamily="18" charset="0"/>
              </a:rPr>
              <a:t>	Relaxing music lowers anxiety in pre-operative settings, reducing need for premedication. Recovery from heart surgery is improved by classical &amp; meditational music whereas heavy metal &amp; techno may be detrimental (Trappe 2010). </a:t>
            </a:r>
          </a:p>
        </p:txBody>
      </p:sp>
      <p:pic>
        <p:nvPicPr>
          <p:cNvPr id="122884" name="Picture 4" descr="music blood pressure"/>
          <p:cNvPicPr>
            <a:picLocks noChangeAspect="1" noChangeArrowheads="1"/>
          </p:cNvPicPr>
          <p:nvPr/>
        </p:nvPicPr>
        <p:blipFill>
          <a:blip r:embed="rId2"/>
          <a:srcRect/>
          <a:stretch>
            <a:fillRect/>
          </a:stretch>
        </p:blipFill>
        <p:spPr bwMode="auto">
          <a:xfrm>
            <a:off x="4787900" y="4270375"/>
            <a:ext cx="4356100" cy="2587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042988" y="-171450"/>
            <a:ext cx="7772400" cy="1143000"/>
          </a:xfrm>
          <a:noFill/>
        </p:spPr>
        <p:txBody>
          <a:bodyPr/>
          <a:lstStyle/>
          <a:p>
            <a:r>
              <a:rPr lang="en-GB" smtClean="0">
                <a:effectLst/>
                <a:latin typeface="Arial" charset="0"/>
              </a:rPr>
              <a:t>PREFERRED MUSIC</a:t>
            </a:r>
          </a:p>
        </p:txBody>
      </p:sp>
      <p:sp>
        <p:nvSpPr>
          <p:cNvPr id="123907" name="Rectangle 3"/>
          <p:cNvSpPr>
            <a:spLocks noGrp="1" noChangeArrowheads="1"/>
          </p:cNvSpPr>
          <p:nvPr>
            <p:ph type="body" idx="4294967295"/>
          </p:nvPr>
        </p:nvSpPr>
        <p:spPr>
          <a:xfrm>
            <a:off x="-180975" y="836613"/>
            <a:ext cx="4572000" cy="6408737"/>
          </a:xfrm>
        </p:spPr>
        <p:txBody>
          <a:bodyPr/>
          <a:lstStyle/>
          <a:p>
            <a:pPr>
              <a:lnSpc>
                <a:spcPct val="80000"/>
              </a:lnSpc>
              <a:buFont typeface="Wingdings" pitchFamily="2" charset="2"/>
              <a:buNone/>
            </a:pPr>
            <a:r>
              <a:rPr lang="en-GB" sz="2400" smtClean="0">
                <a:latin typeface="Times New Roman" pitchFamily="18" charset="0"/>
              </a:rPr>
              <a:t>	Some medical benefits depend on music being enjoyed by the individual.</a:t>
            </a:r>
          </a:p>
          <a:p>
            <a:pPr>
              <a:lnSpc>
                <a:spcPct val="80000"/>
              </a:lnSpc>
              <a:buFont typeface="Wingdings" pitchFamily="2" charset="2"/>
              <a:buNone/>
            </a:pPr>
            <a:r>
              <a:rPr lang="en-GB" sz="2400" smtClean="0">
                <a:latin typeface="Times New Roman" pitchFamily="18" charset="0"/>
              </a:rPr>
              <a:t>	</a:t>
            </a:r>
          </a:p>
          <a:p>
            <a:pPr>
              <a:lnSpc>
                <a:spcPct val="80000"/>
              </a:lnSpc>
              <a:buFont typeface="Wingdings" pitchFamily="2" charset="2"/>
              <a:buNone/>
            </a:pPr>
            <a:r>
              <a:rPr lang="en-GB" sz="2400" smtClean="0">
                <a:latin typeface="Times New Roman" pitchFamily="18" charset="0"/>
              </a:rPr>
              <a:t>	Cardiovascular risk, as indicated by blood circulation measures, is lowered by music chosen by individual as “joyful” but adversely affected by music nominated as “anxiety inducing” (Miller et al, 2008).</a:t>
            </a:r>
          </a:p>
          <a:p>
            <a:pPr>
              <a:lnSpc>
                <a:spcPct val="80000"/>
              </a:lnSpc>
              <a:buFont typeface="Wingdings" pitchFamily="2" charset="2"/>
              <a:buNone/>
            </a:pPr>
            <a:endParaRPr lang="en-GB" sz="2400" smtClean="0">
              <a:latin typeface="Times New Roman" pitchFamily="18" charset="0"/>
            </a:endParaRPr>
          </a:p>
          <a:p>
            <a:pPr>
              <a:lnSpc>
                <a:spcPct val="80000"/>
              </a:lnSpc>
              <a:buFont typeface="Wingdings" pitchFamily="2" charset="2"/>
              <a:buNone/>
            </a:pPr>
            <a:r>
              <a:rPr lang="en-GB" sz="2400" smtClean="0">
                <a:latin typeface="Times New Roman" pitchFamily="18" charset="0"/>
              </a:rPr>
              <a:t>	Soto et al (2009) reported improvement in neurological patients with visual neglect when tasks were performed with preferred (pleasant) music but not with non-preferred music or silence.</a:t>
            </a:r>
          </a:p>
        </p:txBody>
      </p:sp>
      <p:pic>
        <p:nvPicPr>
          <p:cNvPr id="123908" name="Picture 4" descr="donald duck"/>
          <p:cNvPicPr>
            <a:picLocks noChangeAspect="1" noChangeArrowheads="1"/>
          </p:cNvPicPr>
          <p:nvPr/>
        </p:nvPicPr>
        <p:blipFill>
          <a:blip r:embed="rId2"/>
          <a:srcRect/>
          <a:stretch>
            <a:fillRect/>
          </a:stretch>
        </p:blipFill>
        <p:spPr bwMode="auto">
          <a:xfrm>
            <a:off x="6443663" y="836613"/>
            <a:ext cx="2700337" cy="2124075"/>
          </a:xfrm>
          <a:prstGeom prst="rect">
            <a:avLst/>
          </a:prstGeom>
          <a:noFill/>
        </p:spPr>
      </p:pic>
      <p:pic>
        <p:nvPicPr>
          <p:cNvPr id="123909" name="Picture 5" descr="blood flow"/>
          <p:cNvPicPr>
            <a:picLocks noChangeAspect="1" noChangeArrowheads="1"/>
          </p:cNvPicPr>
          <p:nvPr/>
        </p:nvPicPr>
        <p:blipFill>
          <a:blip r:embed="rId3"/>
          <a:srcRect/>
          <a:stretch>
            <a:fillRect/>
          </a:stretch>
        </p:blipFill>
        <p:spPr bwMode="auto">
          <a:xfrm>
            <a:off x="4427538" y="2884488"/>
            <a:ext cx="4716462" cy="3973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755650" y="0"/>
            <a:ext cx="7772400" cy="1143000"/>
          </a:xfrm>
          <a:noFill/>
        </p:spPr>
        <p:txBody>
          <a:bodyPr/>
          <a:lstStyle/>
          <a:p>
            <a:r>
              <a:rPr lang="en-GB" sz="4000" smtClean="0">
                <a:effectLst/>
                <a:latin typeface="Arial" charset="0"/>
              </a:rPr>
              <a:t>WHY DO WE LIKE SAD MUSIC?</a:t>
            </a:r>
          </a:p>
        </p:txBody>
      </p:sp>
      <p:sp>
        <p:nvSpPr>
          <p:cNvPr id="141315" name="Rectangle 3"/>
          <p:cNvSpPr>
            <a:spLocks noGrp="1" noChangeArrowheads="1"/>
          </p:cNvSpPr>
          <p:nvPr>
            <p:ph type="body" idx="4294967295"/>
          </p:nvPr>
        </p:nvSpPr>
        <p:spPr>
          <a:xfrm>
            <a:off x="0" y="981075"/>
            <a:ext cx="6300788" cy="5689600"/>
          </a:xfrm>
        </p:spPr>
        <p:txBody>
          <a:bodyPr/>
          <a:lstStyle/>
          <a:p>
            <a:pPr>
              <a:lnSpc>
                <a:spcPct val="90000"/>
              </a:lnSpc>
              <a:buFont typeface="Wingdings" pitchFamily="2" charset="2"/>
              <a:buNone/>
            </a:pPr>
            <a:r>
              <a:rPr lang="en-GB" sz="2800" smtClean="0">
                <a:latin typeface="Times New Roman" pitchFamily="18" charset="0"/>
              </a:rPr>
              <a:t>	Sad music provides empathetic support (validation) for our own sadness, the reassurance that others feel it too.</a:t>
            </a:r>
          </a:p>
          <a:p>
            <a:pPr>
              <a:lnSpc>
                <a:spcPct val="90000"/>
              </a:lnSpc>
              <a:buFont typeface="Wingdings" pitchFamily="2" charset="2"/>
              <a:buNone/>
            </a:pPr>
            <a:r>
              <a:rPr lang="en-GB" sz="2800" smtClean="0">
                <a:latin typeface="Times New Roman" pitchFamily="18" charset="0"/>
              </a:rPr>
              <a:t>	Sorrowful music (such as Barber’s </a:t>
            </a:r>
            <a:r>
              <a:rPr lang="en-GB" sz="2800" i="1" smtClean="0">
                <a:latin typeface="Times New Roman" pitchFamily="18" charset="0"/>
              </a:rPr>
              <a:t>Adagio for Strings</a:t>
            </a:r>
            <a:r>
              <a:rPr lang="en-GB" sz="2800" smtClean="0">
                <a:latin typeface="Times New Roman" pitchFamily="18" charset="0"/>
              </a:rPr>
              <a:t>) may release the consoling effects of </a:t>
            </a:r>
            <a:r>
              <a:rPr lang="en-GB" sz="2800" i="1" smtClean="0">
                <a:latin typeface="Times New Roman" pitchFamily="18" charset="0"/>
              </a:rPr>
              <a:t>prolactin</a:t>
            </a:r>
            <a:r>
              <a:rPr lang="en-GB" sz="2800" smtClean="0">
                <a:latin typeface="Times New Roman" pitchFamily="18" charset="0"/>
              </a:rPr>
              <a:t> - a hormone associated with pregnancy, lactation &amp; weepy feelings (Huron, 2011).</a:t>
            </a:r>
          </a:p>
          <a:p>
            <a:pPr>
              <a:lnSpc>
                <a:spcPct val="90000"/>
              </a:lnSpc>
              <a:buFont typeface="Wingdings" pitchFamily="2" charset="2"/>
              <a:buNone/>
            </a:pPr>
            <a:r>
              <a:rPr lang="en-GB" sz="2800" smtClean="0">
                <a:latin typeface="Times New Roman" pitchFamily="18" charset="0"/>
              </a:rPr>
              <a:t>	Prolactin counters grief and it may be pleasurable in situations where the grief is not real. Nostalgia in music may be associated with secretion of bonding hormone </a:t>
            </a:r>
            <a:r>
              <a:rPr lang="en-GB" sz="2800" i="1" smtClean="0">
                <a:latin typeface="Times New Roman" pitchFamily="18" charset="0"/>
              </a:rPr>
              <a:t>oxytocin</a:t>
            </a:r>
            <a:r>
              <a:rPr lang="en-GB" sz="2800" smtClean="0">
                <a:latin typeface="Times New Roman" pitchFamily="18" charset="0"/>
              </a:rPr>
              <a:t>.</a:t>
            </a:r>
          </a:p>
        </p:txBody>
      </p:sp>
      <p:pic>
        <p:nvPicPr>
          <p:cNvPr id="141316" name="Picture 4" descr="sad music"/>
          <p:cNvPicPr>
            <a:picLocks noChangeAspect="1" noChangeArrowheads="1"/>
          </p:cNvPicPr>
          <p:nvPr/>
        </p:nvPicPr>
        <p:blipFill>
          <a:blip r:embed="rId2"/>
          <a:srcRect/>
          <a:stretch>
            <a:fillRect/>
          </a:stretch>
        </p:blipFill>
        <p:spPr bwMode="auto">
          <a:xfrm>
            <a:off x="6343650" y="3284538"/>
            <a:ext cx="2800350" cy="35734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684213" y="0"/>
            <a:ext cx="7772400" cy="1143000"/>
          </a:xfrm>
          <a:noFill/>
        </p:spPr>
        <p:txBody>
          <a:bodyPr/>
          <a:lstStyle/>
          <a:p>
            <a:r>
              <a:rPr lang="en-GB" smtClean="0">
                <a:effectLst/>
                <a:latin typeface="Arial" charset="0"/>
              </a:rPr>
              <a:t>REMINISCENCE THERAPY</a:t>
            </a:r>
          </a:p>
        </p:txBody>
      </p:sp>
      <p:sp>
        <p:nvSpPr>
          <p:cNvPr id="147459" name="Rectangle 3"/>
          <p:cNvSpPr>
            <a:spLocks noGrp="1" noChangeArrowheads="1"/>
          </p:cNvSpPr>
          <p:nvPr>
            <p:ph type="body" idx="4294967295"/>
          </p:nvPr>
        </p:nvSpPr>
        <p:spPr>
          <a:xfrm>
            <a:off x="0" y="1125538"/>
            <a:ext cx="4318000" cy="5472112"/>
          </a:xfrm>
        </p:spPr>
        <p:txBody>
          <a:bodyPr/>
          <a:lstStyle/>
          <a:p>
            <a:pPr>
              <a:lnSpc>
                <a:spcPct val="90000"/>
              </a:lnSpc>
              <a:buFont typeface="Wingdings" pitchFamily="2" charset="2"/>
              <a:buNone/>
            </a:pPr>
            <a:r>
              <a:rPr lang="en-GB" sz="2400" smtClean="0">
                <a:latin typeface="Times New Roman" pitchFamily="18" charset="0"/>
              </a:rPr>
              <a:t>	Music is an important component of </a:t>
            </a:r>
            <a:r>
              <a:rPr lang="en-GB" sz="2400" i="1" smtClean="0">
                <a:latin typeface="Times New Roman" pitchFamily="18" charset="0"/>
              </a:rPr>
              <a:t>reminiscence therapy</a:t>
            </a:r>
            <a:r>
              <a:rPr lang="en-GB" sz="2400" smtClean="0">
                <a:latin typeface="Times New Roman" pitchFamily="18" charset="0"/>
              </a:rPr>
              <a:t> for older people with dementia. The idea is to restimulate happy memories from the past and induce a sense of familiarity and security.</a:t>
            </a:r>
          </a:p>
          <a:p>
            <a:pPr>
              <a:lnSpc>
                <a:spcPct val="90000"/>
              </a:lnSpc>
              <a:buFont typeface="Wingdings" pitchFamily="2" charset="2"/>
              <a:buNone/>
            </a:pPr>
            <a:r>
              <a:rPr lang="en-GB" sz="2400" smtClean="0">
                <a:latin typeface="Times New Roman" pitchFamily="18" charset="0"/>
              </a:rPr>
              <a:t>	Music has a better chance of connecting with patients in long-term coma than speech (Aldridge et al, 1990). There are instances of people being revived from coma by music of personal significance.</a:t>
            </a:r>
          </a:p>
        </p:txBody>
      </p:sp>
      <p:pic>
        <p:nvPicPr>
          <p:cNvPr id="147460" name="Picture 4" descr="reminiscenc therapy"/>
          <p:cNvPicPr>
            <a:picLocks noChangeAspect="1" noChangeArrowheads="1"/>
          </p:cNvPicPr>
          <p:nvPr/>
        </p:nvPicPr>
        <p:blipFill>
          <a:blip r:embed="rId2"/>
          <a:srcRect/>
          <a:stretch>
            <a:fillRect/>
          </a:stretch>
        </p:blipFill>
        <p:spPr bwMode="auto">
          <a:xfrm>
            <a:off x="4284663" y="3433763"/>
            <a:ext cx="4859337" cy="34242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3850" y="0"/>
            <a:ext cx="9828213" cy="1143000"/>
          </a:xfrm>
          <a:noFill/>
        </p:spPr>
        <p:txBody>
          <a:bodyPr/>
          <a:lstStyle/>
          <a:p>
            <a:r>
              <a:rPr lang="en-GB" sz="3200" smtClean="0">
                <a:effectLst/>
                <a:latin typeface="Arial" charset="0"/>
              </a:rPr>
              <a:t>BRAIN HUB FOR MUSICAL NOSTALGIA</a:t>
            </a:r>
          </a:p>
        </p:txBody>
      </p:sp>
      <p:sp>
        <p:nvSpPr>
          <p:cNvPr id="142339" name="Rectangle 3"/>
          <p:cNvSpPr>
            <a:spLocks noGrp="1" noChangeArrowheads="1"/>
          </p:cNvSpPr>
          <p:nvPr>
            <p:ph type="body" idx="4294967295"/>
          </p:nvPr>
        </p:nvSpPr>
        <p:spPr>
          <a:xfrm>
            <a:off x="-180975" y="1125538"/>
            <a:ext cx="3816350" cy="5732462"/>
          </a:xfrm>
        </p:spPr>
        <p:txBody>
          <a:bodyPr/>
          <a:lstStyle/>
          <a:p>
            <a:pPr>
              <a:lnSpc>
                <a:spcPct val="80000"/>
              </a:lnSpc>
              <a:buFont typeface="Wingdings" pitchFamily="2" charset="2"/>
              <a:buNone/>
            </a:pPr>
            <a:r>
              <a:rPr lang="en-GB" sz="2800" smtClean="0">
                <a:latin typeface="Times New Roman" pitchFamily="18" charset="0"/>
              </a:rPr>
              <a:t>	Janata (2009) has found an area in the dorsomedial prefrontal cortex that links familiar music with salient, emotionally-charged memories from our past.</a:t>
            </a:r>
          </a:p>
          <a:p>
            <a:pPr>
              <a:lnSpc>
                <a:spcPct val="80000"/>
              </a:lnSpc>
              <a:buFont typeface="Wingdings" pitchFamily="2" charset="2"/>
              <a:buNone/>
            </a:pPr>
            <a:r>
              <a:rPr lang="en-GB" sz="2800" smtClean="0">
                <a:latin typeface="Times New Roman" pitchFamily="18" charset="0"/>
              </a:rPr>
              <a:t>	Since this is one of the last areas to atrophy in Alzheimer’s, it may explain why music continues to elicit strong emotions in these patients.</a:t>
            </a:r>
          </a:p>
        </p:txBody>
      </p:sp>
      <p:pic>
        <p:nvPicPr>
          <p:cNvPr id="142340" name="Picture 4" descr="janata_brain_lg"/>
          <p:cNvPicPr>
            <a:picLocks noChangeAspect="1" noChangeArrowheads="1"/>
          </p:cNvPicPr>
          <p:nvPr/>
        </p:nvPicPr>
        <p:blipFill>
          <a:blip r:embed="rId2"/>
          <a:srcRect/>
          <a:stretch>
            <a:fillRect/>
          </a:stretch>
        </p:blipFill>
        <p:spPr bwMode="auto">
          <a:xfrm>
            <a:off x="3708400" y="1093788"/>
            <a:ext cx="5435600" cy="3925887"/>
          </a:xfrm>
          <a:prstGeom prst="rect">
            <a:avLst/>
          </a:prstGeom>
          <a:noFill/>
        </p:spPr>
      </p:pic>
      <p:sp>
        <p:nvSpPr>
          <p:cNvPr id="142341" name="Text Box 5"/>
          <p:cNvSpPr txBox="1">
            <a:spLocks noChangeArrowheads="1"/>
          </p:cNvSpPr>
          <p:nvPr/>
        </p:nvSpPr>
        <p:spPr bwMode="auto">
          <a:xfrm>
            <a:off x="3924300" y="5057775"/>
            <a:ext cx="5219700" cy="1800225"/>
          </a:xfrm>
          <a:prstGeom prst="rect">
            <a:avLst/>
          </a:prstGeom>
          <a:noFill/>
          <a:ln w="9525">
            <a:noFill/>
            <a:miter lim="800000"/>
            <a:headEnd/>
            <a:tailEnd/>
          </a:ln>
          <a:effectLst/>
        </p:spPr>
        <p:txBody>
          <a:bodyPr>
            <a:spAutoFit/>
          </a:bodyPr>
          <a:lstStyle/>
          <a:p>
            <a:pPr>
              <a:spcBef>
                <a:spcPct val="50000"/>
              </a:spcBef>
            </a:pPr>
            <a:r>
              <a:rPr lang="en-GB" sz="2800" b="0"/>
              <a:t>fMRI responses to music that is familiar (green), enjoyable (blue), memory evoking (red), familiar + evocative (yellow).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39750" y="188913"/>
            <a:ext cx="8207375" cy="1143000"/>
          </a:xfrm>
          <a:noFill/>
        </p:spPr>
        <p:txBody>
          <a:bodyPr/>
          <a:lstStyle/>
          <a:p>
            <a:r>
              <a:rPr lang="en-GB" sz="4000" smtClean="0">
                <a:effectLst/>
                <a:latin typeface="Arial" charset="0"/>
              </a:rPr>
              <a:t>MOZART HELPS WITH EPILEPSY</a:t>
            </a:r>
          </a:p>
        </p:txBody>
      </p:sp>
      <p:sp>
        <p:nvSpPr>
          <p:cNvPr id="124931" name="Rectangle 3"/>
          <p:cNvSpPr>
            <a:spLocks noGrp="1" noChangeArrowheads="1"/>
          </p:cNvSpPr>
          <p:nvPr>
            <p:ph type="body" idx="4294967295"/>
          </p:nvPr>
        </p:nvSpPr>
        <p:spPr>
          <a:xfrm>
            <a:off x="0" y="1268413"/>
            <a:ext cx="5256213" cy="5589587"/>
          </a:xfrm>
        </p:spPr>
        <p:txBody>
          <a:bodyPr/>
          <a:lstStyle/>
          <a:p>
            <a:pPr>
              <a:lnSpc>
                <a:spcPct val="80000"/>
              </a:lnSpc>
              <a:buFont typeface="Wingdings" pitchFamily="2" charset="2"/>
              <a:buNone/>
            </a:pPr>
            <a:r>
              <a:rPr lang="en-GB" sz="2400" smtClean="0">
                <a:latin typeface="Times New Roman" pitchFamily="18" charset="0"/>
              </a:rPr>
              <a:t>	The original </a:t>
            </a:r>
            <a:r>
              <a:rPr lang="en-GB" sz="2400" i="1" smtClean="0">
                <a:latin typeface="Times New Roman" pitchFamily="18" charset="0"/>
              </a:rPr>
              <a:t>Mozart Effect</a:t>
            </a:r>
            <a:r>
              <a:rPr lang="en-GB" sz="2400" smtClean="0">
                <a:latin typeface="Times New Roman" pitchFamily="18" charset="0"/>
              </a:rPr>
              <a:t> was a supposed improvement on spatial reasoning tasks. This has not been consistently replicated, but a reduction in epileptic seizures has been confirmed in children during and after listening to K.448 (</a:t>
            </a:r>
            <a:r>
              <a:rPr lang="en-GB" sz="2400" i="1" smtClean="0">
                <a:latin typeface="Times New Roman" pitchFamily="18" charset="0"/>
              </a:rPr>
              <a:t>Sonata for Two</a:t>
            </a:r>
            <a:r>
              <a:rPr lang="en-GB" sz="2400" smtClean="0">
                <a:latin typeface="Times New Roman" pitchFamily="18" charset="0"/>
              </a:rPr>
              <a:t> </a:t>
            </a:r>
            <a:r>
              <a:rPr lang="en-GB" sz="2400" i="1" smtClean="0">
                <a:latin typeface="Times New Roman" pitchFamily="18" charset="0"/>
              </a:rPr>
              <a:t>Pianos in D major</a:t>
            </a:r>
            <a:r>
              <a:rPr lang="en-GB" sz="2400" smtClean="0">
                <a:latin typeface="Times New Roman" pitchFamily="18" charset="0"/>
              </a:rPr>
              <a:t>). The benefit seems to last for at least 6 months (Lin et al, 2011).</a:t>
            </a:r>
          </a:p>
          <a:p>
            <a:pPr>
              <a:lnSpc>
                <a:spcPct val="80000"/>
              </a:lnSpc>
              <a:buFont typeface="Wingdings" pitchFamily="2" charset="2"/>
              <a:buNone/>
            </a:pPr>
            <a:endParaRPr lang="en-GB" sz="2400" smtClean="0">
              <a:latin typeface="Times New Roman" pitchFamily="18" charset="0"/>
            </a:endParaRPr>
          </a:p>
          <a:p>
            <a:pPr>
              <a:lnSpc>
                <a:spcPct val="80000"/>
              </a:lnSpc>
              <a:buFont typeface="Wingdings" pitchFamily="2" charset="2"/>
              <a:buNone/>
            </a:pPr>
            <a:r>
              <a:rPr lang="en-GB" sz="2400" smtClean="0">
                <a:latin typeface="Times New Roman" pitchFamily="18" charset="0"/>
              </a:rPr>
              <a:t>	Effect also found with a piece by Greek-American singer Yanni (</a:t>
            </a:r>
            <a:r>
              <a:rPr lang="en-GB" sz="2400" i="1" smtClean="0">
                <a:latin typeface="Times New Roman" pitchFamily="18" charset="0"/>
              </a:rPr>
              <a:t>Acroyali/Standing in motion</a:t>
            </a:r>
            <a:r>
              <a:rPr lang="en-GB" sz="2400" smtClean="0">
                <a:latin typeface="Times New Roman" pitchFamily="18" charset="0"/>
              </a:rPr>
              <a:t>), which has similar tempo, structure, consonance and predictability to K448.</a:t>
            </a:r>
          </a:p>
        </p:txBody>
      </p:sp>
      <p:pic>
        <p:nvPicPr>
          <p:cNvPr id="124932" name="Picture 4" descr="mozart"/>
          <p:cNvPicPr>
            <a:picLocks noChangeAspect="1" noChangeArrowheads="1"/>
          </p:cNvPicPr>
          <p:nvPr/>
        </p:nvPicPr>
        <p:blipFill>
          <a:blip r:embed="rId2"/>
          <a:srcRect/>
          <a:stretch>
            <a:fillRect/>
          </a:stretch>
        </p:blipFill>
        <p:spPr bwMode="auto">
          <a:xfrm>
            <a:off x="5364163" y="2781300"/>
            <a:ext cx="3779837" cy="40767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755650" y="0"/>
            <a:ext cx="7772400" cy="1143000"/>
          </a:xfrm>
          <a:noFill/>
        </p:spPr>
        <p:txBody>
          <a:bodyPr/>
          <a:lstStyle/>
          <a:p>
            <a:r>
              <a:rPr lang="en-GB" smtClean="0">
                <a:effectLst/>
                <a:latin typeface="Arial" charset="0"/>
              </a:rPr>
              <a:t>TEMPO AND MODE</a:t>
            </a:r>
          </a:p>
        </p:txBody>
      </p:sp>
      <p:sp>
        <p:nvSpPr>
          <p:cNvPr id="125955" name="Rectangle 3"/>
          <p:cNvSpPr>
            <a:spLocks noGrp="1" noChangeArrowheads="1"/>
          </p:cNvSpPr>
          <p:nvPr>
            <p:ph type="body" idx="4294967295"/>
          </p:nvPr>
        </p:nvSpPr>
        <p:spPr>
          <a:xfrm>
            <a:off x="-180975" y="1268413"/>
            <a:ext cx="4500563" cy="5300662"/>
          </a:xfrm>
        </p:spPr>
        <p:txBody>
          <a:bodyPr/>
          <a:lstStyle/>
          <a:p>
            <a:pPr>
              <a:lnSpc>
                <a:spcPct val="90000"/>
              </a:lnSpc>
              <a:buFont typeface="Wingdings" pitchFamily="2" charset="2"/>
              <a:buNone/>
            </a:pPr>
            <a:r>
              <a:rPr lang="en-GB" sz="2400" smtClean="0">
                <a:latin typeface="Times New Roman" pitchFamily="18" charset="0"/>
              </a:rPr>
              <a:t>	Mozart effects, when observed, may be mediated by arousal and mood. </a:t>
            </a:r>
          </a:p>
          <a:p>
            <a:pPr>
              <a:lnSpc>
                <a:spcPct val="90000"/>
              </a:lnSpc>
              <a:buFont typeface="Wingdings" pitchFamily="2" charset="2"/>
              <a:buNone/>
            </a:pPr>
            <a:r>
              <a:rPr lang="en-GB" sz="2400" smtClean="0">
                <a:latin typeface="Times New Roman" pitchFamily="18" charset="0"/>
              </a:rPr>
              <a:t>	Cognitive performance is better following a fast/major performance of K.448 than a slow/minor one. </a:t>
            </a:r>
          </a:p>
          <a:p>
            <a:pPr>
              <a:lnSpc>
                <a:spcPct val="90000"/>
              </a:lnSpc>
              <a:buFont typeface="Wingdings" pitchFamily="2" charset="2"/>
              <a:buNone/>
            </a:pPr>
            <a:r>
              <a:rPr lang="en-GB" sz="2400" smtClean="0">
                <a:latin typeface="Times New Roman" pitchFamily="18" charset="0"/>
              </a:rPr>
              <a:t>	</a:t>
            </a:r>
          </a:p>
          <a:p>
            <a:pPr>
              <a:lnSpc>
                <a:spcPct val="90000"/>
              </a:lnSpc>
              <a:buFont typeface="Wingdings" pitchFamily="2" charset="2"/>
              <a:buNone/>
            </a:pPr>
            <a:r>
              <a:rPr lang="en-GB" sz="2400" smtClean="0">
                <a:latin typeface="Times New Roman" pitchFamily="18" charset="0"/>
              </a:rPr>
              <a:t>	Subjects in the fast conditions reported higher arousal and those in the major reported more positive mood.</a:t>
            </a:r>
          </a:p>
          <a:p>
            <a:pPr>
              <a:lnSpc>
                <a:spcPct val="90000"/>
              </a:lnSpc>
              <a:buFont typeface="Wingdings" pitchFamily="2" charset="2"/>
              <a:buNone/>
            </a:pPr>
            <a:r>
              <a:rPr lang="en-GB" sz="2400" smtClean="0">
                <a:latin typeface="Times New Roman" pitchFamily="18" charset="0"/>
              </a:rPr>
              <a:t>	(Husain et al, 2002)</a:t>
            </a:r>
          </a:p>
          <a:p>
            <a:pPr>
              <a:lnSpc>
                <a:spcPct val="90000"/>
              </a:lnSpc>
              <a:buFont typeface="Wingdings" pitchFamily="2" charset="2"/>
              <a:buNone/>
            </a:pPr>
            <a:endParaRPr lang="en-GB" sz="2400" smtClean="0">
              <a:latin typeface="Times New Roman" pitchFamily="18" charset="0"/>
            </a:endParaRPr>
          </a:p>
        </p:txBody>
      </p:sp>
      <p:pic>
        <p:nvPicPr>
          <p:cNvPr id="125956" name="Picture 4" descr="mozart2"/>
          <p:cNvPicPr>
            <a:picLocks noChangeAspect="1" noChangeArrowheads="1"/>
          </p:cNvPicPr>
          <p:nvPr/>
        </p:nvPicPr>
        <p:blipFill>
          <a:blip r:embed="rId2"/>
          <a:srcRect/>
          <a:stretch>
            <a:fillRect/>
          </a:stretch>
        </p:blipFill>
        <p:spPr bwMode="auto">
          <a:xfrm>
            <a:off x="4427538" y="2609850"/>
            <a:ext cx="4716462" cy="42481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684213" y="260350"/>
            <a:ext cx="7772400" cy="1143000"/>
          </a:xfrm>
          <a:noFill/>
        </p:spPr>
        <p:txBody>
          <a:bodyPr/>
          <a:lstStyle/>
          <a:p>
            <a:r>
              <a:rPr lang="en-GB" smtClean="0">
                <a:effectLst/>
                <a:latin typeface="Arial" charset="0"/>
              </a:rPr>
              <a:t>LEARNING DISABLED</a:t>
            </a:r>
          </a:p>
        </p:txBody>
      </p:sp>
      <p:sp>
        <p:nvSpPr>
          <p:cNvPr id="94211" name="Rectangle 3"/>
          <p:cNvSpPr>
            <a:spLocks noGrp="1" noChangeArrowheads="1"/>
          </p:cNvSpPr>
          <p:nvPr>
            <p:ph type="body" idx="4294967295"/>
          </p:nvPr>
        </p:nvSpPr>
        <p:spPr>
          <a:xfrm>
            <a:off x="0" y="1700213"/>
            <a:ext cx="5435600" cy="4608512"/>
          </a:xfrm>
        </p:spPr>
        <p:txBody>
          <a:bodyPr/>
          <a:lstStyle/>
          <a:p>
            <a:pPr>
              <a:lnSpc>
                <a:spcPct val="80000"/>
              </a:lnSpc>
              <a:buFont typeface="Wingdings" pitchFamily="2" charset="2"/>
              <a:buNone/>
            </a:pPr>
            <a:r>
              <a:rPr lang="en-GB" sz="2800" smtClean="0">
                <a:latin typeface="Times New Roman" pitchFamily="18" charset="0"/>
              </a:rPr>
              <a:t>	The </a:t>
            </a:r>
            <a:r>
              <a:rPr lang="en-GB" sz="2800" i="1" smtClean="0">
                <a:latin typeface="Times New Roman" pitchFamily="18" charset="0"/>
              </a:rPr>
              <a:t>Nordoff- Robbins</a:t>
            </a:r>
            <a:r>
              <a:rPr lang="en-GB" sz="2800" smtClean="0">
                <a:latin typeface="Times New Roman" pitchFamily="18" charset="0"/>
              </a:rPr>
              <a:t> approach involves working one-on-one, especially with learning disabled and emotionally disturbed children.</a:t>
            </a:r>
          </a:p>
          <a:p>
            <a:pPr>
              <a:lnSpc>
                <a:spcPct val="80000"/>
              </a:lnSpc>
              <a:buFont typeface="Wingdings" pitchFamily="2" charset="2"/>
              <a:buNone/>
            </a:pPr>
            <a:r>
              <a:rPr lang="en-GB" sz="2800" smtClean="0">
                <a:latin typeface="Times New Roman" pitchFamily="18" charset="0"/>
              </a:rPr>
              <a:t>	The idea is that it opens a channel of expression that does not require high level language skills.</a:t>
            </a:r>
          </a:p>
          <a:p>
            <a:pPr>
              <a:lnSpc>
                <a:spcPct val="80000"/>
              </a:lnSpc>
              <a:buFont typeface="Wingdings" pitchFamily="2" charset="2"/>
              <a:buNone/>
            </a:pPr>
            <a:r>
              <a:rPr lang="en-GB" sz="2800" smtClean="0">
                <a:latin typeface="Times New Roman" pitchFamily="18" charset="0"/>
              </a:rPr>
              <a:t>	Programme is tailored to individual but often involves improvised musical “dialogue” between therapist and client.</a:t>
            </a:r>
          </a:p>
        </p:txBody>
      </p:sp>
      <p:pic>
        <p:nvPicPr>
          <p:cNvPr id="94212" name="Picture 4" descr="musictherapy_drums"/>
          <p:cNvPicPr>
            <a:picLocks noChangeAspect="1" noChangeArrowheads="1"/>
          </p:cNvPicPr>
          <p:nvPr/>
        </p:nvPicPr>
        <p:blipFill>
          <a:blip r:embed="rId2"/>
          <a:srcRect/>
          <a:stretch>
            <a:fillRect/>
          </a:stretch>
        </p:blipFill>
        <p:spPr bwMode="auto">
          <a:xfrm>
            <a:off x="5527675" y="2205038"/>
            <a:ext cx="3616325" cy="46529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971550" y="0"/>
            <a:ext cx="7772400" cy="1143000"/>
          </a:xfrm>
          <a:noFill/>
        </p:spPr>
        <p:txBody>
          <a:bodyPr/>
          <a:lstStyle/>
          <a:p>
            <a:r>
              <a:rPr lang="en-GB" smtClean="0">
                <a:effectLst/>
                <a:latin typeface="Arial" charset="0"/>
              </a:rPr>
              <a:t>GOOD VIBRATIONS</a:t>
            </a:r>
          </a:p>
        </p:txBody>
      </p:sp>
      <p:sp>
        <p:nvSpPr>
          <p:cNvPr id="96259" name="Rectangle 3"/>
          <p:cNvSpPr>
            <a:spLocks noGrp="1" noChangeArrowheads="1"/>
          </p:cNvSpPr>
          <p:nvPr>
            <p:ph type="body" idx="4294967295"/>
          </p:nvPr>
        </p:nvSpPr>
        <p:spPr>
          <a:xfrm>
            <a:off x="-180975" y="954088"/>
            <a:ext cx="4392613" cy="5903912"/>
          </a:xfrm>
        </p:spPr>
        <p:txBody>
          <a:bodyPr/>
          <a:lstStyle/>
          <a:p>
            <a:pPr>
              <a:lnSpc>
                <a:spcPct val="80000"/>
              </a:lnSpc>
              <a:buFont typeface="Wingdings" pitchFamily="2" charset="2"/>
              <a:buNone/>
            </a:pPr>
            <a:r>
              <a:rPr lang="en-GB" sz="2800" i="1" smtClean="0">
                <a:latin typeface="Times New Roman" pitchFamily="18" charset="0"/>
              </a:rPr>
              <a:t>	Vibroacoustic therapy</a:t>
            </a:r>
            <a:r>
              <a:rPr lang="en-GB" sz="2800" smtClean="0">
                <a:latin typeface="Times New Roman" pitchFamily="18" charset="0"/>
              </a:rPr>
              <a:t> refers to idea that vibration delivered tactilely is therapeutic aside from music.</a:t>
            </a:r>
          </a:p>
          <a:p>
            <a:pPr>
              <a:lnSpc>
                <a:spcPct val="80000"/>
              </a:lnSpc>
              <a:buFont typeface="Wingdings" pitchFamily="2" charset="2"/>
              <a:buNone/>
            </a:pPr>
            <a:r>
              <a:rPr lang="en-GB" sz="2800" smtClean="0">
                <a:latin typeface="Times New Roman" pitchFamily="18" charset="0"/>
              </a:rPr>
              <a:t>	Recommended esp. for cerebral palsy &amp; arthritis.</a:t>
            </a:r>
          </a:p>
          <a:p>
            <a:pPr>
              <a:lnSpc>
                <a:spcPct val="80000"/>
              </a:lnSpc>
              <a:buFont typeface="Wingdings" pitchFamily="2" charset="2"/>
              <a:buNone/>
            </a:pPr>
            <a:r>
              <a:rPr lang="en-GB" sz="2800" smtClean="0">
                <a:latin typeface="Times New Roman" pitchFamily="18" charset="0"/>
              </a:rPr>
              <a:t>	Various devices offered, including mats, chairs &amp; baths. May combine vibration with musical sound - sometimes also light shows.</a:t>
            </a:r>
          </a:p>
          <a:p>
            <a:pPr>
              <a:lnSpc>
                <a:spcPct val="80000"/>
              </a:lnSpc>
              <a:buFont typeface="Wingdings" pitchFamily="2" charset="2"/>
              <a:buNone/>
            </a:pPr>
            <a:r>
              <a:rPr lang="en-GB" sz="2800" smtClean="0">
                <a:latin typeface="Times New Roman" pitchFamily="18" charset="0"/>
              </a:rPr>
              <a:t>	Usually enjoyable but scientific evaluation is sparse.</a:t>
            </a:r>
          </a:p>
        </p:txBody>
      </p:sp>
      <p:pic>
        <p:nvPicPr>
          <p:cNvPr id="96260" name="Picture 4" descr="vibroacoustic"/>
          <p:cNvPicPr>
            <a:picLocks noChangeAspect="1" noChangeArrowheads="1"/>
          </p:cNvPicPr>
          <p:nvPr/>
        </p:nvPicPr>
        <p:blipFill>
          <a:blip r:embed="rId2"/>
          <a:srcRect/>
          <a:stretch>
            <a:fillRect/>
          </a:stretch>
        </p:blipFill>
        <p:spPr bwMode="auto">
          <a:xfrm>
            <a:off x="4284663" y="3135313"/>
            <a:ext cx="4859337" cy="372268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260350"/>
            <a:ext cx="9144000" cy="782638"/>
          </a:xfrm>
          <a:noFill/>
        </p:spPr>
        <p:txBody>
          <a:bodyPr/>
          <a:lstStyle/>
          <a:p>
            <a:r>
              <a:rPr lang="en-GB" sz="4000" smtClean="0">
                <a:effectLst/>
                <a:latin typeface="Arial" charset="0"/>
              </a:rPr>
              <a:t>EVALUATING MUSIC THERAPY</a:t>
            </a:r>
          </a:p>
        </p:txBody>
      </p:sp>
      <p:sp>
        <p:nvSpPr>
          <p:cNvPr id="130051" name="Rectangle 3"/>
          <p:cNvSpPr>
            <a:spLocks noGrp="1" noChangeArrowheads="1"/>
          </p:cNvSpPr>
          <p:nvPr>
            <p:ph type="body" idx="4294967295"/>
          </p:nvPr>
        </p:nvSpPr>
        <p:spPr>
          <a:xfrm>
            <a:off x="-252413" y="1196975"/>
            <a:ext cx="5543551" cy="5949950"/>
          </a:xfrm>
        </p:spPr>
        <p:txBody>
          <a:bodyPr/>
          <a:lstStyle/>
          <a:p>
            <a:pPr>
              <a:lnSpc>
                <a:spcPct val="80000"/>
              </a:lnSpc>
              <a:buFont typeface="Wingdings" pitchFamily="2" charset="2"/>
              <a:buNone/>
            </a:pPr>
            <a:r>
              <a:rPr lang="en-GB" sz="2800" smtClean="0">
                <a:latin typeface="Times New Roman" pitchFamily="18" charset="0"/>
              </a:rPr>
              <a:t>	Gold standards for evaluating treatments are the random controlled trial (RCT) and meta-analysis.</a:t>
            </a:r>
          </a:p>
          <a:p>
            <a:pPr>
              <a:lnSpc>
                <a:spcPct val="80000"/>
              </a:lnSpc>
              <a:buFont typeface="Wingdings" pitchFamily="2" charset="2"/>
              <a:buNone/>
            </a:pPr>
            <a:r>
              <a:rPr lang="en-GB" sz="2800" smtClean="0">
                <a:latin typeface="Times New Roman" pitchFamily="18" charset="0"/>
              </a:rPr>
              <a:t>	Difficult to apply in music therapy because clients, procedures and outcomes are highly variable and complex.</a:t>
            </a:r>
          </a:p>
          <a:p>
            <a:pPr>
              <a:lnSpc>
                <a:spcPct val="80000"/>
              </a:lnSpc>
              <a:buFont typeface="Wingdings" pitchFamily="2" charset="2"/>
              <a:buNone/>
            </a:pPr>
            <a:r>
              <a:rPr lang="en-GB" sz="2800" smtClean="0">
                <a:latin typeface="Times New Roman" pitchFamily="18" charset="0"/>
              </a:rPr>
              <a:t>	Meta-analysis shows that effect sizes for music in medical treatment are greater for women (.90) than men (.57), and greater for children &amp; adolescents (.95) than adults (.87); infants show least response (.48).</a:t>
            </a:r>
          </a:p>
          <a:p>
            <a:pPr>
              <a:lnSpc>
                <a:spcPct val="80000"/>
              </a:lnSpc>
              <a:buFont typeface="Wingdings" pitchFamily="2" charset="2"/>
              <a:buNone/>
            </a:pPr>
            <a:endParaRPr lang="en-GB" sz="2800" smtClean="0">
              <a:latin typeface="Times New Roman" pitchFamily="18" charset="0"/>
            </a:endParaRPr>
          </a:p>
        </p:txBody>
      </p:sp>
      <p:pic>
        <p:nvPicPr>
          <p:cNvPr id="130052" name="Picture 4" descr="vital-arts-harpist"/>
          <p:cNvPicPr>
            <a:picLocks noChangeAspect="1" noChangeArrowheads="1"/>
          </p:cNvPicPr>
          <p:nvPr/>
        </p:nvPicPr>
        <p:blipFill>
          <a:blip r:embed="rId2"/>
          <a:srcRect/>
          <a:stretch>
            <a:fillRect/>
          </a:stretch>
        </p:blipFill>
        <p:spPr bwMode="auto">
          <a:xfrm>
            <a:off x="5076825" y="3989388"/>
            <a:ext cx="4067175" cy="28686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0" y="1125538"/>
            <a:ext cx="5580063" cy="5040312"/>
          </a:xfrm>
        </p:spPr>
        <p:txBody>
          <a:bodyPr/>
          <a:lstStyle/>
          <a:p>
            <a:pPr>
              <a:lnSpc>
                <a:spcPct val="90000"/>
              </a:lnSpc>
              <a:buFont typeface="Wingdings" pitchFamily="2" charset="2"/>
              <a:buNone/>
            </a:pPr>
            <a:r>
              <a:rPr lang="en-GB" smtClean="0">
                <a:latin typeface="Times New Roman" pitchFamily="18" charset="0"/>
              </a:rPr>
              <a:t>	“</a:t>
            </a:r>
            <a:r>
              <a:rPr lang="en-GB" i="1" smtClean="0">
                <a:latin typeface="Times New Roman" pitchFamily="18" charset="0"/>
              </a:rPr>
              <a:t>Musick has charms to soothe the savage breast, </a:t>
            </a:r>
            <a:br>
              <a:rPr lang="en-GB" i="1" smtClean="0">
                <a:latin typeface="Times New Roman" pitchFamily="18" charset="0"/>
              </a:rPr>
            </a:br>
            <a:r>
              <a:rPr lang="en-GB" i="1" smtClean="0">
                <a:latin typeface="Times New Roman" pitchFamily="18" charset="0"/>
              </a:rPr>
              <a:t>To soften rocks, or bend a knotted oak.” </a:t>
            </a:r>
          </a:p>
          <a:p>
            <a:pPr>
              <a:lnSpc>
                <a:spcPct val="90000"/>
              </a:lnSpc>
              <a:buFont typeface="Wingdings" pitchFamily="2" charset="2"/>
              <a:buNone/>
            </a:pPr>
            <a:r>
              <a:rPr lang="en-GB" smtClean="0">
                <a:latin typeface="Times New Roman" pitchFamily="18" charset="0"/>
              </a:rPr>
              <a:t>	</a:t>
            </a:r>
          </a:p>
          <a:p>
            <a:pPr>
              <a:lnSpc>
                <a:spcPct val="90000"/>
              </a:lnSpc>
              <a:buFont typeface="Wingdings" pitchFamily="2" charset="2"/>
              <a:buNone/>
            </a:pPr>
            <a:r>
              <a:rPr lang="en-GB" smtClean="0">
                <a:latin typeface="Times New Roman" pitchFamily="18" charset="0"/>
              </a:rPr>
              <a:t>	William Congreve (English dramatist, 1670 - 1729)</a:t>
            </a:r>
          </a:p>
          <a:p>
            <a:pPr>
              <a:lnSpc>
                <a:spcPct val="90000"/>
              </a:lnSpc>
              <a:buFont typeface="Wingdings" pitchFamily="2" charset="2"/>
              <a:buNone/>
            </a:pPr>
            <a:r>
              <a:rPr lang="en-GB" smtClean="0">
                <a:latin typeface="Times New Roman" pitchFamily="18" charset="0"/>
              </a:rPr>
              <a:t>	</a:t>
            </a:r>
            <a:r>
              <a:rPr lang="en-GB" i="1" smtClean="0">
                <a:latin typeface="Times New Roman" pitchFamily="18" charset="0"/>
              </a:rPr>
              <a:t>The Mourning Bride</a:t>
            </a:r>
            <a:r>
              <a:rPr lang="en-GB" smtClean="0">
                <a:latin typeface="Times New Roman" pitchFamily="18" charset="0"/>
              </a:rPr>
              <a:t>, </a:t>
            </a:r>
          </a:p>
          <a:p>
            <a:pPr>
              <a:lnSpc>
                <a:spcPct val="90000"/>
              </a:lnSpc>
              <a:buFont typeface="Wingdings" pitchFamily="2" charset="2"/>
              <a:buNone/>
            </a:pPr>
            <a:r>
              <a:rPr lang="en-GB" smtClean="0">
                <a:latin typeface="Times New Roman" pitchFamily="18" charset="0"/>
              </a:rPr>
              <a:t>	Act 1 Scene 1.</a:t>
            </a:r>
            <a:br>
              <a:rPr lang="en-GB" smtClean="0">
                <a:latin typeface="Times New Roman" pitchFamily="18" charset="0"/>
              </a:rPr>
            </a:br>
            <a:endParaRPr lang="en-GB" smtClean="0">
              <a:latin typeface="Times New Roman" pitchFamily="18" charset="0"/>
            </a:endParaRPr>
          </a:p>
        </p:txBody>
      </p:sp>
      <p:pic>
        <p:nvPicPr>
          <p:cNvPr id="89092" name="Picture 4" descr="240px-William_Congreve_by_Sir_Godfrey_Kneller,_Bt"/>
          <p:cNvPicPr>
            <a:picLocks noChangeAspect="1" noChangeArrowheads="1"/>
          </p:cNvPicPr>
          <p:nvPr/>
        </p:nvPicPr>
        <p:blipFill>
          <a:blip r:embed="rId2"/>
          <a:srcRect/>
          <a:stretch>
            <a:fillRect/>
          </a:stretch>
        </p:blipFill>
        <p:spPr bwMode="auto">
          <a:xfrm>
            <a:off x="5429250" y="2276475"/>
            <a:ext cx="3714750" cy="45815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250825" y="0"/>
            <a:ext cx="8710613" cy="1143000"/>
          </a:xfrm>
          <a:noFill/>
        </p:spPr>
        <p:txBody>
          <a:bodyPr/>
          <a:lstStyle/>
          <a:p>
            <a:r>
              <a:rPr lang="en-GB" sz="4000" smtClean="0">
                <a:effectLst/>
                <a:latin typeface="Arial" charset="0"/>
              </a:rPr>
              <a:t>DEPRESSION IN OLDER PEOPLE</a:t>
            </a:r>
          </a:p>
        </p:txBody>
      </p:sp>
      <p:sp>
        <p:nvSpPr>
          <p:cNvPr id="145411" name="Rectangle 3"/>
          <p:cNvSpPr>
            <a:spLocks noGrp="1" noChangeArrowheads="1"/>
          </p:cNvSpPr>
          <p:nvPr>
            <p:ph type="body" idx="4294967295"/>
          </p:nvPr>
        </p:nvSpPr>
        <p:spPr>
          <a:xfrm>
            <a:off x="250825" y="981075"/>
            <a:ext cx="5400675" cy="5688013"/>
          </a:xfrm>
        </p:spPr>
        <p:txBody>
          <a:bodyPr/>
          <a:lstStyle/>
          <a:p>
            <a:pPr>
              <a:lnSpc>
                <a:spcPct val="90000"/>
              </a:lnSpc>
              <a:buFont typeface="Wingdings" pitchFamily="2" charset="2"/>
              <a:buNone/>
            </a:pPr>
            <a:r>
              <a:rPr lang="en-GB" sz="2400" smtClean="0">
                <a:latin typeface="Times New Roman" pitchFamily="18" charset="0"/>
              </a:rPr>
              <a:t>	Hanser &amp; Thompson (1994) compared:</a:t>
            </a:r>
          </a:p>
          <a:p>
            <a:pPr>
              <a:lnSpc>
                <a:spcPct val="90000"/>
              </a:lnSpc>
              <a:buFont typeface="Wingdings" pitchFamily="2" charset="2"/>
              <a:buNone/>
            </a:pPr>
            <a:r>
              <a:rPr lang="en-GB" sz="2400" smtClean="0">
                <a:latin typeface="Times New Roman" pitchFamily="18" charset="0"/>
              </a:rPr>
              <a:t> 	(1) music-listening guided by weekly visits from a therapist.</a:t>
            </a:r>
          </a:p>
          <a:p>
            <a:pPr>
              <a:lnSpc>
                <a:spcPct val="90000"/>
              </a:lnSpc>
              <a:buFont typeface="Wingdings" pitchFamily="2" charset="2"/>
              <a:buNone/>
            </a:pPr>
            <a:r>
              <a:rPr lang="en-GB" sz="2400" smtClean="0">
                <a:latin typeface="Times New Roman" pitchFamily="18" charset="0"/>
              </a:rPr>
              <a:t>	(2) self-administered music with telephone back-up.</a:t>
            </a:r>
          </a:p>
          <a:p>
            <a:pPr>
              <a:lnSpc>
                <a:spcPct val="90000"/>
              </a:lnSpc>
              <a:buFont typeface="Wingdings" pitchFamily="2" charset="2"/>
              <a:buNone/>
            </a:pPr>
            <a:r>
              <a:rPr lang="en-GB" sz="2400" smtClean="0">
                <a:latin typeface="Times New Roman" pitchFamily="18" charset="0"/>
              </a:rPr>
              <a:t> 	(3) wait-list control.</a:t>
            </a:r>
          </a:p>
          <a:p>
            <a:pPr>
              <a:lnSpc>
                <a:spcPct val="90000"/>
              </a:lnSpc>
              <a:buFont typeface="Wingdings" pitchFamily="2" charset="2"/>
              <a:buNone/>
            </a:pPr>
            <a:r>
              <a:rPr lang="en-GB" sz="2400" smtClean="0">
                <a:latin typeface="Times New Roman" pitchFamily="18" charset="0"/>
              </a:rPr>
              <a:t>	</a:t>
            </a:r>
          </a:p>
          <a:p>
            <a:pPr>
              <a:lnSpc>
                <a:spcPct val="90000"/>
              </a:lnSpc>
              <a:buFont typeface="Wingdings" pitchFamily="2" charset="2"/>
              <a:buNone/>
            </a:pPr>
            <a:r>
              <a:rPr lang="en-GB" sz="2400" smtClean="0">
                <a:latin typeface="Times New Roman" pitchFamily="18" charset="0"/>
              </a:rPr>
              <a:t>	Both music groups improved in self-esteem and mood compared with controls. Concluded that home-bound elders benefit from music interventions.</a:t>
            </a:r>
          </a:p>
          <a:p>
            <a:pPr>
              <a:lnSpc>
                <a:spcPct val="90000"/>
              </a:lnSpc>
              <a:buFont typeface="Wingdings" pitchFamily="2" charset="2"/>
              <a:buNone/>
            </a:pPr>
            <a:r>
              <a:rPr lang="en-GB" sz="2400" smtClean="0">
                <a:latin typeface="Times New Roman" pitchFamily="18" charset="0"/>
              </a:rPr>
              <a:t>	</a:t>
            </a:r>
          </a:p>
          <a:p>
            <a:pPr>
              <a:lnSpc>
                <a:spcPct val="90000"/>
              </a:lnSpc>
              <a:buFont typeface="Wingdings" pitchFamily="2" charset="2"/>
              <a:buNone/>
            </a:pPr>
            <a:r>
              <a:rPr lang="en-GB" sz="2400" smtClean="0">
                <a:latin typeface="Times New Roman" pitchFamily="18" charset="0"/>
              </a:rPr>
              <a:t>	But hard to know it was the music that was therapeutic rather than just the feeling of being helped.</a:t>
            </a:r>
          </a:p>
        </p:txBody>
      </p:sp>
      <p:pic>
        <p:nvPicPr>
          <p:cNvPr id="145412" name="Picture 4" descr="old man"/>
          <p:cNvPicPr>
            <a:picLocks noChangeAspect="1" noChangeArrowheads="1"/>
          </p:cNvPicPr>
          <p:nvPr/>
        </p:nvPicPr>
        <p:blipFill>
          <a:blip r:embed="rId2"/>
          <a:srcRect/>
          <a:stretch>
            <a:fillRect/>
          </a:stretch>
        </p:blipFill>
        <p:spPr bwMode="auto">
          <a:xfrm>
            <a:off x="5783263" y="1844675"/>
            <a:ext cx="3360737" cy="50133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684213" y="-171450"/>
            <a:ext cx="7772400" cy="1143000"/>
          </a:xfrm>
          <a:noFill/>
        </p:spPr>
        <p:txBody>
          <a:bodyPr/>
          <a:lstStyle/>
          <a:p>
            <a:r>
              <a:rPr lang="en-GB" smtClean="0">
                <a:effectLst/>
                <a:latin typeface="Arial" charset="0"/>
              </a:rPr>
              <a:t>STROKE RECOVERY</a:t>
            </a:r>
          </a:p>
        </p:txBody>
      </p:sp>
      <p:sp>
        <p:nvSpPr>
          <p:cNvPr id="131075" name="Rectangle 3"/>
          <p:cNvSpPr>
            <a:spLocks noGrp="1" noChangeArrowheads="1"/>
          </p:cNvSpPr>
          <p:nvPr>
            <p:ph type="body" idx="4294967295"/>
          </p:nvPr>
        </p:nvSpPr>
        <p:spPr>
          <a:xfrm>
            <a:off x="-323850" y="738188"/>
            <a:ext cx="3816350" cy="6119812"/>
          </a:xfrm>
        </p:spPr>
        <p:txBody>
          <a:bodyPr/>
          <a:lstStyle/>
          <a:p>
            <a:pPr>
              <a:lnSpc>
                <a:spcPct val="90000"/>
              </a:lnSpc>
              <a:buFont typeface="Wingdings" pitchFamily="2" charset="2"/>
              <a:buNone/>
            </a:pPr>
            <a:r>
              <a:rPr lang="en-GB" sz="2400" smtClean="0">
                <a:latin typeface="Times New Roman" pitchFamily="18" charset="0"/>
              </a:rPr>
              <a:t>	A better controlled study is that of Sarkomo et al (2008). Daily listening to self-selected music in the early post-stroke stage enhanced cognitive recovery relative to audio books and no-music controls (Sarkamo et al 2008).</a:t>
            </a:r>
          </a:p>
          <a:p>
            <a:pPr>
              <a:lnSpc>
                <a:spcPct val="90000"/>
              </a:lnSpc>
              <a:buFont typeface="Wingdings" pitchFamily="2" charset="2"/>
              <a:buNone/>
            </a:pPr>
            <a:r>
              <a:rPr lang="en-GB" sz="2400" smtClean="0">
                <a:latin typeface="Times New Roman" pitchFamily="18" charset="0"/>
              </a:rPr>
              <a:t>	Verbal memory improved more in the music group than either audio books or non-listening. Focused attention improved significantly in the music group but not the other two groups.</a:t>
            </a:r>
          </a:p>
        </p:txBody>
      </p:sp>
      <p:pic>
        <p:nvPicPr>
          <p:cNvPr id="131077" name="Picture 5" descr="stroke-recovery-s"/>
          <p:cNvPicPr>
            <a:picLocks noChangeAspect="1" noChangeArrowheads="1"/>
          </p:cNvPicPr>
          <p:nvPr/>
        </p:nvPicPr>
        <p:blipFill>
          <a:blip r:embed="rId2"/>
          <a:srcRect/>
          <a:stretch>
            <a:fillRect/>
          </a:stretch>
        </p:blipFill>
        <p:spPr bwMode="auto">
          <a:xfrm>
            <a:off x="3492500" y="1341438"/>
            <a:ext cx="5651500" cy="551656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827088" y="0"/>
            <a:ext cx="7772400" cy="1143000"/>
          </a:xfrm>
          <a:noFill/>
        </p:spPr>
        <p:txBody>
          <a:bodyPr/>
          <a:lstStyle/>
          <a:p>
            <a:r>
              <a:rPr lang="en-GB" smtClean="0">
                <a:effectLst/>
                <a:latin typeface="Arial" charset="0"/>
              </a:rPr>
              <a:t>BENEFITS OF SINGING</a:t>
            </a:r>
          </a:p>
        </p:txBody>
      </p:sp>
      <p:sp>
        <p:nvSpPr>
          <p:cNvPr id="84995" name="Rectangle 3"/>
          <p:cNvSpPr>
            <a:spLocks noGrp="1" noChangeArrowheads="1"/>
          </p:cNvSpPr>
          <p:nvPr>
            <p:ph type="body" idx="4294967295"/>
          </p:nvPr>
        </p:nvSpPr>
        <p:spPr>
          <a:xfrm>
            <a:off x="323850" y="1052513"/>
            <a:ext cx="5184775" cy="5589587"/>
          </a:xfrm>
        </p:spPr>
        <p:txBody>
          <a:bodyPr/>
          <a:lstStyle/>
          <a:p>
            <a:pPr>
              <a:lnSpc>
                <a:spcPct val="90000"/>
              </a:lnSpc>
              <a:buFont typeface="Wingdings" pitchFamily="2" charset="2"/>
              <a:buNone/>
            </a:pPr>
            <a:r>
              <a:rPr lang="en-GB" sz="2400" smtClean="0">
                <a:latin typeface="Times New Roman" pitchFamily="18" charset="0"/>
              </a:rPr>
              <a:t>Singing has benefits to the performer as well as audience:</a:t>
            </a:r>
          </a:p>
          <a:p>
            <a:pPr>
              <a:lnSpc>
                <a:spcPct val="90000"/>
              </a:lnSpc>
              <a:buFont typeface="Wingdings" pitchFamily="2" charset="2"/>
              <a:buNone/>
            </a:pPr>
            <a:r>
              <a:rPr lang="en-GB" sz="2400" smtClean="0">
                <a:latin typeface="Times New Roman" pitchFamily="18" charset="0"/>
              </a:rPr>
              <a:t>1. Respiratory &amp; cardiovascular (aerobic) effects.</a:t>
            </a:r>
          </a:p>
          <a:p>
            <a:pPr>
              <a:lnSpc>
                <a:spcPct val="90000"/>
              </a:lnSpc>
              <a:buFont typeface="Wingdings" pitchFamily="2" charset="2"/>
              <a:buNone/>
            </a:pPr>
            <a:r>
              <a:rPr lang="en-GB" sz="2400" smtClean="0">
                <a:latin typeface="Times New Roman" pitchFamily="18" charset="0"/>
              </a:rPr>
              <a:t>2. Neurological functioning (e.g. alertness, learning).</a:t>
            </a:r>
          </a:p>
          <a:p>
            <a:pPr>
              <a:lnSpc>
                <a:spcPct val="90000"/>
              </a:lnSpc>
              <a:buFont typeface="Wingdings" pitchFamily="2" charset="2"/>
              <a:buNone/>
            </a:pPr>
            <a:r>
              <a:rPr lang="en-GB" sz="2400" smtClean="0">
                <a:latin typeface="Times New Roman" pitchFamily="18" charset="0"/>
              </a:rPr>
              <a:t>3. Enhanced immune functioning (measured by salivary immunoglobulin).</a:t>
            </a:r>
          </a:p>
          <a:p>
            <a:pPr>
              <a:lnSpc>
                <a:spcPct val="90000"/>
              </a:lnSpc>
              <a:buFont typeface="Wingdings" pitchFamily="2" charset="2"/>
              <a:buNone/>
            </a:pPr>
            <a:r>
              <a:rPr lang="en-GB" sz="2400" smtClean="0">
                <a:latin typeface="Times New Roman" pitchFamily="18" charset="0"/>
              </a:rPr>
              <a:t>5. Catharsis – experience &amp; expression of emotion.</a:t>
            </a:r>
          </a:p>
          <a:p>
            <a:pPr>
              <a:lnSpc>
                <a:spcPct val="90000"/>
              </a:lnSpc>
              <a:buFont typeface="Wingdings" pitchFamily="2" charset="2"/>
              <a:buNone/>
            </a:pPr>
            <a:r>
              <a:rPr lang="en-GB" sz="2400" smtClean="0">
                <a:latin typeface="Times New Roman" pitchFamily="18" charset="0"/>
              </a:rPr>
              <a:t>6. Mood enhancement –  positive feelings &amp; improved self-concept. </a:t>
            </a:r>
          </a:p>
          <a:p>
            <a:pPr>
              <a:lnSpc>
                <a:spcPct val="90000"/>
              </a:lnSpc>
              <a:buFont typeface="Wingdings" pitchFamily="2" charset="2"/>
              <a:buNone/>
            </a:pPr>
            <a:r>
              <a:rPr lang="en-GB" sz="2400" smtClean="0">
                <a:latin typeface="Times New Roman" pitchFamily="18" charset="0"/>
              </a:rPr>
              <a:t>7. Social benefits – rapport with others (esp. in choral performance).</a:t>
            </a:r>
          </a:p>
          <a:p>
            <a:pPr>
              <a:lnSpc>
                <a:spcPct val="90000"/>
              </a:lnSpc>
              <a:buFont typeface="Wingdings" pitchFamily="2" charset="2"/>
              <a:buNone/>
            </a:pPr>
            <a:endParaRPr lang="en-GB" sz="2400" smtClean="0">
              <a:latin typeface="Times New Roman" pitchFamily="18" charset="0"/>
            </a:endParaRPr>
          </a:p>
        </p:txBody>
      </p:sp>
      <p:pic>
        <p:nvPicPr>
          <p:cNvPr id="84996" name="Picture 4" descr="singing"/>
          <p:cNvPicPr>
            <a:picLocks noChangeAspect="1" noChangeArrowheads="1"/>
          </p:cNvPicPr>
          <p:nvPr/>
        </p:nvPicPr>
        <p:blipFill>
          <a:blip r:embed="rId2"/>
          <a:srcRect/>
          <a:stretch>
            <a:fillRect/>
          </a:stretch>
        </p:blipFill>
        <p:spPr bwMode="auto">
          <a:xfrm>
            <a:off x="5514975" y="1628775"/>
            <a:ext cx="3629025" cy="52292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755650" y="333375"/>
            <a:ext cx="7772400" cy="1143000"/>
          </a:xfrm>
          <a:noFill/>
        </p:spPr>
        <p:txBody>
          <a:bodyPr/>
          <a:lstStyle/>
          <a:p>
            <a:r>
              <a:rPr lang="en-GB" sz="4000" smtClean="0">
                <a:effectLst/>
                <a:latin typeface="Arial" charset="0"/>
              </a:rPr>
              <a:t>MUSIC AND SOCIAL BONDING</a:t>
            </a:r>
          </a:p>
        </p:txBody>
      </p:sp>
      <p:sp>
        <p:nvSpPr>
          <p:cNvPr id="86019" name="Rectangle 3"/>
          <p:cNvSpPr>
            <a:spLocks noGrp="1" noChangeArrowheads="1"/>
          </p:cNvSpPr>
          <p:nvPr>
            <p:ph type="body" idx="4294967295"/>
          </p:nvPr>
        </p:nvSpPr>
        <p:spPr>
          <a:xfrm>
            <a:off x="0" y="1700213"/>
            <a:ext cx="4787900" cy="4537075"/>
          </a:xfrm>
        </p:spPr>
        <p:txBody>
          <a:bodyPr/>
          <a:lstStyle/>
          <a:p>
            <a:pPr>
              <a:lnSpc>
                <a:spcPct val="90000"/>
              </a:lnSpc>
              <a:buFont typeface="Wingdings" pitchFamily="2" charset="2"/>
              <a:buNone/>
            </a:pPr>
            <a:r>
              <a:rPr lang="en-GB" sz="2800" smtClean="0">
                <a:latin typeface="Times New Roman" pitchFamily="18" charset="0"/>
              </a:rPr>
              <a:t>	Joint musical performance creates powerful social bonds – the feeling of being in harmony with others.</a:t>
            </a:r>
          </a:p>
          <a:p>
            <a:pPr>
              <a:lnSpc>
                <a:spcPct val="90000"/>
              </a:lnSpc>
              <a:buFont typeface="Wingdings" pitchFamily="2" charset="2"/>
              <a:buNone/>
            </a:pPr>
            <a:r>
              <a:rPr lang="en-GB" sz="2800" smtClean="0">
                <a:latin typeface="Times New Roman" pitchFamily="18" charset="0"/>
              </a:rPr>
              <a:t>	Shared musical taste also increases social attraction because it is a cue to shared values (Boer et al, 2011). </a:t>
            </a:r>
          </a:p>
          <a:p>
            <a:pPr>
              <a:lnSpc>
                <a:spcPct val="90000"/>
              </a:lnSpc>
              <a:buFont typeface="Wingdings" pitchFamily="2" charset="2"/>
              <a:buNone/>
            </a:pPr>
            <a:r>
              <a:rPr lang="en-GB" sz="2800" smtClean="0">
                <a:latin typeface="Times New Roman" pitchFamily="18" charset="0"/>
              </a:rPr>
              <a:t>	These social benefits may counteract loneliness and depression.</a:t>
            </a:r>
          </a:p>
        </p:txBody>
      </p:sp>
      <p:pic>
        <p:nvPicPr>
          <p:cNvPr id="86020" name="Picture 4" descr="beyonce-knowles-jay-z-wedding-soon2"/>
          <p:cNvPicPr>
            <a:picLocks noChangeAspect="1" noChangeArrowheads="1"/>
          </p:cNvPicPr>
          <p:nvPr/>
        </p:nvPicPr>
        <p:blipFill>
          <a:blip r:embed="rId2"/>
          <a:srcRect/>
          <a:stretch>
            <a:fillRect/>
          </a:stretch>
        </p:blipFill>
        <p:spPr bwMode="auto">
          <a:xfrm>
            <a:off x="4716463" y="3660775"/>
            <a:ext cx="4427537" cy="31972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36550" y="0"/>
            <a:ext cx="8807450" cy="1143000"/>
          </a:xfrm>
          <a:noFill/>
        </p:spPr>
        <p:txBody>
          <a:bodyPr/>
          <a:lstStyle/>
          <a:p>
            <a:r>
              <a:rPr lang="en-GB" smtClean="0">
                <a:effectLst/>
                <a:latin typeface="Arial" charset="0"/>
              </a:rPr>
              <a:t>NEGATIVE EFFECTS?</a:t>
            </a:r>
          </a:p>
        </p:txBody>
      </p:sp>
      <p:sp>
        <p:nvSpPr>
          <p:cNvPr id="83971" name="Rectangle 3"/>
          <p:cNvSpPr>
            <a:spLocks noGrp="1" noChangeArrowheads="1"/>
          </p:cNvSpPr>
          <p:nvPr>
            <p:ph type="body" idx="4294967295"/>
          </p:nvPr>
        </p:nvSpPr>
        <p:spPr>
          <a:xfrm>
            <a:off x="0" y="981075"/>
            <a:ext cx="5003800" cy="6119813"/>
          </a:xfrm>
        </p:spPr>
        <p:txBody>
          <a:bodyPr/>
          <a:lstStyle/>
          <a:p>
            <a:pPr>
              <a:lnSpc>
                <a:spcPct val="90000"/>
              </a:lnSpc>
              <a:buFont typeface="Wingdings" pitchFamily="2" charset="2"/>
              <a:buNone/>
            </a:pPr>
            <a:r>
              <a:rPr lang="en-GB" sz="2800" smtClean="0">
                <a:latin typeface="Times New Roman" pitchFamily="18" charset="0"/>
              </a:rPr>
              <a:t>	Is rock music is responsible for breakdown of sexual restraint and increased aggressiveness in society? Research suggests that pop </a:t>
            </a:r>
            <a:r>
              <a:rPr lang="en-GB" sz="2800" i="1" smtClean="0">
                <a:latin typeface="Times New Roman" pitchFamily="18" charset="0"/>
              </a:rPr>
              <a:t>reflects</a:t>
            </a:r>
            <a:r>
              <a:rPr lang="en-GB" sz="2800" smtClean="0">
                <a:latin typeface="Times New Roman" pitchFamily="18" charset="0"/>
              </a:rPr>
              <a:t> societal attitudes rather than driving them.</a:t>
            </a:r>
          </a:p>
          <a:p>
            <a:pPr>
              <a:lnSpc>
                <a:spcPct val="90000"/>
              </a:lnSpc>
              <a:buFont typeface="Wingdings" pitchFamily="2" charset="2"/>
              <a:buNone/>
            </a:pPr>
            <a:r>
              <a:rPr lang="en-GB" sz="2800" smtClean="0">
                <a:latin typeface="Times New Roman" pitchFamily="18" charset="0"/>
              </a:rPr>
              <a:t>	Pop music expresses teenage rebellion (chosen to annoy parental generation). Jerry Lee Lewis, Mick Jagger, the Sex Pistols, Marilyn Manson all created outrage at the time but seem pantomime in retrospect.</a:t>
            </a:r>
          </a:p>
          <a:p>
            <a:pPr>
              <a:lnSpc>
                <a:spcPct val="90000"/>
              </a:lnSpc>
              <a:buFont typeface="Wingdings" pitchFamily="2" charset="2"/>
              <a:buNone/>
            </a:pPr>
            <a:r>
              <a:rPr lang="en-GB" sz="2800" smtClean="0">
                <a:latin typeface="Times New Roman" pitchFamily="18" charset="0"/>
              </a:rPr>
              <a:t>	</a:t>
            </a:r>
          </a:p>
        </p:txBody>
      </p:sp>
      <p:pic>
        <p:nvPicPr>
          <p:cNvPr id="83973" name="Picture 5" descr="marilyn"/>
          <p:cNvPicPr>
            <a:picLocks noChangeAspect="1" noChangeArrowheads="1"/>
          </p:cNvPicPr>
          <p:nvPr/>
        </p:nvPicPr>
        <p:blipFill>
          <a:blip r:embed="rId2"/>
          <a:srcRect/>
          <a:stretch>
            <a:fillRect/>
          </a:stretch>
        </p:blipFill>
        <p:spPr bwMode="auto">
          <a:xfrm>
            <a:off x="5245100" y="1989138"/>
            <a:ext cx="3898900" cy="48688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755650" y="260350"/>
            <a:ext cx="7772400" cy="1143000"/>
          </a:xfrm>
          <a:noFill/>
        </p:spPr>
        <p:txBody>
          <a:bodyPr/>
          <a:lstStyle/>
          <a:p>
            <a:r>
              <a:rPr lang="en-GB" smtClean="0">
                <a:effectLst/>
                <a:latin typeface="Arial" charset="0"/>
              </a:rPr>
              <a:t>“DREAM DECEIVERS”</a:t>
            </a:r>
          </a:p>
        </p:txBody>
      </p:sp>
      <p:sp>
        <p:nvSpPr>
          <p:cNvPr id="63491" name="Rectangle 3"/>
          <p:cNvSpPr>
            <a:spLocks noGrp="1" noChangeArrowheads="1"/>
          </p:cNvSpPr>
          <p:nvPr>
            <p:ph type="body" idx="4294967295"/>
          </p:nvPr>
        </p:nvSpPr>
        <p:spPr>
          <a:xfrm>
            <a:off x="0" y="1628775"/>
            <a:ext cx="4356100" cy="5229225"/>
          </a:xfrm>
        </p:spPr>
        <p:txBody>
          <a:bodyPr/>
          <a:lstStyle/>
          <a:p>
            <a:pPr>
              <a:lnSpc>
                <a:spcPct val="80000"/>
              </a:lnSpc>
              <a:buFont typeface="Wingdings" pitchFamily="2" charset="2"/>
              <a:buNone/>
            </a:pPr>
            <a:r>
              <a:rPr lang="en-GB" sz="2800" smtClean="0">
                <a:latin typeface="Times New Roman" pitchFamily="18" charset="0"/>
              </a:rPr>
              <a:t>	In 1985, rock group Judas Priest went on trial in Reno accused of causing a suicide pact between two unstable young men by subliminal messages in their music.</a:t>
            </a:r>
          </a:p>
          <a:p>
            <a:pPr>
              <a:lnSpc>
                <a:spcPct val="80000"/>
              </a:lnSpc>
              <a:buFont typeface="Wingdings" pitchFamily="2" charset="2"/>
              <a:buNone/>
            </a:pPr>
            <a:r>
              <a:rPr lang="en-GB" sz="2800" smtClean="0">
                <a:latin typeface="Times New Roman" pitchFamily="18" charset="0"/>
              </a:rPr>
              <a:t>	Although they were acquitted, there is evidence of a link between interest in rock/rap and self-harm, perhaps mediated by background and self-esteem.</a:t>
            </a:r>
          </a:p>
        </p:txBody>
      </p:sp>
      <p:pic>
        <p:nvPicPr>
          <p:cNvPr id="63493" name="Picture 5" descr="dreamdeceivers"/>
          <p:cNvPicPr>
            <a:picLocks noChangeAspect="1" noChangeArrowheads="1"/>
          </p:cNvPicPr>
          <p:nvPr/>
        </p:nvPicPr>
        <p:blipFill>
          <a:blip r:embed="rId2"/>
          <a:srcRect/>
          <a:stretch>
            <a:fillRect/>
          </a:stretch>
        </p:blipFill>
        <p:spPr bwMode="auto">
          <a:xfrm>
            <a:off x="4435475" y="1773238"/>
            <a:ext cx="4708525" cy="50847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755650" y="260350"/>
            <a:ext cx="7772400" cy="1143000"/>
          </a:xfrm>
          <a:noFill/>
        </p:spPr>
        <p:txBody>
          <a:bodyPr/>
          <a:lstStyle/>
          <a:p>
            <a:r>
              <a:rPr lang="en-GB" sz="4000" smtClean="0">
                <a:effectLst/>
                <a:latin typeface="Arial" charset="0"/>
              </a:rPr>
              <a:t>COUNTRY MUSIC &amp; SUICIDE</a:t>
            </a:r>
          </a:p>
        </p:txBody>
      </p:sp>
      <p:sp>
        <p:nvSpPr>
          <p:cNvPr id="132099" name="Rectangle 3"/>
          <p:cNvSpPr>
            <a:spLocks noGrp="1" noChangeArrowheads="1"/>
          </p:cNvSpPr>
          <p:nvPr>
            <p:ph type="body" idx="4294967295"/>
          </p:nvPr>
        </p:nvSpPr>
        <p:spPr>
          <a:xfrm>
            <a:off x="-180975" y="1412875"/>
            <a:ext cx="4572000" cy="5445125"/>
          </a:xfrm>
        </p:spPr>
        <p:txBody>
          <a:bodyPr/>
          <a:lstStyle/>
          <a:p>
            <a:pPr>
              <a:lnSpc>
                <a:spcPct val="80000"/>
              </a:lnSpc>
              <a:buFont typeface="Wingdings" pitchFamily="2" charset="2"/>
              <a:buNone/>
            </a:pPr>
            <a:r>
              <a:rPr lang="en-GB" sz="2800" smtClean="0">
                <a:latin typeface="Times New Roman" pitchFamily="18" charset="0"/>
              </a:rPr>
              <a:t>	Sociologists Stack &amp; Gundlach (1992) reported a link between airtime devoted to country music and suicide rates across 49 U.S. cities. This was unconnected with divorce, poverty, southernness and gun availability. </a:t>
            </a:r>
          </a:p>
          <a:p>
            <a:pPr>
              <a:lnSpc>
                <a:spcPct val="80000"/>
              </a:lnSpc>
              <a:buFont typeface="Wingdings" pitchFamily="2" charset="2"/>
              <a:buNone/>
            </a:pPr>
            <a:r>
              <a:rPr lang="en-GB" sz="2800" smtClean="0">
                <a:latin typeface="Times New Roman" pitchFamily="18" charset="0"/>
              </a:rPr>
              <a:t>	Suggested that recurrent themes (marital discord, social alienation, alcohol abuse) promote suicide by nurturing pre-existing suicidal mood.</a:t>
            </a:r>
          </a:p>
        </p:txBody>
      </p:sp>
      <p:pic>
        <p:nvPicPr>
          <p:cNvPr id="132100" name="Picture 4" descr="a114_country"/>
          <p:cNvPicPr>
            <a:picLocks noChangeAspect="1" noChangeArrowheads="1"/>
          </p:cNvPicPr>
          <p:nvPr/>
        </p:nvPicPr>
        <p:blipFill>
          <a:blip r:embed="rId2"/>
          <a:srcRect/>
          <a:stretch>
            <a:fillRect/>
          </a:stretch>
        </p:blipFill>
        <p:spPr bwMode="auto">
          <a:xfrm>
            <a:off x="4284663" y="3687763"/>
            <a:ext cx="4859337" cy="317023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171450"/>
            <a:ext cx="9361488" cy="1143000"/>
          </a:xfrm>
          <a:noFill/>
        </p:spPr>
        <p:txBody>
          <a:bodyPr/>
          <a:lstStyle/>
          <a:p>
            <a:r>
              <a:rPr lang="en-GB" sz="3600" smtClean="0">
                <a:effectLst/>
                <a:latin typeface="Arial" charset="0"/>
              </a:rPr>
              <a:t>SUMMARY: MEDICAL USES OF MUSIC</a:t>
            </a:r>
          </a:p>
        </p:txBody>
      </p:sp>
      <p:sp>
        <p:nvSpPr>
          <p:cNvPr id="117763" name="Rectangle 3"/>
          <p:cNvSpPr>
            <a:spLocks noGrp="1" noChangeArrowheads="1"/>
          </p:cNvSpPr>
          <p:nvPr>
            <p:ph type="body" idx="4294967295"/>
          </p:nvPr>
        </p:nvSpPr>
        <p:spPr>
          <a:xfrm>
            <a:off x="0" y="736600"/>
            <a:ext cx="4643438" cy="6121400"/>
          </a:xfrm>
        </p:spPr>
        <p:txBody>
          <a:bodyPr/>
          <a:lstStyle/>
          <a:p>
            <a:pPr>
              <a:lnSpc>
                <a:spcPct val="90000"/>
              </a:lnSpc>
              <a:buFont typeface="Wingdings" pitchFamily="2" charset="2"/>
              <a:buNone/>
            </a:pPr>
            <a:r>
              <a:rPr lang="en-GB" sz="2400" smtClean="0">
                <a:latin typeface="Times New Roman" pitchFamily="18" charset="0"/>
              </a:rPr>
              <a:t>1. Boosting mood (and immunity).</a:t>
            </a:r>
          </a:p>
          <a:p>
            <a:pPr>
              <a:lnSpc>
                <a:spcPct val="90000"/>
              </a:lnSpc>
              <a:buFont typeface="Wingdings" pitchFamily="2" charset="2"/>
              <a:buNone/>
            </a:pPr>
            <a:r>
              <a:rPr lang="en-GB" sz="2400" smtClean="0">
                <a:latin typeface="Times New Roman" pitchFamily="18" charset="0"/>
              </a:rPr>
              <a:t>2. Energisation (depression, psychomotor conditions).</a:t>
            </a:r>
          </a:p>
          <a:p>
            <a:pPr>
              <a:lnSpc>
                <a:spcPct val="90000"/>
              </a:lnSpc>
              <a:buFont typeface="Wingdings" pitchFamily="2" charset="2"/>
              <a:buNone/>
            </a:pPr>
            <a:r>
              <a:rPr lang="en-GB" sz="2400" smtClean="0">
                <a:latin typeface="Times New Roman" pitchFamily="18" charset="0"/>
              </a:rPr>
              <a:t>3. Relaxation &amp; stress management (anxiety, cardiovascular patients)</a:t>
            </a:r>
          </a:p>
          <a:p>
            <a:pPr>
              <a:lnSpc>
                <a:spcPct val="90000"/>
              </a:lnSpc>
              <a:buFont typeface="Wingdings" pitchFamily="2" charset="2"/>
              <a:buNone/>
            </a:pPr>
            <a:r>
              <a:rPr lang="en-GB" sz="2400" smtClean="0">
                <a:latin typeface="Times New Roman" pitchFamily="18" charset="0"/>
              </a:rPr>
              <a:t>4. Reviving happy memories, thus improving quality of life (Alzheimer’s disease).</a:t>
            </a:r>
          </a:p>
          <a:p>
            <a:pPr>
              <a:lnSpc>
                <a:spcPct val="90000"/>
              </a:lnSpc>
              <a:buFont typeface="Wingdings" pitchFamily="2" charset="2"/>
              <a:buNone/>
            </a:pPr>
            <a:r>
              <a:rPr lang="en-GB" sz="2400" smtClean="0">
                <a:latin typeface="Times New Roman" pitchFamily="18" charset="0"/>
              </a:rPr>
              <a:t>5. Distraction from unpleasant realities (cancer patients, analgesia).</a:t>
            </a:r>
          </a:p>
          <a:p>
            <a:pPr>
              <a:lnSpc>
                <a:spcPct val="90000"/>
              </a:lnSpc>
              <a:buFont typeface="Wingdings" pitchFamily="2" charset="2"/>
              <a:buNone/>
            </a:pPr>
            <a:r>
              <a:rPr lang="en-GB" sz="2400" smtClean="0">
                <a:latin typeface="Times New Roman" pitchFamily="18" charset="0"/>
              </a:rPr>
              <a:t>6. Providing a non-verbal channel of communication &amp; expression (e.g., learning disabled, stroke patients).</a:t>
            </a:r>
          </a:p>
          <a:p>
            <a:pPr>
              <a:lnSpc>
                <a:spcPct val="90000"/>
              </a:lnSpc>
              <a:buFont typeface="Wingdings" pitchFamily="2" charset="2"/>
              <a:buNone/>
            </a:pPr>
            <a:r>
              <a:rPr lang="en-GB" sz="2400" smtClean="0">
                <a:latin typeface="Times New Roman" pitchFamily="18" charset="0"/>
              </a:rPr>
              <a:t>7. Social rapport (group singing)</a:t>
            </a:r>
          </a:p>
        </p:txBody>
      </p:sp>
      <p:pic>
        <p:nvPicPr>
          <p:cNvPr id="117764" name="Picture 4" descr="music hosptal bed"/>
          <p:cNvPicPr>
            <a:picLocks noChangeAspect="1" noChangeArrowheads="1"/>
          </p:cNvPicPr>
          <p:nvPr/>
        </p:nvPicPr>
        <p:blipFill>
          <a:blip r:embed="rId2"/>
          <a:srcRect/>
          <a:stretch>
            <a:fillRect/>
          </a:stretch>
        </p:blipFill>
        <p:spPr bwMode="auto">
          <a:xfrm>
            <a:off x="4572000" y="1916113"/>
            <a:ext cx="4572000" cy="3179762"/>
          </a:xfrm>
          <a:prstGeom prst="rect">
            <a:avLst/>
          </a:prstGeom>
          <a:noFill/>
        </p:spPr>
      </p:pic>
      <p:sp>
        <p:nvSpPr>
          <p:cNvPr id="117765" name="Text Box 5"/>
          <p:cNvSpPr txBox="1">
            <a:spLocks noChangeArrowheads="1"/>
          </p:cNvSpPr>
          <p:nvPr/>
        </p:nvSpPr>
        <p:spPr bwMode="auto">
          <a:xfrm>
            <a:off x="4643438" y="5157788"/>
            <a:ext cx="4643437" cy="1373187"/>
          </a:xfrm>
          <a:prstGeom prst="rect">
            <a:avLst/>
          </a:prstGeom>
          <a:noFill/>
          <a:ln w="9525">
            <a:noFill/>
            <a:miter lim="800000"/>
            <a:headEnd/>
            <a:tailEnd/>
          </a:ln>
          <a:effectLst/>
        </p:spPr>
        <p:txBody>
          <a:bodyPr>
            <a:spAutoFit/>
          </a:bodyPr>
          <a:lstStyle/>
          <a:p>
            <a:pPr>
              <a:spcBef>
                <a:spcPct val="50000"/>
              </a:spcBef>
            </a:pPr>
            <a:r>
              <a:rPr lang="en-GB" sz="2800"/>
              <a:t>Doctors in Turkey use traditional Islamic music in hospital.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684213" y="0"/>
            <a:ext cx="7772400" cy="1143000"/>
          </a:xfrm>
          <a:noFill/>
        </p:spPr>
        <p:txBody>
          <a:bodyPr/>
          <a:lstStyle/>
          <a:p>
            <a:r>
              <a:rPr lang="en-GB" smtClean="0">
                <a:effectLst/>
                <a:latin typeface="Arial" charset="0"/>
              </a:rPr>
              <a:t>MUSIC OF THE SPHERES</a:t>
            </a:r>
          </a:p>
        </p:txBody>
      </p:sp>
      <p:sp>
        <p:nvSpPr>
          <p:cNvPr id="97283" name="Rectangle 3"/>
          <p:cNvSpPr>
            <a:spLocks noGrp="1" noChangeArrowheads="1"/>
          </p:cNvSpPr>
          <p:nvPr>
            <p:ph type="body" idx="4294967295"/>
          </p:nvPr>
        </p:nvSpPr>
        <p:spPr>
          <a:xfrm>
            <a:off x="250825" y="1268413"/>
            <a:ext cx="3960813" cy="5400675"/>
          </a:xfrm>
        </p:spPr>
        <p:txBody>
          <a:bodyPr/>
          <a:lstStyle/>
          <a:p>
            <a:pPr>
              <a:lnSpc>
                <a:spcPct val="90000"/>
              </a:lnSpc>
              <a:buFont typeface="Wingdings" pitchFamily="2" charset="2"/>
              <a:buNone/>
            </a:pPr>
            <a:r>
              <a:rPr lang="en-GB" sz="2800" smtClean="0">
                <a:latin typeface="Times New Roman" pitchFamily="18" charset="0"/>
              </a:rPr>
              <a:t>	Music has been extolled for its healing powers since antiquity.</a:t>
            </a:r>
          </a:p>
          <a:p>
            <a:pPr>
              <a:lnSpc>
                <a:spcPct val="90000"/>
              </a:lnSpc>
              <a:buFont typeface="Wingdings" pitchFamily="2" charset="2"/>
              <a:buNone/>
            </a:pPr>
            <a:r>
              <a:rPr lang="en-GB" sz="2800" smtClean="0">
                <a:latin typeface="Times New Roman" pitchFamily="18" charset="0"/>
              </a:rPr>
              <a:t>	</a:t>
            </a:r>
          </a:p>
          <a:p>
            <a:pPr>
              <a:lnSpc>
                <a:spcPct val="90000"/>
              </a:lnSpc>
              <a:buFont typeface="Wingdings" pitchFamily="2" charset="2"/>
              <a:buNone/>
            </a:pPr>
            <a:r>
              <a:rPr lang="en-GB" sz="2800" smtClean="0">
                <a:latin typeface="Times New Roman" pitchFamily="18" charset="0"/>
              </a:rPr>
              <a:t>	Ancient Egyptians, Sumerians, Greeks, Hindus and Chinese saw magical, spiritual and cosmological significance in sound patterns.</a:t>
            </a:r>
          </a:p>
          <a:p>
            <a:pPr>
              <a:lnSpc>
                <a:spcPct val="90000"/>
              </a:lnSpc>
              <a:buFont typeface="Wingdings" pitchFamily="2" charset="2"/>
              <a:buNone/>
            </a:pPr>
            <a:r>
              <a:rPr lang="en-GB" sz="2800" smtClean="0">
                <a:latin typeface="Times New Roman" pitchFamily="18" charset="0"/>
              </a:rPr>
              <a:t>	</a:t>
            </a:r>
          </a:p>
        </p:txBody>
      </p:sp>
      <p:pic>
        <p:nvPicPr>
          <p:cNvPr id="97284" name="Picture 4" descr="orheus"/>
          <p:cNvPicPr>
            <a:picLocks noChangeAspect="1" noChangeArrowheads="1"/>
          </p:cNvPicPr>
          <p:nvPr/>
        </p:nvPicPr>
        <p:blipFill>
          <a:blip r:embed="rId2"/>
          <a:srcRect/>
          <a:stretch>
            <a:fillRect/>
          </a:stretch>
        </p:blipFill>
        <p:spPr bwMode="auto">
          <a:xfrm>
            <a:off x="4606925" y="1268413"/>
            <a:ext cx="4537075" cy="4824412"/>
          </a:xfrm>
          <a:prstGeom prst="rect">
            <a:avLst/>
          </a:prstGeom>
          <a:noFill/>
        </p:spPr>
      </p:pic>
      <p:sp>
        <p:nvSpPr>
          <p:cNvPr id="97285" name="Text Box 5"/>
          <p:cNvSpPr txBox="1">
            <a:spLocks noChangeArrowheads="1"/>
          </p:cNvSpPr>
          <p:nvPr/>
        </p:nvSpPr>
        <p:spPr bwMode="auto">
          <a:xfrm>
            <a:off x="4967288" y="6035675"/>
            <a:ext cx="4176712" cy="822325"/>
          </a:xfrm>
          <a:prstGeom prst="rect">
            <a:avLst/>
          </a:prstGeom>
          <a:noFill/>
          <a:ln w="9525">
            <a:noFill/>
            <a:miter lim="800000"/>
            <a:headEnd/>
            <a:tailEnd/>
          </a:ln>
          <a:effectLst/>
        </p:spPr>
        <p:txBody>
          <a:bodyPr>
            <a:spAutoFit/>
          </a:bodyPr>
          <a:lstStyle/>
          <a:p>
            <a:pPr>
              <a:spcBef>
                <a:spcPct val="50000"/>
              </a:spcBef>
            </a:pPr>
            <a:r>
              <a:rPr lang="en-GB" sz="2400"/>
              <a:t>Orpheus charms the beasts with his lyre (Roman mosaic).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4213" y="188913"/>
            <a:ext cx="7772400" cy="1143000"/>
          </a:xfrm>
          <a:noFill/>
        </p:spPr>
        <p:txBody>
          <a:bodyPr/>
          <a:lstStyle/>
          <a:p>
            <a:r>
              <a:rPr lang="en-GB" smtClean="0">
                <a:effectLst/>
                <a:latin typeface="Arial" charset="0"/>
              </a:rPr>
              <a:t>SOME EFFECTS OF MUSIC</a:t>
            </a:r>
          </a:p>
        </p:txBody>
      </p:sp>
      <p:sp>
        <p:nvSpPr>
          <p:cNvPr id="98307" name="Rectangle 3"/>
          <p:cNvSpPr>
            <a:spLocks noGrp="1" noChangeArrowheads="1"/>
          </p:cNvSpPr>
          <p:nvPr>
            <p:ph type="body" idx="4294967295"/>
          </p:nvPr>
        </p:nvSpPr>
        <p:spPr>
          <a:xfrm>
            <a:off x="323850" y="1412875"/>
            <a:ext cx="7772400" cy="4608513"/>
          </a:xfrm>
        </p:spPr>
        <p:txBody>
          <a:bodyPr/>
          <a:lstStyle/>
          <a:p>
            <a:pPr>
              <a:lnSpc>
                <a:spcPct val="90000"/>
              </a:lnSpc>
              <a:buFont typeface="Wingdings" pitchFamily="2" charset="2"/>
              <a:buNone/>
            </a:pPr>
            <a:r>
              <a:rPr lang="en-GB" sz="2400" smtClean="0">
                <a:latin typeface="Times New Roman" pitchFamily="18" charset="0"/>
              </a:rPr>
              <a:t>1. Calming people undergoing surgery</a:t>
            </a:r>
          </a:p>
          <a:p>
            <a:pPr>
              <a:lnSpc>
                <a:spcPct val="90000"/>
              </a:lnSpc>
              <a:buFont typeface="Wingdings" pitchFamily="2" charset="2"/>
              <a:buNone/>
            </a:pPr>
            <a:r>
              <a:rPr lang="en-GB" sz="2400" smtClean="0">
                <a:latin typeface="Times New Roman" pitchFamily="18" charset="0"/>
              </a:rPr>
              <a:t>2. Managing pain in hospices/dentistry</a:t>
            </a:r>
          </a:p>
          <a:p>
            <a:pPr>
              <a:lnSpc>
                <a:spcPct val="90000"/>
              </a:lnSpc>
              <a:buFont typeface="Wingdings" pitchFamily="2" charset="2"/>
              <a:buNone/>
            </a:pPr>
            <a:r>
              <a:rPr lang="en-GB" sz="2400" smtClean="0">
                <a:latin typeface="Times New Roman" pitchFamily="18" charset="0"/>
              </a:rPr>
              <a:t>3. Bolstering the immune system</a:t>
            </a:r>
          </a:p>
          <a:p>
            <a:pPr>
              <a:lnSpc>
                <a:spcPct val="90000"/>
              </a:lnSpc>
              <a:buFont typeface="Wingdings" pitchFamily="2" charset="2"/>
              <a:buNone/>
            </a:pPr>
            <a:r>
              <a:rPr lang="en-GB" sz="2400" smtClean="0">
                <a:latin typeface="Times New Roman" pitchFamily="18" charset="0"/>
              </a:rPr>
              <a:t>4. Reviving memories in elderly</a:t>
            </a:r>
          </a:p>
          <a:p>
            <a:pPr>
              <a:lnSpc>
                <a:spcPct val="90000"/>
              </a:lnSpc>
              <a:buFont typeface="Wingdings" pitchFamily="2" charset="2"/>
              <a:buNone/>
            </a:pPr>
            <a:r>
              <a:rPr lang="en-GB" sz="2400" smtClean="0">
                <a:latin typeface="Times New Roman" pitchFamily="18" charset="0"/>
              </a:rPr>
              <a:t>5. Improving fluency in speech disorders</a:t>
            </a:r>
          </a:p>
          <a:p>
            <a:pPr>
              <a:lnSpc>
                <a:spcPct val="90000"/>
              </a:lnSpc>
              <a:buFont typeface="Wingdings" pitchFamily="2" charset="2"/>
              <a:buNone/>
            </a:pPr>
            <a:r>
              <a:rPr lang="en-GB" sz="2400" smtClean="0">
                <a:latin typeface="Times New Roman" pitchFamily="18" charset="0"/>
              </a:rPr>
              <a:t>6. Motivating/pacing Parkinson’s patients</a:t>
            </a:r>
          </a:p>
          <a:p>
            <a:pPr>
              <a:lnSpc>
                <a:spcPct val="90000"/>
              </a:lnSpc>
              <a:buFont typeface="Wingdings" pitchFamily="2" charset="2"/>
              <a:buNone/>
            </a:pPr>
            <a:r>
              <a:rPr lang="en-GB" sz="2400" smtClean="0">
                <a:latin typeface="Times New Roman" pitchFamily="18" charset="0"/>
              </a:rPr>
              <a:t>7. Reducing epileptic seizures</a:t>
            </a:r>
          </a:p>
          <a:p>
            <a:pPr>
              <a:lnSpc>
                <a:spcPct val="90000"/>
              </a:lnSpc>
              <a:buFont typeface="Wingdings" pitchFamily="2" charset="2"/>
              <a:buNone/>
            </a:pPr>
            <a:r>
              <a:rPr lang="en-GB" sz="2400" smtClean="0">
                <a:latin typeface="Times New Roman" pitchFamily="18" charset="0"/>
              </a:rPr>
              <a:t>8. Enhancing stroke recovery</a:t>
            </a:r>
          </a:p>
          <a:p>
            <a:pPr>
              <a:lnSpc>
                <a:spcPct val="90000"/>
              </a:lnSpc>
              <a:buFont typeface="Wingdings" pitchFamily="2" charset="2"/>
              <a:buNone/>
            </a:pPr>
            <a:r>
              <a:rPr lang="en-GB" sz="2400" smtClean="0">
                <a:latin typeface="Times New Roman" pitchFamily="18" charset="0"/>
              </a:rPr>
              <a:t>9. Social bonding</a:t>
            </a:r>
          </a:p>
          <a:p>
            <a:pPr>
              <a:lnSpc>
                <a:spcPct val="90000"/>
              </a:lnSpc>
              <a:buFont typeface="Wingdings" pitchFamily="2" charset="2"/>
              <a:buNone/>
            </a:pPr>
            <a:r>
              <a:rPr lang="en-GB" sz="2400" smtClean="0">
                <a:latin typeface="Times New Roman" pitchFamily="18" charset="0"/>
              </a:rPr>
              <a:t>10. Influencing consumer behaviour</a:t>
            </a:r>
          </a:p>
          <a:p>
            <a:pPr>
              <a:lnSpc>
                <a:spcPct val="90000"/>
              </a:lnSpc>
              <a:buFont typeface="Wingdings" pitchFamily="2" charset="2"/>
              <a:buNone/>
            </a:pPr>
            <a:r>
              <a:rPr lang="en-GB" sz="2400" smtClean="0">
                <a:latin typeface="Times New Roman" pitchFamily="18" charset="0"/>
              </a:rPr>
              <a:t>11. Controlling vandalism</a:t>
            </a:r>
          </a:p>
        </p:txBody>
      </p:sp>
      <p:pic>
        <p:nvPicPr>
          <p:cNvPr id="98310" name="Picture 6" descr="brain music"/>
          <p:cNvPicPr>
            <a:picLocks noChangeAspect="1" noChangeArrowheads="1"/>
          </p:cNvPicPr>
          <p:nvPr/>
        </p:nvPicPr>
        <p:blipFill>
          <a:blip r:embed="rId2"/>
          <a:srcRect/>
          <a:stretch>
            <a:fillRect/>
          </a:stretch>
        </p:blipFill>
        <p:spPr bwMode="auto">
          <a:xfrm>
            <a:off x="5580063" y="3803650"/>
            <a:ext cx="3563937" cy="30543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827088" y="0"/>
            <a:ext cx="7772400" cy="1143000"/>
          </a:xfrm>
          <a:noFill/>
        </p:spPr>
        <p:txBody>
          <a:bodyPr/>
          <a:lstStyle/>
          <a:p>
            <a:r>
              <a:rPr lang="en-GB" smtClean="0">
                <a:effectLst/>
                <a:latin typeface="Arial" charset="0"/>
              </a:rPr>
              <a:t>ENTRAINMENT</a:t>
            </a:r>
          </a:p>
        </p:txBody>
      </p:sp>
      <p:sp>
        <p:nvSpPr>
          <p:cNvPr id="121859" name="Rectangle 3"/>
          <p:cNvSpPr>
            <a:spLocks noGrp="1" noChangeArrowheads="1"/>
          </p:cNvSpPr>
          <p:nvPr>
            <p:ph type="body" idx="4294967295"/>
          </p:nvPr>
        </p:nvSpPr>
        <p:spPr>
          <a:xfrm>
            <a:off x="0" y="1125538"/>
            <a:ext cx="5329238" cy="5732462"/>
          </a:xfrm>
        </p:spPr>
        <p:txBody>
          <a:bodyPr/>
          <a:lstStyle/>
          <a:p>
            <a:pPr>
              <a:lnSpc>
                <a:spcPct val="90000"/>
              </a:lnSpc>
              <a:buFont typeface="Wingdings" pitchFamily="2" charset="2"/>
              <a:buNone/>
            </a:pPr>
            <a:r>
              <a:rPr lang="en-GB" sz="2400" smtClean="0">
                <a:latin typeface="Times New Roman" pitchFamily="18" charset="0"/>
              </a:rPr>
              <a:t>	Music gains much of its effect by pacing physiological rhythms such as heart rate, respiration, brain waves and physical activity. </a:t>
            </a:r>
          </a:p>
          <a:p>
            <a:pPr>
              <a:lnSpc>
                <a:spcPct val="90000"/>
              </a:lnSpc>
              <a:buFont typeface="Wingdings" pitchFamily="2" charset="2"/>
              <a:buNone/>
            </a:pPr>
            <a:r>
              <a:rPr lang="en-GB" sz="2400" smtClean="0">
                <a:latin typeface="Times New Roman" pitchFamily="18" charset="0"/>
              </a:rPr>
              <a:t>	</a:t>
            </a:r>
          </a:p>
          <a:p>
            <a:pPr>
              <a:lnSpc>
                <a:spcPct val="90000"/>
              </a:lnSpc>
              <a:buFont typeface="Wingdings" pitchFamily="2" charset="2"/>
              <a:buNone/>
            </a:pPr>
            <a:r>
              <a:rPr lang="en-GB" sz="2400" smtClean="0">
                <a:latin typeface="Times New Roman" pitchFamily="18" charset="0"/>
              </a:rPr>
              <a:t>	When slow and regular it is relaxing (esp. 72bpm), when fast, loud &amp; jerky it tends to be arousing. Major modes are positive, minor keys convey mystery/sadness. Repetitive rhythms may induce trance. Dissonance is anxiety-evoking.</a:t>
            </a:r>
          </a:p>
          <a:p>
            <a:pPr>
              <a:lnSpc>
                <a:spcPct val="90000"/>
              </a:lnSpc>
              <a:buFont typeface="Wingdings" pitchFamily="2" charset="2"/>
              <a:buNone/>
            </a:pPr>
            <a:r>
              <a:rPr lang="en-GB" sz="2400" smtClean="0">
                <a:latin typeface="Times New Roman" pitchFamily="18" charset="0"/>
              </a:rPr>
              <a:t>	</a:t>
            </a:r>
          </a:p>
          <a:p>
            <a:pPr>
              <a:lnSpc>
                <a:spcPct val="90000"/>
              </a:lnSpc>
              <a:buFont typeface="Wingdings" pitchFamily="2" charset="2"/>
              <a:buNone/>
            </a:pPr>
            <a:r>
              <a:rPr lang="en-GB" sz="2400" smtClean="0">
                <a:latin typeface="Times New Roman" pitchFamily="18" charset="0"/>
              </a:rPr>
              <a:t>	Music may motivate, providing prompts that combat stammering and motor disorders. </a:t>
            </a:r>
          </a:p>
        </p:txBody>
      </p:sp>
      <p:pic>
        <p:nvPicPr>
          <p:cNvPr id="121860" name="Picture 4" descr="happy feet"/>
          <p:cNvPicPr>
            <a:picLocks noChangeAspect="1" noChangeArrowheads="1"/>
          </p:cNvPicPr>
          <p:nvPr/>
        </p:nvPicPr>
        <p:blipFill>
          <a:blip r:embed="rId2"/>
          <a:srcRect/>
          <a:stretch>
            <a:fillRect/>
          </a:stretch>
        </p:blipFill>
        <p:spPr bwMode="auto">
          <a:xfrm>
            <a:off x="5148263" y="2951163"/>
            <a:ext cx="3995737" cy="390683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827088" y="0"/>
            <a:ext cx="7772400" cy="1143000"/>
          </a:xfrm>
          <a:noFill/>
        </p:spPr>
        <p:txBody>
          <a:bodyPr/>
          <a:lstStyle/>
          <a:p>
            <a:r>
              <a:rPr lang="en-GB" smtClean="0">
                <a:effectLst/>
                <a:latin typeface="Arial" charset="0"/>
              </a:rPr>
              <a:t>ANIMAL REACTIONS</a:t>
            </a:r>
          </a:p>
        </p:txBody>
      </p:sp>
      <p:sp>
        <p:nvSpPr>
          <p:cNvPr id="115715" name="Rectangle 3"/>
          <p:cNvSpPr>
            <a:spLocks noGrp="1" noChangeArrowheads="1"/>
          </p:cNvSpPr>
          <p:nvPr>
            <p:ph type="body" idx="4294967295"/>
          </p:nvPr>
        </p:nvSpPr>
        <p:spPr>
          <a:xfrm>
            <a:off x="0" y="1125538"/>
            <a:ext cx="4572000" cy="5545137"/>
          </a:xfrm>
        </p:spPr>
        <p:txBody>
          <a:bodyPr/>
          <a:lstStyle/>
          <a:p>
            <a:pPr>
              <a:buFont typeface="Wingdings" pitchFamily="2" charset="2"/>
              <a:buNone/>
            </a:pPr>
            <a:r>
              <a:rPr lang="en-GB" sz="2800" smtClean="0">
                <a:latin typeface="Times New Roman" pitchFamily="18" charset="0"/>
              </a:rPr>
              <a:t>	Music can calm or induce stress in animals. Dogs in a shelter are soothed by classical music more than pop or heavy metal (they rest more &amp; bark less).</a:t>
            </a:r>
          </a:p>
          <a:p>
            <a:pPr>
              <a:buFont typeface="Wingdings" pitchFamily="2" charset="2"/>
              <a:buNone/>
            </a:pPr>
            <a:endParaRPr lang="en-GB" sz="2800" smtClean="0">
              <a:latin typeface="Times New Roman" pitchFamily="18" charset="0"/>
            </a:endParaRPr>
          </a:p>
          <a:p>
            <a:pPr>
              <a:buFont typeface="Wingdings" pitchFamily="2" charset="2"/>
              <a:buNone/>
            </a:pPr>
            <a:r>
              <a:rPr lang="en-GB" sz="2800" smtClean="0">
                <a:latin typeface="Times New Roman" pitchFamily="18" charset="0"/>
              </a:rPr>
              <a:t>	Slow tempo music increases milk yield in dairy cows. Stress-inducing rock music retards wound healing in rats.</a:t>
            </a:r>
          </a:p>
          <a:p>
            <a:endParaRPr lang="en-GB" sz="2800" smtClean="0">
              <a:latin typeface="Times New Roman" pitchFamily="18" charset="0"/>
            </a:endParaRPr>
          </a:p>
          <a:p>
            <a:endParaRPr lang="en-GB" sz="2800" smtClean="0">
              <a:latin typeface="Times New Roman" pitchFamily="18" charset="0"/>
            </a:endParaRPr>
          </a:p>
        </p:txBody>
      </p:sp>
      <p:pic>
        <p:nvPicPr>
          <p:cNvPr id="115716" name="Picture 4" descr="boxer_with_headphones"/>
          <p:cNvPicPr>
            <a:picLocks noChangeAspect="1" noChangeArrowheads="1"/>
          </p:cNvPicPr>
          <p:nvPr/>
        </p:nvPicPr>
        <p:blipFill>
          <a:blip r:embed="rId2"/>
          <a:srcRect/>
          <a:stretch>
            <a:fillRect/>
          </a:stretch>
        </p:blipFill>
        <p:spPr bwMode="auto">
          <a:xfrm>
            <a:off x="4643438" y="2390775"/>
            <a:ext cx="4500562" cy="44672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755650" y="-171450"/>
            <a:ext cx="7772400" cy="1143000"/>
          </a:xfrm>
          <a:noFill/>
        </p:spPr>
        <p:txBody>
          <a:bodyPr/>
          <a:lstStyle/>
          <a:p>
            <a:r>
              <a:rPr lang="en-GB" smtClean="0">
                <a:effectLst/>
                <a:latin typeface="Arial" charset="0"/>
              </a:rPr>
              <a:t>ADDICTED TO MUSIC?</a:t>
            </a:r>
          </a:p>
        </p:txBody>
      </p:sp>
      <p:sp>
        <p:nvSpPr>
          <p:cNvPr id="112643" name="Rectangle 3"/>
          <p:cNvSpPr>
            <a:spLocks noGrp="1" noChangeArrowheads="1"/>
          </p:cNvSpPr>
          <p:nvPr>
            <p:ph type="body" idx="4294967295"/>
          </p:nvPr>
        </p:nvSpPr>
        <p:spPr>
          <a:xfrm>
            <a:off x="-252413" y="908050"/>
            <a:ext cx="4537076" cy="6408738"/>
          </a:xfrm>
        </p:spPr>
        <p:txBody>
          <a:bodyPr/>
          <a:lstStyle/>
          <a:p>
            <a:pPr>
              <a:lnSpc>
                <a:spcPct val="80000"/>
              </a:lnSpc>
              <a:buFont typeface="Wingdings" pitchFamily="2" charset="2"/>
              <a:buNone/>
            </a:pPr>
            <a:r>
              <a:rPr lang="en-GB" sz="2800" smtClean="0">
                <a:latin typeface="Times New Roman" pitchFamily="18" charset="0"/>
              </a:rPr>
              <a:t>	When people experience chills from listening to their favourite music dopamine is released in the mesolimbic regions of their brain – the “reward” areas that mediate pleasure &amp; addiction (Salimpoor et al, 2011).</a:t>
            </a:r>
          </a:p>
          <a:p>
            <a:pPr>
              <a:lnSpc>
                <a:spcPct val="80000"/>
              </a:lnSpc>
              <a:buFont typeface="Wingdings" pitchFamily="2" charset="2"/>
              <a:buNone/>
            </a:pPr>
            <a:r>
              <a:rPr lang="en-GB" sz="2800" smtClean="0">
                <a:latin typeface="Times New Roman" pitchFamily="18" charset="0"/>
              </a:rPr>
              <a:t>	This might help Parkinson’s sufferers who produce insufficient dopamine for movement and depressed patients whose responses are diminished (Osuch et al, 2009).</a:t>
            </a:r>
          </a:p>
          <a:p>
            <a:pPr>
              <a:lnSpc>
                <a:spcPct val="80000"/>
              </a:lnSpc>
              <a:buFont typeface="Wingdings" pitchFamily="2" charset="2"/>
              <a:buNone/>
            </a:pPr>
            <a:r>
              <a:rPr lang="en-GB" sz="2800" smtClean="0">
                <a:latin typeface="Times New Roman" pitchFamily="18" charset="0"/>
              </a:rPr>
              <a:t>	</a:t>
            </a:r>
          </a:p>
        </p:txBody>
      </p:sp>
      <p:pic>
        <p:nvPicPr>
          <p:cNvPr id="112644" name="Picture 4" descr="salimpoor"/>
          <p:cNvPicPr>
            <a:picLocks noChangeAspect="1" noChangeArrowheads="1"/>
          </p:cNvPicPr>
          <p:nvPr/>
        </p:nvPicPr>
        <p:blipFill>
          <a:blip r:embed="rId2"/>
          <a:srcRect/>
          <a:stretch>
            <a:fillRect/>
          </a:stretch>
        </p:blipFill>
        <p:spPr bwMode="auto">
          <a:xfrm>
            <a:off x="4140200" y="3646488"/>
            <a:ext cx="5003800" cy="3211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755650" y="0"/>
            <a:ext cx="7772400" cy="1143000"/>
          </a:xfrm>
          <a:noFill/>
        </p:spPr>
        <p:txBody>
          <a:bodyPr/>
          <a:lstStyle/>
          <a:p>
            <a:r>
              <a:rPr lang="en-GB" smtClean="0">
                <a:effectLst/>
                <a:latin typeface="Arial" charset="0"/>
              </a:rPr>
              <a:t>PAIN CONTROL</a:t>
            </a:r>
          </a:p>
        </p:txBody>
      </p:sp>
      <p:sp>
        <p:nvSpPr>
          <p:cNvPr id="146435" name="Rectangle 3"/>
          <p:cNvSpPr>
            <a:spLocks noGrp="1" noChangeArrowheads="1"/>
          </p:cNvSpPr>
          <p:nvPr>
            <p:ph type="body" idx="4294967295"/>
          </p:nvPr>
        </p:nvSpPr>
        <p:spPr>
          <a:xfrm>
            <a:off x="0" y="1341438"/>
            <a:ext cx="4932363" cy="5832475"/>
          </a:xfrm>
        </p:spPr>
        <p:txBody>
          <a:bodyPr/>
          <a:lstStyle/>
          <a:p>
            <a:pPr>
              <a:lnSpc>
                <a:spcPct val="90000"/>
              </a:lnSpc>
              <a:buFont typeface="Wingdings" pitchFamily="2" charset="2"/>
              <a:buNone/>
            </a:pPr>
            <a:r>
              <a:rPr lang="en-GB" smtClean="0">
                <a:latin typeface="Times New Roman" pitchFamily="18" charset="0"/>
              </a:rPr>
              <a:t>	Music may be effective in reducing pain after surgery or in palliative care. However, this applies more to self-reported pain than reductions in self-administered analgesia.</a:t>
            </a:r>
          </a:p>
          <a:p>
            <a:pPr>
              <a:lnSpc>
                <a:spcPct val="90000"/>
              </a:lnSpc>
              <a:buFont typeface="Wingdings" pitchFamily="2" charset="2"/>
              <a:buNone/>
            </a:pPr>
            <a:r>
              <a:rPr lang="en-GB" smtClean="0">
                <a:latin typeface="Times New Roman" pitchFamily="18" charset="0"/>
              </a:rPr>
              <a:t>	Positive benefits (when observed) may be due to distraction, relaxation, sense of control, or release of dopamine/endorphins. </a:t>
            </a:r>
          </a:p>
        </p:txBody>
      </p:sp>
      <p:pic>
        <p:nvPicPr>
          <p:cNvPr id="146436" name="Picture 4" descr="pain"/>
          <p:cNvPicPr>
            <a:picLocks noChangeAspect="1" noChangeArrowheads="1"/>
          </p:cNvPicPr>
          <p:nvPr/>
        </p:nvPicPr>
        <p:blipFill>
          <a:blip r:embed="rId2"/>
          <a:srcRect/>
          <a:stretch>
            <a:fillRect/>
          </a:stretch>
        </p:blipFill>
        <p:spPr bwMode="auto">
          <a:xfrm>
            <a:off x="5048250" y="2246313"/>
            <a:ext cx="4095750" cy="46116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84213" y="188913"/>
            <a:ext cx="7989887" cy="1143000"/>
          </a:xfrm>
          <a:noFill/>
        </p:spPr>
        <p:txBody>
          <a:bodyPr/>
          <a:lstStyle/>
          <a:p>
            <a:r>
              <a:rPr lang="en-GB" smtClean="0">
                <a:effectLst/>
                <a:latin typeface="Arial" charset="0"/>
              </a:rPr>
              <a:t>ENHANCED IMMUNITY</a:t>
            </a:r>
          </a:p>
        </p:txBody>
      </p:sp>
      <p:sp>
        <p:nvSpPr>
          <p:cNvPr id="139267" name="Rectangle 3"/>
          <p:cNvSpPr>
            <a:spLocks noGrp="1" noChangeArrowheads="1"/>
          </p:cNvSpPr>
          <p:nvPr>
            <p:ph type="body" idx="4294967295"/>
          </p:nvPr>
        </p:nvSpPr>
        <p:spPr>
          <a:xfrm>
            <a:off x="-180975" y="1268413"/>
            <a:ext cx="4608513" cy="5445125"/>
          </a:xfrm>
        </p:spPr>
        <p:txBody>
          <a:bodyPr/>
          <a:lstStyle/>
          <a:p>
            <a:pPr>
              <a:buFont typeface="Wingdings" pitchFamily="2" charset="2"/>
              <a:buNone/>
            </a:pPr>
            <a:r>
              <a:rPr lang="en-GB" sz="2800" smtClean="0">
                <a:latin typeface="Times New Roman" pitchFamily="18" charset="0"/>
              </a:rPr>
              <a:t>	Mood-enhancing music has been found to reduce stress hormones (cortisol), increase DHEA, and potentiate secretory immunoglobulin.</a:t>
            </a:r>
          </a:p>
          <a:p>
            <a:pPr>
              <a:buFont typeface="Wingdings" pitchFamily="2" charset="2"/>
              <a:buNone/>
            </a:pPr>
            <a:r>
              <a:rPr lang="en-GB" sz="2800" smtClean="0">
                <a:latin typeface="Times New Roman" pitchFamily="18" charset="0"/>
              </a:rPr>
              <a:t>	This is seen in healthy individuals as well as those with clinical conditions like anxiety, depression, chronic fatigue and arrhythmias (McCraty, 1999).</a:t>
            </a:r>
          </a:p>
        </p:txBody>
      </p:sp>
      <p:pic>
        <p:nvPicPr>
          <p:cNvPr id="139268" name="Picture 4" descr="hills_lg"/>
          <p:cNvPicPr>
            <a:picLocks noChangeAspect="1" noChangeArrowheads="1"/>
          </p:cNvPicPr>
          <p:nvPr/>
        </p:nvPicPr>
        <p:blipFill>
          <a:blip r:embed="rId2"/>
          <a:srcRect/>
          <a:stretch>
            <a:fillRect/>
          </a:stretch>
        </p:blipFill>
        <p:spPr bwMode="auto">
          <a:xfrm>
            <a:off x="4356100" y="2867025"/>
            <a:ext cx="4787900" cy="3990975"/>
          </a:xfrm>
          <a:prstGeom prst="rect">
            <a:avLst/>
          </a:prstGeom>
          <a:noFill/>
        </p:spPr>
      </p:pic>
    </p:spTree>
  </p:cSld>
  <p:clrMapOvr>
    <a:masterClrMapping/>
  </p:clrMapOvr>
</p:sld>
</file>

<file path=ppt/theme/theme1.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2_Soaring">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2940</TotalTime>
  <Words>362</Words>
  <Application>Microsoft PowerPoint</Application>
  <PresentationFormat>On-screen Show (4:3)</PresentationFormat>
  <Paragraphs>134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Times New Roman</vt:lpstr>
      <vt:lpstr>Arial</vt:lpstr>
      <vt:lpstr>Wingdings</vt:lpstr>
      <vt:lpstr>Calibri</vt:lpstr>
      <vt:lpstr>2_Soaring</vt:lpstr>
      <vt:lpstr> </vt:lpstr>
      <vt:lpstr>Slide 2</vt:lpstr>
      <vt:lpstr>MUSIC OF THE SPHERES</vt:lpstr>
      <vt:lpstr>SOME EFFECTS OF MUSIC</vt:lpstr>
      <vt:lpstr>ENTRAINMENT</vt:lpstr>
      <vt:lpstr>ANIMAL REACTIONS</vt:lpstr>
      <vt:lpstr>ADDICTED TO MUSIC?</vt:lpstr>
      <vt:lpstr>PAIN CONTROL</vt:lpstr>
      <vt:lpstr>ENHANCED IMMUNITY</vt:lpstr>
      <vt:lpstr>CARDIOVASCULAR EFFECTS</vt:lpstr>
      <vt:lpstr>PREFERRED MUSIC</vt:lpstr>
      <vt:lpstr>WHY DO WE LIKE SAD MUSIC?</vt:lpstr>
      <vt:lpstr>REMINISCENCE THERAPY</vt:lpstr>
      <vt:lpstr>BRAIN HUB FOR MUSICAL NOSTALGIA</vt:lpstr>
      <vt:lpstr>MOZART HELPS WITH EPILEPSY</vt:lpstr>
      <vt:lpstr>TEMPO AND MODE</vt:lpstr>
      <vt:lpstr>LEARNING DISABLED</vt:lpstr>
      <vt:lpstr>GOOD VIBRATIONS</vt:lpstr>
      <vt:lpstr>EVALUATING MUSIC THERAPY</vt:lpstr>
      <vt:lpstr>DEPRESSION IN OLDER PEOPLE</vt:lpstr>
      <vt:lpstr>STROKE RECOVERY</vt:lpstr>
      <vt:lpstr>BENEFITS OF SINGING</vt:lpstr>
      <vt:lpstr>MUSIC AND SOCIAL BONDING</vt:lpstr>
      <vt:lpstr>NEGATIVE EFFECTS?</vt:lpstr>
      <vt:lpstr>“DREAM DECEIVERS”</vt:lpstr>
      <vt:lpstr>COUNTRY MUSIC &amp; SUICIDE</vt:lpstr>
      <vt:lpstr>SUMMARY: MEDICAL USES OF MUSIC</vt:lpstr>
    </vt:vector>
  </TitlesOfParts>
  <Company>Institute of Psychiatry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LOVE:  IS THERE SUCH A THING?</dc:title>
  <dc:creator>Psychology</dc:creator>
  <cp:lastModifiedBy>sophie norton</cp:lastModifiedBy>
  <cp:revision>960</cp:revision>
  <cp:lastPrinted>1601-01-01T00:00:00Z</cp:lastPrinted>
  <dcterms:created xsi:type="dcterms:W3CDTF">2004-10-29T12:55:06Z</dcterms:created>
  <dcterms:modified xsi:type="dcterms:W3CDTF">2011-10-05T11:11:56Z</dcterms:modified>
</cp:coreProperties>
</file>