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Pug2Lo7BYRc0D1vS6Yd5RQ==" hashData="Vopue3aE3p3DkVoJjN56BmZ47Z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86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45F2B6-AD3C-497D-A5E4-501C9CD98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723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EEDA-CC8C-49F2-A1E4-B77412AC4EF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145027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B867-33BE-4FE3-9546-D5950ED194B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429467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3B8CC-88F5-41D1-8A99-AE1154D9086C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359055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mperors_new_clothes_smaller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985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EB93-05FE-490B-B0C6-D56A501919CA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281789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ED86-3919-4B4A-83D6-5033AEC9C206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280374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79FA-0886-41DC-8256-7EC1A8F3BE0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232083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94E7E-8104-41C0-8183-4EE2D68EC773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282986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9D7F-5A43-4B91-9E71-750E2914F80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90900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69B5-2D4B-4BAE-9801-90CED5D9BACE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254893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1DF3-7F5C-4EF4-BAE2-D1BEB0DB0192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129676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28BB4-0D9D-4D01-B0A4-BCDB4BE72C9B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  <p:extLst>
      <p:ext uri="{BB962C8B-B14F-4D97-AF65-F5344CB8AC3E}">
        <p14:creationId xmlns:p14="http://schemas.microsoft.com/office/powerpoint/2010/main" val="72733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0"/>
            <a:ext cx="78120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1">
                <a:latin typeface="+mn-lt"/>
              </a:defRPr>
            </a:lvl1pPr>
          </a:lstStyle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2B93EBE2-7A44-4085-99ED-CAE7A08EF924}" type="slidenum">
              <a:rPr lang="en-GB" altLang="en-US"/>
              <a:pPr>
                <a:defRPr/>
              </a:pPr>
              <a:t>‹#›</a:t>
            </a:fld>
            <a:r>
              <a:rPr lang="en-GB" altLang="en-US"/>
              <a:t> of 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D96AD-B5D6-4F1B-A363-B6C10169E1EC}" type="slidenum">
              <a:rPr lang="en-GB" altLang="en-US"/>
              <a:pPr>
                <a:defRPr/>
              </a:pPr>
              <a:t>1</a:t>
            </a:fld>
            <a:r>
              <a:rPr lang="en-GB" altLang="en-US"/>
              <a:t> of 11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0425"/>
            <a:ext cx="8280400" cy="1470025"/>
          </a:xfrm>
        </p:spPr>
        <p:txBody>
          <a:bodyPr/>
          <a:lstStyle/>
          <a:p>
            <a:pPr eaLnBrk="1" hangingPunct="1"/>
            <a:r>
              <a:rPr lang="en-GB" altLang="en-US" smtClean="0"/>
              <a:t>Picking Long-Term Discount Rates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47AD2-EE84-47AA-B9E0-39F58D509C6E}" type="slidenum">
              <a:rPr lang="en-GB" altLang="en-US"/>
              <a:pPr>
                <a:defRPr/>
              </a:pPr>
              <a:t>10</a:t>
            </a:fld>
            <a:r>
              <a:rPr lang="en-GB" altLang="en-US"/>
              <a:t> of 11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simple financial contracts (6 of 6)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how could we even have guessed that in advance?</a:t>
            </a:r>
          </a:p>
          <a:p>
            <a:pPr eaLnBrk="1" hangingPunct="1"/>
            <a:r>
              <a:rPr lang="en-GB" altLang="en-US" dirty="0" smtClean="0"/>
              <a:t>in DB pensions world, 1% pa difference is significant</a:t>
            </a:r>
          </a:p>
          <a:p>
            <a:pPr lvl="1" eaLnBrk="1" hangingPunct="1"/>
            <a:r>
              <a:rPr lang="en-GB" altLang="en-US" dirty="0" smtClean="0"/>
              <a:t>implying, say, 20% difference in capital</a:t>
            </a:r>
          </a:p>
          <a:p>
            <a:pPr lvl="1" eaLnBrk="1" hangingPunct="1"/>
            <a:r>
              <a:rPr lang="en-GB" altLang="en-US" dirty="0" smtClean="0"/>
              <a:t>at least £20 b </a:t>
            </a:r>
            <a:r>
              <a:rPr lang="en-GB" altLang="en-US" dirty="0" smtClean="0"/>
              <a:t>(private sector) misallocated </a:t>
            </a:r>
            <a:r>
              <a:rPr lang="en-GB" altLang="en-US" dirty="0" smtClean="0"/>
              <a:t>in UK</a:t>
            </a:r>
          </a:p>
          <a:p>
            <a:pPr lvl="1" eaLnBrk="1" hangingPunct="1"/>
            <a:r>
              <a:rPr lang="en-GB" altLang="en-US" dirty="0" smtClean="0"/>
              <a:t>personal estimate over </a:t>
            </a:r>
            <a:r>
              <a:rPr lang="en-GB" altLang="en-US" dirty="0" smtClean="0"/>
              <a:t>2009-2015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24B5-4621-4E69-A29D-B92110D0B137}" type="slidenum">
              <a:rPr lang="en-GB" altLang="en-US"/>
              <a:pPr>
                <a:defRPr/>
              </a:pPr>
              <a:t>11</a:t>
            </a:fld>
            <a:r>
              <a:rPr lang="en-GB" altLang="en-US"/>
              <a:t> of 11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tentative conclusions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352928" cy="45259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for prudence, one needs best estimate benchmark</a:t>
            </a:r>
          </a:p>
          <a:p>
            <a:pPr lvl="1" eaLnBrk="1" hangingPunct="1"/>
            <a:r>
              <a:rPr lang="en-GB" altLang="en-US" dirty="0" smtClean="0"/>
              <a:t>using bond yields alone may be imprudent</a:t>
            </a:r>
          </a:p>
          <a:p>
            <a:pPr eaLnBrk="1" hangingPunct="1"/>
            <a:r>
              <a:rPr lang="en-GB" altLang="en-US" dirty="0" smtClean="0"/>
              <a:t>discount rates are</a:t>
            </a:r>
          </a:p>
          <a:p>
            <a:pPr lvl="1" eaLnBrk="1" hangingPunct="1"/>
            <a:r>
              <a:rPr lang="en-GB" altLang="en-US" dirty="0" smtClean="0"/>
              <a:t>simple</a:t>
            </a:r>
          </a:p>
          <a:p>
            <a:pPr lvl="1" eaLnBrk="1" hangingPunct="1"/>
            <a:r>
              <a:rPr lang="en-GB" altLang="en-US" dirty="0" smtClean="0"/>
              <a:t>readily available to anyone</a:t>
            </a:r>
          </a:p>
          <a:p>
            <a:pPr lvl="1" eaLnBrk="1" hangingPunct="1"/>
            <a:r>
              <a:rPr lang="en-GB" altLang="en-US" dirty="0" smtClean="0"/>
              <a:t>dangerous in wrong hands</a:t>
            </a:r>
          </a:p>
          <a:p>
            <a:pPr eaLnBrk="1" hangingPunct="1"/>
            <a:r>
              <a:rPr lang="en-GB" altLang="en-US" dirty="0" smtClean="0"/>
              <a:t>maybe </a:t>
            </a:r>
            <a:r>
              <a:rPr lang="en-GB" altLang="en-US" dirty="0" smtClean="0"/>
              <a:t>just discard </a:t>
            </a:r>
            <a:r>
              <a:rPr lang="en-GB" altLang="en-US" dirty="0" smtClean="0"/>
              <a:t>discount rates for long-term projects</a:t>
            </a:r>
            <a:r>
              <a:rPr lang="en-GB" altLang="en-US" dirty="0" smtClean="0"/>
              <a:t>?</a:t>
            </a:r>
          </a:p>
          <a:p>
            <a:pPr eaLnBrk="1" hangingPunct="1"/>
            <a:r>
              <a:rPr lang="en-GB" altLang="en-US" dirty="0"/>
              <a:t>more information on </a:t>
            </a:r>
            <a:r>
              <a:rPr lang="en-GB" altLang="en-US" dirty="0" err="1"/>
              <a:t>www,discrate.com</a:t>
            </a:r>
            <a:endParaRPr lang="en-GB" altLang="en-US" dirty="0"/>
          </a:p>
          <a:p>
            <a:pPr lvl="1" eaLnBrk="1" hangingPunct="1"/>
            <a:r>
              <a:rPr lang="en-GB" altLang="en-US" dirty="0"/>
              <a:t>soon to be updated</a:t>
            </a:r>
          </a:p>
          <a:p>
            <a:pPr lvl="1" eaLnBrk="1" hangingPunct="1"/>
            <a:r>
              <a:rPr lang="en-GB" altLang="en-US" dirty="0"/>
              <a:t>to include all files used for these simulations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AD156-0F5C-467D-9D36-8F1133DF4C1B}" type="slidenum">
              <a:rPr lang="en-GB" altLang="en-US"/>
              <a:pPr>
                <a:defRPr/>
              </a:pPr>
              <a:t>2</a:t>
            </a:fld>
            <a:r>
              <a:rPr lang="en-GB" altLang="en-US"/>
              <a:t> of 11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views expressed are in no way endorsed by GAD</a:t>
            </a:r>
          </a:p>
          <a:p>
            <a:pPr eaLnBrk="1" hangingPunct="1"/>
            <a:r>
              <a:rPr lang="en-GB" altLang="en-US" dirty="0" smtClean="0"/>
              <a:t>… or by UK actuarial profession - yet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critical </a:t>
            </a:r>
            <a:r>
              <a:rPr lang="en-GB" altLang="en-US" dirty="0" smtClean="0"/>
              <a:t>points</a:t>
            </a:r>
          </a:p>
          <a:p>
            <a:pPr eaLnBrk="1" hangingPunct="1"/>
            <a:r>
              <a:rPr lang="en-GB" altLang="en-US" dirty="0" smtClean="0"/>
              <a:t>higher returns DO reduce costs</a:t>
            </a:r>
          </a:p>
          <a:p>
            <a:pPr eaLnBrk="1" hangingPunct="1"/>
            <a:r>
              <a:rPr lang="en-GB" altLang="en-US" dirty="0" smtClean="0"/>
              <a:t>possible forecasting approaches</a:t>
            </a:r>
          </a:p>
          <a:p>
            <a:pPr eaLnBrk="1" hangingPunct="1"/>
            <a:r>
              <a:rPr lang="en-GB" altLang="en-US" dirty="0" smtClean="0"/>
              <a:t>actuary says market wrong - NOT</a:t>
            </a:r>
          </a:p>
          <a:p>
            <a:pPr eaLnBrk="1" hangingPunct="1"/>
            <a:r>
              <a:rPr lang="en-GB" altLang="en-US" dirty="0" smtClean="0"/>
              <a:t>pricing simple financial contracts (Monte Carlo)</a:t>
            </a:r>
          </a:p>
          <a:p>
            <a:pPr eaLnBrk="1" hangingPunct="1"/>
            <a:r>
              <a:rPr lang="en-GB" altLang="en-US" dirty="0" smtClean="0"/>
              <a:t>tentative conclusions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89F96-6FE5-4E5A-89AB-A9269E445FE9}" type="slidenum">
              <a:rPr lang="en-GB" altLang="en-US"/>
              <a:pPr>
                <a:defRPr/>
              </a:pPr>
              <a:t>3</a:t>
            </a:fld>
            <a:r>
              <a:rPr lang="en-GB" altLang="en-US"/>
              <a:t> of 11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critical points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mtClean="0"/>
              <a:t>"two actuarial laws"</a:t>
            </a:r>
          </a:p>
          <a:p>
            <a:pPr lvl="1" eaLnBrk="1" hangingPunct="1"/>
            <a:r>
              <a:rPr lang="en-GB" altLang="en-US" smtClean="0"/>
              <a:t>don't know future (but must make assumptions)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GB" altLang="en-US" smtClean="0"/>
              <a:t>{when, which way, how far, how long}</a:t>
            </a:r>
          </a:p>
          <a:p>
            <a:pPr lvl="1" eaLnBrk="1" hangingPunct="1"/>
            <a:r>
              <a:rPr lang="en-GB" altLang="en-US" smtClean="0"/>
              <a:t>no such thing as free lunch over time</a:t>
            </a:r>
          </a:p>
          <a:p>
            <a:pPr eaLnBrk="1" hangingPunct="1"/>
            <a:r>
              <a:rPr lang="en-GB" altLang="en-US" smtClean="0"/>
              <a:t>all the rest is merely commentary</a:t>
            </a:r>
          </a:p>
          <a:p>
            <a:pPr eaLnBrk="1" hangingPunct="1"/>
            <a:r>
              <a:rPr lang="en-GB" altLang="en-US" smtClean="0"/>
              <a:t>very long-term can imply different restraints</a:t>
            </a:r>
          </a:p>
          <a:p>
            <a:pPr lvl="1" eaLnBrk="1" hangingPunct="1"/>
            <a:r>
              <a:rPr lang="en-GB" altLang="en-US" smtClean="0"/>
              <a:t>can't simultaneously aim "long" and "short"</a:t>
            </a:r>
          </a:p>
          <a:p>
            <a:pPr eaLnBrk="1" hangingPunct="1"/>
            <a:r>
              <a:rPr lang="en-GB" altLang="en-US" smtClean="0"/>
              <a:t>"broadly right" better than "precisely wrong"</a:t>
            </a:r>
          </a:p>
          <a:p>
            <a:pPr eaLnBrk="1" hangingPunct="1"/>
            <a:r>
              <a:rPr lang="en-GB" altLang="en-US" smtClean="0"/>
              <a:t>our answers should never just be scalars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C05B5-F333-425E-A67F-00C1A237C77D}" type="slidenum">
              <a:rPr lang="en-GB" altLang="en-US"/>
              <a:pPr>
                <a:defRPr/>
              </a:pPr>
              <a:t>4</a:t>
            </a:fld>
            <a:r>
              <a:rPr lang="en-GB" altLang="en-US"/>
              <a:t> of 11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higher returns DO reduce costs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Fund built-up from:</a:t>
            </a:r>
          </a:p>
          <a:p>
            <a:pPr lvl="1" eaLnBrk="1" hangingPunct="1"/>
            <a:r>
              <a:rPr lang="en-GB" altLang="en-US" smtClean="0"/>
              <a:t>contributions</a:t>
            </a:r>
          </a:p>
          <a:p>
            <a:pPr lvl="1" eaLnBrk="1" hangingPunct="1"/>
            <a:r>
              <a:rPr lang="en-GB" altLang="en-US" smtClean="0"/>
              <a:t>investment returns</a:t>
            </a:r>
          </a:p>
          <a:p>
            <a:pPr eaLnBrk="1" hangingPunct="1"/>
            <a:r>
              <a:rPr lang="en-GB" altLang="en-US" smtClean="0"/>
              <a:t>Fund depleted by:</a:t>
            </a:r>
          </a:p>
          <a:p>
            <a:pPr lvl="1" eaLnBrk="1" hangingPunct="1"/>
            <a:r>
              <a:rPr lang="en-GB" altLang="en-US" smtClean="0"/>
              <a:t>benefits (plus premium payments and other expenses)</a:t>
            </a:r>
          </a:p>
          <a:p>
            <a:pPr lvl="1" eaLnBrk="1" hangingPunct="1"/>
            <a:r>
              <a:rPr lang="en-GB" altLang="en-US" smtClean="0"/>
              <a:t>investment returns</a:t>
            </a:r>
          </a:p>
          <a:p>
            <a:pPr eaLnBrk="1" hangingPunct="1"/>
            <a:r>
              <a:rPr lang="en-GB" altLang="en-US" smtClean="0"/>
              <a:t>including discretion</a:t>
            </a:r>
          </a:p>
          <a:p>
            <a:pPr eaLnBrk="1" hangingPunct="1"/>
            <a:r>
              <a:rPr lang="en-GB" altLang="en-US" smtClean="0"/>
              <a:t>this is reality … and so is volatility</a:t>
            </a:r>
          </a:p>
          <a:p>
            <a:pPr eaLnBrk="1" hangingPunct="1"/>
            <a:r>
              <a:rPr lang="en-GB" altLang="en-US" smtClean="0"/>
              <a:t>accounting numbers are merely imaginary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70C14-56E7-4635-96DA-E309BF090C43}" type="slidenum">
              <a:rPr lang="en-GB" altLang="en-US"/>
              <a:pPr>
                <a:defRPr/>
              </a:pPr>
              <a:t>5</a:t>
            </a:fld>
            <a:r>
              <a:rPr lang="en-GB" altLang="en-US"/>
              <a:t> of 11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simple financial contracts (1 of 6)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608513"/>
          </a:xfrm>
        </p:spPr>
        <p:txBody>
          <a:bodyPr/>
          <a:lstStyle/>
          <a:p>
            <a:pPr eaLnBrk="1" hangingPunct="1"/>
            <a:r>
              <a:rPr lang="en-GB" altLang="en-US" smtClean="0"/>
              <a:t>can we cope with simplicity in mark-to-market world?</a:t>
            </a:r>
          </a:p>
          <a:p>
            <a:pPr eaLnBrk="1" hangingPunct="1"/>
            <a:r>
              <a:rPr lang="en-GB" altLang="en-US" smtClean="0"/>
              <a:t>new financial business, 2 single-premium contracts</a:t>
            </a:r>
          </a:p>
          <a:p>
            <a:pPr lvl="1" eaLnBrk="1" hangingPunct="1"/>
            <a:r>
              <a:rPr lang="en-GB" altLang="en-US" smtClean="0"/>
              <a:t>perpetuity (£1,000 pa in arrears) over 15 years</a:t>
            </a:r>
          </a:p>
          <a:p>
            <a:pPr lvl="1" eaLnBrk="1" hangingPunct="1"/>
            <a:r>
              <a:rPr lang="en-GB" altLang="en-US" smtClean="0"/>
              <a:t>pure endowment of £1,000 payable in 15 years</a:t>
            </a:r>
          </a:p>
          <a:p>
            <a:pPr eaLnBrk="1" hangingPunct="1"/>
            <a:r>
              <a:rPr lang="en-GB" altLang="en-US" smtClean="0"/>
              <a:t>how much should basic cashflows cost?</a:t>
            </a:r>
          </a:p>
          <a:p>
            <a:pPr eaLnBrk="1" hangingPunct="1"/>
            <a:r>
              <a:rPr lang="en-GB" altLang="en-US" smtClean="0"/>
              <a:t>expenses, profit and contingencies need to be added</a:t>
            </a:r>
          </a:p>
          <a:p>
            <a:pPr eaLnBrk="1" hangingPunct="1"/>
            <a:r>
              <a:rPr lang="en-GB" altLang="en-US" smtClean="0"/>
              <a:t>10,000 random variables (fitted until end 2014)</a:t>
            </a:r>
          </a:p>
          <a:p>
            <a:pPr lvl="1" eaLnBrk="1" hangingPunct="1"/>
            <a:r>
              <a:rPr lang="en-GB" altLang="en-US" smtClean="0"/>
              <a:t>annual returns, spot yields and RPI inflation</a:t>
            </a:r>
          </a:p>
          <a:p>
            <a:pPr lvl="1" eaLnBrk="1" hangingPunct="1"/>
            <a:r>
              <a:rPr lang="en-GB" altLang="en-US" smtClean="0"/>
              <a:t>conventional gilts, Index-linked gilts and equities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97FD6-1708-495E-B117-2E9680DB86F2}" type="slidenum">
              <a:rPr lang="en-GB" altLang="en-US"/>
              <a:pPr>
                <a:defRPr/>
              </a:pPr>
              <a:t>6</a:t>
            </a:fld>
            <a:r>
              <a:rPr lang="en-GB" altLang="en-US"/>
              <a:t> of 11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simple financial contracts (2 of 6)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mtClean="0"/>
              <a:t>six asset portfolios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CGs alone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ILGs alone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Equities alone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Three 50:50 combinations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arbitrarily: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CG discount rate is 1.25 times initial yield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equ discount rate is 3.00 times initial yield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mtClean="0"/>
              <a:t>ILG yield is initial yield + expected long inflation + 1% pa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first two multiples slightly lower than "reality"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mtClean="0"/>
              <a:t>… so we expect the fund to grow slightly too fast?</a:t>
            </a:r>
          </a:p>
          <a:p>
            <a:pPr eaLnBrk="1" hangingPunct="1">
              <a:lnSpc>
                <a:spcPct val="80000"/>
              </a:lnSpc>
            </a:pP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5C280-2D39-41D7-9B2B-F1E4F2840FDB}" type="slidenum">
              <a:rPr lang="en-GB" altLang="en-US"/>
              <a:pPr>
                <a:defRPr/>
              </a:pPr>
              <a:t>7</a:t>
            </a:fld>
            <a:r>
              <a:rPr lang="en-GB" altLang="en-US"/>
              <a:t> of 11</a:t>
            </a:r>
          </a:p>
        </p:txBody>
      </p:sp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simple financial contracts (3 of 6)</a:t>
            </a:r>
          </a:p>
        </p:txBody>
      </p:sp>
      <p:sp>
        <p:nvSpPr>
          <p:cNvPr id="10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5" name="ShockwaveFlash1" r:id="rId2" imgW="8280152" imgH="5040458"/>
        </mc:Choice>
        <mc:Fallback>
          <p:control name="ShockwaveFlash1" r:id="rId2" imgW="8280152" imgH="504045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1196975"/>
                  <a:ext cx="8280400" cy="50403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D907D-B434-461D-93D5-8ACA98B74D2B}" type="slidenum">
              <a:rPr lang="en-GB" altLang="en-US"/>
              <a:pPr>
                <a:defRPr/>
              </a:pPr>
              <a:t>8</a:t>
            </a:fld>
            <a:r>
              <a:rPr lang="en-GB" altLang="en-US"/>
              <a:t> of 11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simple financial contracts (4 of 6)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9600" cy="475252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simplicity is harder than it looks</a:t>
            </a:r>
          </a:p>
          <a:p>
            <a:pPr lvl="1" eaLnBrk="1" hangingPunct="1"/>
            <a:r>
              <a:rPr lang="en-GB" altLang="en-US" dirty="0" smtClean="0"/>
              <a:t>technically known as Dolly Parton lemma</a:t>
            </a:r>
          </a:p>
          <a:p>
            <a:pPr eaLnBrk="1" hangingPunct="1"/>
            <a:r>
              <a:rPr lang="en-GB" altLang="en-US" dirty="0" smtClean="0"/>
              <a:t>yes, fund did tend to run away</a:t>
            </a:r>
          </a:p>
          <a:p>
            <a:pPr eaLnBrk="1" hangingPunct="1"/>
            <a:r>
              <a:rPr lang="en-GB" altLang="en-US" dirty="0" smtClean="0"/>
              <a:t>… implying that initial discount rate (price) was too low</a:t>
            </a:r>
          </a:p>
          <a:p>
            <a:pPr eaLnBrk="1" hangingPunct="1"/>
            <a:r>
              <a:rPr lang="en-GB" altLang="en-US" dirty="0" smtClean="0"/>
              <a:t>OK, so what could/should we have done</a:t>
            </a:r>
            <a:r>
              <a:rPr lang="en-GB" altLang="en-US" dirty="0" smtClean="0"/>
              <a:t>?</a:t>
            </a:r>
          </a:p>
          <a:p>
            <a:pPr eaLnBrk="1" hangingPunct="1"/>
            <a:r>
              <a:rPr lang="en-GB" altLang="en-US" dirty="0" smtClean="0"/>
              <a:t>On next chart, in order, tabs are:</a:t>
            </a:r>
          </a:p>
          <a:p>
            <a:pPr lvl="1" eaLnBrk="1" hangingPunct="1"/>
            <a:r>
              <a:rPr lang="en-GB" altLang="en-US" dirty="0" err="1" smtClean="0"/>
              <a:t>correlYES</a:t>
            </a:r>
            <a:endParaRPr lang="en-GB" altLang="en-US" dirty="0"/>
          </a:p>
          <a:p>
            <a:pPr lvl="1" eaLnBrk="1" hangingPunct="1"/>
            <a:r>
              <a:rPr lang="en-GB" altLang="en-US" dirty="0" err="1" smtClean="0"/>
              <a:t>correlDiff</a:t>
            </a:r>
            <a:endParaRPr lang="en-GB" altLang="en-US" dirty="0" smtClean="0"/>
          </a:p>
          <a:p>
            <a:pPr lvl="1" eaLnBrk="1" hangingPunct="1"/>
            <a:r>
              <a:rPr lang="en-GB" altLang="en-US" dirty="0" err="1" smtClean="0"/>
              <a:t>correlNOT</a:t>
            </a:r>
            <a:endParaRPr lang="en-GB" altLang="en-US" dirty="0" smtClean="0"/>
          </a:p>
          <a:p>
            <a:pPr lvl="1" eaLnBrk="1" hangingPunct="1"/>
            <a:r>
              <a:rPr lang="en-GB" altLang="en-US" dirty="0" err="1" smtClean="0"/>
              <a:t>correlSignificance</a:t>
            </a:r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01 March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Jon Spain (Gresham College) : Picking Long-Term Discount Rates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CF7FD-981E-4A02-A3FA-D69946D6575A}" type="slidenum">
              <a:rPr lang="en-GB" altLang="en-US"/>
              <a:pPr>
                <a:defRPr/>
              </a:pPr>
              <a:t>9</a:t>
            </a:fld>
            <a:r>
              <a:rPr lang="en-GB" altLang="en-US"/>
              <a:t> of 11</a:t>
            </a: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simple financial contracts (5 of 6)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9" name="ShockwaveFlash1" r:id="rId2" imgW="8280152" imgH="4896975"/>
        </mc:Choice>
        <mc:Fallback>
          <p:control name="ShockwaveFlash1" r:id="rId2" imgW="8280152" imgH="4896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268413"/>
                  <a:ext cx="8280400" cy="48974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8d5dfd963415e0283697133cba133384c83f2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694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Picking Long-Term Discount Rates</vt:lpstr>
      <vt:lpstr>agenda</vt:lpstr>
      <vt:lpstr>critical points</vt:lpstr>
      <vt:lpstr>higher returns DO reduce costs</vt:lpstr>
      <vt:lpstr>simple financial contracts (1 of 6)</vt:lpstr>
      <vt:lpstr>simple financial contracts (2 of 6)</vt:lpstr>
      <vt:lpstr>simple financial contracts (3 of 6)</vt:lpstr>
      <vt:lpstr>simple financial contracts (4 of 6)</vt:lpstr>
      <vt:lpstr>simple financial contracts (5 of 6)</vt:lpstr>
      <vt:lpstr>simple financial contracts (6 of 6)</vt:lpstr>
      <vt:lpstr>tentative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Picking Long-Term Discount Rates</dc:title>
  <dc:creator>Jon</dc:creator>
  <cp:lastModifiedBy>Jon Spain</cp:lastModifiedBy>
  <cp:revision>24</cp:revision>
  <dcterms:created xsi:type="dcterms:W3CDTF">2016-02-23T21:11:41Z</dcterms:created>
  <dcterms:modified xsi:type="dcterms:W3CDTF">2016-03-01T22:11:20Z</dcterms:modified>
</cp:coreProperties>
</file>