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2D3D7-E3BF-4E5A-8060-85A352D3092E}" type="datetimeFigureOut">
              <a:rPr lang="en-GB" smtClean="0"/>
              <a:t>02/03/2011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D2F9F-1274-4BCC-9F70-964BD2DF8AF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F10E36-FB88-4D2A-BB70-E62DB117F449}" type="slidenum">
              <a:rPr lang="es-ES_tradnl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_tradnl"/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F0049B-2646-4CFF-B934-7DE6DBAC8E76}" type="slidenum">
              <a:rPr lang="es-ES_tradnl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ES_tradnl"/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386EE6-1F8A-4200-BCAA-605698648F59}" type="slidenum">
              <a:rPr lang="es-ES_tradnl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ES_tradnl"/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F1781F-1D10-44AD-9583-075D69BE0E3B}" type="slidenum">
              <a:rPr lang="es-ES_tradnl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_tradnl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9B4525-866B-4AC8-A58F-6583EA090B79}" type="slidenum">
              <a:rPr lang="es-ES_tradnl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_tradnl"/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0F2E74-3BE3-4B56-A9D7-8CE1AD08F39C}" type="slidenum">
              <a:rPr lang="es-ES_tradnl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_tradnl"/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B3E3-737D-4038-B73E-10121C48DFDE}" type="datetimeFigureOut">
              <a:rPr lang="en-GB" smtClean="0"/>
              <a:t>02/03/2011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4323-1D3F-43A6-8778-2A0A4721132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B3E3-737D-4038-B73E-10121C48DFDE}" type="datetimeFigureOut">
              <a:rPr lang="en-GB" smtClean="0"/>
              <a:t>02/03/2011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4323-1D3F-43A6-8778-2A0A4721132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B3E3-737D-4038-B73E-10121C48DFDE}" type="datetimeFigureOut">
              <a:rPr lang="en-GB" smtClean="0"/>
              <a:t>02/03/2011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4323-1D3F-43A6-8778-2A0A4721132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7772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733800"/>
            <a:ext cx="7772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E09BE9-8E89-4701-8E2F-910719D72326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990600"/>
            <a:ext cx="38100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90600"/>
            <a:ext cx="38100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8100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33800"/>
            <a:ext cx="38100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63E8A3-33B4-4D80-9F50-9A72A23CE491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B3E3-737D-4038-B73E-10121C48DFDE}" type="datetimeFigureOut">
              <a:rPr lang="en-GB" smtClean="0"/>
              <a:t>02/03/2011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4323-1D3F-43A6-8778-2A0A4721132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B3E3-737D-4038-B73E-10121C48DFDE}" type="datetimeFigureOut">
              <a:rPr lang="en-GB" smtClean="0"/>
              <a:t>02/03/2011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4323-1D3F-43A6-8778-2A0A4721132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B3E3-737D-4038-B73E-10121C48DFDE}" type="datetimeFigureOut">
              <a:rPr lang="en-GB" smtClean="0"/>
              <a:t>02/03/2011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4323-1D3F-43A6-8778-2A0A4721132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B3E3-737D-4038-B73E-10121C48DFDE}" type="datetimeFigureOut">
              <a:rPr lang="en-GB" smtClean="0"/>
              <a:t>02/03/2011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4323-1D3F-43A6-8778-2A0A4721132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B3E3-737D-4038-B73E-10121C48DFDE}" type="datetimeFigureOut">
              <a:rPr lang="en-GB" smtClean="0"/>
              <a:t>02/03/2011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4323-1D3F-43A6-8778-2A0A4721132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B3E3-737D-4038-B73E-10121C48DFDE}" type="datetimeFigureOut">
              <a:rPr lang="en-GB" smtClean="0"/>
              <a:t>02/03/2011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4323-1D3F-43A6-8778-2A0A4721132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B3E3-737D-4038-B73E-10121C48DFDE}" type="datetimeFigureOut">
              <a:rPr lang="en-GB" smtClean="0"/>
              <a:t>02/03/2011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4323-1D3F-43A6-8778-2A0A4721132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B3E3-737D-4038-B73E-10121C48DFDE}" type="datetimeFigureOut">
              <a:rPr lang="en-GB" smtClean="0"/>
              <a:t>02/03/2011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4323-1D3F-43A6-8778-2A0A4721132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CB3E3-737D-4038-B73E-10121C48DFDE}" type="datetimeFigureOut">
              <a:rPr lang="en-GB" smtClean="0"/>
              <a:t>02/03/2011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D4323-1D3F-43A6-8778-2A0A4721132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Gresham College\Cavalli titles\Alva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962400"/>
            <a:ext cx="7772400" cy="1371600"/>
          </a:xfrm>
        </p:spPr>
        <p:txBody>
          <a:bodyPr/>
          <a:lstStyle/>
          <a:p>
            <a:r>
              <a:rPr lang="es-ES_tradnl" sz="3200" i="1" smtClean="0"/>
              <a:t>The twenty two steps</a:t>
            </a:r>
            <a:r>
              <a:rPr lang="es-ES_tradnl" sz="1800" i="1" smtClean="0"/>
              <a:t/>
            </a:r>
            <a:br>
              <a:rPr lang="es-ES_tradnl" sz="1800" i="1" smtClean="0"/>
            </a:br>
            <a:r>
              <a:rPr lang="es-ES_tradnl" sz="2400" smtClean="0"/>
              <a:t>Clef Anomalies or ‘Basso alla Bastarda’ in</a:t>
            </a:r>
            <a:br>
              <a:rPr lang="es-ES_tradnl" sz="2400" smtClean="0"/>
            </a:br>
            <a:r>
              <a:rPr lang="es-ES_tradnl" sz="2400" smtClean="0"/>
              <a:t>Mid Seventeenth-Century Italian Opera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15000"/>
            <a:ext cx="6400800" cy="990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altLang="ja-JP" sz="2000" smtClean="0"/>
              <a:t>Álvaro Torrente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altLang="ja-JP" sz="1600" smtClean="0"/>
              <a:t>Universidad Complutense de Madrid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altLang="ja-JP" sz="1600" smtClean="0"/>
              <a:t>Royal Holloway, University of London</a:t>
            </a:r>
            <a:endParaRPr lang="es-ES_tradnl" sz="1600" smtClean="0"/>
          </a:p>
        </p:txBody>
      </p:sp>
      <p:pic>
        <p:nvPicPr>
          <p:cNvPr id="5124" name="Picture 4" descr="lacalis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43000"/>
            <a:ext cx="760412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mtClean="0"/>
              <a:t>The twenty two steps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es-ES_tradnl" sz="2000" smtClean="0"/>
              <a:t>A singer cannot claim “to be a real bass if he does not have a range of 22 notes from top to bottom with the same roundness of tone throughout”</a:t>
            </a:r>
          </a:p>
          <a:p>
            <a:pPr algn="just"/>
            <a:endParaRPr lang="es-ES_tradnl" sz="2000" smtClean="0"/>
          </a:p>
          <a:p>
            <a:pPr algn="just">
              <a:buFontTx/>
              <a:buNone/>
            </a:pPr>
            <a:r>
              <a:rPr lang="es-ES_tradnl" sz="1600" smtClean="0"/>
              <a:t>	Luigi Zenobi, </a:t>
            </a:r>
            <a:r>
              <a:rPr lang="es-ES_tradnl" sz="1600" i="1" smtClean="0"/>
              <a:t>Discorso sopra la musica</a:t>
            </a:r>
            <a:r>
              <a:rPr lang="es-ES_tradnl" sz="1600" smtClean="0"/>
              <a:t> (Napoli, </a:t>
            </a:r>
            <a:r>
              <a:rPr lang="es-ES_tradnl" sz="1600" i="1" smtClean="0"/>
              <a:t>ca.</a:t>
            </a:r>
            <a:r>
              <a:rPr lang="es-ES_tradnl" sz="1600" smtClean="0"/>
              <a:t> 1600), quoted from Richard Wistreich, </a:t>
            </a:r>
            <a:r>
              <a:rPr lang="es-ES_tradnl" sz="1600" i="1" smtClean="0"/>
              <a:t>Warrior, courtier, singer </a:t>
            </a:r>
            <a:r>
              <a:rPr lang="es-ES_tradnl" sz="1600" smtClean="0"/>
              <a:t>(Ashgate, 2007)</a:t>
            </a:r>
          </a:p>
        </p:txBody>
      </p:sp>
      <p:pic>
        <p:nvPicPr>
          <p:cNvPr id="6148" name="Picture 5" descr="22Step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330325"/>
            <a:ext cx="7772400" cy="1909763"/>
          </a:xfrm>
        </p:spPr>
      </p:pic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BDE800D-147B-4F25-A6B8-780D82E9969D}" type="slidenum">
              <a:rPr lang="es-ES_tradnl" sz="1400">
                <a:solidFill>
                  <a:schemeClr val="accent1"/>
                </a:solidFill>
                <a:latin typeface="Times New Roman" pitchFamily="18" charset="0"/>
              </a:rPr>
              <a:pPr algn="r"/>
              <a:t>3</a:t>
            </a:fld>
            <a:endParaRPr lang="es-ES_tradnl" sz="1400">
              <a:solidFill>
                <a:schemeClr val="accent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i="1" smtClean="0"/>
              <a:t>Eritrea</a:t>
            </a:r>
            <a:r>
              <a:rPr lang="es-ES_tradnl" smtClean="0"/>
              <a:t>: Theramene’s change of range</a:t>
            </a:r>
          </a:p>
        </p:txBody>
      </p:sp>
      <p:pic>
        <p:nvPicPr>
          <p:cNvPr id="7171" name="Picture 7" descr="TherameneAlt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731963"/>
            <a:ext cx="6172200" cy="1106487"/>
          </a:xfrm>
        </p:spPr>
      </p:pic>
      <p:pic>
        <p:nvPicPr>
          <p:cNvPr id="7172" name="Picture 8" descr="TherameneBass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5800" y="4484688"/>
            <a:ext cx="6172200" cy="1089025"/>
          </a:xfrm>
        </p:spPr>
      </p:pic>
      <p:pic>
        <p:nvPicPr>
          <p:cNvPr id="7173" name="Picture 12" descr="AltoRang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162800" y="1746250"/>
            <a:ext cx="1143000" cy="1079500"/>
          </a:xfrm>
        </p:spPr>
      </p:pic>
      <p:pic>
        <p:nvPicPr>
          <p:cNvPr id="7174" name="Picture 13" descr="BAssoRang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7162800" y="4514850"/>
            <a:ext cx="1141413" cy="1025525"/>
          </a:xfrm>
        </p:spPr>
      </p:pic>
      <p:sp>
        <p:nvSpPr>
          <p:cNvPr id="7175" name="Rectangle 14"/>
          <p:cNvSpPr>
            <a:spLocks noChangeArrowheads="1"/>
          </p:cNvSpPr>
          <p:nvPr/>
        </p:nvSpPr>
        <p:spPr bwMode="auto">
          <a:xfrm>
            <a:off x="685800" y="1203325"/>
            <a:ext cx="2667000" cy="396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_tradnl">
                <a:solidFill>
                  <a:schemeClr val="accent1"/>
                </a:solidFill>
                <a:latin typeface="Times New Roman" pitchFamily="18" charset="0"/>
              </a:rPr>
              <a:t>Act III, Scene 12; f.  92r</a:t>
            </a:r>
          </a:p>
        </p:txBody>
      </p:sp>
      <p:sp>
        <p:nvSpPr>
          <p:cNvPr id="7176" name="Rectangle 15"/>
          <p:cNvSpPr>
            <a:spLocks noChangeArrowheads="1"/>
          </p:cNvSpPr>
          <p:nvPr/>
        </p:nvSpPr>
        <p:spPr bwMode="auto">
          <a:xfrm>
            <a:off x="665163" y="3946525"/>
            <a:ext cx="2709862" cy="396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_tradnl">
                <a:solidFill>
                  <a:schemeClr val="accent1"/>
                </a:solidFill>
                <a:latin typeface="Times New Roman" pitchFamily="18" charset="0"/>
              </a:rPr>
              <a:t>Act III, Scene 12; f.  93v</a:t>
            </a:r>
          </a:p>
        </p:txBody>
      </p:sp>
      <p:sp>
        <p:nvSpPr>
          <p:cNvPr id="7177" name="Rectangle 16"/>
          <p:cNvSpPr>
            <a:spLocks noChangeArrowheads="1"/>
          </p:cNvSpPr>
          <p:nvPr/>
        </p:nvSpPr>
        <p:spPr bwMode="auto">
          <a:xfrm>
            <a:off x="7315200" y="1219200"/>
            <a:ext cx="635000" cy="396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_tradnl">
                <a:solidFill>
                  <a:schemeClr val="accent1"/>
                </a:solidFill>
                <a:latin typeface="Times New Roman" pitchFamily="18" charset="0"/>
              </a:rPr>
              <a:t>Alto</a:t>
            </a:r>
          </a:p>
        </p:txBody>
      </p:sp>
      <p:sp>
        <p:nvSpPr>
          <p:cNvPr id="7178" name="Rectangle 17"/>
          <p:cNvSpPr>
            <a:spLocks noChangeArrowheads="1"/>
          </p:cNvSpPr>
          <p:nvPr/>
        </p:nvSpPr>
        <p:spPr bwMode="auto">
          <a:xfrm>
            <a:off x="7181850" y="3962400"/>
            <a:ext cx="1058863" cy="396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_tradnl">
                <a:solidFill>
                  <a:schemeClr val="accent1"/>
                </a:solidFill>
                <a:latin typeface="Times New Roman" pitchFamily="18" charset="0"/>
              </a:rPr>
              <a:t>Baritone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i="1" smtClean="0"/>
              <a:t>Eritrea</a:t>
            </a:r>
            <a:r>
              <a:rPr lang="es-ES_tradnl" smtClean="0"/>
              <a:t>: Closing chorus</a:t>
            </a:r>
            <a:endParaRPr lang="es-ES_tradnl" i="1" smtClean="0"/>
          </a:p>
        </p:txBody>
      </p:sp>
      <p:pic>
        <p:nvPicPr>
          <p:cNvPr id="8195" name="Picture 4" descr="EritreaChoru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093913"/>
            <a:ext cx="7772400" cy="3127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i="1" smtClean="0"/>
              <a:t>Orontea</a:t>
            </a:r>
            <a:r>
              <a:rPr lang="es-ES_tradnl" smtClean="0"/>
              <a:t>: Gelone’s change of range</a:t>
            </a:r>
          </a:p>
        </p:txBody>
      </p:sp>
      <p:pic>
        <p:nvPicPr>
          <p:cNvPr id="9219" name="Picture 9" descr="GeloneBass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423988"/>
            <a:ext cx="6172200" cy="1724025"/>
          </a:xfrm>
        </p:spPr>
      </p:pic>
      <p:pic>
        <p:nvPicPr>
          <p:cNvPr id="9220" name="Picture 10" descr="GeloneAlt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5800" y="4637088"/>
            <a:ext cx="6172200" cy="782637"/>
          </a:xfrm>
        </p:spPr>
      </p:pic>
      <p:pic>
        <p:nvPicPr>
          <p:cNvPr id="9221" name="Picture 11" descr="GBassoRang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162800" y="1798638"/>
            <a:ext cx="1219200" cy="973137"/>
          </a:xfrm>
        </p:spPr>
      </p:pic>
      <p:pic>
        <p:nvPicPr>
          <p:cNvPr id="9222" name="Picture 12" descr="GAltoRang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7164388" y="4511675"/>
            <a:ext cx="1217612" cy="1035050"/>
          </a:xfrm>
        </p:spPr>
      </p:pic>
      <p:sp>
        <p:nvSpPr>
          <p:cNvPr id="9223" name="Rectangle 13"/>
          <p:cNvSpPr>
            <a:spLocks noChangeArrowheads="1"/>
          </p:cNvSpPr>
          <p:nvPr/>
        </p:nvSpPr>
        <p:spPr bwMode="auto">
          <a:xfrm>
            <a:off x="877888" y="914400"/>
            <a:ext cx="2286000" cy="396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_tradnl">
                <a:solidFill>
                  <a:schemeClr val="accent1"/>
                </a:solidFill>
                <a:latin typeface="Times New Roman" pitchFamily="18" charset="0"/>
              </a:rPr>
              <a:t>Act I, Scene 6; f.  5v</a:t>
            </a:r>
          </a:p>
        </p:txBody>
      </p:sp>
      <p:sp>
        <p:nvSpPr>
          <p:cNvPr id="9224" name="Rectangle 14"/>
          <p:cNvSpPr>
            <a:spLocks noChangeArrowheads="1"/>
          </p:cNvSpPr>
          <p:nvPr/>
        </p:nvSpPr>
        <p:spPr bwMode="auto">
          <a:xfrm>
            <a:off x="762000" y="4114800"/>
            <a:ext cx="3068638" cy="396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_tradnl">
                <a:solidFill>
                  <a:schemeClr val="accent1"/>
                </a:solidFill>
                <a:latin typeface="Times New Roman" pitchFamily="18" charset="0"/>
              </a:rPr>
              <a:t>Act II, Scene 16; ff. 33v-34r</a:t>
            </a:r>
          </a:p>
        </p:txBody>
      </p:sp>
      <p:sp>
        <p:nvSpPr>
          <p:cNvPr id="9225" name="Rectangle 15"/>
          <p:cNvSpPr>
            <a:spLocks noChangeArrowheads="1"/>
          </p:cNvSpPr>
          <p:nvPr/>
        </p:nvSpPr>
        <p:spPr bwMode="auto">
          <a:xfrm>
            <a:off x="7105650" y="1355725"/>
            <a:ext cx="1058863" cy="396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_tradnl">
                <a:solidFill>
                  <a:schemeClr val="accent1"/>
                </a:solidFill>
                <a:latin typeface="Times New Roman" pitchFamily="18" charset="0"/>
              </a:rPr>
              <a:t>Baritone</a:t>
            </a:r>
          </a:p>
        </p:txBody>
      </p:sp>
      <p:sp>
        <p:nvSpPr>
          <p:cNvPr id="9226" name="Rectangle 16"/>
          <p:cNvSpPr>
            <a:spLocks noChangeArrowheads="1"/>
          </p:cNvSpPr>
          <p:nvPr/>
        </p:nvSpPr>
        <p:spPr bwMode="auto">
          <a:xfrm>
            <a:off x="7394575" y="4022725"/>
            <a:ext cx="635000" cy="396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_tradnl">
                <a:solidFill>
                  <a:schemeClr val="accent1"/>
                </a:solidFill>
                <a:latin typeface="Times New Roman" pitchFamily="18" charset="0"/>
              </a:rPr>
              <a:t>Alto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115</Words>
  <Application>Microsoft Office PowerPoint</Application>
  <PresentationFormat>On-screen Show (4:3)</PresentationFormat>
  <Paragraphs>26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The twenty two steps Clef Anomalies or ‘Basso alla Bastarda’ in Mid Seventeenth-Century Italian Opera</vt:lpstr>
      <vt:lpstr>The twenty two steps</vt:lpstr>
      <vt:lpstr>Eritrea: Theramene’s change of range</vt:lpstr>
      <vt:lpstr>Eritrea: Closing chorus</vt:lpstr>
      <vt:lpstr>Orontea: Gelone’s change of range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sage</dc:creator>
  <cp:lastModifiedBy>sage</cp:lastModifiedBy>
  <cp:revision>1</cp:revision>
  <dcterms:created xsi:type="dcterms:W3CDTF">2011-03-02T12:16:35Z</dcterms:created>
  <dcterms:modified xsi:type="dcterms:W3CDTF">2011-03-02T12:17:56Z</dcterms:modified>
</cp:coreProperties>
</file>