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3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17" d="100"/>
          <a:sy n="117" d="100"/>
        </p:scale>
        <p:origin x="-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0" Type="http://schemas.openxmlformats.org/officeDocument/2006/relationships/printerSettings" Target="printerSettings/printerSettings1.bin"/><Relationship Id="rId5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C3CBB-9B50-3D43-9743-EED710573FA8}" type="datetimeFigureOut">
              <a:rPr lang="en-US" smtClean="0"/>
              <a:pPr/>
              <a:t>6/16/10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D28F0-688E-9347-8B1E-A22FA5B82E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C3CBB-9B50-3D43-9743-EED710573FA8}" type="datetimeFigureOut">
              <a:rPr lang="en-US" smtClean="0"/>
              <a:pPr/>
              <a:t>6/16/10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D28F0-688E-9347-8B1E-A22FA5B82E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C3CBB-9B50-3D43-9743-EED710573FA8}" type="datetimeFigureOut">
              <a:rPr lang="en-US" smtClean="0"/>
              <a:pPr/>
              <a:t>6/16/10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D28F0-688E-9347-8B1E-A22FA5B82E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C3CBB-9B50-3D43-9743-EED710573FA8}" type="datetimeFigureOut">
              <a:rPr lang="en-US" smtClean="0"/>
              <a:pPr/>
              <a:t>6/16/10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D28F0-688E-9347-8B1E-A22FA5B82E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C3CBB-9B50-3D43-9743-EED710573FA8}" type="datetimeFigureOut">
              <a:rPr lang="en-US" smtClean="0"/>
              <a:pPr/>
              <a:t>6/16/10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D28F0-688E-9347-8B1E-A22FA5B82E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C3CBB-9B50-3D43-9743-EED710573FA8}" type="datetimeFigureOut">
              <a:rPr lang="en-US" smtClean="0"/>
              <a:pPr/>
              <a:t>6/16/10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D28F0-688E-9347-8B1E-A22FA5B82E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C3CBB-9B50-3D43-9743-EED710573FA8}" type="datetimeFigureOut">
              <a:rPr lang="en-US" smtClean="0"/>
              <a:pPr/>
              <a:t>6/16/10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D28F0-688E-9347-8B1E-A22FA5B82E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C3CBB-9B50-3D43-9743-EED710573FA8}" type="datetimeFigureOut">
              <a:rPr lang="en-US" smtClean="0"/>
              <a:pPr/>
              <a:t>6/16/10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D28F0-688E-9347-8B1E-A22FA5B82E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C3CBB-9B50-3D43-9743-EED710573FA8}" type="datetimeFigureOut">
              <a:rPr lang="en-US" smtClean="0"/>
              <a:pPr/>
              <a:t>6/16/10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D28F0-688E-9347-8B1E-A22FA5B82E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C3CBB-9B50-3D43-9743-EED710573FA8}" type="datetimeFigureOut">
              <a:rPr lang="en-US" smtClean="0"/>
              <a:pPr/>
              <a:t>6/16/10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D28F0-688E-9347-8B1E-A22FA5B82E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C3CBB-9B50-3D43-9743-EED710573FA8}" type="datetimeFigureOut">
              <a:rPr lang="en-US" smtClean="0"/>
              <a:pPr/>
              <a:t>6/16/10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D28F0-688E-9347-8B1E-A22FA5B82E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C3CBB-9B50-3D43-9743-EED710573FA8}" type="datetimeFigureOut">
              <a:rPr lang="en-US" smtClean="0"/>
              <a:pPr/>
              <a:t>6/16/10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D28F0-688E-9347-8B1E-A22FA5B82E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Why Corruption?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Jonathan </a:t>
            </a:r>
            <a:r>
              <a:rPr lang="en-US" dirty="0" err="1" smtClean="0"/>
              <a:t>Hopkin</a:t>
            </a:r>
            <a:endParaRPr lang="en-US" dirty="0" smtClean="0"/>
          </a:p>
          <a:p>
            <a:r>
              <a:rPr lang="en-US" dirty="0" smtClean="0"/>
              <a:t>London School of Economics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Modernization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Corruption an expression of traditional hierarchical ties that undermine workings of formal institutions (</a:t>
            </a:r>
            <a:r>
              <a:rPr lang="en-US" dirty="0" err="1" smtClean="0"/>
              <a:t>Banfield</a:t>
            </a:r>
            <a:r>
              <a:rPr lang="en-US" dirty="0" smtClean="0"/>
              <a:t> ‘Amoral </a:t>
            </a:r>
            <a:r>
              <a:rPr lang="en-US" dirty="0" err="1" smtClean="0"/>
              <a:t>familism</a:t>
            </a:r>
            <a:r>
              <a:rPr lang="en-US" dirty="0" smtClean="0"/>
              <a:t>’)</a:t>
            </a:r>
          </a:p>
          <a:p>
            <a:endParaRPr lang="en-US" dirty="0" smtClean="0"/>
          </a:p>
          <a:p>
            <a:r>
              <a:rPr lang="en-US" dirty="0" smtClean="0"/>
              <a:t>Rule of law not secured, economic exchange embedded in informal institutions that work around market regulations</a:t>
            </a:r>
          </a:p>
          <a:p>
            <a:r>
              <a:rPr lang="en-US" dirty="0" smtClean="0"/>
              <a:t>Corruption ‘greases the wheels’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Political institutions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Corruption the result of inadequate institutions that fail to deliver representation and accountability</a:t>
            </a:r>
          </a:p>
          <a:p>
            <a:endParaRPr lang="en-US" dirty="0" smtClean="0"/>
          </a:p>
          <a:p>
            <a:r>
              <a:rPr lang="en-US" dirty="0" smtClean="0"/>
              <a:t>Competitive electoral systems required to ‘kick rascals out’</a:t>
            </a:r>
          </a:p>
          <a:p>
            <a:endParaRPr lang="en-US" dirty="0" smtClean="0"/>
          </a:p>
          <a:p>
            <a:r>
              <a:rPr lang="en-US" dirty="0" smtClean="0"/>
              <a:t>(But what if voters want the rascal?)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Corruption and </a:t>
            </a:r>
            <a:r>
              <a:rPr lang="en-US" dirty="0"/>
              <a:t>r</a:t>
            </a:r>
            <a:r>
              <a:rPr lang="en-US" dirty="0" smtClean="0"/>
              <a:t>ent-seeking - Distort market allocation, lead to inefficiency</a:t>
            </a:r>
          </a:p>
          <a:p>
            <a:endParaRPr lang="en-US" dirty="0" smtClean="0"/>
          </a:p>
          <a:p>
            <a:r>
              <a:rPr lang="en-US" dirty="0" smtClean="0"/>
              <a:t>But why corruption? </a:t>
            </a:r>
            <a:r>
              <a:rPr lang="en-US" dirty="0" err="1"/>
              <a:t>D</a:t>
            </a:r>
            <a:r>
              <a:rPr lang="en-US" dirty="0" err="1" smtClean="0"/>
              <a:t>isfunctional</a:t>
            </a:r>
            <a:r>
              <a:rPr lang="en-US" dirty="0" smtClean="0"/>
              <a:t> institutions as responsible</a:t>
            </a:r>
          </a:p>
          <a:p>
            <a:endParaRPr lang="en-US" dirty="0" smtClean="0"/>
          </a:p>
          <a:p>
            <a:r>
              <a:rPr lang="en-US" dirty="0" smtClean="0"/>
              <a:t>Over-regulation – incentives for bribe-seeking and bribe-giving (Common law </a:t>
            </a:r>
            <a:r>
              <a:rPr lang="en-US" dirty="0" err="1" smtClean="0"/>
              <a:t>vs</a:t>
            </a:r>
            <a:r>
              <a:rPr lang="en-US" dirty="0" smtClean="0"/>
              <a:t> Roman law)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the UK?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Corruption in the narrow sense not a big deal in UK</a:t>
            </a:r>
          </a:p>
          <a:p>
            <a:r>
              <a:rPr lang="en-US" dirty="0" smtClean="0"/>
              <a:t>However, revolving door between business and politics creates issues</a:t>
            </a:r>
          </a:p>
          <a:p>
            <a:r>
              <a:rPr lang="en-US" dirty="0" smtClean="0"/>
              <a:t>Overbearing power of financial sector to achieve desired policy corrupt in broad sense.</a:t>
            </a:r>
          </a:p>
          <a:p>
            <a:r>
              <a:rPr lang="en-US" dirty="0" smtClean="0"/>
              <a:t>Obsession with minutiae (MPs expenses, top civil service salaries)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our problem? Politics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to define what the issue is: economic, political, ethical, trust?</a:t>
            </a:r>
          </a:p>
          <a:p>
            <a:endParaRPr lang="en-US" dirty="0" smtClean="0"/>
          </a:p>
          <a:p>
            <a:r>
              <a:rPr lang="en-US" dirty="0" smtClean="0"/>
              <a:t>MPs expenses easily fixed in practical terms, but political legitimacy issue stems from broader question of representativeness of political system (no constitution, distorting electoral laws, weak parties)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our problem? Economics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Financial sector problems a matter of regulation and political power. </a:t>
            </a:r>
          </a:p>
          <a:p>
            <a:r>
              <a:rPr lang="en-US" dirty="0" smtClean="0"/>
              <a:t>‘</a:t>
            </a:r>
            <a:r>
              <a:rPr lang="en-US" dirty="0" err="1" smtClean="0"/>
              <a:t>Plutonomy</a:t>
            </a:r>
            <a:r>
              <a:rPr lang="en-US" dirty="0" smtClean="0"/>
              <a:t>’ – (Citigroup memo). Society run by the super-rich in the interests of the super-rich</a:t>
            </a:r>
          </a:p>
          <a:p>
            <a:endParaRPr lang="en-US" dirty="0" smtClean="0"/>
          </a:p>
          <a:p>
            <a:r>
              <a:rPr lang="en-US" dirty="0" smtClean="0"/>
              <a:t>Impossible to regulate business properly. Fiscal adjustment hindered by ease of tax evasion. Misallocation of resources.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Conclusion: Trust and Participation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Successful resolution requires rebalancing by strengthening political legitimacy of the state.</a:t>
            </a:r>
          </a:p>
          <a:p>
            <a:endParaRPr lang="en-US" dirty="0" smtClean="0"/>
          </a:p>
          <a:p>
            <a:r>
              <a:rPr lang="en-US" dirty="0" smtClean="0"/>
              <a:t>But are citizens sufficiently concerned to act?</a:t>
            </a:r>
          </a:p>
          <a:p>
            <a:r>
              <a:rPr lang="en-US" dirty="0" smtClean="0"/>
              <a:t>If not, no big deal. British state effective enough. But democratic disaffection will continue, and future challenges may require citizens to have high trust in the state.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351</Words>
  <Application>Microsoft Macintosh PowerPoint</Application>
  <PresentationFormat>On-screen Show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Why Corruption?</vt:lpstr>
      <vt:lpstr>Modernization theory</vt:lpstr>
      <vt:lpstr>Political institutions</vt:lpstr>
      <vt:lpstr>Economists</vt:lpstr>
      <vt:lpstr>And the UK?</vt:lpstr>
      <vt:lpstr>What’s our problem? Politics</vt:lpstr>
      <vt:lpstr>What’s our problem? Economics</vt:lpstr>
      <vt:lpstr>Conclusion: Trust and Participation</vt:lpstr>
    </vt:vector>
  </TitlesOfParts>
  <Company>London School of Economics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Corruption?</dc:title>
  <dc:creator>Jonathan User</dc:creator>
  <cp:lastModifiedBy>Mohamed Talbi</cp:lastModifiedBy>
  <cp:revision>3</cp:revision>
  <dcterms:created xsi:type="dcterms:W3CDTF">2010-06-16T09:25:48Z</dcterms:created>
  <dcterms:modified xsi:type="dcterms:W3CDTF">2010-06-16T09:26:50Z</dcterms:modified>
</cp:coreProperties>
</file>