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Default Extension="sldx" ContentType="application/vnd.openxmlformats-officedocument.presentationml.slide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820" r:id="rId2"/>
  </p:sldMasterIdLst>
  <p:notesMasterIdLst>
    <p:notesMasterId r:id="rId30"/>
  </p:notesMasterIdLst>
  <p:handoutMasterIdLst>
    <p:handoutMasterId r:id="rId31"/>
  </p:handoutMasterIdLst>
  <p:sldIdLst>
    <p:sldId id="258" r:id="rId3"/>
    <p:sldId id="263" r:id="rId4"/>
    <p:sldId id="259" r:id="rId5"/>
    <p:sldId id="347" r:id="rId6"/>
    <p:sldId id="349" r:id="rId7"/>
    <p:sldId id="348" r:id="rId8"/>
    <p:sldId id="332" r:id="rId9"/>
    <p:sldId id="333" r:id="rId10"/>
    <p:sldId id="335" r:id="rId11"/>
    <p:sldId id="336" r:id="rId12"/>
    <p:sldId id="338" r:id="rId13"/>
    <p:sldId id="339" r:id="rId14"/>
    <p:sldId id="340" r:id="rId15"/>
    <p:sldId id="341" r:id="rId16"/>
    <p:sldId id="342" r:id="rId17"/>
    <p:sldId id="343" r:id="rId18"/>
    <p:sldId id="344" r:id="rId19"/>
    <p:sldId id="345" r:id="rId20"/>
    <p:sldId id="346" r:id="rId21"/>
    <p:sldId id="352" r:id="rId22"/>
    <p:sldId id="353" r:id="rId23"/>
    <p:sldId id="267" r:id="rId24"/>
    <p:sldId id="268" r:id="rId25"/>
    <p:sldId id="269" r:id="rId26"/>
    <p:sldId id="350" r:id="rId27"/>
    <p:sldId id="272" r:id="rId28"/>
    <p:sldId id="273" r:id="rId29"/>
  </p:sldIdLst>
  <p:sldSz cx="9144000" cy="6858000" type="screen4x3"/>
  <p:notesSz cx="6669088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3B34"/>
    <a:srgbClr val="BF8634"/>
    <a:srgbClr val="B48634"/>
    <a:srgbClr val="FFFFFF"/>
    <a:srgbClr val="000000"/>
    <a:srgbClr val="CC6600"/>
    <a:srgbClr val="01021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60" autoAdjust="0"/>
  </p:normalViewPr>
  <p:slideViewPr>
    <p:cSldViewPr>
      <p:cViewPr varScale="1">
        <p:scale>
          <a:sx n="107" d="100"/>
          <a:sy n="107" d="100"/>
        </p:scale>
        <p:origin x="-84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A16F62B-52FC-4B83-8DDF-246BD51EAA7D}" type="datetimeFigureOut">
              <a:rPr lang="en-US"/>
              <a:pPr>
                <a:defRPr/>
              </a:pPr>
              <a:t>3/3/2015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902B4E4-27AB-42B8-8E93-1F7CD85F903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E62E12E-8057-4516-8282-BC15EBD9B417}" type="datetimeFigureOut">
              <a:rPr lang="en-US"/>
              <a:pPr>
                <a:defRPr/>
              </a:pPr>
              <a:t>3/3/2015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716463"/>
            <a:ext cx="5335588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B4812B0-1124-4814-BF0F-41EAF0A5CC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412629-1A50-4A56-AEF1-465C8A0F07BC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CAC00B-7408-447F-B605-18B8D265F10E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0112A9-5BB9-49FA-BDAF-D790BD0E6AE0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D1FDE8-0111-455A-94AF-9B012834E7FF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BE1045-3EA0-4E5C-B804-204295260356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9831ED-B911-4B8F-AC3F-F20789A46F2F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FAA0485A-8968-4C51-93CB-DA44C3D3CD09}" type="slidenum">
              <a:rPr lang="en-GB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781E41-08DE-4B4B-829B-D9E9B567BCD9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9002C8-BE1A-443D-9977-BABEC89B7847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764EA0-2AD2-4D2D-8337-99C677881031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70DDDB-3466-431E-8A33-2B7BB1616E6A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0EEAF5-29B4-471F-A958-CA54F59D7810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1785863A-0C03-4CAF-B0D5-53680FF7DD32}" type="slidenum">
              <a:rPr lang="en-GB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FAABCAFA-652E-442F-B697-A1575D4F1D51}" type="datetime1">
              <a:rPr lang="en-US" smtClean="0"/>
              <a:pPr>
                <a:defRPr/>
              </a:pPr>
              <a:t>3/3/2015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4B2EFF-0283-4AB4-BFC4-8801612F24F0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284DBF-63BD-4879-96BC-DB462393593B}" type="slidenum">
              <a:rPr lang="en-US" smtClean="0"/>
              <a:pPr>
                <a:defRPr/>
              </a:pPr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141352-6A41-491E-A35D-F584859EF84C}" type="slidenum">
              <a:rPr lang="en-GB" smtClean="0"/>
              <a:pPr>
                <a:defRPr/>
              </a:pPr>
              <a:t>18</a:t>
            </a:fld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84A414-7201-4128-8CF5-9E80A53C3484}" type="slidenum">
              <a:rPr lang="en-US" smtClean="0"/>
              <a:pPr>
                <a:defRPr/>
              </a:pPr>
              <a:t>19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0"/>
          <p:cNvSpPr txBox="1">
            <a:spLocks noChangeArrowheads="1"/>
          </p:cNvSpPr>
          <p:nvPr userDrawn="1"/>
        </p:nvSpPr>
        <p:spPr bwMode="auto">
          <a:xfrm>
            <a:off x="250825" y="4652963"/>
            <a:ext cx="31242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/>
              <a:t>Z/Yen Group Limited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/>
              <a:t>90 </a:t>
            </a:r>
            <a:r>
              <a:rPr lang="en-GB" sz="1600" dirty="0" err="1"/>
              <a:t>Basinghall</a:t>
            </a:r>
            <a:r>
              <a:rPr lang="en-GB" sz="1600" dirty="0"/>
              <a:t> Street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/>
              <a:t>London EC2V 5AY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/>
              <a:t>United Kingdom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 err="1"/>
              <a:t>tel</a:t>
            </a:r>
            <a:r>
              <a:rPr lang="en-GB" sz="1600" dirty="0"/>
              <a:t>: +44 (20) 7562-9562</a:t>
            </a:r>
          </a:p>
        </p:txBody>
      </p:sp>
      <p:pic>
        <p:nvPicPr>
          <p:cNvPr id="5" name="Picture 13" descr="Logo_red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932363" y="4365625"/>
            <a:ext cx="3921125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 userDrawn="1"/>
        </p:nvSpPr>
        <p:spPr>
          <a:xfrm>
            <a:off x="2843213" y="981075"/>
            <a:ext cx="6049962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y-GB" sz="1600" i="1" dirty="0">
                <a:latin typeface="Verdana" pitchFamily="34" charset="0"/>
              </a:rPr>
              <a:t>“When would we know our financial system is working?”</a:t>
            </a:r>
            <a:endParaRPr lang="en-US" sz="1600" i="1" dirty="0"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116632"/>
            <a:ext cx="7920880" cy="792088"/>
          </a:xfrm>
          <a:gradFill>
            <a:gsLst>
              <a:gs pos="100000">
                <a:srgbClr val="F03B34"/>
              </a:gs>
              <a:gs pos="99000">
                <a:srgbClr val="C00000">
                  <a:alpha val="0"/>
                </a:srgbClr>
              </a:gs>
            </a:gsLst>
          </a:gradFill>
          <a:ln w="12700"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fr-CH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2428868"/>
            <a:ext cx="8640960" cy="1000132"/>
          </a:xfrm>
          <a:noFill/>
        </p:spPr>
        <p:txBody>
          <a:bodyPr/>
          <a:lstStyle>
            <a:lvl1pPr marL="0" indent="0" algn="ctr">
              <a:buNone/>
              <a:defRPr sz="40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0"/>
          </p:nvPr>
        </p:nvSpPr>
        <p:spPr>
          <a:xfrm>
            <a:off x="250825" y="63817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67C04-9E9D-4212-9A90-27022AE81143}" type="datetime3">
              <a:rPr lang="en-US"/>
              <a:pPr>
                <a:defRPr/>
              </a:pPr>
              <a:t>3 March 2015</a:t>
            </a:fld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BA446-78A4-4D18-8022-78E0503393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6296" y="1196752"/>
            <a:ext cx="1621984" cy="5089768"/>
          </a:xfrm>
          <a:gradFill flip="none" rotWithShape="1">
            <a:gsLst>
              <a:gs pos="100000">
                <a:srgbClr val="F03B34"/>
              </a:gs>
              <a:gs pos="99000">
                <a:srgbClr val="C00000">
                  <a:alpha val="0"/>
                </a:srgbClr>
              </a:gs>
            </a:gsLst>
            <a:lin ang="10800000" scaled="1"/>
            <a:tileRect/>
          </a:gradFill>
          <a:ln>
            <a:gradFill>
              <a:gsLst>
                <a:gs pos="0">
                  <a:srgbClr val="FFFFFF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/>
        </p:spPr>
        <p:txBody>
          <a:bodyPr vert="eaVert"/>
          <a:lstStyle/>
          <a:p>
            <a:r>
              <a:rPr lang="fr-CH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600" y="1196752"/>
            <a:ext cx="6264696" cy="5089768"/>
          </a:xfrm>
        </p:spPr>
        <p:txBody>
          <a:bodyPr vert="eaVert"/>
          <a:lstStyle>
            <a:lvl1pPr>
              <a:buClr>
                <a:srgbClr val="F03B34"/>
              </a:buClr>
              <a:defRPr/>
            </a:lvl1pPr>
            <a:lvl2pPr>
              <a:buClr>
                <a:srgbClr val="F03B34"/>
              </a:buClr>
              <a:defRPr/>
            </a:lvl2pPr>
            <a:lvl3pPr>
              <a:buClr>
                <a:srgbClr val="F03B34"/>
              </a:buClr>
              <a:defRPr/>
            </a:lvl3pPr>
            <a:lvl4pPr>
              <a:buClr>
                <a:srgbClr val="F03B34"/>
              </a:buClr>
              <a:defRPr/>
            </a:lvl4pPr>
            <a:lvl5pPr>
              <a:buClr>
                <a:srgbClr val="F03B34"/>
              </a:buClr>
              <a:defRPr/>
            </a:lvl5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 dirty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07991-38EC-4B7B-AAAA-8DC8FAE6668A}" type="datetime3">
              <a:rPr lang="en-US"/>
              <a:pPr>
                <a:defRPr/>
              </a:pPr>
              <a:t>3 March 2015</a:t>
            </a:fld>
            <a:endParaRPr lang="en-US" dirty="0"/>
          </a:p>
        </p:txBody>
      </p:sp>
      <p:sp>
        <p:nvSpPr>
          <p:cNvPr id="5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BD927-E158-4111-8A38-0F6781D8A8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 userDrawn="1"/>
        </p:nvSpPr>
        <p:spPr bwMode="auto">
          <a:xfrm>
            <a:off x="990600" y="941388"/>
            <a:ext cx="2416175" cy="1241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5885" tIns="42943" rIns="85885" bIns="42943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4556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defRPr/>
            </a:pPr>
            <a:r>
              <a:rPr lang="en-US" sz="7500">
                <a:solidFill>
                  <a:srgbClr val="002B7F"/>
                </a:solidFill>
                <a:latin typeface="Times New Roman" pitchFamily="18" charset="0"/>
                <a:cs typeface="Arial" charset="0"/>
              </a:rPr>
              <a:t>GMO</a:t>
            </a:r>
          </a:p>
        </p:txBody>
      </p:sp>
      <p:sp>
        <p:nvSpPr>
          <p:cNvPr id="5" name="Line 17"/>
          <p:cNvSpPr>
            <a:spLocks noChangeShapeType="1"/>
          </p:cNvSpPr>
          <p:nvPr userDrawn="1"/>
        </p:nvSpPr>
        <p:spPr bwMode="auto">
          <a:xfrm>
            <a:off x="944563" y="1201738"/>
            <a:ext cx="0" cy="2208212"/>
          </a:xfrm>
          <a:prstGeom prst="line">
            <a:avLst/>
          </a:prstGeom>
          <a:noFill/>
          <a:ln w="9525">
            <a:solidFill>
              <a:srgbClr val="002B7F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 lIns="85925" tIns="42963" rIns="85925" bIns="42963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Line 18"/>
          <p:cNvSpPr>
            <a:spLocks noChangeShapeType="1"/>
          </p:cNvSpPr>
          <p:nvPr userDrawn="1"/>
        </p:nvSpPr>
        <p:spPr bwMode="auto">
          <a:xfrm>
            <a:off x="8440738" y="3382963"/>
            <a:ext cx="0" cy="2343150"/>
          </a:xfrm>
          <a:prstGeom prst="line">
            <a:avLst/>
          </a:prstGeom>
          <a:noFill/>
          <a:ln w="9525">
            <a:solidFill>
              <a:srgbClr val="002B7F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 lIns="85925" tIns="42963" rIns="85925" bIns="42963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 userDrawn="1"/>
        </p:nvSpPr>
        <p:spPr bwMode="auto">
          <a:xfrm>
            <a:off x="6032500" y="1677988"/>
            <a:ext cx="2452688" cy="2555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5885" tIns="42943" rIns="85885" bIns="42943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4556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0" hangingPunct="0">
              <a:buSzPct val="85000"/>
              <a:buFont typeface="Wingdings" pitchFamily="2" charset="2"/>
              <a:buNone/>
              <a:defRPr/>
            </a:pPr>
            <a:r>
              <a:rPr lang="en-US" sz="1100" b="1">
                <a:solidFill>
                  <a:srgbClr val="003399"/>
                </a:solidFill>
                <a:latin typeface="Times New Roman" pitchFamily="18" charset="0"/>
                <a:cs typeface="Arial" charset="0"/>
              </a:rPr>
              <a:t>North America | Europe | Asia-Pacific</a:t>
            </a:r>
          </a:p>
        </p:txBody>
      </p:sp>
      <p:sp>
        <p:nvSpPr>
          <p:cNvPr id="8" name="Line 20"/>
          <p:cNvSpPr>
            <a:spLocks noChangeShapeType="1"/>
          </p:cNvSpPr>
          <p:nvPr userDrawn="1"/>
        </p:nvSpPr>
        <p:spPr bwMode="auto">
          <a:xfrm>
            <a:off x="944563" y="3394075"/>
            <a:ext cx="7496175" cy="0"/>
          </a:xfrm>
          <a:prstGeom prst="line">
            <a:avLst/>
          </a:prstGeom>
          <a:noFill/>
          <a:ln w="38100">
            <a:solidFill>
              <a:srgbClr val="002B7F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 lIns="85925" tIns="42963" rIns="85925" bIns="42963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9" name="Text Box 21"/>
          <p:cNvSpPr txBox="1">
            <a:spLocks noChangeArrowheads="1"/>
          </p:cNvSpPr>
          <p:nvPr userDrawn="1"/>
        </p:nvSpPr>
        <p:spPr bwMode="auto">
          <a:xfrm>
            <a:off x="4203700" y="6672263"/>
            <a:ext cx="4248150" cy="123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>
            <a:spAutoFit/>
          </a:bodyPr>
          <a:lstStyle>
            <a:lvl1pPr defTabSz="101917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455613" defTabSz="1019175"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101917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101917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101917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8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Proprietary information – not for distribution beyond intended recipient.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942403" y="3569075"/>
            <a:ext cx="4944341" cy="323165"/>
          </a:xfrm>
        </p:spPr>
        <p:txBody>
          <a:bodyPr anchor="t"/>
          <a:lstStyle>
            <a:lvl1pPr>
              <a:lnSpc>
                <a:spcPct val="100000"/>
              </a:lnSpc>
              <a:defRPr sz="2100" b="1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subTitle" idx="1"/>
          </p:nvPr>
        </p:nvSpPr>
        <p:spPr>
          <a:xfrm>
            <a:off x="942402" y="5569580"/>
            <a:ext cx="2473614" cy="200055"/>
          </a:xfrm>
        </p:spPr>
        <p:txBody>
          <a:bodyPr anchor="b"/>
          <a:lstStyle>
            <a:lvl1pPr>
              <a:spcBef>
                <a:spcPct val="10000"/>
              </a:spcBef>
              <a:defRPr sz="1300" i="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467" y="1176617"/>
            <a:ext cx="8145318" cy="149579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039" y="4406713"/>
            <a:ext cx="7771533" cy="994118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039" y="4114327"/>
            <a:ext cx="7771533" cy="292388"/>
          </a:xfrm>
        </p:spPr>
        <p:txBody>
          <a:bodyPr anchor="b"/>
          <a:lstStyle>
            <a:lvl1pPr marL="0" indent="0">
              <a:buNone/>
              <a:defRPr sz="1900"/>
            </a:lvl1pPr>
            <a:lvl2pPr marL="429626" indent="0">
              <a:buNone/>
              <a:defRPr sz="1700"/>
            </a:lvl2pPr>
            <a:lvl3pPr marL="859250" indent="0">
              <a:buNone/>
              <a:defRPr sz="1500"/>
            </a:lvl3pPr>
            <a:lvl4pPr marL="1288873" indent="0">
              <a:buNone/>
              <a:defRPr sz="1300"/>
            </a:lvl4pPr>
            <a:lvl5pPr marL="1718503" indent="0">
              <a:buNone/>
              <a:defRPr sz="1300"/>
            </a:lvl5pPr>
            <a:lvl6pPr marL="2148129" indent="0">
              <a:buNone/>
              <a:defRPr sz="1300"/>
            </a:lvl6pPr>
            <a:lvl7pPr marL="2577750" indent="0">
              <a:buNone/>
              <a:defRPr sz="1300"/>
            </a:lvl7pPr>
            <a:lvl8pPr marL="3007376" indent="0">
              <a:buNone/>
              <a:defRPr sz="1300"/>
            </a:lvl8pPr>
            <a:lvl9pPr marL="3437002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3471" y="1176617"/>
            <a:ext cx="4003386" cy="2203680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398" y="1176617"/>
            <a:ext cx="4003386" cy="2203680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3" y="1077456"/>
            <a:ext cx="8229023" cy="340093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89" y="1467457"/>
            <a:ext cx="4039466" cy="707886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29626" indent="0">
              <a:buNone/>
              <a:defRPr sz="1900" b="1"/>
            </a:lvl2pPr>
            <a:lvl3pPr marL="859250" indent="0">
              <a:buNone/>
              <a:defRPr sz="1700" b="1"/>
            </a:lvl3pPr>
            <a:lvl4pPr marL="1288873" indent="0">
              <a:buNone/>
              <a:defRPr sz="1500" b="1"/>
            </a:lvl4pPr>
            <a:lvl5pPr marL="1718503" indent="0">
              <a:buNone/>
              <a:defRPr sz="1500" b="1"/>
            </a:lvl5pPr>
            <a:lvl6pPr marL="2148129" indent="0">
              <a:buNone/>
              <a:defRPr sz="1500" b="1"/>
            </a:lvl6pPr>
            <a:lvl7pPr marL="2577750" indent="0">
              <a:buNone/>
              <a:defRPr sz="1500" b="1"/>
            </a:lvl7pPr>
            <a:lvl8pPr marL="3007376" indent="0">
              <a:buNone/>
              <a:defRPr sz="1500" b="1"/>
            </a:lvl8pPr>
            <a:lvl9pPr marL="3437002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89" y="2175347"/>
            <a:ext cx="4039466" cy="1572738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602" y="1467457"/>
            <a:ext cx="4040910" cy="707886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29626" indent="0">
              <a:buNone/>
              <a:defRPr sz="1900" b="1"/>
            </a:lvl2pPr>
            <a:lvl3pPr marL="859250" indent="0">
              <a:buNone/>
              <a:defRPr sz="1700" b="1"/>
            </a:lvl3pPr>
            <a:lvl4pPr marL="1288873" indent="0">
              <a:buNone/>
              <a:defRPr sz="1500" b="1"/>
            </a:lvl4pPr>
            <a:lvl5pPr marL="1718503" indent="0">
              <a:buNone/>
              <a:defRPr sz="1500" b="1"/>
            </a:lvl5pPr>
            <a:lvl6pPr marL="2148129" indent="0">
              <a:buNone/>
              <a:defRPr sz="1500" b="1"/>
            </a:lvl6pPr>
            <a:lvl7pPr marL="2577750" indent="0">
              <a:buNone/>
              <a:defRPr sz="1500" b="1"/>
            </a:lvl7pPr>
            <a:lvl8pPr marL="3007376" indent="0">
              <a:buNone/>
              <a:defRPr sz="1500" b="1"/>
            </a:lvl8pPr>
            <a:lvl9pPr marL="3437002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602" y="2175347"/>
            <a:ext cx="4040910" cy="1572738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938700"/>
            <a:ext cx="3007590" cy="497059"/>
          </a:xfrm>
        </p:spPr>
        <p:txBody>
          <a:bodyPr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66" y="273149"/>
            <a:ext cx="5111750" cy="2068259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490" y="1435758"/>
            <a:ext cx="3007590" cy="200055"/>
          </a:xfrm>
        </p:spPr>
        <p:txBody>
          <a:bodyPr/>
          <a:lstStyle>
            <a:lvl1pPr marL="0" indent="0">
              <a:buNone/>
              <a:defRPr sz="1300"/>
            </a:lvl1pPr>
            <a:lvl2pPr marL="429626" indent="0">
              <a:buNone/>
              <a:defRPr sz="1100"/>
            </a:lvl2pPr>
            <a:lvl3pPr marL="859250" indent="0">
              <a:buNone/>
              <a:defRPr sz="900"/>
            </a:lvl3pPr>
            <a:lvl4pPr marL="1288873" indent="0">
              <a:buNone/>
              <a:defRPr sz="800"/>
            </a:lvl4pPr>
            <a:lvl5pPr marL="1718503" indent="0">
              <a:buNone/>
              <a:defRPr sz="800"/>
            </a:lvl5pPr>
            <a:lvl6pPr marL="2148129" indent="0">
              <a:buNone/>
              <a:defRPr sz="800"/>
            </a:lvl6pPr>
            <a:lvl7pPr marL="2577750" indent="0">
              <a:buNone/>
              <a:defRPr sz="800"/>
            </a:lvl7pPr>
            <a:lvl8pPr marL="3007376" indent="0">
              <a:buNone/>
              <a:defRPr sz="800"/>
            </a:lvl8pPr>
            <a:lvl9pPr marL="3437002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37" y="5119087"/>
            <a:ext cx="5486977" cy="248530"/>
          </a:xfrm>
        </p:spPr>
        <p:txBody>
          <a:bodyPr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37" y="612127"/>
            <a:ext cx="5486977" cy="461665"/>
          </a:xfrm>
        </p:spPr>
        <p:txBody>
          <a:bodyPr/>
          <a:lstStyle>
            <a:lvl1pPr marL="0" indent="0">
              <a:buNone/>
              <a:defRPr sz="3000"/>
            </a:lvl1pPr>
            <a:lvl2pPr marL="429626" indent="0">
              <a:buNone/>
              <a:defRPr sz="2600"/>
            </a:lvl2pPr>
            <a:lvl3pPr marL="859250" indent="0">
              <a:buNone/>
              <a:defRPr sz="2300"/>
            </a:lvl3pPr>
            <a:lvl4pPr marL="1288873" indent="0">
              <a:buNone/>
              <a:defRPr sz="1900"/>
            </a:lvl4pPr>
            <a:lvl5pPr marL="1718503" indent="0">
              <a:buNone/>
              <a:defRPr sz="1900"/>
            </a:lvl5pPr>
            <a:lvl6pPr marL="2148129" indent="0">
              <a:buNone/>
              <a:defRPr sz="1900"/>
            </a:lvl6pPr>
            <a:lvl7pPr marL="2577750" indent="0">
              <a:buNone/>
              <a:defRPr sz="1900"/>
            </a:lvl7pPr>
            <a:lvl8pPr marL="3007376" indent="0">
              <a:buNone/>
              <a:defRPr sz="1900"/>
            </a:lvl8pPr>
            <a:lvl9pPr marL="3437002" indent="0">
              <a:buNone/>
              <a:defRPr sz="19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37" y="5367619"/>
            <a:ext cx="5486977" cy="200055"/>
          </a:xfrm>
        </p:spPr>
        <p:txBody>
          <a:bodyPr/>
          <a:lstStyle>
            <a:lvl1pPr marL="0" indent="0">
              <a:buNone/>
              <a:defRPr sz="1300"/>
            </a:lvl1pPr>
            <a:lvl2pPr marL="429626" indent="0">
              <a:buNone/>
              <a:defRPr sz="1100"/>
            </a:lvl2pPr>
            <a:lvl3pPr marL="859250" indent="0">
              <a:buNone/>
              <a:defRPr sz="900"/>
            </a:lvl3pPr>
            <a:lvl4pPr marL="1288873" indent="0">
              <a:buNone/>
              <a:defRPr sz="800"/>
            </a:lvl4pPr>
            <a:lvl5pPr marL="1718503" indent="0">
              <a:buNone/>
              <a:defRPr sz="800"/>
            </a:lvl5pPr>
            <a:lvl6pPr marL="2148129" indent="0">
              <a:buNone/>
              <a:defRPr sz="800"/>
            </a:lvl6pPr>
            <a:lvl7pPr marL="2577750" indent="0">
              <a:buNone/>
              <a:defRPr sz="800"/>
            </a:lvl7pPr>
            <a:lvl8pPr marL="3007376" indent="0">
              <a:buNone/>
              <a:defRPr sz="800"/>
            </a:lvl8pPr>
            <a:lvl9pPr marL="3437002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214422"/>
            <a:ext cx="7920880" cy="5143536"/>
          </a:xfrm>
        </p:spPr>
        <p:txBody>
          <a:bodyPr/>
          <a:lstStyle>
            <a:lvl1pPr>
              <a:buClr>
                <a:srgbClr val="F03B34"/>
              </a:buClr>
              <a:defRPr/>
            </a:lvl1pPr>
            <a:lvl2pPr>
              <a:buClr>
                <a:srgbClr val="F03B34"/>
              </a:buClr>
              <a:defRPr/>
            </a:lvl2pPr>
            <a:lvl3pPr>
              <a:buClr>
                <a:srgbClr val="F03B34"/>
              </a:buClr>
              <a:defRPr/>
            </a:lvl3pPr>
            <a:lvl4pPr>
              <a:buClr>
                <a:srgbClr val="F03B34"/>
              </a:buClr>
              <a:defRPr/>
            </a:lvl4pPr>
            <a:lvl5pPr>
              <a:buClr>
                <a:srgbClr val="F03B34"/>
              </a:buClr>
              <a:defRPr/>
            </a:lvl5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971600" y="262389"/>
            <a:ext cx="7920880" cy="646331"/>
          </a:xfrm>
          <a:prstGeom prst="rect">
            <a:avLst/>
          </a:prstGeom>
          <a:gradFill>
            <a:gsLst>
              <a:gs pos="100000">
                <a:srgbClr val="F03B34"/>
              </a:gs>
              <a:gs pos="99000">
                <a:srgbClr val="C00000">
                  <a:alpha val="0"/>
                </a:srgbClr>
              </a:gs>
            </a:gsLst>
            <a:lin ang="5400000" scaled="0"/>
          </a:gradFill>
          <a:ln w="12700" cmpd="dbl">
            <a:gradFill>
              <a:gsLst>
                <a:gs pos="100000">
                  <a:srgbClr val="FF0000"/>
                </a:gs>
                <a:gs pos="99000">
                  <a:srgbClr val="C00000">
                    <a:alpha val="0"/>
                  </a:srgb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bevel/>
          </a:ln>
          <a:effectLst/>
        </p:spPr>
        <p:txBody>
          <a:bodyPr/>
          <a:lstStyle/>
          <a:p>
            <a:r>
              <a:rPr lang="fr-CH" smtClean="0"/>
              <a:t>Click to edit Master title style</a:t>
            </a:r>
            <a:endParaRPr lang="en-US" dirty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BEA30-71AC-4DE2-8D73-EE569CA1CE97}" type="datetime3">
              <a:rPr lang="en-US"/>
              <a:pPr>
                <a:defRPr/>
              </a:pPr>
              <a:t>3 March 2015</a:t>
            </a:fld>
            <a:endParaRPr lang="en-US" dirty="0"/>
          </a:p>
        </p:txBody>
      </p:sp>
      <p:sp>
        <p:nvSpPr>
          <p:cNvPr id="5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3F8DA-3A8C-4936-B681-BA55343B4B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-6855450" y="1176619"/>
            <a:ext cx="15484239" cy="2769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5959" y="742393"/>
            <a:ext cx="2720745" cy="67655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-6750835" y="742393"/>
            <a:ext cx="13268248" cy="67655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790" y="2361936"/>
            <a:ext cx="8142432" cy="34009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titl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912" y="1172688"/>
            <a:ext cx="8160308" cy="246221"/>
          </a:xfrm>
        </p:spPr>
        <p:txBody>
          <a:bodyPr anchor="b"/>
          <a:lstStyle>
            <a:lvl1pPr marL="0" indent="0">
              <a:buNone/>
              <a:defRPr sz="1600" b="0"/>
            </a:lvl1pPr>
            <a:lvl2pPr marL="410066" indent="0">
              <a:buNone/>
              <a:defRPr sz="1800" b="1"/>
            </a:lvl2pPr>
            <a:lvl3pPr marL="820133" indent="0">
              <a:buNone/>
              <a:defRPr sz="1600" b="1"/>
            </a:lvl3pPr>
            <a:lvl4pPr marL="1230199" indent="0">
              <a:buNone/>
              <a:defRPr sz="1400" b="1"/>
            </a:lvl4pPr>
            <a:lvl5pPr marL="1640265" indent="0">
              <a:buNone/>
              <a:defRPr sz="1400" b="1"/>
            </a:lvl5pPr>
            <a:lvl6pPr marL="2050331" indent="0">
              <a:buNone/>
              <a:defRPr sz="1400" b="1"/>
            </a:lvl6pPr>
            <a:lvl7pPr marL="2460400" indent="0">
              <a:buNone/>
              <a:defRPr sz="1400" b="1"/>
            </a:lvl7pPr>
            <a:lvl8pPr marL="2870467" indent="0">
              <a:buNone/>
              <a:defRPr sz="1400" b="1"/>
            </a:lvl8pPr>
            <a:lvl9pPr marL="3280532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500792" y="1783278"/>
            <a:ext cx="8223342" cy="1703030"/>
          </a:xfrm>
        </p:spPr>
        <p:txBody>
          <a:bodyPr/>
          <a:lstStyle>
            <a:lvl1pPr marL="256292" indent="-256292">
              <a:spcBef>
                <a:spcPts val="269"/>
              </a:spcBef>
              <a:spcAft>
                <a:spcPts val="538"/>
              </a:spcAft>
              <a:buFont typeface="Wingdings" pitchFamily="2" charset="2"/>
              <a:buChar char="n"/>
              <a:defRPr sz="1800" i="0">
                <a:latin typeface="Times New Roman" pitchFamily="18" charset="0"/>
                <a:cs typeface="Times New Roman" pitchFamily="18" charset="0"/>
              </a:defRPr>
            </a:lvl1pPr>
            <a:lvl2pPr marL="619371" indent="-284769">
              <a:spcBef>
                <a:spcPts val="269"/>
              </a:spcBef>
              <a:spcAft>
                <a:spcPts val="538"/>
              </a:spcAft>
              <a:defRPr/>
            </a:lvl2pPr>
            <a:lvl3pPr marL="929769" indent="-227815">
              <a:spcBef>
                <a:spcPts val="269"/>
              </a:spcBef>
              <a:spcAft>
                <a:spcPts val="538"/>
              </a:spcAft>
              <a:defRPr/>
            </a:lvl3pPr>
            <a:lvl4pPr marL="1265795" indent="-256292">
              <a:spcBef>
                <a:spcPts val="269"/>
              </a:spcBef>
              <a:spcAft>
                <a:spcPts val="538"/>
              </a:spcAft>
              <a:buFont typeface="Times New Roman" pitchFamily="18" charset="0"/>
              <a:buChar char="—"/>
              <a:defRPr/>
            </a:lvl4pPr>
            <a:lvl5pPr marL="1589008" indent="-227815">
              <a:spcBef>
                <a:spcPts val="269"/>
              </a:spcBef>
              <a:spcAft>
                <a:spcPts val="538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262389"/>
            <a:ext cx="7920880" cy="646331"/>
          </a:xfrm>
          <a:gradFill>
            <a:gsLst>
              <a:gs pos="100000">
                <a:srgbClr val="F03B34"/>
              </a:gs>
              <a:gs pos="99000">
                <a:srgbClr val="C00000">
                  <a:alpha val="0"/>
                </a:srgbClr>
              </a:gs>
            </a:gsLst>
            <a:lin ang="5400000" scaled="0"/>
          </a:gradFill>
          <a:ln w="12700" cmpd="dbl">
            <a:gradFill>
              <a:gsLst>
                <a:gs pos="100000">
                  <a:srgbClr val="FF0000"/>
                </a:gs>
                <a:gs pos="99000">
                  <a:srgbClr val="C00000">
                    <a:alpha val="0"/>
                  </a:srgb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bevel/>
          </a:ln>
          <a:effectLst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fr-CH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1600" y="1285860"/>
            <a:ext cx="3888432" cy="5000660"/>
          </a:xfrm>
        </p:spPr>
        <p:txBody>
          <a:bodyPr/>
          <a:lstStyle>
            <a:lvl1pPr>
              <a:buClr>
                <a:srgbClr val="F03B34"/>
              </a:buClr>
              <a:defRPr sz="2800"/>
            </a:lvl1pPr>
            <a:lvl2pPr>
              <a:buClr>
                <a:srgbClr val="F03B34"/>
              </a:buClr>
              <a:defRPr sz="2400"/>
            </a:lvl2pPr>
            <a:lvl3pPr>
              <a:buClr>
                <a:srgbClr val="F03B34"/>
              </a:buClr>
              <a:defRPr sz="2000"/>
            </a:lvl3pPr>
            <a:lvl4pPr>
              <a:buClr>
                <a:srgbClr val="F03B34"/>
              </a:buClr>
              <a:defRPr sz="1800"/>
            </a:lvl4pPr>
            <a:lvl5pPr>
              <a:buClr>
                <a:srgbClr val="F03B34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4048" y="1285860"/>
            <a:ext cx="3892304" cy="5000660"/>
          </a:xfrm>
        </p:spPr>
        <p:txBody>
          <a:bodyPr/>
          <a:lstStyle>
            <a:lvl1pPr>
              <a:buClr>
                <a:srgbClr val="F03B34"/>
              </a:buClr>
              <a:defRPr sz="2800"/>
            </a:lvl1pPr>
            <a:lvl2pPr>
              <a:buClr>
                <a:srgbClr val="F03B34"/>
              </a:buClr>
              <a:defRPr sz="2400"/>
            </a:lvl2pPr>
            <a:lvl3pPr>
              <a:buClr>
                <a:srgbClr val="F03B34"/>
              </a:buClr>
              <a:defRPr sz="2000"/>
            </a:lvl3pPr>
            <a:lvl4pPr>
              <a:buClr>
                <a:srgbClr val="F03B34"/>
              </a:buClr>
              <a:defRPr sz="1800"/>
            </a:lvl4pPr>
            <a:lvl5pPr>
              <a:buClr>
                <a:srgbClr val="F03B34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 dirty="0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6AFB4-0AB6-4549-9464-EC35C15CB29C}" type="datetime3">
              <a:rPr lang="en-US"/>
              <a:pPr>
                <a:defRPr/>
              </a:pPr>
              <a:t>3 March 2015</a:t>
            </a:fld>
            <a:endParaRPr lang="en-US" dirty="0"/>
          </a:p>
        </p:txBody>
      </p:sp>
      <p:sp>
        <p:nvSpPr>
          <p:cNvPr id="6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4B902-B868-472F-B62C-B159BBABB1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>
            <a:gsLst>
              <a:gs pos="100000">
                <a:srgbClr val="F03B34"/>
              </a:gs>
              <a:gs pos="99000">
                <a:srgbClr val="C00000">
                  <a:alpha val="0"/>
                </a:srgbClr>
              </a:gs>
            </a:gsLst>
            <a:lin ang="5400000" scaled="0"/>
          </a:gradFill>
          <a:ln w="12700" cmpd="dbl">
            <a:gradFill>
              <a:gsLst>
                <a:gs pos="100000">
                  <a:srgbClr val="FF0000"/>
                </a:gs>
                <a:gs pos="99000">
                  <a:srgbClr val="C00000">
                    <a:alpha val="0"/>
                  </a:srgb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bevel/>
          </a:ln>
          <a:effectLst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fr-CH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600" y="1285860"/>
            <a:ext cx="3888432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600" y="2000240"/>
            <a:ext cx="3888432" cy="4286280"/>
          </a:xfrm>
        </p:spPr>
        <p:txBody>
          <a:bodyPr/>
          <a:lstStyle>
            <a:lvl1pPr>
              <a:buClr>
                <a:srgbClr val="F03B34"/>
              </a:buClr>
              <a:defRPr sz="2400"/>
            </a:lvl1pPr>
            <a:lvl2pPr>
              <a:buClr>
                <a:srgbClr val="F03B34"/>
              </a:buClr>
              <a:defRPr sz="2000"/>
            </a:lvl2pPr>
            <a:lvl3pPr>
              <a:buClr>
                <a:srgbClr val="F03B34"/>
              </a:buClr>
              <a:defRPr sz="1800"/>
            </a:lvl3pPr>
            <a:lvl4pPr>
              <a:buClr>
                <a:srgbClr val="F03B34"/>
              </a:buClr>
              <a:defRPr sz="1600"/>
            </a:lvl4pPr>
            <a:lvl5pPr>
              <a:buClr>
                <a:srgbClr val="F03B34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2039" y="1285860"/>
            <a:ext cx="3926241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32040" y="2000240"/>
            <a:ext cx="3926241" cy="4286280"/>
          </a:xfrm>
        </p:spPr>
        <p:txBody>
          <a:bodyPr/>
          <a:lstStyle>
            <a:lvl1pPr>
              <a:buClr>
                <a:srgbClr val="F03B34"/>
              </a:buClr>
              <a:defRPr sz="2400"/>
            </a:lvl1pPr>
            <a:lvl2pPr>
              <a:buClr>
                <a:srgbClr val="F03B34"/>
              </a:buClr>
              <a:defRPr sz="2000"/>
            </a:lvl2pPr>
            <a:lvl3pPr>
              <a:buClr>
                <a:srgbClr val="F03B34"/>
              </a:buClr>
              <a:defRPr sz="1800"/>
            </a:lvl3pPr>
            <a:lvl4pPr>
              <a:buClr>
                <a:srgbClr val="F03B34"/>
              </a:buClr>
              <a:defRPr sz="1600"/>
            </a:lvl4pPr>
            <a:lvl5pPr>
              <a:buClr>
                <a:srgbClr val="F03B34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 dirty="0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C0E57-567C-4FE0-A2E2-4CA53B8B7D72}" type="datetime3">
              <a:rPr lang="en-US"/>
              <a:pPr>
                <a:defRPr/>
              </a:pPr>
              <a:t>3 March 2015</a:t>
            </a:fld>
            <a:endParaRPr lang="en-US" dirty="0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F6C1C-29B9-4270-A317-C4EBE4995B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228377"/>
            <a:ext cx="7920880" cy="680343"/>
          </a:xfrm>
          <a:gradFill>
            <a:gsLst>
              <a:gs pos="100000">
                <a:srgbClr val="F03B34"/>
              </a:gs>
              <a:gs pos="99000">
                <a:srgbClr val="C00000">
                  <a:alpha val="0"/>
                </a:srgbClr>
              </a:gs>
            </a:gsLst>
            <a:lin ang="5400000" scaled="0"/>
          </a:gradFill>
          <a:ln w="12700" cmpd="dbl">
            <a:gradFill>
              <a:gsLst>
                <a:gs pos="100000">
                  <a:srgbClr val="FF0000"/>
                </a:gs>
                <a:gs pos="99000">
                  <a:srgbClr val="C00000">
                    <a:alpha val="0"/>
                  </a:srgb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</a:gradFill>
          </a:ln>
          <a:effectLst/>
        </p:spPr>
        <p:txBody>
          <a:bodyPr/>
          <a:lstStyle/>
          <a:p>
            <a:r>
              <a:rPr lang="fr-CH" smtClean="0"/>
              <a:t>Click to edit Master title style</a:t>
            </a:r>
            <a:endParaRPr lang="en-US" dirty="0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2777B-665C-427C-BDFF-C7512D3833B6}" type="datetime3">
              <a:rPr lang="en-US"/>
              <a:pPr>
                <a:defRPr/>
              </a:pPr>
              <a:t>3 March 2015</a:t>
            </a:fld>
            <a:endParaRPr lang="en-US" dirty="0"/>
          </a:p>
        </p:txBody>
      </p:sp>
      <p:sp>
        <p:nvSpPr>
          <p:cNvPr id="4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8FC05-AD9F-49DE-96A6-16016B8469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63A40-BD7E-443A-9CBB-D60ADD6D4C20}" type="datetime3">
              <a:rPr lang="en-US"/>
              <a:pPr>
                <a:defRPr/>
              </a:pPr>
              <a:t>3 March 2015</a:t>
            </a:fld>
            <a:endParaRPr lang="en-US" dirty="0"/>
          </a:p>
        </p:txBody>
      </p:sp>
      <p:sp>
        <p:nvSpPr>
          <p:cNvPr id="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A0B28-13ED-4A88-B5F7-42BBF48730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1018744"/>
            <a:ext cx="3528392" cy="838620"/>
          </a:xfrm>
          <a:gradFill>
            <a:gsLst>
              <a:gs pos="100000">
                <a:srgbClr val="F03B34"/>
              </a:gs>
              <a:gs pos="99000">
                <a:srgbClr val="C00000">
                  <a:alpha val="0"/>
                </a:srgbClr>
              </a:gs>
            </a:gsLst>
          </a:gradFill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fr-CH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285728"/>
            <a:ext cx="4357718" cy="60007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600" y="1928802"/>
            <a:ext cx="3528392" cy="4357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A70AB-1BA8-405B-ACF1-DBD688EBD929}" type="datetime3">
              <a:rPr lang="en-US"/>
              <a:pPr>
                <a:defRPr/>
              </a:pPr>
              <a:t>3 March 2015</a:t>
            </a:fld>
            <a:endParaRPr lang="en-US" dirty="0"/>
          </a:p>
        </p:txBody>
      </p:sp>
      <p:sp>
        <p:nvSpPr>
          <p:cNvPr id="6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DDAF7-20AD-4FB4-A7A7-11A074764F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gradFill>
            <a:gsLst>
              <a:gs pos="100000">
                <a:srgbClr val="F03B34"/>
              </a:gs>
              <a:gs pos="99000">
                <a:srgbClr val="C00000">
                  <a:alpha val="0"/>
                </a:srgbClr>
              </a:gs>
            </a:gsLst>
          </a:gradFill>
          <a:effectLst/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CH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91918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9778F-5F90-4FC2-A587-FA40CCA2BE94}" type="datetime3">
              <a:rPr lang="en-US"/>
              <a:pPr>
                <a:defRPr/>
              </a:pPr>
              <a:t>3 March 2015</a:t>
            </a:fld>
            <a:endParaRPr lang="en-US" dirty="0"/>
          </a:p>
        </p:txBody>
      </p:sp>
      <p:sp>
        <p:nvSpPr>
          <p:cNvPr id="6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90D3B-1FA4-43F7-86C7-26739012CE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>
            <a:gsLst>
              <a:gs pos="100000">
                <a:srgbClr val="F03B34"/>
              </a:gs>
              <a:gs pos="99000">
                <a:srgbClr val="C00000">
                  <a:alpha val="0"/>
                </a:srgbClr>
              </a:gs>
            </a:gsLst>
          </a:gradFill>
        </p:spPr>
        <p:txBody>
          <a:bodyPr/>
          <a:lstStyle/>
          <a:p>
            <a:r>
              <a:rPr lang="fr-CH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 dirty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70423-C096-4C09-9CC0-8C8E21B34650}" type="datetime3">
              <a:rPr lang="en-US"/>
              <a:pPr>
                <a:defRPr/>
              </a:pPr>
              <a:t>3 March 2015</a:t>
            </a:fld>
            <a:endParaRPr lang="en-US" dirty="0"/>
          </a:p>
        </p:txBody>
      </p:sp>
      <p:sp>
        <p:nvSpPr>
          <p:cNvPr id="5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6E3B0-B836-4927-9176-702D6A1BBC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216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Rounded Rectangle 22"/>
          <p:cNvSpPr/>
          <p:nvPr/>
        </p:nvSpPr>
        <p:spPr>
          <a:xfrm>
            <a:off x="71438" y="71438"/>
            <a:ext cx="9001125" cy="6670675"/>
          </a:xfrm>
          <a:prstGeom prst="roundRect">
            <a:avLst>
              <a:gd name="adj" fmla="val 30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0" y="260350"/>
            <a:ext cx="7921625" cy="646113"/>
          </a:xfrm>
          <a:prstGeom prst="rect">
            <a:avLst/>
          </a:prstGeom>
          <a:gradFill>
            <a:gsLst>
              <a:gs pos="100000">
                <a:srgbClr val="F03B34"/>
              </a:gs>
              <a:gs pos="99000">
                <a:srgbClr val="C00000">
                  <a:alpha val="0"/>
                </a:srgbClr>
              </a:gs>
            </a:gsLst>
            <a:lin ang="5400000" scaled="0"/>
          </a:gradFill>
          <a:ln w="12700" cmpd="dbl">
            <a:gradFill>
              <a:gsLst>
                <a:gs pos="100000">
                  <a:srgbClr val="FF0000"/>
                </a:gs>
                <a:gs pos="99000">
                  <a:srgbClr val="C00000">
                    <a:alpha val="0"/>
                  </a:srgb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bevel/>
          </a:ln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fr-CH" smtClean="0"/>
              <a:t>Click to edit Master title style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71550" y="1214438"/>
            <a:ext cx="79216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97155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547AF93-8D65-4448-A236-9DE3851FDC4C}" type="datetime3">
              <a:rPr lang="en-US"/>
              <a:pPr>
                <a:defRPr/>
              </a:pPr>
              <a:t>3 March 2015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3878263" y="6381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7D67008-215F-452F-993D-25BA466E3C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2" name="Picture 13" descr="Logo_red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79388" y="188913"/>
            <a:ext cx="125730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32" r:id="rId2"/>
    <p:sldLayoutId id="2147483831" r:id="rId3"/>
    <p:sldLayoutId id="2147483830" r:id="rId4"/>
    <p:sldLayoutId id="2147483829" r:id="rId5"/>
    <p:sldLayoutId id="2147483828" r:id="rId6"/>
    <p:sldLayoutId id="2147483827" r:id="rId7"/>
    <p:sldLayoutId id="2147483826" r:id="rId8"/>
    <p:sldLayoutId id="2147483825" r:id="rId9"/>
    <p:sldLayoutId id="2147483824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lang="en-US" sz="3600" b="1" kern="1200" dirty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03B34"/>
        </a:buClr>
        <a:buFont typeface="Arial" charset="0"/>
        <a:buChar char="♦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03B34"/>
        </a:buClr>
        <a:buFont typeface="Wingdings" pitchFamily="2" charset="2"/>
        <a:buChar char="Ø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F03B34"/>
        </a:buClr>
        <a:buFont typeface="Wingdings" pitchFamily="2" charset="2"/>
        <a:buChar char="q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F03B34"/>
        </a:buClr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F03B34"/>
        </a:buClr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4188" y="722313"/>
            <a:ext cx="8228012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4188" y="1176338"/>
            <a:ext cx="81438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text styles</a:t>
            </a:r>
          </a:p>
        </p:txBody>
      </p:sp>
      <p:sp>
        <p:nvSpPr>
          <p:cNvPr id="1028" name="Line 9"/>
          <p:cNvSpPr>
            <a:spLocks noChangeShapeType="1"/>
          </p:cNvSpPr>
          <p:nvPr/>
        </p:nvSpPr>
        <p:spPr bwMode="auto">
          <a:xfrm>
            <a:off x="0" y="11144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 lIns="85925" tIns="42963" rIns="85925" bIns="42963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053" name="Rectangle 16"/>
          <p:cNvSpPr>
            <a:spLocks noChangeArrowheads="1"/>
          </p:cNvSpPr>
          <p:nvPr/>
        </p:nvSpPr>
        <p:spPr bwMode="auto">
          <a:xfrm>
            <a:off x="8732838" y="6481763"/>
            <a:ext cx="150812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>
              <a:defRPr/>
            </a:pPr>
            <a:fld id="{516D2065-ADAF-4306-BA92-AEBCFF06518B}" type="slidenum">
              <a:rPr lang="en-US" altLang="en-US" sz="1000" smtClean="0">
                <a:solidFill>
                  <a:srgbClr val="000000"/>
                </a:solidFill>
                <a:latin typeface="Times New Roman" pitchFamily="18" charset="0"/>
              </a:rPr>
              <a:pPr algn="r">
                <a:defRPr/>
              </a:pPr>
              <a:t>‹#›</a:t>
            </a:fld>
            <a:endParaRPr lang="en-US" altLang="en-US" sz="1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4" name="Text Box 17"/>
          <p:cNvSpPr txBox="1">
            <a:spLocks noChangeArrowheads="1"/>
          </p:cNvSpPr>
          <p:nvPr/>
        </p:nvSpPr>
        <p:spPr bwMode="auto">
          <a:xfrm>
            <a:off x="-14288" y="6415088"/>
            <a:ext cx="1020763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85925" tIns="42963" rIns="85925" bIns="42963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ct val="75000"/>
              </a:lnSpc>
              <a:defRPr/>
            </a:pPr>
            <a:r>
              <a:rPr lang="en-US" sz="170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GMO</a:t>
            </a:r>
          </a:p>
        </p:txBody>
      </p:sp>
      <p:sp>
        <p:nvSpPr>
          <p:cNvPr id="1043" name="Text Box 19"/>
          <p:cNvSpPr txBox="1">
            <a:spLocks noChangeArrowheads="1"/>
          </p:cNvSpPr>
          <p:nvPr/>
        </p:nvSpPr>
        <p:spPr bwMode="auto">
          <a:xfrm>
            <a:off x="3322638" y="6677025"/>
            <a:ext cx="5343525" cy="123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101917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1019175"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101917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101917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101917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sz="8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Proprietary information – not for distribution to the public.  Copyright © </a:t>
            </a:r>
            <a:r>
              <a:rPr lang="en-US" sz="8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2014 </a:t>
            </a:r>
            <a:r>
              <a:rPr lang="en-US" sz="8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by GMO LLC.  All rights reserved.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3" r:id="rId2"/>
    <p:sldLayoutId id="2147483842" r:id="rId3"/>
    <p:sldLayoutId id="2147483841" r:id="rId4"/>
    <p:sldLayoutId id="2147483840" r:id="rId5"/>
    <p:sldLayoutId id="2147483839" r:id="rId6"/>
    <p:sldLayoutId id="2147483838" r:id="rId7"/>
    <p:sldLayoutId id="2147483837" r:id="rId8"/>
    <p:sldLayoutId id="2147483836" r:id="rId9"/>
    <p:sldLayoutId id="2147483835" r:id="rId10"/>
    <p:sldLayoutId id="2147483834" r:id="rId11"/>
    <p:sldLayoutId id="2147483846" r:id="rId12"/>
    <p:sldLayoutId id="2147483833" r:id="rId13"/>
  </p:sldLayoutIdLst>
  <p:timing>
    <p:tnLst>
      <p:par>
        <p:cTn id="1" dur="indefinite" restart="never" nodeType="tmRoot"/>
      </p:par>
    </p:tnLst>
  </p:timing>
  <p:txStyles>
    <p:titleStyle>
      <a:lvl1pPr algn="l" defTabSz="957263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+mj-lt"/>
          <a:ea typeface="+mj-ea"/>
          <a:cs typeface="+mj-cs"/>
        </a:defRPr>
      </a:lvl1pPr>
      <a:lvl2pPr algn="l" defTabSz="957263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itchFamily="34" charset="0"/>
        </a:defRPr>
      </a:lvl2pPr>
      <a:lvl3pPr algn="l" defTabSz="957263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itchFamily="34" charset="0"/>
        </a:defRPr>
      </a:lvl3pPr>
      <a:lvl4pPr algn="l" defTabSz="957263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itchFamily="34" charset="0"/>
        </a:defRPr>
      </a:lvl4pPr>
      <a:lvl5pPr algn="l" defTabSz="957263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itchFamily="34" charset="0"/>
        </a:defRPr>
      </a:lvl5pPr>
      <a:lvl6pPr marL="429626" algn="l" defTabSz="957706" rtl="0" fontAlgn="base">
        <a:lnSpc>
          <a:spcPct val="85000"/>
        </a:lnSpc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itchFamily="34" charset="0"/>
        </a:defRPr>
      </a:lvl6pPr>
      <a:lvl7pPr marL="859250" algn="l" defTabSz="957706" rtl="0" fontAlgn="base">
        <a:lnSpc>
          <a:spcPct val="85000"/>
        </a:lnSpc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itchFamily="34" charset="0"/>
        </a:defRPr>
      </a:lvl7pPr>
      <a:lvl8pPr marL="1288873" algn="l" defTabSz="957706" rtl="0" fontAlgn="base">
        <a:lnSpc>
          <a:spcPct val="85000"/>
        </a:lnSpc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itchFamily="34" charset="0"/>
        </a:defRPr>
      </a:lvl8pPr>
      <a:lvl9pPr marL="1718503" algn="l" defTabSz="957706" rtl="0" fontAlgn="base">
        <a:lnSpc>
          <a:spcPct val="85000"/>
        </a:lnSpc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defTabSz="957263" rtl="0" eaLnBrk="0" fontAlgn="base" hangingPunct="0">
        <a:spcBef>
          <a:spcPct val="0"/>
        </a:spcBef>
        <a:spcAft>
          <a:spcPct val="0"/>
        </a:spcAft>
        <a:buSzPct val="75000"/>
        <a:buFont typeface="Wingdings" pitchFamily="2" charset="2"/>
        <a:defRPr i="1">
          <a:solidFill>
            <a:schemeClr val="tx1"/>
          </a:solidFill>
          <a:latin typeface="+mn-lt"/>
          <a:ea typeface="+mn-ea"/>
          <a:cs typeface="+mn-cs"/>
        </a:defRPr>
      </a:lvl1pPr>
      <a:lvl2pPr marL="776288" indent="-296863" algn="l" defTabSz="957263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–"/>
        <a:defRPr>
          <a:solidFill>
            <a:schemeClr val="tx1"/>
          </a:solidFill>
          <a:latin typeface="Times New Roman" pitchFamily="18" charset="0"/>
        </a:defRPr>
      </a:lvl2pPr>
      <a:lvl3pPr marL="1195388" indent="-238125" algn="l" defTabSz="957263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n"/>
        <a:defRPr>
          <a:solidFill>
            <a:schemeClr val="tx1"/>
          </a:solidFill>
          <a:latin typeface="Times New Roman" pitchFamily="18" charset="0"/>
        </a:defRPr>
      </a:lvl3pPr>
      <a:lvl4pPr marL="1674813" indent="-238125" algn="l" defTabSz="957263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n"/>
        <a:defRPr sz="1500">
          <a:solidFill>
            <a:schemeClr val="tx1"/>
          </a:solidFill>
          <a:latin typeface="Times New Roman" pitchFamily="18" charset="0"/>
        </a:defRPr>
      </a:lvl4pPr>
      <a:lvl5pPr marL="2152650" indent="-238125" algn="l" defTabSz="957263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n"/>
        <a:defRPr sz="1500">
          <a:solidFill>
            <a:schemeClr val="tx1"/>
          </a:solidFill>
          <a:latin typeface="Times New Roman" pitchFamily="18" charset="0"/>
        </a:defRPr>
      </a:lvl5pPr>
      <a:lvl6pPr marL="2583720" indent="-238680" algn="l" defTabSz="957706" rtl="0" fontAlgn="base">
        <a:spcBef>
          <a:spcPct val="20000"/>
        </a:spcBef>
        <a:spcAft>
          <a:spcPct val="0"/>
        </a:spcAft>
        <a:buSzPct val="75000"/>
        <a:buFont typeface="Wingdings" pitchFamily="2" charset="2"/>
        <a:buChar char="n"/>
        <a:defRPr sz="1500">
          <a:solidFill>
            <a:schemeClr val="tx1"/>
          </a:solidFill>
          <a:latin typeface="Times New Roman" pitchFamily="18" charset="0"/>
        </a:defRPr>
      </a:lvl6pPr>
      <a:lvl7pPr marL="3013346" indent="-238680" algn="l" defTabSz="957706" rtl="0" fontAlgn="base">
        <a:spcBef>
          <a:spcPct val="20000"/>
        </a:spcBef>
        <a:spcAft>
          <a:spcPct val="0"/>
        </a:spcAft>
        <a:buSzPct val="75000"/>
        <a:buFont typeface="Wingdings" pitchFamily="2" charset="2"/>
        <a:buChar char="n"/>
        <a:defRPr sz="1500">
          <a:solidFill>
            <a:schemeClr val="tx1"/>
          </a:solidFill>
          <a:latin typeface="Times New Roman" pitchFamily="18" charset="0"/>
        </a:defRPr>
      </a:lvl7pPr>
      <a:lvl8pPr marL="3442970" indent="-238680" algn="l" defTabSz="957706" rtl="0" fontAlgn="base">
        <a:spcBef>
          <a:spcPct val="20000"/>
        </a:spcBef>
        <a:spcAft>
          <a:spcPct val="0"/>
        </a:spcAft>
        <a:buSzPct val="75000"/>
        <a:buFont typeface="Wingdings" pitchFamily="2" charset="2"/>
        <a:buChar char="n"/>
        <a:defRPr sz="1500">
          <a:solidFill>
            <a:schemeClr val="tx1"/>
          </a:solidFill>
          <a:latin typeface="Times New Roman" pitchFamily="18" charset="0"/>
        </a:defRPr>
      </a:lvl8pPr>
      <a:lvl9pPr marL="3872593" indent="-238680" algn="l" defTabSz="957706" rtl="0" fontAlgn="base">
        <a:spcBef>
          <a:spcPct val="20000"/>
        </a:spcBef>
        <a:spcAft>
          <a:spcPct val="0"/>
        </a:spcAft>
        <a:buSzPct val="75000"/>
        <a:buFont typeface="Wingdings" pitchFamily="2" charset="2"/>
        <a:buChar char="n"/>
        <a:defRPr sz="15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85925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9626" algn="l" defTabSz="85925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9250" algn="l" defTabSz="85925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88873" algn="l" defTabSz="85925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18503" algn="l" defTabSz="85925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48129" algn="l" defTabSz="85925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77750" algn="l" defTabSz="85925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07376" algn="l" defTabSz="85925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37002" algn="l" defTabSz="85925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necep.net/scripts/detail.php?id=89" TargetMode="Externa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4.jpeg"/><Relationship Id="rId4" Type="http://schemas.openxmlformats.org/officeDocument/2006/relationships/package" Target="../embeddings/Microsoft_PowerPoint_Slide11.sldx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://upload.wikimedia.org/wikipedia/commons/c/ca/Plato_Symposium_papyrus.jpg" TargetMode="Externa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hyperlink" Target="http://upload.wikimedia.org/wikipedia/commons/8/8c/SphinxGiza.jpg" TargetMode="External"/><Relationship Id="rId10" Type="http://schemas.openxmlformats.org/officeDocument/2006/relationships/image" Target="../media/image31.png"/><Relationship Id="rId4" Type="http://schemas.openxmlformats.org/officeDocument/2006/relationships/image" Target="../media/image26.jpeg"/><Relationship Id="rId9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hyperlink" Target="http://www.longfinance.net/news/long-finance-blogs/the-pamphleteers.html" TargetMode="External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hyperlink" Target="http://www.longfinance.net/online-community.html" TargetMode="External"/><Relationship Id="rId9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550" y="250825"/>
            <a:ext cx="7921625" cy="522288"/>
          </a:xfrm>
        </p:spPr>
        <p:txBody>
          <a:bodyPr/>
          <a:lstStyle/>
          <a:p>
            <a:pPr>
              <a:defRPr/>
            </a:pPr>
            <a:r>
              <a:rPr sz="2800" dirty="0" smtClean="0"/>
              <a:t>Long Finance Spring Conference 2015</a:t>
            </a:r>
            <a:endParaRPr sz="2800" dirty="0"/>
          </a:p>
        </p:txBody>
      </p:sp>
      <p:sp>
        <p:nvSpPr>
          <p:cNvPr id="28674" name="Subtitle 2"/>
          <p:cNvSpPr>
            <a:spLocks noGrp="1"/>
          </p:cNvSpPr>
          <p:nvPr>
            <p:ph type="subTitle" idx="1"/>
          </p:nvPr>
        </p:nvSpPr>
        <p:spPr>
          <a:xfrm>
            <a:off x="250825" y="2428875"/>
            <a:ext cx="8642350" cy="1000125"/>
          </a:xfrm>
        </p:spPr>
        <p:txBody>
          <a:bodyPr/>
          <a:lstStyle/>
          <a:p>
            <a:r>
              <a:rPr lang="en-GB" smtClean="0">
                <a:latin typeface="Arial" charset="0"/>
                <a:cs typeface="Arial" charset="0"/>
              </a:rPr>
              <a:t>The Curious Case of Japan: </a:t>
            </a:r>
          </a:p>
          <a:p>
            <a:r>
              <a:rPr lang="en-GB" sz="3200" smtClean="0">
                <a:latin typeface="Arial" charset="0"/>
                <a:cs typeface="Arial" charset="0"/>
              </a:rPr>
              <a:t>Why Macroeconomics Needs a Rethink</a:t>
            </a:r>
            <a:endParaRPr lang="en-US" sz="32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0" y="293166"/>
            <a:ext cx="7920880" cy="584776"/>
          </a:xfrm>
        </p:spPr>
        <p:txBody>
          <a:bodyPr/>
          <a:lstStyle/>
          <a:p>
            <a:pPr>
              <a:defRPr/>
            </a:pPr>
            <a:r>
              <a:rPr sz="3200" smtClean="0"/>
              <a:t>Lunacy, Heresy, Or Orthodoxy?</a:t>
            </a:r>
            <a:endParaRPr sz="3200"/>
          </a:p>
        </p:txBody>
      </p:sp>
      <p:pic>
        <p:nvPicPr>
          <p:cNvPr id="43012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lum contrast="-20000"/>
          </a:blip>
          <a:srcRect l="-2588" r="-2588"/>
          <a:stretch>
            <a:fillRect/>
          </a:stretch>
        </p:blipFill>
        <p:spPr>
          <a:xfrm>
            <a:off x="179388" y="1214438"/>
            <a:ext cx="5040312" cy="5143500"/>
          </a:xfrm>
        </p:spPr>
      </p:pic>
      <p:sp>
        <p:nvSpPr>
          <p:cNvPr id="43013" name="TextBox 12"/>
          <p:cNvSpPr txBox="1">
            <a:spLocks noChangeArrowheads="1"/>
          </p:cNvSpPr>
          <p:nvPr/>
        </p:nvSpPr>
        <p:spPr bwMode="auto">
          <a:xfrm>
            <a:off x="179388" y="3141663"/>
            <a:ext cx="3960812" cy="6588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014" name="Text Box 5"/>
          <p:cNvSpPr txBox="1">
            <a:spLocks noChangeArrowheads="1"/>
          </p:cNvSpPr>
          <p:nvPr/>
        </p:nvSpPr>
        <p:spPr bwMode="auto">
          <a:xfrm>
            <a:off x="5219700" y="6021388"/>
            <a:ext cx="39004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>
                <a:solidFill>
                  <a:schemeClr val="accent2"/>
                </a:solidFill>
                <a:latin typeface="Times New Roman" pitchFamily="18" charset="0"/>
              </a:rPr>
              <a:t>“Get a detailed grip on the big picture.”</a:t>
            </a:r>
            <a:br>
              <a:rPr lang="en-US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en-US" i="1">
                <a:solidFill>
                  <a:schemeClr val="accent2"/>
                </a:solidFill>
                <a:latin typeface="Times New Roman" pitchFamily="18" charset="0"/>
              </a:rPr>
              <a:t>Chao Kli Ning</a:t>
            </a:r>
          </a:p>
        </p:txBody>
      </p:sp>
      <p:pic>
        <p:nvPicPr>
          <p:cNvPr id="430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981075"/>
            <a:ext cx="3749675" cy="513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6451" name="AutoShape 51"/>
          <p:cNvCxnSpPr>
            <a:cxnSpLocks noChangeShapeType="1"/>
            <a:stCxn id="44051" idx="1"/>
            <a:endCxn id="44045" idx="2"/>
          </p:cNvCxnSpPr>
          <p:nvPr/>
        </p:nvCxnSpPr>
        <p:spPr bwMode="auto">
          <a:xfrm rot="16200000" flipV="1">
            <a:off x="6681787" y="2946401"/>
            <a:ext cx="835025" cy="118745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rgbClr val="800080"/>
            </a:solidFill>
            <a:round/>
            <a:headEnd type="triangle" w="lg" len="lg"/>
            <a:tailEnd type="triangle" w="lg" len="lg"/>
          </a:ln>
        </p:spPr>
      </p:cxnSp>
      <p:cxnSp>
        <p:nvCxnSpPr>
          <p:cNvPr id="486466" name="AutoShape 66"/>
          <p:cNvCxnSpPr>
            <a:cxnSpLocks noChangeShapeType="1"/>
            <a:stCxn id="44038" idx="7"/>
            <a:endCxn id="44074" idx="3"/>
          </p:cNvCxnSpPr>
          <p:nvPr/>
        </p:nvCxnSpPr>
        <p:spPr bwMode="auto">
          <a:xfrm rot="16200000" flipH="1">
            <a:off x="5043488" y="3536950"/>
            <a:ext cx="1825625" cy="1260475"/>
          </a:xfrm>
          <a:prstGeom prst="curvedConnector4">
            <a:avLst>
              <a:gd name="adj1" fmla="val -16713"/>
              <a:gd name="adj2" fmla="val 118125"/>
            </a:avLst>
          </a:prstGeom>
          <a:noFill/>
          <a:ln w="25400">
            <a:solidFill>
              <a:srgbClr val="800080"/>
            </a:solidFill>
            <a:round/>
            <a:headEnd type="triangle" w="lg" len="lg"/>
            <a:tailEnd type="triangle" w="lg" len="lg"/>
          </a:ln>
        </p:spPr>
      </p:cxnSp>
      <p:cxnSp>
        <p:nvCxnSpPr>
          <p:cNvPr id="486469" name="AutoShape 69"/>
          <p:cNvCxnSpPr>
            <a:cxnSpLocks noChangeShapeType="1"/>
            <a:stCxn id="44046" idx="7"/>
            <a:endCxn id="44085" idx="3"/>
          </p:cNvCxnSpPr>
          <p:nvPr/>
        </p:nvCxnSpPr>
        <p:spPr bwMode="auto">
          <a:xfrm rot="5400000" flipH="1" flipV="1">
            <a:off x="1987551" y="3100387"/>
            <a:ext cx="2514600" cy="1965325"/>
          </a:xfrm>
          <a:prstGeom prst="curvedConnector4">
            <a:avLst>
              <a:gd name="adj1" fmla="val 43162"/>
              <a:gd name="adj2" fmla="val 111634"/>
            </a:avLst>
          </a:prstGeom>
          <a:noFill/>
          <a:ln w="25400">
            <a:solidFill>
              <a:srgbClr val="800080"/>
            </a:solidFill>
            <a:round/>
            <a:headEnd type="triangle" w="lg" len="lg"/>
            <a:tailEnd type="triangle" w="lg" len="lg"/>
          </a:ln>
        </p:spPr>
      </p:cxnSp>
      <p:cxnSp>
        <p:nvCxnSpPr>
          <p:cNvPr id="486432" name="AutoShape 32"/>
          <p:cNvCxnSpPr>
            <a:cxnSpLocks noChangeShapeType="1"/>
            <a:stCxn id="44085" idx="2"/>
            <a:endCxn id="44045" idx="3"/>
          </p:cNvCxnSpPr>
          <p:nvPr/>
        </p:nvCxnSpPr>
        <p:spPr bwMode="auto">
          <a:xfrm rot="5400000" flipH="1" flipV="1">
            <a:off x="5221288" y="385763"/>
            <a:ext cx="9525" cy="5178425"/>
          </a:xfrm>
          <a:prstGeom prst="curvedConnector4">
            <a:avLst>
              <a:gd name="adj1" fmla="val -4010750"/>
              <a:gd name="adj2" fmla="val 104412"/>
            </a:avLst>
          </a:prstGeom>
          <a:noFill/>
          <a:ln w="25400">
            <a:solidFill>
              <a:srgbClr val="800080"/>
            </a:solidFill>
            <a:round/>
            <a:headEnd type="triangle" w="lg" len="lg"/>
            <a:tailEnd type="triangle" w="lg" len="lg"/>
          </a:ln>
        </p:spPr>
      </p:cxnSp>
      <p:cxnSp>
        <p:nvCxnSpPr>
          <p:cNvPr id="486431" name="AutoShape 31"/>
          <p:cNvCxnSpPr>
            <a:cxnSpLocks noChangeShapeType="1"/>
            <a:stCxn id="44043" idx="2"/>
            <a:endCxn id="44085" idx="3"/>
          </p:cNvCxnSpPr>
          <p:nvPr/>
        </p:nvCxnSpPr>
        <p:spPr bwMode="auto">
          <a:xfrm rot="5400000" flipH="1" flipV="1">
            <a:off x="2141537" y="1233488"/>
            <a:ext cx="493713" cy="3678238"/>
          </a:xfrm>
          <a:prstGeom prst="curvedConnector4">
            <a:avLst>
              <a:gd name="adj1" fmla="val -46315"/>
              <a:gd name="adj2" fmla="val 106213"/>
            </a:avLst>
          </a:prstGeom>
          <a:noFill/>
          <a:ln w="25400">
            <a:solidFill>
              <a:srgbClr val="800080"/>
            </a:solidFill>
            <a:round/>
            <a:headEnd type="triangle" w="lg" len="lg"/>
            <a:tailEnd type="triangle" w="lg" len="lg"/>
          </a:ln>
        </p:spPr>
      </p:cxnSp>
      <p:sp>
        <p:nvSpPr>
          <p:cNvPr id="44038" name="Oval 27"/>
          <p:cNvSpPr>
            <a:spLocks noChangeArrowheads="1"/>
          </p:cNvSpPr>
          <p:nvPr/>
        </p:nvSpPr>
        <p:spPr bwMode="auto">
          <a:xfrm>
            <a:off x="3336925" y="3176588"/>
            <a:ext cx="2330450" cy="522287"/>
          </a:xfrm>
          <a:prstGeom prst="ellipse">
            <a:avLst/>
          </a:prstGeom>
          <a:solidFill>
            <a:srgbClr val="80808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characteristics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4039" name="Oval 18"/>
          <p:cNvSpPr>
            <a:spLocks noChangeArrowheads="1"/>
          </p:cNvSpPr>
          <p:nvPr/>
        </p:nvSpPr>
        <p:spPr bwMode="auto">
          <a:xfrm>
            <a:off x="6519863" y="5048250"/>
            <a:ext cx="2076450" cy="522288"/>
          </a:xfrm>
          <a:prstGeom prst="ellipse">
            <a:avLst/>
          </a:prstGeom>
          <a:solidFill>
            <a:srgbClr val="80808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commodities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864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Simple Really</a:t>
            </a:r>
            <a:endParaRPr/>
          </a:p>
        </p:txBody>
      </p:sp>
      <p:sp>
        <p:nvSpPr>
          <p:cNvPr id="44043" name="AutoShape 5"/>
          <p:cNvSpPr>
            <a:spLocks noChangeArrowheads="1"/>
          </p:cNvSpPr>
          <p:nvPr/>
        </p:nvSpPr>
        <p:spPr bwMode="auto">
          <a:xfrm>
            <a:off x="395288" y="2797175"/>
            <a:ext cx="1722437" cy="522288"/>
          </a:xfrm>
          <a:prstGeom prst="octagon">
            <a:avLst>
              <a:gd name="adj" fmla="val 29287"/>
            </a:avLst>
          </a:prstGeom>
          <a:solidFill>
            <a:srgbClr val="80808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companies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4044" name="Oval 6"/>
          <p:cNvSpPr>
            <a:spLocks noChangeArrowheads="1"/>
          </p:cNvSpPr>
          <p:nvPr/>
        </p:nvSpPr>
        <p:spPr bwMode="auto">
          <a:xfrm>
            <a:off x="6154738" y="5840413"/>
            <a:ext cx="2257425" cy="522287"/>
          </a:xfrm>
          <a:prstGeom prst="ellipse">
            <a:avLst/>
          </a:prstGeom>
          <a:solidFill>
            <a:srgbClr val="80808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money supply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4045" name="AutoShape 7"/>
          <p:cNvSpPr>
            <a:spLocks noChangeArrowheads="1"/>
          </p:cNvSpPr>
          <p:nvPr/>
        </p:nvSpPr>
        <p:spPr bwMode="auto">
          <a:xfrm>
            <a:off x="6353175" y="2600325"/>
            <a:ext cx="1462088" cy="522288"/>
          </a:xfrm>
          <a:prstGeom prst="octagon">
            <a:avLst>
              <a:gd name="adj" fmla="val 29287"/>
            </a:avLst>
          </a:prstGeom>
          <a:solidFill>
            <a:srgbClr val="80808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consumers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4046" name="Oval 10"/>
          <p:cNvSpPr>
            <a:spLocks noChangeArrowheads="1"/>
          </p:cNvSpPr>
          <p:nvPr/>
        </p:nvSpPr>
        <p:spPr bwMode="auto">
          <a:xfrm>
            <a:off x="165100" y="5149850"/>
            <a:ext cx="2455863" cy="1300163"/>
          </a:xfrm>
          <a:prstGeom prst="ellipse">
            <a:avLst/>
          </a:prstGeom>
          <a:solidFill>
            <a:srgbClr val="80808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credit:</a:t>
            </a:r>
          </a:p>
          <a:p>
            <a:pPr algn="ctr"/>
            <a:r>
              <a:rPr lang="en-GB">
                <a:solidFill>
                  <a:schemeClr val="bg1"/>
                </a:solidFill>
              </a:rPr>
              <a:t>default rates &amp;</a:t>
            </a:r>
          </a:p>
          <a:p>
            <a:pPr algn="ctr"/>
            <a:r>
              <a:rPr lang="en-GB">
                <a:solidFill>
                  <a:schemeClr val="bg1"/>
                </a:solidFill>
              </a:rPr>
              <a:t>rating agencies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4047" name="Oval 11"/>
          <p:cNvSpPr>
            <a:spLocks noChangeArrowheads="1"/>
          </p:cNvSpPr>
          <p:nvPr/>
        </p:nvSpPr>
        <p:spPr bwMode="auto">
          <a:xfrm>
            <a:off x="6343650" y="3535363"/>
            <a:ext cx="1355725" cy="522287"/>
          </a:xfrm>
          <a:prstGeom prst="ellipse">
            <a:avLst/>
          </a:prstGeom>
          <a:solidFill>
            <a:srgbClr val="80808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savings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4048" name="Oval 14"/>
          <p:cNvSpPr>
            <a:spLocks noChangeArrowheads="1"/>
          </p:cNvSpPr>
          <p:nvPr/>
        </p:nvSpPr>
        <p:spPr bwMode="auto">
          <a:xfrm>
            <a:off x="5060950" y="2024063"/>
            <a:ext cx="1138238" cy="522287"/>
          </a:xfrm>
          <a:prstGeom prst="ellipse">
            <a:avLst/>
          </a:prstGeom>
          <a:solidFill>
            <a:srgbClr val="80808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goods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4049" name="Oval 15"/>
          <p:cNvSpPr>
            <a:spLocks noChangeArrowheads="1"/>
          </p:cNvSpPr>
          <p:nvPr/>
        </p:nvSpPr>
        <p:spPr bwMode="auto">
          <a:xfrm>
            <a:off x="7135813" y="4687888"/>
            <a:ext cx="1373187" cy="522287"/>
          </a:xfrm>
          <a:prstGeom prst="ellipse">
            <a:avLst/>
          </a:prstGeom>
          <a:solidFill>
            <a:srgbClr val="80808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equities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4050" name="Oval 19"/>
          <p:cNvSpPr>
            <a:spLocks noChangeArrowheads="1"/>
          </p:cNvSpPr>
          <p:nvPr/>
        </p:nvSpPr>
        <p:spPr bwMode="auto">
          <a:xfrm>
            <a:off x="7061200" y="4327525"/>
            <a:ext cx="1444625" cy="522288"/>
          </a:xfrm>
          <a:prstGeom prst="ellipse">
            <a:avLst/>
          </a:prstGeom>
          <a:solidFill>
            <a:srgbClr val="80808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property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4051" name="AutoShape 13"/>
          <p:cNvSpPr>
            <a:spLocks noChangeArrowheads="1"/>
          </p:cNvSpPr>
          <p:nvPr/>
        </p:nvSpPr>
        <p:spPr bwMode="auto">
          <a:xfrm>
            <a:off x="7269163" y="3957638"/>
            <a:ext cx="849312" cy="590550"/>
          </a:xfrm>
          <a:prstGeom prst="can">
            <a:avLst>
              <a:gd name="adj" fmla="val 25000"/>
            </a:avLst>
          </a:prstGeom>
          <a:solidFill>
            <a:srgbClr val="80808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assets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4052" name="Oval 20"/>
          <p:cNvSpPr>
            <a:spLocks noChangeArrowheads="1"/>
          </p:cNvSpPr>
          <p:nvPr/>
        </p:nvSpPr>
        <p:spPr bwMode="auto">
          <a:xfrm>
            <a:off x="4787900" y="1052513"/>
            <a:ext cx="4151313" cy="522287"/>
          </a:xfrm>
          <a:prstGeom prst="ellipse">
            <a:avLst/>
          </a:prstGeom>
          <a:solidFill>
            <a:srgbClr val="80808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Brasil, India, Russia, China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4053" name="Rectangle 21"/>
          <p:cNvSpPr>
            <a:spLocks noChangeArrowheads="1"/>
          </p:cNvSpPr>
          <p:nvPr/>
        </p:nvSpPr>
        <p:spPr bwMode="auto">
          <a:xfrm>
            <a:off x="395288" y="4016375"/>
            <a:ext cx="1368425" cy="925513"/>
          </a:xfrm>
          <a:prstGeom prst="rect">
            <a:avLst/>
          </a:prstGeom>
          <a:solidFill>
            <a:srgbClr val="CCFF33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GB"/>
              <a:t>confidence &amp;</a:t>
            </a:r>
          </a:p>
          <a:p>
            <a:pPr algn="ctr"/>
            <a:r>
              <a:rPr lang="en-GB"/>
              <a:t> trust</a:t>
            </a:r>
            <a:endParaRPr lang="en-US"/>
          </a:p>
        </p:txBody>
      </p:sp>
      <p:sp>
        <p:nvSpPr>
          <p:cNvPr id="44054" name="Rectangle 22"/>
          <p:cNvSpPr>
            <a:spLocks noChangeArrowheads="1"/>
          </p:cNvSpPr>
          <p:nvPr/>
        </p:nvSpPr>
        <p:spPr bwMode="auto">
          <a:xfrm>
            <a:off x="3654425" y="5794375"/>
            <a:ext cx="1066800" cy="371475"/>
          </a:xfrm>
          <a:prstGeom prst="rect">
            <a:avLst/>
          </a:prstGeom>
          <a:solidFill>
            <a:srgbClr val="CCFF33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ctr"/>
            <a:r>
              <a:rPr lang="en-GB"/>
              <a:t>leverage</a:t>
            </a:r>
            <a:endParaRPr lang="en-US"/>
          </a:p>
        </p:txBody>
      </p:sp>
      <p:sp>
        <p:nvSpPr>
          <p:cNvPr id="44055" name="Rectangle 25"/>
          <p:cNvSpPr>
            <a:spLocks noChangeArrowheads="1"/>
          </p:cNvSpPr>
          <p:nvPr/>
        </p:nvSpPr>
        <p:spPr bwMode="auto">
          <a:xfrm>
            <a:off x="2555875" y="1628775"/>
            <a:ext cx="2165350" cy="371475"/>
          </a:xfrm>
          <a:prstGeom prst="rect">
            <a:avLst/>
          </a:prstGeom>
          <a:solidFill>
            <a:srgbClr val="CCFF33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GB"/>
              <a:t>economic activity</a:t>
            </a:r>
            <a:endParaRPr lang="en-US"/>
          </a:p>
        </p:txBody>
      </p:sp>
      <p:sp>
        <p:nvSpPr>
          <p:cNvPr id="44056" name="Oval 26"/>
          <p:cNvSpPr>
            <a:spLocks noChangeArrowheads="1"/>
          </p:cNvSpPr>
          <p:nvPr/>
        </p:nvSpPr>
        <p:spPr bwMode="auto">
          <a:xfrm>
            <a:off x="3060700" y="2817813"/>
            <a:ext cx="1511300" cy="522287"/>
          </a:xfrm>
          <a:prstGeom prst="ellipse">
            <a:avLst/>
          </a:prstGeom>
          <a:solidFill>
            <a:srgbClr val="80808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access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486428" name="AutoShape 28"/>
          <p:cNvCxnSpPr>
            <a:cxnSpLocks noChangeShapeType="1"/>
            <a:stCxn id="44048" idx="6"/>
            <a:endCxn id="44045" idx="3"/>
          </p:cNvCxnSpPr>
          <p:nvPr/>
        </p:nvCxnSpPr>
        <p:spPr bwMode="auto">
          <a:xfrm>
            <a:off x="6199188" y="2286000"/>
            <a:ext cx="1616075" cy="468313"/>
          </a:xfrm>
          <a:prstGeom prst="curvedConnector3">
            <a:avLst>
              <a:gd name="adj1" fmla="val 114148"/>
            </a:avLst>
          </a:prstGeom>
          <a:noFill/>
          <a:ln w="25400">
            <a:solidFill>
              <a:srgbClr val="800080"/>
            </a:solidFill>
            <a:round/>
            <a:headEnd type="triangle" w="lg" len="lg"/>
            <a:tailEnd type="triangle" w="lg" len="lg"/>
          </a:ln>
        </p:spPr>
      </p:cxnSp>
      <p:cxnSp>
        <p:nvCxnSpPr>
          <p:cNvPr id="486430" name="AutoShape 30"/>
          <p:cNvCxnSpPr>
            <a:cxnSpLocks noChangeShapeType="1"/>
            <a:stCxn id="44048" idx="2"/>
            <a:endCxn id="44043" idx="3"/>
          </p:cNvCxnSpPr>
          <p:nvPr/>
        </p:nvCxnSpPr>
        <p:spPr bwMode="auto">
          <a:xfrm rot="10800000" flipV="1">
            <a:off x="2117725" y="2286000"/>
            <a:ext cx="2943225" cy="665163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rgbClr val="800080"/>
            </a:solidFill>
            <a:round/>
            <a:headEnd type="triangle" w="lg" len="lg"/>
            <a:tailEnd type="triangle" w="lg" len="lg"/>
          </a:ln>
        </p:spPr>
      </p:cxnSp>
      <p:cxnSp>
        <p:nvCxnSpPr>
          <p:cNvPr id="486433" name="AutoShape 33"/>
          <p:cNvCxnSpPr>
            <a:cxnSpLocks noChangeShapeType="1"/>
            <a:stCxn id="44055" idx="2"/>
            <a:endCxn id="44085" idx="3"/>
          </p:cNvCxnSpPr>
          <p:nvPr/>
        </p:nvCxnSpPr>
        <p:spPr bwMode="auto">
          <a:xfrm rot="16200000" flipH="1">
            <a:off x="3628232" y="2010568"/>
            <a:ext cx="609600" cy="588963"/>
          </a:xfrm>
          <a:prstGeom prst="curvedConnector4">
            <a:avLst>
              <a:gd name="adj1" fmla="val 37454"/>
              <a:gd name="adj2" fmla="val 222903"/>
            </a:avLst>
          </a:prstGeom>
          <a:noFill/>
          <a:ln w="25400">
            <a:solidFill>
              <a:srgbClr val="800080"/>
            </a:solidFill>
            <a:round/>
            <a:headEnd type="triangle" w="lg" len="lg"/>
            <a:tailEnd type="triangle" w="lg" len="lg"/>
          </a:ln>
        </p:spPr>
      </p:cxnSp>
      <p:cxnSp>
        <p:nvCxnSpPr>
          <p:cNvPr id="486434" name="AutoShape 34"/>
          <p:cNvCxnSpPr>
            <a:cxnSpLocks noChangeShapeType="1"/>
            <a:stCxn id="44045" idx="2"/>
            <a:endCxn id="44047" idx="7"/>
          </p:cNvCxnSpPr>
          <p:nvPr/>
        </p:nvCxnSpPr>
        <p:spPr bwMode="auto">
          <a:xfrm rot="5400000">
            <a:off x="7336632" y="3286919"/>
            <a:ext cx="490537" cy="161925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rgbClr val="800080"/>
            </a:solidFill>
            <a:round/>
            <a:headEnd type="triangle" w="lg" len="lg"/>
            <a:tailEnd type="triangle" w="lg" len="lg"/>
          </a:ln>
        </p:spPr>
      </p:cxnSp>
      <p:cxnSp>
        <p:nvCxnSpPr>
          <p:cNvPr id="486436" name="AutoShape 36"/>
          <p:cNvCxnSpPr>
            <a:cxnSpLocks noChangeShapeType="1"/>
            <a:stCxn id="44047" idx="2"/>
            <a:endCxn id="44063" idx="2"/>
          </p:cNvCxnSpPr>
          <p:nvPr/>
        </p:nvCxnSpPr>
        <p:spPr bwMode="auto">
          <a:xfrm rot="10800000" flipV="1">
            <a:off x="3482975" y="3797300"/>
            <a:ext cx="2860675" cy="1709738"/>
          </a:xfrm>
          <a:prstGeom prst="curvedConnector4">
            <a:avLst>
              <a:gd name="adj1" fmla="val 26801"/>
              <a:gd name="adj2" fmla="val 113366"/>
            </a:avLst>
          </a:prstGeom>
          <a:noFill/>
          <a:ln w="25400">
            <a:solidFill>
              <a:srgbClr val="800080"/>
            </a:solidFill>
            <a:round/>
            <a:headEnd type="triangle" w="lg" len="lg"/>
            <a:tailEnd type="triangle" w="lg" len="lg"/>
          </a:ln>
        </p:spPr>
      </p:cxnSp>
      <p:cxnSp>
        <p:nvCxnSpPr>
          <p:cNvPr id="486438" name="AutoShape 38"/>
          <p:cNvCxnSpPr>
            <a:cxnSpLocks noChangeShapeType="1"/>
            <a:stCxn id="44043" idx="2"/>
            <a:endCxn id="44046" idx="7"/>
          </p:cNvCxnSpPr>
          <p:nvPr/>
        </p:nvCxnSpPr>
        <p:spPr bwMode="auto">
          <a:xfrm rot="16200000" flipH="1">
            <a:off x="1103313" y="4181475"/>
            <a:ext cx="2020887" cy="296863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rgbClr val="800080"/>
            </a:solidFill>
            <a:round/>
            <a:headEnd type="triangle" w="lg" len="lg"/>
            <a:tailEnd type="triangle" w="lg" len="lg"/>
          </a:ln>
        </p:spPr>
      </p:cxnSp>
      <p:sp>
        <p:nvSpPr>
          <p:cNvPr id="44063" name="AutoShape 41"/>
          <p:cNvSpPr>
            <a:spLocks noChangeArrowheads="1"/>
          </p:cNvSpPr>
          <p:nvPr/>
        </p:nvSpPr>
        <p:spPr bwMode="auto">
          <a:xfrm>
            <a:off x="3216275" y="4595813"/>
            <a:ext cx="1595438" cy="911225"/>
          </a:xfrm>
          <a:prstGeom prst="octagon">
            <a:avLst>
              <a:gd name="adj" fmla="val 29287"/>
            </a:avLst>
          </a:prstGeom>
          <a:solidFill>
            <a:srgbClr val="808080"/>
          </a:solidFill>
          <a:ln w="12700" algn="ctr">
            <a:solidFill>
              <a:schemeClr val="tx1"/>
            </a:solidFill>
            <a:miter lim="800000"/>
            <a:headEnd type="none" w="lg" len="lg"/>
            <a:tailEnd type="none" w="lg" len="lg"/>
          </a:ln>
        </p:spPr>
        <p:txBody>
          <a:bodyPr wrap="none" lIns="90000" tIns="46800" rIns="90000" bIns="46800" anchor="ctr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financial</a:t>
            </a:r>
          </a:p>
          <a:p>
            <a:pPr algn="ctr"/>
            <a:r>
              <a:rPr lang="en-GB">
                <a:solidFill>
                  <a:schemeClr val="bg1"/>
                </a:solidFill>
              </a:rPr>
              <a:t> institutions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486442" name="AutoShape 42"/>
          <p:cNvCxnSpPr>
            <a:cxnSpLocks noChangeShapeType="1"/>
            <a:stCxn id="44046" idx="6"/>
            <a:endCxn id="44063" idx="3"/>
          </p:cNvCxnSpPr>
          <p:nvPr/>
        </p:nvCxnSpPr>
        <p:spPr bwMode="auto">
          <a:xfrm flipV="1">
            <a:off x="2620963" y="5240338"/>
            <a:ext cx="2190750" cy="558800"/>
          </a:xfrm>
          <a:prstGeom prst="curvedConnector3">
            <a:avLst>
              <a:gd name="adj1" fmla="val 110440"/>
            </a:avLst>
          </a:prstGeom>
          <a:noFill/>
          <a:ln w="25400">
            <a:solidFill>
              <a:srgbClr val="800080"/>
            </a:solidFill>
            <a:round/>
            <a:headEnd type="triangle" w="lg" len="lg"/>
            <a:tailEnd type="triangle" w="lg" len="lg"/>
          </a:ln>
        </p:spPr>
      </p:cxnSp>
      <p:cxnSp>
        <p:nvCxnSpPr>
          <p:cNvPr id="486443" name="AutoShape 43"/>
          <p:cNvCxnSpPr>
            <a:cxnSpLocks noChangeShapeType="1"/>
            <a:stCxn id="44063" idx="2"/>
            <a:endCxn id="44054" idx="0"/>
          </p:cNvCxnSpPr>
          <p:nvPr/>
        </p:nvCxnSpPr>
        <p:spPr bwMode="auto">
          <a:xfrm rot="5400000">
            <a:off x="4221956" y="5472907"/>
            <a:ext cx="287337" cy="35560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rgbClr val="800080"/>
            </a:solidFill>
            <a:round/>
            <a:headEnd type="triangle" w="lg" len="lg"/>
            <a:tailEnd type="triangle" w="lg" len="lg"/>
          </a:ln>
        </p:spPr>
      </p:cxnSp>
      <p:cxnSp>
        <p:nvCxnSpPr>
          <p:cNvPr id="486444" name="AutoShape 44"/>
          <p:cNvCxnSpPr>
            <a:cxnSpLocks noChangeShapeType="1"/>
            <a:stCxn id="44054" idx="3"/>
            <a:endCxn id="44044" idx="2"/>
          </p:cNvCxnSpPr>
          <p:nvPr/>
        </p:nvCxnSpPr>
        <p:spPr bwMode="auto">
          <a:xfrm>
            <a:off x="4721225" y="5980113"/>
            <a:ext cx="1433513" cy="122237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rgbClr val="800080"/>
            </a:solidFill>
            <a:round/>
            <a:headEnd type="triangle" w="lg" len="lg"/>
            <a:tailEnd type="triangle" w="lg" len="lg"/>
          </a:ln>
        </p:spPr>
      </p:cxnSp>
      <p:cxnSp>
        <p:nvCxnSpPr>
          <p:cNvPr id="486445" name="AutoShape 45"/>
          <p:cNvCxnSpPr>
            <a:cxnSpLocks noChangeShapeType="1"/>
            <a:stCxn id="44044" idx="4"/>
            <a:endCxn id="44046" idx="5"/>
          </p:cNvCxnSpPr>
          <p:nvPr/>
        </p:nvCxnSpPr>
        <p:spPr bwMode="auto">
          <a:xfrm rot="5400000" flipH="1">
            <a:off x="4721225" y="3800476"/>
            <a:ext cx="103187" cy="5021262"/>
          </a:xfrm>
          <a:prstGeom prst="curvedConnector3">
            <a:avLst>
              <a:gd name="adj1" fmla="val -305806"/>
            </a:avLst>
          </a:prstGeom>
          <a:noFill/>
          <a:ln w="25400">
            <a:solidFill>
              <a:srgbClr val="800080"/>
            </a:solidFill>
            <a:round/>
            <a:headEnd type="triangle" w="lg" len="lg"/>
            <a:tailEnd type="triangle" w="lg" len="lg"/>
          </a:ln>
        </p:spPr>
      </p:cxnSp>
      <p:cxnSp>
        <p:nvCxnSpPr>
          <p:cNvPr id="486452" name="AutoShape 52"/>
          <p:cNvCxnSpPr>
            <a:cxnSpLocks noChangeShapeType="1"/>
            <a:stCxn id="44045" idx="2"/>
            <a:endCxn id="44048" idx="6"/>
          </p:cNvCxnSpPr>
          <p:nvPr/>
        </p:nvCxnSpPr>
        <p:spPr bwMode="auto">
          <a:xfrm rot="5400000" flipH="1">
            <a:off x="5934075" y="2551113"/>
            <a:ext cx="836613" cy="306387"/>
          </a:xfrm>
          <a:prstGeom prst="curvedConnector4">
            <a:avLst>
              <a:gd name="adj1" fmla="val -27296"/>
              <a:gd name="adj2" fmla="val 74968"/>
            </a:avLst>
          </a:prstGeom>
          <a:noFill/>
          <a:ln w="25400">
            <a:solidFill>
              <a:srgbClr val="800080"/>
            </a:solidFill>
            <a:round/>
            <a:headEnd type="triangle" w="lg" len="lg"/>
            <a:tailEnd type="triangle" w="lg" len="lg"/>
          </a:ln>
        </p:spPr>
      </p:cxnSp>
      <p:cxnSp>
        <p:nvCxnSpPr>
          <p:cNvPr id="486453" name="AutoShape 53"/>
          <p:cNvCxnSpPr>
            <a:cxnSpLocks noChangeShapeType="1"/>
            <a:stCxn id="44048" idx="6"/>
            <a:endCxn id="44052" idx="4"/>
          </p:cNvCxnSpPr>
          <p:nvPr/>
        </p:nvCxnSpPr>
        <p:spPr bwMode="auto">
          <a:xfrm flipV="1">
            <a:off x="6199188" y="1574800"/>
            <a:ext cx="663575" cy="711200"/>
          </a:xfrm>
          <a:prstGeom prst="curvedConnector2">
            <a:avLst/>
          </a:prstGeom>
          <a:noFill/>
          <a:ln w="25400">
            <a:solidFill>
              <a:srgbClr val="800080"/>
            </a:solidFill>
            <a:round/>
            <a:headEnd type="triangle" w="lg" len="lg"/>
            <a:tailEnd type="triangle" w="lg" len="lg"/>
          </a:ln>
        </p:spPr>
      </p:cxnSp>
      <p:cxnSp>
        <p:nvCxnSpPr>
          <p:cNvPr id="486454" name="AutoShape 54"/>
          <p:cNvCxnSpPr>
            <a:cxnSpLocks noChangeShapeType="1"/>
            <a:stCxn id="44052" idx="2"/>
            <a:endCxn id="44055" idx="0"/>
          </p:cNvCxnSpPr>
          <p:nvPr/>
        </p:nvCxnSpPr>
        <p:spPr bwMode="auto">
          <a:xfrm rot="10800000" flipV="1">
            <a:off x="3638550" y="1314450"/>
            <a:ext cx="1149350" cy="314325"/>
          </a:xfrm>
          <a:prstGeom prst="curvedConnector2">
            <a:avLst/>
          </a:prstGeom>
          <a:noFill/>
          <a:ln w="25400">
            <a:solidFill>
              <a:srgbClr val="800080"/>
            </a:solidFill>
            <a:round/>
            <a:headEnd type="triangle" w="lg" len="lg"/>
            <a:tailEnd type="triangle" w="lg" len="lg"/>
          </a:ln>
        </p:spPr>
      </p:cxnSp>
      <p:cxnSp>
        <p:nvCxnSpPr>
          <p:cNvPr id="486455" name="AutoShape 55"/>
          <p:cNvCxnSpPr>
            <a:cxnSpLocks noChangeShapeType="1"/>
            <a:stCxn id="44055" idx="1"/>
            <a:endCxn id="44053" idx="1"/>
          </p:cNvCxnSpPr>
          <p:nvPr/>
        </p:nvCxnSpPr>
        <p:spPr bwMode="auto">
          <a:xfrm rot="10800000" flipV="1">
            <a:off x="395288" y="1814513"/>
            <a:ext cx="2160587" cy="2663825"/>
          </a:xfrm>
          <a:prstGeom prst="curvedConnector3">
            <a:avLst>
              <a:gd name="adj1" fmla="val 110583"/>
            </a:avLst>
          </a:prstGeom>
          <a:noFill/>
          <a:ln w="25400">
            <a:solidFill>
              <a:srgbClr val="800080"/>
            </a:solidFill>
            <a:round/>
            <a:headEnd type="triangle" w="lg" len="lg"/>
            <a:tailEnd type="triangle" w="lg" len="lg"/>
          </a:ln>
        </p:spPr>
      </p:cxnSp>
      <p:cxnSp>
        <p:nvCxnSpPr>
          <p:cNvPr id="486456" name="AutoShape 56"/>
          <p:cNvCxnSpPr>
            <a:cxnSpLocks noChangeShapeType="1"/>
            <a:stCxn id="44053" idx="2"/>
            <a:endCxn id="44046" idx="0"/>
          </p:cNvCxnSpPr>
          <p:nvPr/>
        </p:nvCxnSpPr>
        <p:spPr bwMode="auto">
          <a:xfrm rot="16200000" flipH="1">
            <a:off x="1132682" y="4888706"/>
            <a:ext cx="207962" cy="314325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rgbClr val="800080"/>
            </a:solidFill>
            <a:round/>
            <a:headEnd type="triangle" w="lg" len="lg"/>
            <a:tailEnd type="triangle" w="lg" len="lg"/>
          </a:ln>
        </p:spPr>
      </p:cxnSp>
      <p:cxnSp>
        <p:nvCxnSpPr>
          <p:cNvPr id="486457" name="AutoShape 57"/>
          <p:cNvCxnSpPr>
            <a:cxnSpLocks noChangeShapeType="1"/>
            <a:stCxn id="44046" idx="6"/>
            <a:endCxn id="44054" idx="1"/>
          </p:cNvCxnSpPr>
          <p:nvPr/>
        </p:nvCxnSpPr>
        <p:spPr bwMode="auto">
          <a:xfrm>
            <a:off x="2620963" y="5799138"/>
            <a:ext cx="1033462" cy="180975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rgbClr val="800080"/>
            </a:solidFill>
            <a:round/>
            <a:headEnd type="triangle" w="lg" len="lg"/>
            <a:tailEnd type="triangle" w="lg" len="lg"/>
          </a:ln>
        </p:spPr>
      </p:cxnSp>
      <p:sp>
        <p:nvSpPr>
          <p:cNvPr id="44074" name="AutoShape 58"/>
          <p:cNvSpPr>
            <a:spLocks noChangeArrowheads="1"/>
          </p:cNvSpPr>
          <p:nvPr/>
        </p:nvSpPr>
        <p:spPr bwMode="auto">
          <a:xfrm>
            <a:off x="5227638" y="4926013"/>
            <a:ext cx="1358900" cy="522287"/>
          </a:xfrm>
          <a:prstGeom prst="octagon">
            <a:avLst>
              <a:gd name="adj" fmla="val 29287"/>
            </a:avLst>
          </a:prstGeom>
          <a:solidFill>
            <a:srgbClr val="80808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regulators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486459" name="AutoShape 59"/>
          <p:cNvCxnSpPr>
            <a:cxnSpLocks noChangeShapeType="1"/>
            <a:stCxn id="44074" idx="2"/>
            <a:endCxn id="44044" idx="2"/>
          </p:cNvCxnSpPr>
          <p:nvPr/>
        </p:nvCxnSpPr>
        <p:spPr bwMode="auto">
          <a:xfrm rot="5400000">
            <a:off x="5967413" y="5635625"/>
            <a:ext cx="654050" cy="279400"/>
          </a:xfrm>
          <a:prstGeom prst="curvedConnector4">
            <a:avLst>
              <a:gd name="adj1" fmla="val 30005"/>
              <a:gd name="adj2" fmla="val 182162"/>
            </a:avLst>
          </a:prstGeom>
          <a:noFill/>
          <a:ln w="25400">
            <a:solidFill>
              <a:srgbClr val="800080"/>
            </a:solidFill>
            <a:round/>
            <a:headEnd type="triangle" w="lg" len="lg"/>
            <a:tailEnd type="triangle" w="lg" len="lg"/>
          </a:ln>
        </p:spPr>
      </p:cxnSp>
      <p:cxnSp>
        <p:nvCxnSpPr>
          <p:cNvPr id="486460" name="AutoShape 60"/>
          <p:cNvCxnSpPr>
            <a:cxnSpLocks noChangeShapeType="1"/>
            <a:stCxn id="44044" idx="6"/>
            <a:endCxn id="44039" idx="4"/>
          </p:cNvCxnSpPr>
          <p:nvPr/>
        </p:nvCxnSpPr>
        <p:spPr bwMode="auto">
          <a:xfrm flipH="1" flipV="1">
            <a:off x="7558088" y="5570538"/>
            <a:ext cx="854075" cy="531812"/>
          </a:xfrm>
          <a:prstGeom prst="curvedConnector4">
            <a:avLst>
              <a:gd name="adj1" fmla="val -26745"/>
              <a:gd name="adj2" fmla="val 74597"/>
            </a:avLst>
          </a:prstGeom>
          <a:noFill/>
          <a:ln w="25400">
            <a:solidFill>
              <a:srgbClr val="800080"/>
            </a:solidFill>
            <a:round/>
            <a:headEnd type="triangle" w="lg" len="lg"/>
            <a:tailEnd type="triangle" w="lg" len="lg"/>
          </a:ln>
        </p:spPr>
      </p:cxnSp>
      <p:cxnSp>
        <p:nvCxnSpPr>
          <p:cNvPr id="486461" name="AutoShape 61"/>
          <p:cNvCxnSpPr>
            <a:cxnSpLocks noChangeShapeType="1"/>
            <a:stCxn id="44051" idx="2"/>
            <a:endCxn id="44047" idx="4"/>
          </p:cNvCxnSpPr>
          <p:nvPr/>
        </p:nvCxnSpPr>
        <p:spPr bwMode="auto">
          <a:xfrm rot="10800000">
            <a:off x="7021513" y="4057650"/>
            <a:ext cx="247650" cy="195263"/>
          </a:xfrm>
          <a:prstGeom prst="curvedConnector2">
            <a:avLst/>
          </a:prstGeom>
          <a:noFill/>
          <a:ln w="25400">
            <a:solidFill>
              <a:srgbClr val="800080"/>
            </a:solidFill>
            <a:round/>
            <a:headEnd type="triangle" w="lg" len="lg"/>
            <a:tailEnd type="triangle" w="lg" len="lg"/>
          </a:ln>
        </p:spPr>
      </p:cxnSp>
      <p:cxnSp>
        <p:nvCxnSpPr>
          <p:cNvPr id="486462" name="AutoShape 62"/>
          <p:cNvCxnSpPr>
            <a:cxnSpLocks noChangeShapeType="1"/>
            <a:stCxn id="44074" idx="3"/>
            <a:endCxn id="44063" idx="2"/>
          </p:cNvCxnSpPr>
          <p:nvPr/>
        </p:nvCxnSpPr>
        <p:spPr bwMode="auto">
          <a:xfrm flipH="1">
            <a:off x="3482975" y="5295900"/>
            <a:ext cx="3103563" cy="211138"/>
          </a:xfrm>
          <a:prstGeom prst="curvedConnector4">
            <a:avLst>
              <a:gd name="adj1" fmla="val -7366"/>
              <a:gd name="adj2" fmla="val 208222"/>
            </a:avLst>
          </a:prstGeom>
          <a:noFill/>
          <a:ln w="25400">
            <a:solidFill>
              <a:srgbClr val="800080"/>
            </a:solidFill>
            <a:round/>
            <a:headEnd type="triangle" w="lg" len="lg"/>
            <a:tailEnd type="triangle" w="lg" len="lg"/>
          </a:ln>
        </p:spPr>
      </p:cxnSp>
      <p:cxnSp>
        <p:nvCxnSpPr>
          <p:cNvPr id="486463" name="AutoShape 63"/>
          <p:cNvCxnSpPr>
            <a:cxnSpLocks noChangeShapeType="1"/>
            <a:stCxn id="44074" idx="3"/>
            <a:endCxn id="44047" idx="3"/>
          </p:cNvCxnSpPr>
          <p:nvPr/>
        </p:nvCxnSpPr>
        <p:spPr bwMode="auto">
          <a:xfrm flipH="1" flipV="1">
            <a:off x="6542088" y="3981450"/>
            <a:ext cx="44450" cy="1098550"/>
          </a:xfrm>
          <a:prstGeom prst="curvedConnector4">
            <a:avLst>
              <a:gd name="adj1" fmla="val -521704"/>
              <a:gd name="adj2" fmla="val 53486"/>
            </a:avLst>
          </a:prstGeom>
          <a:noFill/>
          <a:ln w="25400">
            <a:solidFill>
              <a:srgbClr val="800080"/>
            </a:solidFill>
            <a:round/>
            <a:headEnd type="triangle" w="lg" len="lg"/>
            <a:tailEnd type="triangle" w="lg" len="lg"/>
          </a:ln>
        </p:spPr>
      </p:cxnSp>
      <p:cxnSp>
        <p:nvCxnSpPr>
          <p:cNvPr id="486464" name="AutoShape 64"/>
          <p:cNvCxnSpPr>
            <a:cxnSpLocks noChangeShapeType="1"/>
            <a:stCxn id="44063" idx="3"/>
            <a:endCxn id="44043" idx="2"/>
          </p:cNvCxnSpPr>
          <p:nvPr/>
        </p:nvCxnSpPr>
        <p:spPr bwMode="auto">
          <a:xfrm flipH="1" flipV="1">
            <a:off x="549275" y="3319463"/>
            <a:ext cx="4262438" cy="1920875"/>
          </a:xfrm>
          <a:prstGeom prst="curvedConnector4">
            <a:avLst>
              <a:gd name="adj1" fmla="val -5361"/>
              <a:gd name="adj2" fmla="val 66792"/>
            </a:avLst>
          </a:prstGeom>
          <a:noFill/>
          <a:ln w="25400">
            <a:solidFill>
              <a:srgbClr val="800080"/>
            </a:solidFill>
            <a:round/>
            <a:headEnd type="triangle" w="lg" len="lg"/>
            <a:tailEnd type="triangle" w="lg" len="lg"/>
          </a:ln>
        </p:spPr>
      </p:cxnSp>
      <p:cxnSp>
        <p:nvCxnSpPr>
          <p:cNvPr id="486465" name="AutoShape 65"/>
          <p:cNvCxnSpPr>
            <a:cxnSpLocks noChangeShapeType="1"/>
            <a:stCxn id="44063" idx="3"/>
            <a:endCxn id="44056" idx="2"/>
          </p:cNvCxnSpPr>
          <p:nvPr/>
        </p:nvCxnSpPr>
        <p:spPr bwMode="auto">
          <a:xfrm flipH="1" flipV="1">
            <a:off x="3060700" y="3078163"/>
            <a:ext cx="1751013" cy="1784350"/>
          </a:xfrm>
          <a:prstGeom prst="curvedConnector5">
            <a:avLst>
              <a:gd name="adj1" fmla="val -13060"/>
              <a:gd name="adj2" fmla="val 50162"/>
              <a:gd name="adj3" fmla="val 113060"/>
            </a:avLst>
          </a:prstGeom>
          <a:noFill/>
          <a:ln w="25400">
            <a:solidFill>
              <a:srgbClr val="800080"/>
            </a:solidFill>
            <a:round/>
            <a:headEnd type="triangle" w="lg" len="lg"/>
            <a:tailEnd type="triangle" w="lg" len="lg"/>
          </a:ln>
        </p:spPr>
      </p:cxnSp>
      <p:cxnSp>
        <p:nvCxnSpPr>
          <p:cNvPr id="486467" name="AutoShape 67"/>
          <p:cNvCxnSpPr>
            <a:cxnSpLocks noChangeShapeType="1"/>
            <a:stCxn id="44043" idx="3"/>
            <a:endCxn id="44055" idx="1"/>
          </p:cNvCxnSpPr>
          <p:nvPr/>
        </p:nvCxnSpPr>
        <p:spPr bwMode="auto">
          <a:xfrm flipV="1">
            <a:off x="2117725" y="1814513"/>
            <a:ext cx="438150" cy="113665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rgbClr val="800080"/>
            </a:solidFill>
            <a:round/>
            <a:headEnd type="triangle" w="lg" len="lg"/>
            <a:tailEnd type="triangle" w="lg" len="lg"/>
          </a:ln>
        </p:spPr>
      </p:cxnSp>
      <p:cxnSp>
        <p:nvCxnSpPr>
          <p:cNvPr id="486468" name="AutoShape 68"/>
          <p:cNvCxnSpPr>
            <a:cxnSpLocks noChangeShapeType="1"/>
            <a:stCxn id="44052" idx="5"/>
            <a:endCxn id="44051" idx="4"/>
          </p:cNvCxnSpPr>
          <p:nvPr/>
        </p:nvCxnSpPr>
        <p:spPr bwMode="auto">
          <a:xfrm rot="5400000">
            <a:off x="6847681" y="2769394"/>
            <a:ext cx="2754313" cy="212725"/>
          </a:xfrm>
          <a:prstGeom prst="curvedConnector2">
            <a:avLst/>
          </a:prstGeom>
          <a:noFill/>
          <a:ln w="25400">
            <a:solidFill>
              <a:srgbClr val="800080"/>
            </a:solidFill>
            <a:round/>
            <a:headEnd type="triangle" w="lg" len="lg"/>
            <a:tailEnd type="triangle" w="lg" len="lg"/>
          </a:ln>
        </p:spPr>
      </p:cxnSp>
      <p:sp>
        <p:nvSpPr>
          <p:cNvPr id="486424" name="AutoShape 24"/>
          <p:cNvSpPr>
            <a:spLocks noChangeArrowheads="1"/>
          </p:cNvSpPr>
          <p:nvPr/>
        </p:nvSpPr>
        <p:spPr bwMode="auto">
          <a:xfrm>
            <a:off x="2124075" y="3871913"/>
            <a:ext cx="4032250" cy="493712"/>
          </a:xfrm>
          <a:prstGeom prst="bevel">
            <a:avLst>
              <a:gd name="adj" fmla="val 12500"/>
            </a:avLst>
          </a:prstGeom>
          <a:solidFill>
            <a:srgbClr val="333333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liquidity = certainty (value, timing)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4085" name="AutoShape 23"/>
          <p:cNvSpPr>
            <a:spLocks noChangeArrowheads="1"/>
          </p:cNvSpPr>
          <p:nvPr/>
        </p:nvSpPr>
        <p:spPr bwMode="auto">
          <a:xfrm>
            <a:off x="2484438" y="2457450"/>
            <a:ext cx="1743075" cy="522288"/>
          </a:xfrm>
          <a:prstGeom prst="octagon">
            <a:avLst>
              <a:gd name="adj" fmla="val 29287"/>
            </a:avLst>
          </a:prstGeom>
          <a:solidFill>
            <a:srgbClr val="80808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markets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6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6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6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6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6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86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86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486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86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2000"/>
                                        <p:tgtEl>
                                          <p:spTgt spid="486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486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486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86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6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6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486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86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86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86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86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86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86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486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86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86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486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486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86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86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86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486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486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86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86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86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0" dur="500"/>
                                        <p:tgtEl>
                                          <p:spTgt spid="486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486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86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6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86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486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2" dur="500"/>
                                        <p:tgtEl>
                                          <p:spTgt spid="486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86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86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86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4" dur="2000"/>
                                        <p:tgtEl>
                                          <p:spTgt spid="486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86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86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86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000"/>
                                        <p:tgtEl>
                                          <p:spTgt spid="4864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2000" fill="hold"/>
                                        <p:tgtEl>
                                          <p:spTgt spid="486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00" fill="hold"/>
                                        <p:tgtEl>
                                          <p:spTgt spid="486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64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245383"/>
            <a:ext cx="7920880" cy="646331"/>
          </a:xfrm>
        </p:spPr>
        <p:txBody>
          <a:bodyPr/>
          <a:lstStyle/>
          <a:p>
            <a:pPr>
              <a:defRPr/>
            </a:pPr>
            <a:r>
              <a:rPr lang="en-GB" err="1" smtClean="0"/>
              <a:t>Nupe</a:t>
            </a:r>
            <a:r>
              <a:rPr lang="en-GB" smtClean="0"/>
              <a:t> Sand Divining</a:t>
            </a:r>
            <a:endParaRPr lang="en-GB"/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900113" y="6434138"/>
            <a:ext cx="7416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/>
              <a:t>[Source: </a:t>
            </a:r>
            <a:r>
              <a:rPr lang="en-GB" sz="1400">
                <a:hlinkClick r:id="rId2"/>
              </a:rPr>
              <a:t>http://www.necep.net/scripts/detail.php?id=89</a:t>
            </a:r>
            <a:r>
              <a:rPr lang="en-GB" sz="1400"/>
              <a:t>]</a:t>
            </a:r>
          </a:p>
        </p:txBody>
      </p:sp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138" y="981075"/>
            <a:ext cx="7451725" cy="526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245383"/>
            <a:ext cx="7920880" cy="646331"/>
          </a:xfrm>
        </p:spPr>
        <p:txBody>
          <a:bodyPr/>
          <a:lstStyle/>
          <a:p>
            <a:pPr>
              <a:defRPr/>
            </a:pPr>
            <a:r>
              <a:rPr lang="en-GB" smtClean="0"/>
              <a:t>Money As Technology</a:t>
            </a:r>
            <a:endParaRPr lang="en-GB"/>
          </a:p>
        </p:txBody>
      </p:sp>
      <p:sp>
        <p:nvSpPr>
          <p:cNvPr id="20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2054" name="Object 6"/>
          <p:cNvGraphicFramePr>
            <a:graphicFrameLocks noChangeAspect="1"/>
          </p:cNvGraphicFramePr>
          <p:nvPr/>
        </p:nvGraphicFramePr>
        <p:xfrm>
          <a:off x="3419475" y="2339975"/>
          <a:ext cx="5580063" cy="4184650"/>
        </p:xfrm>
        <a:graphic>
          <a:graphicData uri="http://schemas.openxmlformats.org/presentationml/2006/ole">
            <p:oleObj spid="_x0000_s2054" name="Slide" r:id="rId4" imgW="4570541" imgH="3427323" progId="">
              <p:embed/>
            </p:oleObj>
          </a:graphicData>
        </a:graphic>
      </p:graphicFrame>
      <p:sp>
        <p:nvSpPr>
          <p:cNvPr id="2059" name="Rectangle 4"/>
          <p:cNvSpPr>
            <a:spLocks noChangeArrowheads="1"/>
          </p:cNvSpPr>
          <p:nvPr/>
        </p:nvSpPr>
        <p:spPr bwMode="auto">
          <a:xfrm>
            <a:off x="179388" y="1700213"/>
            <a:ext cx="3097212" cy="440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 b="1"/>
              <a:t>“Money is a technology  communities use to trade debts across space and time.”</a:t>
            </a:r>
          </a:p>
          <a:p>
            <a:pPr algn="ctr"/>
            <a:endParaRPr lang="en-GB" sz="2000" b="1"/>
          </a:p>
          <a:p>
            <a:pPr algn="ctr"/>
            <a:endParaRPr lang="en-GB" sz="2000" b="1"/>
          </a:p>
          <a:p>
            <a:pPr algn="ctr"/>
            <a:r>
              <a:rPr lang="en-GB" sz="2000" b="1"/>
              <a:t>“Tokens of indebtedness are social desires frozen at a point in time – tokens depend on the future persistence of the community and its values.”</a:t>
            </a:r>
          </a:p>
        </p:txBody>
      </p:sp>
      <p:pic>
        <p:nvPicPr>
          <p:cNvPr id="2060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08413" y="1052513"/>
            <a:ext cx="152717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276161"/>
            <a:ext cx="7920880" cy="584775"/>
          </a:xfrm>
        </p:spPr>
        <p:txBody>
          <a:bodyPr/>
          <a:lstStyle/>
          <a:p>
            <a:pPr>
              <a:defRPr/>
            </a:pPr>
            <a:r>
              <a:rPr lang="en-GB" sz="3200" smtClean="0"/>
              <a:t>Most Attractive Thing In The World</a:t>
            </a:r>
            <a:endParaRPr lang="en-GB" sz="3200"/>
          </a:p>
        </p:txBody>
      </p:sp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052513"/>
            <a:ext cx="9242425" cy="540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Content Placeholder 2"/>
          <p:cNvSpPr>
            <a:spLocks noGrp="1"/>
          </p:cNvSpPr>
          <p:nvPr>
            <p:ph idx="1"/>
          </p:nvPr>
        </p:nvSpPr>
        <p:spPr>
          <a:xfrm>
            <a:off x="179388" y="1214438"/>
            <a:ext cx="8713787" cy="5143500"/>
          </a:xfrm>
        </p:spPr>
        <p:txBody>
          <a:bodyPr/>
          <a:lstStyle/>
          <a:p>
            <a:r>
              <a:rPr lang="en-GB" sz="2400" smtClean="0">
                <a:latin typeface="Arial" charset="0"/>
                <a:cs typeface="Arial" charset="0"/>
              </a:rPr>
              <a:t>What is the value of money if one person holds all the cash?</a:t>
            </a:r>
          </a:p>
          <a:p>
            <a:r>
              <a:rPr lang="en-GB" sz="2400" smtClean="0">
                <a:latin typeface="Arial" charset="0"/>
                <a:cs typeface="Arial" charset="0"/>
              </a:rPr>
              <a:t>What happens if you call your tax authority and tell them you just don’t feel part of the community but will call when you’re back in the mood?</a:t>
            </a:r>
          </a:p>
          <a:p>
            <a:r>
              <a:rPr lang="en-GB" sz="2400" smtClean="0">
                <a:latin typeface="Arial" charset="0"/>
                <a:cs typeface="Arial" charset="0"/>
              </a:rPr>
              <a:t>What is the value of £1 in France versus a pound in the Shetlands?</a:t>
            </a:r>
          </a:p>
          <a:p>
            <a:r>
              <a:rPr lang="en-GB" sz="2400" smtClean="0">
                <a:latin typeface="Arial" charset="0"/>
                <a:cs typeface="Arial" charset="0"/>
              </a:rPr>
              <a:t>Why can’t you go to your central bank and ask for a ‘bucket’ of GDP?</a:t>
            </a:r>
          </a:p>
          <a:p>
            <a:r>
              <a:rPr lang="en-GB" sz="2400" smtClean="0">
                <a:latin typeface="Arial" charset="0"/>
                <a:cs typeface="Arial" charset="0"/>
              </a:rPr>
              <a:t>What happens to the value of a government’s money during a civil war?</a:t>
            </a:r>
          </a:p>
          <a:p>
            <a:r>
              <a:rPr lang="en-GB" sz="2400" smtClean="0">
                <a:latin typeface="Arial" charset="0"/>
                <a:cs typeface="Arial" charset="0"/>
              </a:rPr>
              <a:t>If your nation won the ‘put your feet up for a century’ lottery – in what currency would you take your winnings?</a:t>
            </a:r>
          </a:p>
          <a:p>
            <a:r>
              <a:rPr lang="en-GB" sz="2400" smtClean="0">
                <a:latin typeface="Arial" charset="0"/>
                <a:cs typeface="Arial" charset="0"/>
              </a:rPr>
              <a:t>Is the Euro a tax scrip?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920880" cy="646331"/>
          </a:xfrm>
        </p:spPr>
        <p:txBody>
          <a:bodyPr/>
          <a:lstStyle/>
          <a:p>
            <a:pPr>
              <a:defRPr/>
            </a:pPr>
            <a:r>
              <a:rPr lang="en-GB" smtClean="0"/>
              <a:t>Ignorance About Money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245383"/>
            <a:ext cx="7920880" cy="646331"/>
          </a:xfrm>
        </p:spPr>
        <p:txBody>
          <a:bodyPr/>
          <a:lstStyle/>
          <a:p>
            <a:pPr>
              <a:defRPr/>
            </a:pPr>
            <a:r>
              <a:rPr lang="en-GB" smtClean="0"/>
              <a:t>Evolution In Time &amp; Space</a:t>
            </a:r>
            <a:endParaRPr smtClean="0"/>
          </a:p>
        </p:txBody>
      </p:sp>
      <p:pic>
        <p:nvPicPr>
          <p:cNvPr id="51204" name="Picture 5" descr="Image:Plato Symposium papyrus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4750" y="5373688"/>
            <a:ext cx="14065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7" descr="Image:SphinxGiza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 l="11673" t="3999" r="6613"/>
          <a:stretch>
            <a:fillRect/>
          </a:stretch>
        </p:blipFill>
        <p:spPr bwMode="auto">
          <a:xfrm>
            <a:off x="179388" y="5373688"/>
            <a:ext cx="147161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16013" y="115888"/>
            <a:ext cx="874712" cy="720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1207" name="Picture 1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85113" y="115888"/>
            <a:ext cx="866775" cy="720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1208" name="Content Placeholder 2"/>
          <p:cNvSpPr txBox="1">
            <a:spLocks/>
          </p:cNvSpPr>
          <p:nvPr/>
        </p:nvSpPr>
        <p:spPr bwMode="auto">
          <a:xfrm>
            <a:off x="323850" y="981075"/>
            <a:ext cx="84963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03B34"/>
              </a:buClr>
              <a:buFont typeface="Arial" charset="0"/>
              <a:buChar char="♦"/>
            </a:pPr>
            <a:r>
              <a:rPr lang="en-GB" sz="2400">
                <a:cs typeface="Arial" charset="0"/>
              </a:rPr>
              <a:t>Money 0.0 – communal village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03B34"/>
              </a:buClr>
              <a:buFont typeface="Arial" charset="0"/>
              <a:buChar char="♦"/>
            </a:pPr>
            <a:r>
              <a:rPr lang="en-GB" sz="2400">
                <a:cs typeface="Arial" charset="0"/>
              </a:rPr>
              <a:t>Money 1.0 – social tokens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03B34"/>
              </a:buClr>
              <a:buFont typeface="Arial" charset="0"/>
              <a:buChar char="♦"/>
            </a:pPr>
            <a:r>
              <a:rPr lang="en-GB" sz="2400">
                <a:cs typeface="Arial" charset="0"/>
              </a:rPr>
              <a:t>Money 2.0 – traded value, Mesopotamia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03B34"/>
              </a:buClr>
              <a:buFont typeface="Arial" charset="0"/>
              <a:buChar char="♦"/>
            </a:pPr>
            <a:r>
              <a:rPr lang="en-GB" sz="2400">
                <a:cs typeface="Arial" charset="0"/>
              </a:rPr>
              <a:t>Money 3.0 – gold &amp; silver 1.0, Lydia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03B34"/>
              </a:buClr>
              <a:buFont typeface="Arial" charset="0"/>
              <a:buChar char="♦"/>
            </a:pPr>
            <a:r>
              <a:rPr lang="en-GB" sz="2400">
                <a:cs typeface="Arial" charset="0"/>
              </a:rPr>
              <a:t>Money 4.0 – bills of exchange, Northern Italy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03B34"/>
              </a:buClr>
              <a:buFont typeface="Arial" charset="0"/>
              <a:buChar char="♦"/>
            </a:pPr>
            <a:r>
              <a:rPr lang="en-GB" sz="2400">
                <a:cs typeface="Arial" charset="0"/>
              </a:rPr>
              <a:t>Money 5.0 – fractional reserve goldsmiths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03B34"/>
              </a:buClr>
              <a:buFont typeface="Arial" charset="0"/>
              <a:buChar char="♦"/>
            </a:pPr>
            <a:r>
              <a:rPr lang="en-GB" sz="2400">
                <a:cs typeface="Arial" charset="0"/>
              </a:rPr>
              <a:t>Money 6.0 – central banking 1.0 – cheques, 17</a:t>
            </a:r>
            <a:r>
              <a:rPr lang="en-GB" sz="2400" baseline="30000">
                <a:cs typeface="Arial" charset="0"/>
              </a:rPr>
              <a:t>th</a:t>
            </a:r>
            <a:r>
              <a:rPr lang="en-GB" sz="2400">
                <a:cs typeface="Arial" charset="0"/>
              </a:rPr>
              <a:t> century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03B34"/>
              </a:buClr>
              <a:buFont typeface="Arial" charset="0"/>
              <a:buChar char="♦"/>
            </a:pPr>
            <a:r>
              <a:rPr lang="en-GB" sz="2400">
                <a:cs typeface="Arial" charset="0"/>
              </a:rPr>
              <a:t>Money 6.5 – gold &amp; silver 2.0, 19</a:t>
            </a:r>
            <a:r>
              <a:rPr lang="en-GB" sz="2400" baseline="30000">
                <a:cs typeface="Arial" charset="0"/>
              </a:rPr>
              <a:t>th</a:t>
            </a:r>
            <a:r>
              <a:rPr lang="en-GB" sz="2400">
                <a:cs typeface="Arial" charset="0"/>
              </a:rPr>
              <a:t> &amp; early 20</a:t>
            </a:r>
            <a:r>
              <a:rPr lang="en-GB" sz="2400" baseline="30000">
                <a:cs typeface="Arial" charset="0"/>
              </a:rPr>
              <a:t>th</a:t>
            </a:r>
            <a:r>
              <a:rPr lang="en-GB" sz="2400">
                <a:cs typeface="Arial" charset="0"/>
              </a:rPr>
              <a:t> century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03B34"/>
              </a:buClr>
              <a:buFont typeface="Arial" charset="0"/>
              <a:buChar char="♦"/>
            </a:pPr>
            <a:r>
              <a:rPr lang="en-GB" sz="2400">
                <a:cs typeface="Arial" charset="0"/>
              </a:rPr>
              <a:t>Money 6.0 – Richard Nixon &amp; ultra-leverage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03B34"/>
              </a:buClr>
              <a:buFont typeface="Arial" charset="0"/>
              <a:buChar char="♦"/>
            </a:pPr>
            <a:r>
              <a:rPr lang="en-GB" sz="2400">
                <a:cs typeface="Arial" charset="0"/>
              </a:rPr>
              <a:t>Money 7.0 – ?</a:t>
            </a:r>
          </a:p>
        </p:txBody>
      </p:sp>
      <p:pic>
        <p:nvPicPr>
          <p:cNvPr id="51209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40088" y="5013325"/>
            <a:ext cx="2700337" cy="165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0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04025" y="981075"/>
            <a:ext cx="211137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The Long-Term?</a:t>
            </a:r>
            <a:endParaRPr lang="en-GB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23850" y="1412875"/>
          <a:ext cx="8496300" cy="1706563"/>
        </p:xfrm>
        <a:graphic>
          <a:graphicData uri="http://schemas.openxmlformats.org/drawingml/2006/table">
            <a:tbl>
              <a:tblPr/>
              <a:tblGrid>
                <a:gridCol w="2832314"/>
                <a:gridCol w="2832314"/>
                <a:gridCol w="2832314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rgbClr val="FFFFFF"/>
                          </a:solidFill>
                          <a:latin typeface="Arial"/>
                          <a:ea typeface="SimSun"/>
                          <a:cs typeface="Times New Roman"/>
                        </a:rPr>
                        <a:t>Theme</a:t>
                      </a:r>
                      <a:endParaRPr lang="en-GB" sz="24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 b="1">
                          <a:solidFill>
                            <a:srgbClr val="FFFFFF"/>
                          </a:solidFill>
                          <a:latin typeface="Arial"/>
                          <a:ea typeface="SimSun"/>
                          <a:cs typeface="Times New Roman"/>
                        </a:rPr>
                        <a:t>Service</a:t>
                      </a:r>
                      <a:endParaRPr lang="en-GB" sz="2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rgbClr val="FFFFFF"/>
                          </a:solidFill>
                          <a:latin typeface="Arial"/>
                          <a:ea typeface="SimSun"/>
                          <a:cs typeface="Times New Roman"/>
                        </a:rPr>
                        <a:t>Question</a:t>
                      </a:r>
                      <a:endParaRPr lang="en-GB" sz="24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>
                          <a:latin typeface="Arial"/>
                          <a:ea typeface="SimSun"/>
                          <a:cs typeface="Times New Roman"/>
                        </a:rPr>
                        <a:t>Trust</a:t>
                      </a:r>
                      <a:endParaRPr lang="en-GB" sz="2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>
                          <a:latin typeface="Arial"/>
                          <a:ea typeface="SimSun"/>
                          <a:cs typeface="Times New Roman"/>
                        </a:rPr>
                        <a:t>Identities</a:t>
                      </a:r>
                      <a:endParaRPr lang="en-GB" sz="2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 dirty="0" smtClean="0">
                          <a:latin typeface="Arial"/>
                          <a:ea typeface="SimSun"/>
                          <a:cs typeface="Times New Roman"/>
                        </a:rPr>
                        <a:t>communities</a:t>
                      </a:r>
                      <a:endParaRPr lang="en-GB" sz="24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>
                          <a:latin typeface="Arial"/>
                          <a:ea typeface="SimSun"/>
                          <a:cs typeface="Times New Roman"/>
                        </a:rPr>
                        <a:t>Space</a:t>
                      </a:r>
                      <a:endParaRPr lang="en-GB" sz="2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>
                          <a:latin typeface="Arial"/>
                          <a:ea typeface="SimSun"/>
                          <a:cs typeface="Times New Roman"/>
                        </a:rPr>
                        <a:t>Transactions</a:t>
                      </a:r>
                      <a:endParaRPr lang="en-GB" sz="2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 dirty="0" smtClean="0">
                          <a:latin typeface="Arial"/>
                          <a:ea typeface="SimSun"/>
                          <a:cs typeface="Times New Roman"/>
                        </a:rPr>
                        <a:t>services</a:t>
                      </a:r>
                      <a:endParaRPr lang="en-GB" sz="24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>
                          <a:latin typeface="Arial"/>
                          <a:ea typeface="SimSun"/>
                          <a:cs typeface="Times New Roman"/>
                        </a:rPr>
                        <a:t>Time</a:t>
                      </a:r>
                      <a:endParaRPr lang="en-GB" sz="2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>
                          <a:latin typeface="Arial"/>
                          <a:ea typeface="SimSun"/>
                          <a:cs typeface="Times New Roman"/>
                        </a:rPr>
                        <a:t>Debts</a:t>
                      </a:r>
                      <a:endParaRPr lang="en-GB" sz="2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 dirty="0">
                          <a:latin typeface="Arial"/>
                          <a:ea typeface="SimSun"/>
                          <a:cs typeface="Times New Roman"/>
                        </a:rPr>
                        <a:t>value-added</a:t>
                      </a:r>
                      <a:endParaRPr lang="en-GB" sz="24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Content Placeholder 4" descr="Bitcoin Receipt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lum contrast="20000"/>
          </a:blip>
          <a:stretch>
            <a:fillRect/>
          </a:stretch>
        </p:blipFill>
        <p:spPr>
          <a:xfrm>
            <a:off x="3419872" y="3284984"/>
            <a:ext cx="1872208" cy="3384374"/>
          </a:xfrm>
        </p:spPr>
      </p:pic>
      <p:pic>
        <p:nvPicPr>
          <p:cNvPr id="53275" name="Picture 3"/>
          <p:cNvPicPr>
            <a:picLocks noChangeAspect="1" noChangeArrowheads="1"/>
          </p:cNvPicPr>
          <p:nvPr/>
        </p:nvPicPr>
        <p:blipFill>
          <a:blip r:embed="rId3"/>
          <a:srcRect l="16338" t="8127" r="16263" b="5804"/>
          <a:stretch>
            <a:fillRect/>
          </a:stretch>
        </p:blipFill>
        <p:spPr bwMode="auto">
          <a:xfrm>
            <a:off x="6084888" y="3995738"/>
            <a:ext cx="2790825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76" name="Picture 2"/>
          <p:cNvPicPr>
            <a:picLocks noChangeAspect="1" noChangeArrowheads="1"/>
          </p:cNvPicPr>
          <p:nvPr/>
        </p:nvPicPr>
        <p:blipFill>
          <a:blip r:embed="rId4"/>
          <a:srcRect l="26816" t="8751" r="27586" b="9990"/>
          <a:stretch>
            <a:fillRect/>
          </a:stretch>
        </p:blipFill>
        <p:spPr bwMode="auto">
          <a:xfrm>
            <a:off x="250825" y="3311525"/>
            <a:ext cx="2305050" cy="32861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003800" y="1214438"/>
            <a:ext cx="3889375" cy="514350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GB" sz="2400" dirty="0" smtClean="0"/>
              <a:t>Money is the self-referential system upon which all our financial analysis is based:</a:t>
            </a:r>
          </a:p>
          <a:p>
            <a:pPr>
              <a:defRPr/>
            </a:pPr>
            <a:r>
              <a:rPr lang="en-GB" sz="2400" dirty="0" smtClean="0"/>
              <a:t>community values</a:t>
            </a:r>
          </a:p>
          <a:p>
            <a:pPr>
              <a:defRPr/>
            </a:pPr>
            <a:r>
              <a:rPr lang="en-GB" sz="2400" dirty="0" smtClean="0"/>
              <a:t>economic activity over space</a:t>
            </a:r>
          </a:p>
          <a:p>
            <a:pPr>
              <a:defRPr/>
            </a:pPr>
            <a:r>
              <a:rPr lang="en-GB" sz="2400" dirty="0" smtClean="0"/>
              <a:t>debts over time</a:t>
            </a:r>
          </a:p>
        </p:txBody>
      </p:sp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Trust-Time-Space</a:t>
            </a:r>
            <a:endParaRPr smtClean="0"/>
          </a:p>
        </p:txBody>
      </p:sp>
      <p:pic>
        <p:nvPicPr>
          <p:cNvPr id="54277" name="Picture 2" descr="mobius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628775"/>
            <a:ext cx="4725987" cy="354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8" name="Rectangle 3"/>
          <p:cNvSpPr>
            <a:spLocks noChangeArrowheads="1"/>
          </p:cNvSpPr>
          <p:nvPr/>
        </p:nvSpPr>
        <p:spPr bwMode="auto">
          <a:xfrm>
            <a:off x="0" y="6524625"/>
            <a:ext cx="56515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/>
              <a:t>[Source: http://illusionsetc.blogspot.com/2005/08/moving-mobius-strip.html]</a:t>
            </a:r>
          </a:p>
        </p:txBody>
      </p:sp>
      <p:pic>
        <p:nvPicPr>
          <p:cNvPr id="5" name="Picture 4" descr="Coin (no text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5337312"/>
            <a:ext cx="922314" cy="900000"/>
          </a:xfrm>
          <a:prstGeom prst="rect">
            <a:avLst/>
          </a:prstGeom>
          <a:scene3d>
            <a:camera prst="orthographicFront">
              <a:rot lat="0" lon="21299999" rev="0"/>
            </a:camera>
            <a:lightRig rig="threePt" dir="t"/>
          </a:scene3d>
        </p:spPr>
      </p:pic>
      <p:pic>
        <p:nvPicPr>
          <p:cNvPr id="54280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89800" y="4508500"/>
            <a:ext cx="153035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9475" y="5300663"/>
            <a:ext cx="9652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2" name="Picture 5" descr="Coin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43888" y="188913"/>
            <a:ext cx="5810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Content Placeholder 5"/>
          <p:cNvSpPr>
            <a:spLocks noGrp="1"/>
          </p:cNvSpPr>
          <p:nvPr>
            <p:ph idx="1"/>
          </p:nvPr>
        </p:nvSpPr>
        <p:spPr>
          <a:xfrm>
            <a:off x="4211638" y="2894013"/>
            <a:ext cx="4752975" cy="2047875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en-GB" sz="2800" b="1" i="1" smtClean="0">
                <a:latin typeface="Arial" charset="0"/>
                <a:cs typeface="Arial" charset="0"/>
              </a:rPr>
              <a:t>Welcome to Knightian Ignorance</a:t>
            </a:r>
          </a:p>
          <a:p>
            <a:pPr marL="0" indent="0" algn="ctr">
              <a:buFont typeface="Arial" charset="0"/>
              <a:buNone/>
            </a:pPr>
            <a:r>
              <a:rPr lang="en-GB" sz="2800" b="1" smtClean="0">
                <a:latin typeface="Arial" charset="0"/>
                <a:cs typeface="Arial" charset="0"/>
              </a:rPr>
              <a:t>“Are You Not Thinking What I’m Not Thinking?”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70111"/>
            <a:ext cx="7920880" cy="430887"/>
          </a:xfrm>
        </p:spPr>
        <p:txBody>
          <a:bodyPr/>
          <a:lstStyle/>
          <a:p>
            <a:pPr>
              <a:defRPr/>
            </a:pPr>
            <a:r>
              <a:rPr lang="en-GB" sz="2200" smtClean="0"/>
              <a:t>     When Would We Know Macroeconomics Is Working?</a:t>
            </a:r>
            <a:endParaRPr sz="2200" i="1" smtClean="0"/>
          </a:p>
        </p:txBody>
      </p:sp>
      <p:sp>
        <p:nvSpPr>
          <p:cNvPr id="56325" name="Text Box 4"/>
          <p:cNvSpPr txBox="1">
            <a:spLocks noChangeArrowheads="1"/>
          </p:cNvSpPr>
          <p:nvPr/>
        </p:nvSpPr>
        <p:spPr bwMode="auto">
          <a:xfrm>
            <a:off x="287338" y="6092825"/>
            <a:ext cx="370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>
                <a:solidFill>
                  <a:schemeClr val="accent2"/>
                </a:solidFill>
                <a:latin typeface="Times New Roman" pitchFamily="18" charset="0"/>
              </a:rPr>
              <a:t>“Get a big picture grip on the details.”</a:t>
            </a:r>
            <a:br>
              <a:rPr lang="en-US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en-US" i="1">
                <a:solidFill>
                  <a:schemeClr val="accent2"/>
                </a:solidFill>
                <a:latin typeface="Times New Roman" pitchFamily="18" charset="0"/>
              </a:rPr>
              <a:t>Chao Kli Ning</a:t>
            </a:r>
            <a:endParaRPr lang="en-US">
              <a:solidFill>
                <a:schemeClr val="accent2"/>
              </a:solidFill>
              <a:latin typeface="Times New Roman" pitchFamily="18" charset="0"/>
            </a:endParaRPr>
          </a:p>
        </p:txBody>
      </p:sp>
      <p:pic>
        <p:nvPicPr>
          <p:cNvPr id="563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9238" y="1125538"/>
            <a:ext cx="3675062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6" descr="Logo_red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72100" y="5229225"/>
            <a:ext cx="243998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6328" name="Group 4"/>
          <p:cNvGrpSpPr>
            <a:grpSpLocks noChangeAspect="1"/>
          </p:cNvGrpSpPr>
          <p:nvPr/>
        </p:nvGrpSpPr>
        <p:grpSpPr bwMode="auto">
          <a:xfrm>
            <a:off x="7380288" y="908050"/>
            <a:ext cx="1300162" cy="1935163"/>
            <a:chOff x="2267744" y="1052735"/>
            <a:chExt cx="3168352" cy="4714901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267744" y="1052735"/>
              <a:ext cx="3168352" cy="4714901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6330" name="Picture 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72000" y="3284984"/>
              <a:ext cx="719602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Agenda</a:t>
            </a:r>
            <a:endParaRPr lang="en-GB"/>
          </a:p>
        </p:txBody>
      </p:sp>
      <p:sp>
        <p:nvSpPr>
          <p:cNvPr id="30724" name="Content Placeholder 2"/>
          <p:cNvSpPr>
            <a:spLocks noGrp="1"/>
          </p:cNvSpPr>
          <p:nvPr>
            <p:ph idx="1"/>
          </p:nvPr>
        </p:nvSpPr>
        <p:spPr>
          <a:xfrm>
            <a:off x="395288" y="1125538"/>
            <a:ext cx="8569325" cy="5834062"/>
          </a:xfrm>
        </p:spPr>
        <p:txBody>
          <a:bodyPr/>
          <a:lstStyle/>
          <a:p>
            <a:pPr marL="1789113" indent="-1789113">
              <a:buFont typeface="Arial" charset="0"/>
              <a:buNone/>
            </a:pPr>
            <a:r>
              <a:rPr lang="en-GB" sz="1800" smtClean="0">
                <a:latin typeface="Arial" charset="0"/>
                <a:cs typeface="Arial" charset="0"/>
              </a:rPr>
              <a:t>14:30-15:00	</a:t>
            </a:r>
            <a:r>
              <a:rPr lang="en-GB" sz="1800" b="1" smtClean="0">
                <a:latin typeface="Arial" charset="0"/>
                <a:cs typeface="Arial" charset="0"/>
              </a:rPr>
              <a:t>Introduction</a:t>
            </a:r>
            <a:r>
              <a:rPr lang="en-GB" sz="1800" smtClean="0">
                <a:latin typeface="Arial" charset="0"/>
                <a:cs typeface="Arial" charset="0"/>
              </a:rPr>
              <a:t> – “</a:t>
            </a:r>
            <a:r>
              <a:rPr lang="en-GB" sz="1800" b="1" smtClean="0">
                <a:latin typeface="Arial" charset="0"/>
                <a:cs typeface="Arial" charset="0"/>
              </a:rPr>
              <a:t>The Study Of Money May Be The Root Of Much Madness” - </a:t>
            </a:r>
            <a:r>
              <a:rPr lang="en-GB" sz="1800" b="1" i="1" smtClean="0">
                <a:latin typeface="Arial" charset="0"/>
                <a:cs typeface="Arial" charset="0"/>
              </a:rPr>
              <a:t>Professor Michael Mainelli</a:t>
            </a:r>
            <a:endParaRPr lang="en-GB" sz="1800" smtClean="0">
              <a:latin typeface="Arial" charset="0"/>
              <a:cs typeface="Arial" charset="0"/>
            </a:endParaRPr>
          </a:p>
          <a:p>
            <a:pPr marL="1789113" indent="-1789113">
              <a:buFont typeface="Arial" charset="0"/>
              <a:buNone/>
            </a:pPr>
            <a:r>
              <a:rPr lang="en-GB" sz="1800" smtClean="0">
                <a:latin typeface="Arial" charset="0"/>
                <a:cs typeface="Arial" charset="0"/>
              </a:rPr>
              <a:t> </a:t>
            </a:r>
          </a:p>
          <a:p>
            <a:pPr marL="1789113" indent="-1789113">
              <a:buFont typeface="Arial" charset="0"/>
              <a:buNone/>
            </a:pPr>
            <a:r>
              <a:rPr lang="en-GB" sz="1800" smtClean="0">
                <a:latin typeface="Arial" charset="0"/>
                <a:cs typeface="Arial" charset="0"/>
              </a:rPr>
              <a:t>15:00-15:35	</a:t>
            </a:r>
            <a:r>
              <a:rPr lang="en-GB" sz="1800" b="1" smtClean="0">
                <a:latin typeface="Arial" charset="0"/>
                <a:cs typeface="Arial" charset="0"/>
              </a:rPr>
              <a:t>Presentation</a:t>
            </a:r>
            <a:r>
              <a:rPr lang="en-GB" sz="1800" smtClean="0">
                <a:latin typeface="Arial" charset="0"/>
                <a:cs typeface="Arial" charset="0"/>
              </a:rPr>
              <a:t> </a:t>
            </a:r>
            <a:r>
              <a:rPr lang="en-GB" sz="1800" b="1" smtClean="0">
                <a:latin typeface="Arial" charset="0"/>
                <a:cs typeface="Arial" charset="0"/>
              </a:rPr>
              <a:t>– “The Curious Case of the Economist the West Forgot”</a:t>
            </a:r>
            <a:r>
              <a:rPr lang="en-GB" sz="1800" smtClean="0">
                <a:latin typeface="Arial" charset="0"/>
                <a:cs typeface="Arial" charset="0"/>
              </a:rPr>
              <a:t> - </a:t>
            </a:r>
            <a:r>
              <a:rPr lang="en-GB" sz="1800" b="1" i="1" smtClean="0">
                <a:latin typeface="Arial" charset="0"/>
                <a:cs typeface="Arial" charset="0"/>
              </a:rPr>
              <a:t>George Tait Edwards MBE</a:t>
            </a:r>
            <a:endParaRPr lang="en-GB" sz="1800" smtClean="0">
              <a:latin typeface="Arial" charset="0"/>
              <a:cs typeface="Arial" charset="0"/>
            </a:endParaRPr>
          </a:p>
          <a:p>
            <a:pPr marL="1789113" indent="-1789113">
              <a:buFont typeface="Arial" charset="0"/>
              <a:buNone/>
            </a:pPr>
            <a:r>
              <a:rPr lang="en-GB" sz="1800" smtClean="0">
                <a:latin typeface="Arial" charset="0"/>
                <a:cs typeface="Arial" charset="0"/>
              </a:rPr>
              <a:t>		</a:t>
            </a:r>
          </a:p>
          <a:p>
            <a:pPr marL="1789113" indent="-1789113">
              <a:buFont typeface="Arial" charset="0"/>
              <a:buNone/>
            </a:pPr>
            <a:r>
              <a:rPr lang="en-GB" sz="1800" smtClean="0">
                <a:latin typeface="Arial" charset="0"/>
                <a:cs typeface="Arial" charset="0"/>
              </a:rPr>
              <a:t>15:35-16:10	</a:t>
            </a:r>
            <a:r>
              <a:rPr lang="en-GB" sz="1800" b="1" smtClean="0">
                <a:latin typeface="Arial" charset="0"/>
                <a:cs typeface="Arial" charset="0"/>
              </a:rPr>
              <a:t>Presentation</a:t>
            </a:r>
            <a:r>
              <a:rPr lang="en-GB" sz="1800" smtClean="0">
                <a:latin typeface="Arial" charset="0"/>
                <a:cs typeface="Arial" charset="0"/>
              </a:rPr>
              <a:t> </a:t>
            </a:r>
            <a:r>
              <a:rPr lang="en-GB" sz="1800" b="1" smtClean="0">
                <a:latin typeface="Arial" charset="0"/>
                <a:cs typeface="Arial" charset="0"/>
              </a:rPr>
              <a:t>–</a:t>
            </a:r>
            <a:r>
              <a:rPr lang="en-GB" sz="1800" smtClean="0">
                <a:latin typeface="Arial" charset="0"/>
                <a:cs typeface="Arial" charset="0"/>
              </a:rPr>
              <a:t> </a:t>
            </a:r>
            <a:r>
              <a:rPr lang="en-GB" sz="1800" b="1" smtClean="0">
                <a:latin typeface="Arial" charset="0"/>
                <a:cs typeface="Arial" charset="0"/>
              </a:rPr>
              <a:t>“Rethinking - </a:t>
            </a:r>
            <a:r>
              <a:rPr lang="en-US" sz="1800" b="1" smtClean="0">
                <a:latin typeface="Arial" charset="0"/>
                <a:cs typeface="Arial" charset="0"/>
              </a:rPr>
              <a:t>Lessons We Can Learn from the Success of the Japanese Growth System</a:t>
            </a:r>
            <a:r>
              <a:rPr lang="en-GB" sz="1800" b="1" smtClean="0">
                <a:latin typeface="Arial" charset="0"/>
                <a:cs typeface="Arial" charset="0"/>
              </a:rPr>
              <a:t>” - </a:t>
            </a:r>
            <a:r>
              <a:rPr lang="en-GB" sz="1800" b="1" i="1" smtClean="0">
                <a:latin typeface="Arial" charset="0"/>
                <a:cs typeface="Arial" charset="0"/>
              </a:rPr>
              <a:t>Professor Richard Werner</a:t>
            </a:r>
            <a:r>
              <a:rPr lang="en-GB" sz="1800" smtClean="0">
                <a:latin typeface="Arial" charset="0"/>
                <a:cs typeface="Arial" charset="0"/>
              </a:rPr>
              <a:t> </a:t>
            </a:r>
          </a:p>
          <a:p>
            <a:pPr marL="1789113" indent="-1789113">
              <a:buFont typeface="Arial" charset="0"/>
              <a:buNone/>
            </a:pPr>
            <a:endParaRPr lang="en-GB" sz="1800" smtClean="0">
              <a:latin typeface="Arial" charset="0"/>
              <a:cs typeface="Arial" charset="0"/>
            </a:endParaRPr>
          </a:p>
          <a:p>
            <a:pPr marL="1789113" indent="-1789113">
              <a:buFont typeface="Arial" charset="0"/>
              <a:buNone/>
            </a:pPr>
            <a:r>
              <a:rPr lang="en-GB" sz="1800" smtClean="0">
                <a:latin typeface="Arial" charset="0"/>
                <a:cs typeface="Arial" charset="0"/>
              </a:rPr>
              <a:t>16:10-16:20	</a:t>
            </a:r>
            <a:r>
              <a:rPr lang="en-GB" sz="1800" b="1" smtClean="0">
                <a:latin typeface="Arial" charset="0"/>
                <a:cs typeface="Arial" charset="0"/>
              </a:rPr>
              <a:t>Break</a:t>
            </a:r>
            <a:endParaRPr lang="en-GB" sz="1800" smtClean="0">
              <a:latin typeface="Arial" charset="0"/>
              <a:cs typeface="Arial" charset="0"/>
            </a:endParaRPr>
          </a:p>
          <a:p>
            <a:pPr marL="1789113" indent="-1789113">
              <a:buFont typeface="Arial" charset="0"/>
              <a:buNone/>
            </a:pPr>
            <a:r>
              <a:rPr lang="en-GB" sz="1800" smtClean="0">
                <a:latin typeface="Arial" charset="0"/>
                <a:cs typeface="Arial" charset="0"/>
              </a:rPr>
              <a:t>	</a:t>
            </a:r>
          </a:p>
          <a:p>
            <a:pPr marL="1789113" indent="-1789113">
              <a:buFont typeface="Arial" charset="0"/>
              <a:buNone/>
            </a:pPr>
            <a:r>
              <a:rPr lang="en-GB" sz="1800" smtClean="0">
                <a:latin typeface="Arial" charset="0"/>
                <a:cs typeface="Arial" charset="0"/>
              </a:rPr>
              <a:t>16:20-17:00</a:t>
            </a:r>
            <a:r>
              <a:rPr lang="en-GB" sz="1800" b="1" smtClean="0">
                <a:latin typeface="Arial" charset="0"/>
                <a:cs typeface="Arial" charset="0"/>
              </a:rPr>
              <a:t>	Panel discussion – “Why Macroeconomics Needs A Rethink</a:t>
            </a:r>
            <a:r>
              <a:rPr lang="en-GB" sz="1800" smtClean="0">
                <a:latin typeface="Arial" charset="0"/>
                <a:cs typeface="Arial" charset="0"/>
              </a:rPr>
              <a:t>” - George Tait Edwards MBE, John Greenwood OBE, Chief Economist, INVESCO plc, Professor Richard Werner, University of Southampton</a:t>
            </a:r>
          </a:p>
          <a:p>
            <a:pPr marL="1789113" indent="-1789113">
              <a:buFont typeface="Arial" charset="0"/>
              <a:buNone/>
            </a:pPr>
            <a:endParaRPr lang="en-GB" sz="1800" smtClean="0">
              <a:latin typeface="Arial" charset="0"/>
              <a:cs typeface="Arial" charset="0"/>
            </a:endParaRPr>
          </a:p>
          <a:p>
            <a:pPr marL="1789113" indent="-1789113">
              <a:buFont typeface="Arial" charset="0"/>
              <a:buNone/>
            </a:pPr>
            <a:r>
              <a:rPr lang="en-GB" sz="1800" smtClean="0">
                <a:latin typeface="Arial" charset="0"/>
                <a:cs typeface="Arial" charset="0"/>
              </a:rPr>
              <a:t>17:00-18:00	</a:t>
            </a:r>
            <a:r>
              <a:rPr lang="en-GB" sz="1800" b="1" smtClean="0">
                <a:latin typeface="Arial" charset="0"/>
                <a:cs typeface="Arial" charset="0"/>
              </a:rPr>
              <a:t>Reception</a:t>
            </a:r>
            <a:endParaRPr lang="en-GB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Content Placeholder 1"/>
          <p:cNvSpPr>
            <a:spLocks noGrp="1"/>
          </p:cNvSpPr>
          <p:nvPr>
            <p:ph idx="1"/>
          </p:nvPr>
        </p:nvSpPr>
        <p:spPr>
          <a:xfrm>
            <a:off x="395288" y="1214438"/>
            <a:ext cx="8497887" cy="5143500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endParaRPr lang="en-GB" b="1" smtClean="0">
              <a:latin typeface="Arial" charset="0"/>
              <a:cs typeface="Arial" charset="0"/>
            </a:endParaRPr>
          </a:p>
          <a:p>
            <a:pPr marL="0" indent="0" algn="ctr">
              <a:buFont typeface="Arial" charset="0"/>
              <a:buNone/>
            </a:pPr>
            <a:r>
              <a:rPr lang="en-GB" sz="3600" b="1" smtClean="0">
                <a:latin typeface="Arial" charset="0"/>
                <a:cs typeface="Arial" charset="0"/>
              </a:rPr>
              <a:t>“The Curious Case of the Economist the West Forgot”</a:t>
            </a:r>
          </a:p>
          <a:p>
            <a:pPr marL="0" indent="0" algn="ctr">
              <a:buFont typeface="Arial" charset="0"/>
              <a:buNone/>
            </a:pPr>
            <a:r>
              <a:rPr lang="en-GB" smtClean="0">
                <a:latin typeface="Arial" charset="0"/>
                <a:cs typeface="Arial" charset="0"/>
              </a:rPr>
              <a:t>The Life and Times of Dr Osamu Shimomura (1910 - 1989) and his Harrod-Domar Model of a High Growth, Low Inflation Japanese Economy</a:t>
            </a:r>
          </a:p>
          <a:p>
            <a:pPr marL="0" indent="0" algn="ctr">
              <a:buFont typeface="Arial" charset="0"/>
              <a:buNone/>
            </a:pPr>
            <a:endParaRPr lang="en-GB" smtClean="0">
              <a:latin typeface="Arial" charset="0"/>
              <a:cs typeface="Arial" charset="0"/>
            </a:endParaRPr>
          </a:p>
          <a:p>
            <a:pPr marL="0" indent="0" algn="ctr">
              <a:buFont typeface="Arial" charset="0"/>
              <a:buNone/>
            </a:pPr>
            <a:r>
              <a:rPr lang="en-GB" b="1" i="1" smtClean="0">
                <a:latin typeface="Arial" charset="0"/>
                <a:cs typeface="Arial" charset="0"/>
              </a:rPr>
              <a:t>George Tait Edwards MBE</a:t>
            </a:r>
            <a:endParaRPr lang="en-GB" smtClean="0">
              <a:latin typeface="Arial" charset="0"/>
              <a:cs typeface="Arial" charset="0"/>
            </a:endParaRPr>
          </a:p>
          <a:p>
            <a:pPr marL="0" indent="0">
              <a:buFont typeface="Arial" charset="0"/>
              <a:buNone/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smtClean="0"/>
              <a:t>Presentation	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Content Placeholder 1"/>
          <p:cNvSpPr>
            <a:spLocks noGrp="1"/>
          </p:cNvSpPr>
          <p:nvPr>
            <p:ph idx="1"/>
          </p:nvPr>
        </p:nvSpPr>
        <p:spPr>
          <a:xfrm>
            <a:off x="395288" y="1125538"/>
            <a:ext cx="8497887" cy="5143500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endParaRPr lang="en-GB" b="1" smtClean="0">
              <a:latin typeface="Arial" charset="0"/>
              <a:cs typeface="Arial" charset="0"/>
            </a:endParaRPr>
          </a:p>
          <a:p>
            <a:pPr marL="0" indent="0" algn="ctr">
              <a:buFont typeface="Arial" charset="0"/>
              <a:buNone/>
            </a:pPr>
            <a:r>
              <a:rPr lang="en-GB" sz="3600" b="1" smtClean="0">
                <a:latin typeface="Arial" charset="0"/>
                <a:cs typeface="Arial" charset="0"/>
              </a:rPr>
              <a:t>“Rethinking - </a:t>
            </a:r>
            <a:r>
              <a:rPr lang="en-US" sz="3600" b="1" smtClean="0">
                <a:latin typeface="Arial" charset="0"/>
                <a:cs typeface="Arial" charset="0"/>
              </a:rPr>
              <a:t>Lessons We Can Learn from the Success of the Japanese Growth System</a:t>
            </a:r>
            <a:r>
              <a:rPr lang="en-GB" sz="3600" b="1" smtClean="0">
                <a:latin typeface="Arial" charset="0"/>
                <a:cs typeface="Arial" charset="0"/>
              </a:rPr>
              <a:t>”</a:t>
            </a:r>
            <a:endParaRPr lang="en-GB" sz="3600" smtClean="0">
              <a:latin typeface="Arial" charset="0"/>
              <a:cs typeface="Arial" charset="0"/>
            </a:endParaRPr>
          </a:p>
          <a:p>
            <a:pPr marL="0" indent="0" algn="ctr">
              <a:buFont typeface="Arial" charset="0"/>
              <a:buNone/>
            </a:pPr>
            <a:r>
              <a:rPr lang="en-GB" sz="3600" smtClean="0">
                <a:latin typeface="Arial" charset="0"/>
                <a:cs typeface="Arial" charset="0"/>
              </a:rPr>
              <a:t>	</a:t>
            </a:r>
            <a:r>
              <a:rPr lang="en-GB" smtClean="0">
                <a:latin typeface="Arial" charset="0"/>
                <a:cs typeface="Arial" charset="0"/>
              </a:rPr>
              <a:t>Conventional and Inductive Economics</a:t>
            </a:r>
          </a:p>
          <a:p>
            <a:pPr marL="0" indent="0" algn="ctr">
              <a:buFont typeface="Arial" charset="0"/>
              <a:buNone/>
            </a:pPr>
            <a:endParaRPr lang="en-GB" smtClean="0">
              <a:latin typeface="Arial" charset="0"/>
              <a:cs typeface="Arial" charset="0"/>
            </a:endParaRPr>
          </a:p>
          <a:p>
            <a:pPr marL="0" indent="0" algn="ctr">
              <a:buFont typeface="Arial" charset="0"/>
              <a:buNone/>
            </a:pPr>
            <a:r>
              <a:rPr lang="en-GB" b="1" i="1" smtClean="0">
                <a:latin typeface="Arial" charset="0"/>
                <a:cs typeface="Arial" charset="0"/>
              </a:rPr>
              <a:t>Professor Richard Werner, Director, Centre for Banking, Finance and Sustainable Development, University of Southampton</a:t>
            </a:r>
            <a:endParaRPr lang="en-GB" smtClean="0">
              <a:latin typeface="Arial" charset="0"/>
              <a:cs typeface="Arial" charset="0"/>
            </a:endParaRPr>
          </a:p>
          <a:p>
            <a:pPr marL="0" indent="0">
              <a:buFont typeface="Arial" charset="0"/>
              <a:buNone/>
            </a:pPr>
            <a:endParaRPr lang="en-US" sz="2800" smtClean="0">
              <a:latin typeface="Arial" charset="0"/>
              <a:cs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smtClean="0"/>
              <a:t>Presentation	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y-GB" smtClean="0"/>
              <a:t>Break</a:t>
            </a:r>
            <a:endParaRPr/>
          </a:p>
        </p:txBody>
      </p:sp>
      <p:sp>
        <p:nvSpPr>
          <p:cNvPr id="62468" name="Content Placeholder 2"/>
          <p:cNvSpPr>
            <a:spLocks noGrp="1"/>
          </p:cNvSpPr>
          <p:nvPr>
            <p:ph idx="1"/>
          </p:nvPr>
        </p:nvSpPr>
        <p:spPr>
          <a:xfrm>
            <a:off x="971550" y="1214438"/>
            <a:ext cx="7921625" cy="514350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cy-GB" sz="3600" smtClean="0">
                <a:latin typeface="Arial" charset="0"/>
                <a:cs typeface="Arial" charset="0"/>
              </a:rPr>
              <a:t>Please come back </a:t>
            </a:r>
          </a:p>
          <a:p>
            <a:pPr algn="ctr">
              <a:buFont typeface="Arial" charset="0"/>
              <a:buNone/>
            </a:pPr>
            <a:r>
              <a:rPr lang="cy-GB" sz="3600" smtClean="0">
                <a:latin typeface="Arial" charset="0"/>
                <a:cs typeface="Arial" charset="0"/>
              </a:rPr>
              <a:t>to your seats by </a:t>
            </a:r>
            <a:r>
              <a:rPr lang="cy-GB" sz="3600" b="1" smtClean="0">
                <a:latin typeface="Arial" charset="0"/>
                <a:cs typeface="Arial" charset="0"/>
              </a:rPr>
              <a:t>16:20 </a:t>
            </a:r>
          </a:p>
          <a:p>
            <a:pPr algn="ctr">
              <a:buFont typeface="Arial" charset="0"/>
              <a:buNone/>
            </a:pPr>
            <a:endParaRPr lang="en-US" smtClean="0">
              <a:latin typeface="Arial" charset="0"/>
              <a:cs typeface="Arial" charset="0"/>
            </a:endParaRPr>
          </a:p>
        </p:txBody>
      </p:sp>
      <p:pic>
        <p:nvPicPr>
          <p:cNvPr id="62469" name="Picture 5" descr="C:\Documents and Settings\zyn-michael\Local Settings\Temporary Internet Files\Content.IE5\9CXAFYWH\MPj04386480000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2492375"/>
            <a:ext cx="3513138" cy="424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y-GB" smtClean="0"/>
              <a:t>Panel Discussion</a:t>
            </a:r>
            <a:endParaRPr/>
          </a:p>
        </p:txBody>
      </p:sp>
      <p:sp>
        <p:nvSpPr>
          <p:cNvPr id="64516" name="TextBox 8"/>
          <p:cNvSpPr txBox="1">
            <a:spLocks noChangeArrowheads="1"/>
          </p:cNvSpPr>
          <p:nvPr/>
        </p:nvSpPr>
        <p:spPr bwMode="auto">
          <a:xfrm>
            <a:off x="115888" y="1412875"/>
            <a:ext cx="87852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600" b="1"/>
              <a:t>“Why Macroeconomics</a:t>
            </a:r>
          </a:p>
          <a:p>
            <a:pPr algn="ctr"/>
            <a:r>
              <a:rPr lang="en-GB" sz="3600" b="1"/>
              <a:t>Needs A Rethink</a:t>
            </a:r>
            <a:r>
              <a:rPr lang="en-GB" sz="3600"/>
              <a:t>”</a:t>
            </a:r>
          </a:p>
          <a:p>
            <a:pPr algn="ctr"/>
            <a:endParaRPr lang="en-GB" sz="3600"/>
          </a:p>
          <a:p>
            <a:pPr marL="800100" lvl="1" indent="-342900">
              <a:buFont typeface="Arial" charset="0"/>
              <a:buChar char="•"/>
            </a:pPr>
            <a:r>
              <a:rPr lang="en-GB" sz="2400"/>
              <a:t>George Tait Edwards MBE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GB" sz="2400"/>
              <a:t>John Greenwood OBE, Chief Economist, INVESCO plc</a:t>
            </a:r>
          </a:p>
          <a:p>
            <a:pPr marL="800100" lvl="1" indent="-342900">
              <a:buFont typeface="Arial" charset="0"/>
              <a:buChar char="•"/>
            </a:pPr>
            <a:r>
              <a:rPr lang="en-GB" sz="2400"/>
              <a:t>Professor Richard Werner, University of Southampton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GB" sz="2400"/>
              <a:t>Professor Michael Mainelli (Chair)</a:t>
            </a:r>
          </a:p>
          <a:p>
            <a:pPr marL="800100" lvl="1" indent="-342900">
              <a:buFont typeface="Arial" charset="0"/>
              <a:buChar char="•"/>
            </a:pPr>
            <a:endParaRPr lang="en-GB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y-GB" smtClean="0"/>
              <a:t>Closing Remarks</a:t>
            </a:r>
            <a:endParaRPr/>
          </a:p>
        </p:txBody>
      </p:sp>
      <p:sp>
        <p:nvSpPr>
          <p:cNvPr id="66564" name="Content Placeholder 2"/>
          <p:cNvSpPr>
            <a:spLocks noGrp="1"/>
          </p:cNvSpPr>
          <p:nvPr>
            <p:ph idx="1"/>
          </p:nvPr>
        </p:nvSpPr>
        <p:spPr>
          <a:xfrm>
            <a:off x="971550" y="1214438"/>
            <a:ext cx="7921625" cy="5143500"/>
          </a:xfrm>
        </p:spPr>
        <p:txBody>
          <a:bodyPr/>
          <a:lstStyle/>
          <a:p>
            <a:pPr algn="ctr">
              <a:buFont typeface="Arial" charset="0"/>
              <a:buNone/>
            </a:pPr>
            <a:endParaRPr lang="cy-GB" sz="4000" smtClean="0">
              <a:latin typeface="Arial" charset="0"/>
              <a:cs typeface="Arial" charset="0"/>
            </a:endParaRPr>
          </a:p>
          <a:p>
            <a:pPr algn="ctr">
              <a:buFont typeface="Arial" charset="0"/>
              <a:buNone/>
            </a:pPr>
            <a:endParaRPr lang="cy-GB" smtClean="0">
              <a:latin typeface="Arial" charset="0"/>
              <a:cs typeface="Arial" charset="0"/>
            </a:endParaRPr>
          </a:p>
          <a:p>
            <a:pPr algn="ctr">
              <a:buFont typeface="Arial" charset="0"/>
              <a:buNone/>
            </a:pPr>
            <a:r>
              <a:rPr lang="en-GB" sz="3600" b="1" smtClean="0">
                <a:latin typeface="Arial" charset="0"/>
                <a:cs typeface="Arial" charset="0"/>
              </a:rPr>
              <a:t>Professor Michael Mainelli</a:t>
            </a:r>
          </a:p>
          <a:p>
            <a:pPr algn="ctr">
              <a:buFont typeface="Arial" charset="0"/>
              <a:buNone/>
            </a:pPr>
            <a:endParaRPr lang="en-GB" sz="3600" b="1" smtClean="0">
              <a:latin typeface="Arial" charset="0"/>
              <a:cs typeface="Arial" charset="0"/>
            </a:endParaRPr>
          </a:p>
          <a:p>
            <a:pPr algn="ctr">
              <a:buFont typeface="Arial" charset="0"/>
              <a:buNone/>
            </a:pPr>
            <a:r>
              <a:rPr lang="en-GB" b="1" smtClean="0">
                <a:latin typeface="Arial" charset="0"/>
                <a:cs typeface="Arial" charset="0"/>
              </a:rPr>
              <a:t>Chairman, Z/Yen Group</a:t>
            </a:r>
          </a:p>
          <a:p>
            <a:pPr algn="ctr">
              <a:buFont typeface="Arial" charset="0"/>
              <a:buNone/>
            </a:pPr>
            <a:r>
              <a:rPr lang="en-GB" b="1" smtClean="0">
                <a:latin typeface="Arial" charset="0"/>
                <a:cs typeface="Arial" charset="0"/>
              </a:rPr>
              <a:t>Principal Advisor, Long Finance</a:t>
            </a:r>
          </a:p>
          <a:p>
            <a:pPr algn="ctr">
              <a:buFont typeface="Arial" charset="0"/>
              <a:buNone/>
            </a:pPr>
            <a:endParaRPr lang="en-GB" sz="3600" b="1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4" descr="col_logo.gif"/>
          <p:cNvPicPr>
            <a:picLocks noChangeAspect="1"/>
          </p:cNvPicPr>
          <p:nvPr/>
        </p:nvPicPr>
        <p:blipFill>
          <a:blip r:embed="rId3"/>
          <a:srcRect l="12495"/>
          <a:stretch>
            <a:fillRect/>
          </a:stretch>
        </p:blipFill>
        <p:spPr bwMode="auto">
          <a:xfrm>
            <a:off x="2339975" y="5534025"/>
            <a:ext cx="1008063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8610" name="Group 6"/>
          <p:cNvGrpSpPr>
            <a:grpSpLocks noChangeAspect="1"/>
          </p:cNvGrpSpPr>
          <p:nvPr/>
        </p:nvGrpSpPr>
        <p:grpSpPr bwMode="auto">
          <a:xfrm>
            <a:off x="3941763" y="4508500"/>
            <a:ext cx="5022850" cy="1708150"/>
            <a:chOff x="107504" y="4546752"/>
            <a:chExt cx="8928992" cy="3036217"/>
          </a:xfrm>
        </p:grpSpPr>
        <p:pic>
          <p:nvPicPr>
            <p:cNvPr id="68618" name="Picture 3" descr="FCF Logo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15816" y="4651336"/>
              <a:ext cx="1059264" cy="10327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19" name="Picture 5" descr="Coin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452320" y="4546752"/>
              <a:ext cx="1187872" cy="1178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20" name="Picture 15" descr="London_accord_leaf_RGB.jp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11560" y="4585457"/>
              <a:ext cx="1224136" cy="1195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621" name="TextBox 9"/>
            <p:cNvSpPr txBox="1">
              <a:spLocks noChangeArrowheads="1"/>
            </p:cNvSpPr>
            <p:nvPr/>
          </p:nvSpPr>
          <p:spPr bwMode="auto">
            <a:xfrm>
              <a:off x="107504" y="5805264"/>
              <a:ext cx="2232026" cy="1250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cy-GB" sz="1600"/>
                <a:t>London Accord</a:t>
              </a:r>
              <a:endParaRPr lang="en-US" sz="1600"/>
            </a:p>
          </p:txBody>
        </p:sp>
        <p:sp>
          <p:nvSpPr>
            <p:cNvPr id="68622" name="TextBox 10"/>
            <p:cNvSpPr txBox="1">
              <a:spLocks noChangeArrowheads="1"/>
            </p:cNvSpPr>
            <p:nvPr/>
          </p:nvSpPr>
          <p:spPr bwMode="auto">
            <a:xfrm>
              <a:off x="2267744" y="5806355"/>
              <a:ext cx="2447925" cy="1776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cy-GB" sz="1600"/>
                <a:t>Financial Centre Futures</a:t>
              </a:r>
              <a:endParaRPr lang="en-US" sz="1600"/>
            </a:p>
          </p:txBody>
        </p:sp>
        <p:sp>
          <p:nvSpPr>
            <p:cNvPr id="68623" name="TextBox 11"/>
            <p:cNvSpPr txBox="1">
              <a:spLocks noChangeArrowheads="1"/>
            </p:cNvSpPr>
            <p:nvPr/>
          </p:nvSpPr>
          <p:spPr bwMode="auto">
            <a:xfrm>
              <a:off x="4644354" y="5797003"/>
              <a:ext cx="2447925" cy="1776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cy-GB" sz="1600"/>
                <a:t>Meta-Commerce</a:t>
              </a:r>
              <a:endParaRPr lang="en-US" sz="1600"/>
            </a:p>
          </p:txBody>
        </p:sp>
        <p:sp>
          <p:nvSpPr>
            <p:cNvPr id="68624" name="TextBox 12"/>
            <p:cNvSpPr txBox="1">
              <a:spLocks noChangeArrowheads="1"/>
            </p:cNvSpPr>
            <p:nvPr/>
          </p:nvSpPr>
          <p:spPr bwMode="auto">
            <a:xfrm>
              <a:off x="7091808" y="5804644"/>
              <a:ext cx="1944688" cy="1250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cy-GB" sz="1600"/>
                <a:t>Eternal Coin</a:t>
              </a:r>
              <a:endParaRPr lang="en-US" sz="1600"/>
            </a:p>
          </p:txBody>
        </p:sp>
        <p:pic>
          <p:nvPicPr>
            <p:cNvPr id="68625" name="Picture 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242324" y="4606093"/>
              <a:ext cx="1251987" cy="1118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8611" name="Picture 5" descr="Gresham logo_CMYK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0825" y="5661025"/>
            <a:ext cx="1728788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GB" smtClean="0"/>
              <a:t>                 About</a:t>
            </a:r>
            <a:endParaRPr lang="en-GB"/>
          </a:p>
        </p:txBody>
      </p:sp>
      <p:pic>
        <p:nvPicPr>
          <p:cNvPr id="68615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9"/>
          <a:srcRect/>
          <a:stretch>
            <a:fillRect/>
          </a:stretch>
        </p:blipFill>
        <p:spPr>
          <a:xfrm>
            <a:off x="468313" y="1125538"/>
            <a:ext cx="3397250" cy="4391025"/>
          </a:xfrm>
          <a:ln w="12700">
            <a:solidFill>
              <a:srgbClr val="7030A0"/>
            </a:solidFill>
          </a:ln>
        </p:spPr>
      </p:pic>
      <p:sp>
        <p:nvSpPr>
          <p:cNvPr id="68616" name="TextBox 5"/>
          <p:cNvSpPr txBox="1">
            <a:spLocks noChangeArrowheads="1"/>
          </p:cNvSpPr>
          <p:nvPr/>
        </p:nvSpPr>
        <p:spPr bwMode="auto">
          <a:xfrm>
            <a:off x="4643438" y="981075"/>
            <a:ext cx="403225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y-GB" sz="2400" b="1" i="1">
                <a:solidFill>
                  <a:srgbClr val="C00000"/>
                </a:solidFill>
              </a:rPr>
              <a:t>‘When would we know our financial system is working?’</a:t>
            </a:r>
          </a:p>
          <a:p>
            <a:endParaRPr lang="cy-GB" sz="2400">
              <a:solidFill>
                <a:srgbClr val="000000"/>
              </a:solidFill>
            </a:endParaRPr>
          </a:p>
          <a:p>
            <a:r>
              <a:rPr lang="cy-GB" sz="2400" b="1">
                <a:solidFill>
                  <a:srgbClr val="000000"/>
                </a:solidFill>
              </a:rPr>
              <a:t>Objectives:</a:t>
            </a:r>
          </a:p>
          <a:p>
            <a:pPr>
              <a:buFont typeface="Symbol" pitchFamily="18" charset="2"/>
              <a:buChar char="¨"/>
            </a:pPr>
            <a:r>
              <a:rPr lang="cy-GB" sz="2400">
                <a:solidFill>
                  <a:srgbClr val="000000"/>
                </a:solidFill>
              </a:rPr>
              <a:t> Expand Frontiers</a:t>
            </a:r>
          </a:p>
          <a:p>
            <a:pPr>
              <a:buFont typeface="Symbol" pitchFamily="18" charset="2"/>
              <a:buChar char="¨"/>
            </a:pPr>
            <a:r>
              <a:rPr lang="cy-GB" sz="2400">
                <a:solidFill>
                  <a:srgbClr val="000000"/>
                </a:solidFill>
              </a:rPr>
              <a:t> Change Systems</a:t>
            </a:r>
          </a:p>
          <a:p>
            <a:pPr>
              <a:buFont typeface="Symbol" pitchFamily="18" charset="2"/>
              <a:buChar char="¨"/>
            </a:pPr>
            <a:r>
              <a:rPr lang="cy-GB" sz="2400">
                <a:solidFill>
                  <a:srgbClr val="000000"/>
                </a:solidFill>
              </a:rPr>
              <a:t> Deliver Services</a:t>
            </a:r>
          </a:p>
          <a:p>
            <a:pPr>
              <a:buFont typeface="Symbol" pitchFamily="18" charset="2"/>
              <a:buChar char="¨"/>
            </a:pPr>
            <a:r>
              <a:rPr lang="cy-GB" sz="2400">
                <a:solidFill>
                  <a:srgbClr val="000000"/>
                </a:solidFill>
              </a:rPr>
              <a:t> Build Communities</a:t>
            </a:r>
          </a:p>
          <a:p>
            <a:endParaRPr lang="cy-GB" sz="2400">
              <a:solidFill>
                <a:srgbClr val="000000"/>
              </a:solidFill>
            </a:endParaRPr>
          </a:p>
        </p:txBody>
      </p:sp>
      <p:pic>
        <p:nvPicPr>
          <p:cNvPr id="68617" name="Picture 15" descr="Logo_red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72000" y="68263"/>
            <a:ext cx="17907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Content Placeholder 6"/>
          <p:cNvSpPr>
            <a:spLocks noGrp="1"/>
          </p:cNvSpPr>
          <p:nvPr>
            <p:ph idx="1"/>
          </p:nvPr>
        </p:nvSpPr>
        <p:spPr>
          <a:xfrm>
            <a:off x="179388" y="3181350"/>
            <a:ext cx="8713787" cy="514350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endParaRPr lang="en-US" sz="2000" b="1" dirty="0" smtClean="0">
              <a:latin typeface="Arial" charset="0"/>
              <a:cs typeface="Arial" charset="0"/>
            </a:endParaRPr>
          </a:p>
          <a:p>
            <a:pPr>
              <a:spcBef>
                <a:spcPts val="300"/>
              </a:spcBef>
              <a:defRPr/>
            </a:pPr>
            <a:r>
              <a:rPr lang="en-GB" sz="2000" b="1" dirty="0">
                <a:latin typeface="Arial" charset="0"/>
                <a:cs typeface="Arial" charset="0"/>
              </a:rPr>
              <a:t>Activities – discount rates, toolkit financing sustainable cities, much more on </a:t>
            </a:r>
            <a:r>
              <a:rPr lang="en-GB" sz="2000" b="1" dirty="0" err="1" smtClean="0">
                <a:latin typeface="Arial" charset="0"/>
                <a:cs typeface="Arial" charset="0"/>
              </a:rPr>
              <a:t>blockchains</a:t>
            </a:r>
            <a:endParaRPr lang="en-GB" sz="2000" b="1" dirty="0" smtClean="0">
              <a:latin typeface="Arial" charset="0"/>
              <a:cs typeface="Arial" charset="0"/>
            </a:endParaRPr>
          </a:p>
          <a:p>
            <a:pPr>
              <a:spcBef>
                <a:spcPts val="300"/>
              </a:spcBef>
              <a:defRPr/>
            </a:pPr>
            <a:endParaRPr lang="en-GB" sz="2000" b="1" dirty="0">
              <a:latin typeface="Arial" charset="0"/>
              <a:cs typeface="Arial" charset="0"/>
            </a:endParaRPr>
          </a:p>
          <a:p>
            <a:pPr>
              <a:spcBef>
                <a:spcPts val="300"/>
              </a:spcBef>
              <a:defRPr/>
            </a:pPr>
            <a:r>
              <a:rPr lang="en-US" sz="2000" b="1" dirty="0" smtClean="0">
                <a:latin typeface="Arial" charset="0"/>
                <a:cs typeface="Arial" charset="0"/>
              </a:rPr>
              <a:t>The Pamphleteers Blog </a:t>
            </a:r>
          </a:p>
          <a:p>
            <a:pPr marL="0" indent="0" algn="ctr">
              <a:spcBef>
                <a:spcPts val="300"/>
              </a:spcBef>
              <a:buFont typeface="Arial" charset="0"/>
              <a:buNone/>
              <a:defRPr/>
            </a:pPr>
            <a:r>
              <a:rPr lang="en-US" sz="1800" dirty="0">
                <a:latin typeface="Arial" charset="0"/>
                <a:cs typeface="Arial" charset="0"/>
                <a:hlinkClick r:id="rId3"/>
              </a:rPr>
              <a:t>http://</a:t>
            </a:r>
            <a:r>
              <a:rPr lang="en-US" sz="1800" dirty="0" smtClean="0">
                <a:latin typeface="Arial" charset="0"/>
                <a:cs typeface="Arial" charset="0"/>
                <a:hlinkClick r:id="rId3"/>
              </a:rPr>
              <a:t>www.longfinance.net/news/long-finance-blogs/the-pamphleteers.html</a:t>
            </a:r>
            <a:endParaRPr lang="en-US" sz="1800" dirty="0" smtClean="0">
              <a:latin typeface="Arial" charset="0"/>
              <a:cs typeface="Arial" charset="0"/>
            </a:endParaRPr>
          </a:p>
          <a:p>
            <a:pPr>
              <a:spcBef>
                <a:spcPts val="300"/>
              </a:spcBef>
              <a:defRPr/>
            </a:pPr>
            <a:endParaRPr lang="en-GB" sz="2000" b="1" dirty="0" smtClean="0">
              <a:latin typeface="Arial" charset="0"/>
              <a:cs typeface="Arial" charset="0"/>
            </a:endParaRPr>
          </a:p>
          <a:p>
            <a:pPr>
              <a:spcBef>
                <a:spcPts val="300"/>
              </a:spcBef>
              <a:defRPr/>
            </a:pPr>
            <a:r>
              <a:rPr lang="en-US" sz="2000" b="1" dirty="0" smtClean="0">
                <a:latin typeface="Arial" charset="0"/>
                <a:cs typeface="Arial" charset="0"/>
              </a:rPr>
              <a:t>Long Finance Online Community - hear first about the latest news and events</a:t>
            </a:r>
            <a:endParaRPr lang="en-US" sz="2000" b="1" dirty="0" smtClean="0">
              <a:latin typeface="Arial" charset="0"/>
              <a:cs typeface="Arial" charset="0"/>
              <a:hlinkClick r:id="rId4"/>
            </a:endParaRPr>
          </a:p>
          <a:p>
            <a:pPr lvl="1" algn="ctr">
              <a:spcBef>
                <a:spcPts val="300"/>
              </a:spcBef>
              <a:buFont typeface="Wingdings" pitchFamily="2" charset="2"/>
              <a:buNone/>
              <a:defRPr/>
            </a:pPr>
            <a:r>
              <a:rPr lang="en-US" sz="1800" dirty="0" smtClean="0">
                <a:hlinkClick r:id="rId4"/>
              </a:rPr>
              <a:t>www.longfinance.net/online-community.html</a:t>
            </a:r>
            <a:endParaRPr lang="cy-GB" sz="1800" dirty="0" smtClean="0">
              <a:latin typeface="Arial" charset="0"/>
              <a:cs typeface="Arial" charset="0"/>
            </a:endParaRPr>
          </a:p>
          <a:p>
            <a:pPr lvl="1">
              <a:defRPr/>
            </a:pPr>
            <a:endParaRPr lang="cy-GB" sz="2400" dirty="0" smtClean="0">
              <a:latin typeface="Arial" charset="0"/>
              <a:cs typeface="Arial" charset="0"/>
            </a:endParaRPr>
          </a:p>
          <a:p>
            <a:pPr lvl="1">
              <a:defRPr/>
            </a:pPr>
            <a:endParaRPr lang="en-US" sz="2400" dirty="0" smtClean="0"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y-GB" smtClean="0"/>
              <a:t>Outlook 2015</a:t>
            </a:r>
            <a:endParaRPr/>
          </a:p>
        </p:txBody>
      </p:sp>
      <p:pic>
        <p:nvPicPr>
          <p:cNvPr id="70661" name="Picture 2" descr="http://www.longfinance.net/images/Comparative_Regulatory_Environments_Cove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4950" y="1196975"/>
            <a:ext cx="1527175" cy="2159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0662" name="Picture 4" descr="http://www.longfinance.net/images/Chain_Of_A_Lifetime_cover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97075" y="1196975"/>
            <a:ext cx="1612900" cy="2159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0663" name="Picture 6" descr="http://www.longfinance.net/images/MFC_Cover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44925" y="1196975"/>
            <a:ext cx="1522413" cy="2159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0664" name="Picture 8" descr="http://www.longfinance.net/images/INS_cover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70763" y="1196975"/>
            <a:ext cx="1538287" cy="2159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0665" name="Picture 10" descr="http://www.longfinance.net/images/IAM_cover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602288" y="1196975"/>
            <a:ext cx="1533525" cy="2159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y-GB" smtClean="0"/>
              <a:t>Thanks To Our Sponsors</a:t>
            </a:r>
            <a:endParaRPr/>
          </a:p>
        </p:txBody>
      </p:sp>
      <p:pic>
        <p:nvPicPr>
          <p:cNvPr id="72708" name="Picture 4" descr="Gresham logo_CMY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0338" y="2205038"/>
            <a:ext cx="39497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5" descr="ZYen-Group-Logo-To us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663" y="3068638"/>
            <a:ext cx="1179512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0" name="Picture 9" descr="col_logo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92950" y="2784475"/>
            <a:ext cx="1366838" cy="151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288" y="1214438"/>
            <a:ext cx="8497887" cy="5143500"/>
          </a:xfrm>
        </p:spPr>
        <p:txBody>
          <a:bodyPr/>
          <a:lstStyle/>
          <a:p>
            <a:pPr algn="ctr">
              <a:buFont typeface="Arial" charset="0"/>
              <a:buNone/>
              <a:defRPr/>
            </a:pPr>
            <a:endParaRPr lang="en-GB" b="1" dirty="0" smtClean="0">
              <a:latin typeface="Arial" charset="0"/>
              <a:cs typeface="Arial" charset="0"/>
            </a:endParaRPr>
          </a:p>
          <a:p>
            <a:pPr algn="ctr">
              <a:buFont typeface="Arial" charset="0"/>
              <a:buNone/>
              <a:defRPr/>
            </a:pPr>
            <a:endParaRPr lang="en-GB" b="1" dirty="0">
              <a:latin typeface="Arial" charset="0"/>
              <a:cs typeface="Arial" charset="0"/>
            </a:endParaRPr>
          </a:p>
          <a:p>
            <a:pPr algn="ctr">
              <a:buFont typeface="Arial" charset="0"/>
              <a:buNone/>
              <a:defRPr/>
            </a:pPr>
            <a:r>
              <a:rPr lang="en-GB" sz="3600" b="1" dirty="0">
                <a:latin typeface="Arial" charset="0"/>
                <a:cs typeface="Arial" charset="0"/>
              </a:rPr>
              <a:t>“The Study Of Money May Be The Root Of Much Madness</a:t>
            </a:r>
            <a:r>
              <a:rPr lang="en-GB" sz="3600" b="1" dirty="0" smtClean="0">
                <a:latin typeface="Arial" charset="0"/>
                <a:cs typeface="Arial" charset="0"/>
              </a:rPr>
              <a:t>”</a:t>
            </a:r>
          </a:p>
          <a:p>
            <a:pPr algn="ctr">
              <a:buFont typeface="Arial" charset="0"/>
              <a:buNone/>
              <a:defRPr/>
            </a:pPr>
            <a:endParaRPr lang="en-GB" b="1" dirty="0" smtClean="0">
              <a:latin typeface="Arial" charset="0"/>
              <a:cs typeface="Arial" charset="0"/>
            </a:endParaRPr>
          </a:p>
          <a:p>
            <a:pPr algn="ctr">
              <a:buFont typeface="Arial" charset="0"/>
              <a:buNone/>
              <a:defRPr/>
            </a:pPr>
            <a:r>
              <a:rPr lang="en-GB" sz="2400" b="1" dirty="0" smtClean="0">
                <a:latin typeface="Arial" charset="0"/>
                <a:cs typeface="Arial" charset="0"/>
              </a:rPr>
              <a:t>Professor </a:t>
            </a:r>
            <a:r>
              <a:rPr lang="en-GB" sz="2400" b="1" dirty="0">
                <a:latin typeface="Arial" charset="0"/>
                <a:cs typeface="Arial" charset="0"/>
              </a:rPr>
              <a:t>Michael </a:t>
            </a:r>
            <a:r>
              <a:rPr lang="en-GB" sz="2400" b="1" dirty="0" smtClean="0">
                <a:latin typeface="Arial" charset="0"/>
                <a:cs typeface="Arial" charset="0"/>
              </a:rPr>
              <a:t>Mainelli </a:t>
            </a:r>
            <a:endParaRPr lang="en-GB" sz="2400" b="1" dirty="0">
              <a:latin typeface="Arial" charset="0"/>
              <a:cs typeface="Arial" charset="0"/>
            </a:endParaRPr>
          </a:p>
          <a:p>
            <a:pPr algn="ctr">
              <a:buFont typeface="Arial" charset="0"/>
              <a:buNone/>
              <a:defRPr/>
            </a:pPr>
            <a:r>
              <a:rPr lang="en-GB" sz="2400" b="1" dirty="0" smtClean="0">
                <a:latin typeface="Arial" charset="0"/>
                <a:cs typeface="Arial" charset="0"/>
              </a:rPr>
              <a:t>Executive Chairman</a:t>
            </a:r>
            <a:r>
              <a:rPr lang="en-GB" sz="2400" b="1" dirty="0">
                <a:latin typeface="Arial" charset="0"/>
                <a:cs typeface="Arial" charset="0"/>
              </a:rPr>
              <a:t>, Z/Yen Group</a:t>
            </a:r>
          </a:p>
          <a:p>
            <a:pPr algn="ctr">
              <a:buFont typeface="Arial" charset="0"/>
              <a:buNone/>
              <a:defRPr/>
            </a:pPr>
            <a:r>
              <a:rPr lang="en-GB" sz="2400" b="1" dirty="0">
                <a:latin typeface="Arial" charset="0"/>
                <a:cs typeface="Arial" charset="0"/>
              </a:rPr>
              <a:t>Principal Advisor, Long Finance</a:t>
            </a:r>
          </a:p>
          <a:p>
            <a:pPr marL="0" indent="0">
              <a:buFont typeface="Arial" charset="0"/>
              <a:buNone/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smtClean="0"/>
              <a:t>Introduction	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The Japanese Singularity</a:t>
            </a:r>
            <a:endParaRPr lang="en-GB"/>
          </a:p>
        </p:txBody>
      </p:sp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981075"/>
            <a:ext cx="5005388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 descr="untitled.JPG"/>
          <p:cNvPicPr>
            <a:picLocks noChangeAspect="1"/>
          </p:cNvPicPr>
          <p:nvPr/>
        </p:nvPicPr>
        <p:blipFill>
          <a:blip r:embed="rId3"/>
          <a:srcRect l="5995" r="11589"/>
          <a:stretch>
            <a:fillRect/>
          </a:stretch>
        </p:blipFill>
        <p:spPr bwMode="auto">
          <a:xfrm>
            <a:off x="179388" y="1341438"/>
            <a:ext cx="1979612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34263" y="3719513"/>
            <a:ext cx="1530350" cy="287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9" descr="http://1.bp.blogspot.com/-zixriXkOg_8/UccHK-FQ_EI/AAAAAAAAE5E/bDrukRE8hJs/s1600/tumblr_lmn7t79ESH1qabgd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45363" y="1077913"/>
            <a:ext cx="1698625" cy="165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5963" y="1511300"/>
            <a:ext cx="3230562" cy="465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245383"/>
            <a:ext cx="7920880" cy="646331"/>
          </a:xfrm>
        </p:spPr>
        <p:txBody>
          <a:bodyPr/>
          <a:lstStyle/>
          <a:p>
            <a:pPr>
              <a:defRPr/>
            </a:pPr>
            <a:r>
              <a:rPr lang="en-GB" smtClean="0"/>
              <a:t>Lots To Learn</a:t>
            </a:r>
            <a:endParaRPr lang="en-GB"/>
          </a:p>
        </p:txBody>
      </p:sp>
      <p:sp>
        <p:nvSpPr>
          <p:cNvPr id="35845" name="AutoShape 4" descr="Image result for crazy jap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468438"/>
            <a:ext cx="5780088" cy="462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http://4.bp.blogspot.com/-261KUn5XcAo/URlATIViouI/AAAAAAAAUMo/EeMLmBrza4E/s1600/Japan+TF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3716338"/>
            <a:ext cx="451485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71600" y="245383"/>
            <a:ext cx="7920880" cy="646331"/>
          </a:xfrm>
        </p:spPr>
        <p:txBody>
          <a:bodyPr/>
          <a:lstStyle/>
          <a:p>
            <a:pPr>
              <a:defRPr/>
            </a:pPr>
            <a:r>
              <a:rPr lang="en-GB" smtClean="0"/>
              <a:t>The Japanese Singularity</a:t>
            </a:r>
            <a:endParaRPr lang="en-GB"/>
          </a:p>
        </p:txBody>
      </p:sp>
      <p:pic>
        <p:nvPicPr>
          <p:cNvPr id="36869" name="Picture 4" descr="http://2.bp.blogspot.com/-E2xcbYSTu-s/URlAXIzdgQI/AAAAAAAAUMw/QJkIG-m29-I/s1600/gdp+fou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075" y="1319213"/>
            <a:ext cx="44291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Rectangle 4"/>
          <p:cNvSpPr>
            <a:spLocks noChangeArrowheads="1"/>
          </p:cNvSpPr>
          <p:nvPr/>
        </p:nvSpPr>
        <p:spPr bwMode="auto">
          <a:xfrm>
            <a:off x="193675" y="6453188"/>
            <a:ext cx="45720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/>
              <a:t>[Source:http://fistfulofeuros.net/afoe/japans-looming-singularity/]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8163" y="980728"/>
            <a:ext cx="4687675" cy="3126742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Impertinent Questions</a:t>
            </a:r>
            <a:endParaRPr lang="en-GB"/>
          </a:p>
        </p:txBody>
      </p:sp>
      <p:pic>
        <p:nvPicPr>
          <p:cNvPr id="37893" name="Picture 3" descr="longphoto-prototype1-principl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52525" y="4437063"/>
            <a:ext cx="683895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 descr="col_logo.gif"/>
          <p:cNvPicPr>
            <a:picLocks noChangeAspect="1"/>
          </p:cNvPicPr>
          <p:nvPr/>
        </p:nvPicPr>
        <p:blipFill>
          <a:blip r:embed="rId3"/>
          <a:srcRect l="12495"/>
          <a:stretch>
            <a:fillRect/>
          </a:stretch>
        </p:blipFill>
        <p:spPr bwMode="auto">
          <a:xfrm>
            <a:off x="2339975" y="5534025"/>
            <a:ext cx="1008063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938" name="Group 6"/>
          <p:cNvGrpSpPr>
            <a:grpSpLocks noChangeAspect="1"/>
          </p:cNvGrpSpPr>
          <p:nvPr/>
        </p:nvGrpSpPr>
        <p:grpSpPr bwMode="auto">
          <a:xfrm>
            <a:off x="3941763" y="4508500"/>
            <a:ext cx="5022850" cy="1708150"/>
            <a:chOff x="107504" y="4546752"/>
            <a:chExt cx="8928992" cy="3036217"/>
          </a:xfrm>
        </p:grpSpPr>
        <p:pic>
          <p:nvPicPr>
            <p:cNvPr id="39946" name="Picture 3" descr="FCF Logo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15816" y="4651336"/>
              <a:ext cx="1059264" cy="10327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47" name="Picture 5" descr="Coin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452320" y="4546752"/>
              <a:ext cx="1187872" cy="1178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48" name="Picture 15" descr="London_accord_leaf_RGB.jp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11560" y="4585457"/>
              <a:ext cx="1224136" cy="1195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9" name="TextBox 9"/>
            <p:cNvSpPr txBox="1">
              <a:spLocks noChangeArrowheads="1"/>
            </p:cNvSpPr>
            <p:nvPr/>
          </p:nvSpPr>
          <p:spPr bwMode="auto">
            <a:xfrm>
              <a:off x="107504" y="5805264"/>
              <a:ext cx="2232026" cy="1250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cy-GB" sz="1600"/>
                <a:t>London Accord</a:t>
              </a:r>
              <a:endParaRPr lang="en-US" sz="1600"/>
            </a:p>
          </p:txBody>
        </p:sp>
        <p:sp>
          <p:nvSpPr>
            <p:cNvPr id="39950" name="TextBox 10"/>
            <p:cNvSpPr txBox="1">
              <a:spLocks noChangeArrowheads="1"/>
            </p:cNvSpPr>
            <p:nvPr/>
          </p:nvSpPr>
          <p:spPr bwMode="auto">
            <a:xfrm>
              <a:off x="2267744" y="5806355"/>
              <a:ext cx="2447925" cy="1776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cy-GB" sz="1600"/>
                <a:t>Financial Centre Futures</a:t>
              </a:r>
              <a:endParaRPr lang="en-US" sz="1600"/>
            </a:p>
          </p:txBody>
        </p:sp>
        <p:sp>
          <p:nvSpPr>
            <p:cNvPr id="39951" name="TextBox 11"/>
            <p:cNvSpPr txBox="1">
              <a:spLocks noChangeArrowheads="1"/>
            </p:cNvSpPr>
            <p:nvPr/>
          </p:nvSpPr>
          <p:spPr bwMode="auto">
            <a:xfrm>
              <a:off x="4644354" y="5797003"/>
              <a:ext cx="2447925" cy="1776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cy-GB" sz="1600"/>
                <a:t>Meta-Commerce</a:t>
              </a:r>
              <a:endParaRPr lang="en-US" sz="1600"/>
            </a:p>
          </p:txBody>
        </p:sp>
        <p:sp>
          <p:nvSpPr>
            <p:cNvPr id="39952" name="TextBox 12"/>
            <p:cNvSpPr txBox="1">
              <a:spLocks noChangeArrowheads="1"/>
            </p:cNvSpPr>
            <p:nvPr/>
          </p:nvSpPr>
          <p:spPr bwMode="auto">
            <a:xfrm>
              <a:off x="7091808" y="5804644"/>
              <a:ext cx="1944688" cy="1250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cy-GB" sz="1600"/>
                <a:t>Eternal Coin</a:t>
              </a:r>
              <a:endParaRPr lang="en-US" sz="1600"/>
            </a:p>
          </p:txBody>
        </p:sp>
        <p:pic>
          <p:nvPicPr>
            <p:cNvPr id="39953" name="Picture 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242324" y="4606093"/>
              <a:ext cx="1251987" cy="1118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9939" name="Picture 5" descr="Gresham logo_CMYK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0825" y="5661025"/>
            <a:ext cx="1728788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GB" smtClean="0"/>
              <a:t>                 About</a:t>
            </a:r>
            <a:endParaRPr lang="en-GB"/>
          </a:p>
        </p:txBody>
      </p:sp>
      <p:pic>
        <p:nvPicPr>
          <p:cNvPr id="39943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9"/>
          <a:srcRect/>
          <a:stretch>
            <a:fillRect/>
          </a:stretch>
        </p:blipFill>
        <p:spPr>
          <a:xfrm>
            <a:off x="468313" y="1125538"/>
            <a:ext cx="3397250" cy="4391025"/>
          </a:xfrm>
          <a:ln w="12700">
            <a:solidFill>
              <a:srgbClr val="7030A0"/>
            </a:solidFill>
          </a:ln>
        </p:spPr>
      </p:pic>
      <p:sp>
        <p:nvSpPr>
          <p:cNvPr id="39944" name="TextBox 5"/>
          <p:cNvSpPr txBox="1">
            <a:spLocks noChangeArrowheads="1"/>
          </p:cNvSpPr>
          <p:nvPr/>
        </p:nvSpPr>
        <p:spPr bwMode="auto">
          <a:xfrm>
            <a:off x="4643438" y="981075"/>
            <a:ext cx="403225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y-GB" sz="2400" b="1" i="1">
                <a:solidFill>
                  <a:srgbClr val="C00000"/>
                </a:solidFill>
              </a:rPr>
              <a:t>‘When would we know our financial system is working?’</a:t>
            </a:r>
          </a:p>
          <a:p>
            <a:endParaRPr lang="cy-GB" sz="2400">
              <a:solidFill>
                <a:srgbClr val="000000"/>
              </a:solidFill>
            </a:endParaRPr>
          </a:p>
          <a:p>
            <a:r>
              <a:rPr lang="cy-GB" sz="2400" b="1">
                <a:solidFill>
                  <a:srgbClr val="000000"/>
                </a:solidFill>
              </a:rPr>
              <a:t>Objectives:</a:t>
            </a:r>
          </a:p>
          <a:p>
            <a:pPr>
              <a:buFont typeface="Symbol" pitchFamily="18" charset="2"/>
              <a:buChar char="¨"/>
            </a:pPr>
            <a:r>
              <a:rPr lang="cy-GB" sz="2400">
                <a:solidFill>
                  <a:srgbClr val="000000"/>
                </a:solidFill>
              </a:rPr>
              <a:t> Expand Frontiers</a:t>
            </a:r>
          </a:p>
          <a:p>
            <a:pPr>
              <a:buFont typeface="Symbol" pitchFamily="18" charset="2"/>
              <a:buChar char="¨"/>
            </a:pPr>
            <a:r>
              <a:rPr lang="cy-GB" sz="2400">
                <a:solidFill>
                  <a:srgbClr val="000000"/>
                </a:solidFill>
              </a:rPr>
              <a:t> Change Systems</a:t>
            </a:r>
          </a:p>
          <a:p>
            <a:pPr>
              <a:buFont typeface="Symbol" pitchFamily="18" charset="2"/>
              <a:buChar char="¨"/>
            </a:pPr>
            <a:r>
              <a:rPr lang="cy-GB" sz="2400">
                <a:solidFill>
                  <a:srgbClr val="000000"/>
                </a:solidFill>
              </a:rPr>
              <a:t> Deliver Services</a:t>
            </a:r>
          </a:p>
          <a:p>
            <a:pPr>
              <a:buFont typeface="Symbol" pitchFamily="18" charset="2"/>
              <a:buChar char="¨"/>
            </a:pPr>
            <a:r>
              <a:rPr lang="cy-GB" sz="2400">
                <a:solidFill>
                  <a:srgbClr val="000000"/>
                </a:solidFill>
              </a:rPr>
              <a:t> Build Communities</a:t>
            </a:r>
          </a:p>
          <a:p>
            <a:endParaRPr lang="cy-GB" sz="2400">
              <a:solidFill>
                <a:srgbClr val="000000"/>
              </a:solidFill>
            </a:endParaRPr>
          </a:p>
        </p:txBody>
      </p:sp>
      <p:pic>
        <p:nvPicPr>
          <p:cNvPr id="39945" name="Picture 15" descr="Logo_red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72000" y="68263"/>
            <a:ext cx="17907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Freeform 13"/>
          <p:cNvSpPr>
            <a:spLocks/>
          </p:cNvSpPr>
          <p:nvPr/>
        </p:nvSpPr>
        <p:spPr bwMode="auto">
          <a:xfrm>
            <a:off x="1692275" y="2132013"/>
            <a:ext cx="3786188" cy="3341687"/>
          </a:xfrm>
          <a:custGeom>
            <a:avLst/>
            <a:gdLst>
              <a:gd name="T0" fmla="*/ 0 w 2385"/>
              <a:gd name="T1" fmla="*/ 0 h 2105"/>
              <a:gd name="T2" fmla="*/ 522 w 2385"/>
              <a:gd name="T3" fmla="*/ 672 h 2105"/>
              <a:gd name="T4" fmla="*/ 387 w 2385"/>
              <a:gd name="T5" fmla="*/ 1459 h 2105"/>
              <a:gd name="T6" fmla="*/ 2385 w 2385"/>
              <a:gd name="T7" fmla="*/ 2105 h 2105"/>
              <a:gd name="T8" fmla="*/ 0 60000 65536"/>
              <a:gd name="T9" fmla="*/ 0 60000 65536"/>
              <a:gd name="T10" fmla="*/ 0 60000 65536"/>
              <a:gd name="T11" fmla="*/ 0 60000 65536"/>
              <a:gd name="T12" fmla="*/ 0 w 2385"/>
              <a:gd name="T13" fmla="*/ 0 h 2105"/>
              <a:gd name="T14" fmla="*/ 2385 w 2385"/>
              <a:gd name="T15" fmla="*/ 2105 h 21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85" h="2105">
                <a:moveTo>
                  <a:pt x="0" y="0"/>
                </a:moveTo>
                <a:cubicBezTo>
                  <a:pt x="87" y="112"/>
                  <a:pt x="458" y="429"/>
                  <a:pt x="522" y="672"/>
                </a:cubicBezTo>
                <a:cubicBezTo>
                  <a:pt x="586" y="915"/>
                  <a:pt x="77" y="1220"/>
                  <a:pt x="387" y="1459"/>
                </a:cubicBezTo>
                <a:cubicBezTo>
                  <a:pt x="697" y="1698"/>
                  <a:pt x="1969" y="1971"/>
                  <a:pt x="2385" y="2105"/>
                </a:cubicBezTo>
              </a:path>
            </a:pathLst>
          </a:custGeom>
          <a:noFill/>
          <a:ln w="76200" cap="flat" cmpd="sng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41986" name="Freeform 27"/>
          <p:cNvSpPr>
            <a:spLocks/>
          </p:cNvSpPr>
          <p:nvPr/>
        </p:nvSpPr>
        <p:spPr bwMode="auto">
          <a:xfrm flipH="1">
            <a:off x="1690688" y="2132013"/>
            <a:ext cx="3786187" cy="3341687"/>
          </a:xfrm>
          <a:custGeom>
            <a:avLst/>
            <a:gdLst>
              <a:gd name="T0" fmla="*/ 2385 w 2385"/>
              <a:gd name="T1" fmla="*/ 0 h 2105"/>
              <a:gd name="T2" fmla="*/ 1572 w 2385"/>
              <a:gd name="T3" fmla="*/ 1584 h 2105"/>
              <a:gd name="T4" fmla="*/ 0 w 2385"/>
              <a:gd name="T5" fmla="*/ 2105 h 2105"/>
              <a:gd name="T6" fmla="*/ 0 60000 65536"/>
              <a:gd name="T7" fmla="*/ 0 60000 65536"/>
              <a:gd name="T8" fmla="*/ 0 60000 65536"/>
              <a:gd name="T9" fmla="*/ 0 w 2385"/>
              <a:gd name="T10" fmla="*/ 0 h 2105"/>
              <a:gd name="T11" fmla="*/ 2385 w 2385"/>
              <a:gd name="T12" fmla="*/ 2105 h 210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85" h="2105">
                <a:moveTo>
                  <a:pt x="2385" y="0"/>
                </a:moveTo>
                <a:cubicBezTo>
                  <a:pt x="2250" y="264"/>
                  <a:pt x="1969" y="1233"/>
                  <a:pt x="1572" y="1584"/>
                </a:cubicBezTo>
                <a:cubicBezTo>
                  <a:pt x="1175" y="1935"/>
                  <a:pt x="328" y="1996"/>
                  <a:pt x="0" y="2105"/>
                </a:cubicBezTo>
              </a:path>
            </a:pathLst>
          </a:custGeom>
          <a:noFill/>
          <a:ln w="1270000" cap="flat" cmpd="sng">
            <a:solidFill>
              <a:srgbClr val="B2B2B2">
                <a:alpha val="45097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41987" name="Freeform 14"/>
          <p:cNvSpPr>
            <a:spLocks/>
          </p:cNvSpPr>
          <p:nvPr/>
        </p:nvSpPr>
        <p:spPr bwMode="auto">
          <a:xfrm>
            <a:off x="4241800" y="2132013"/>
            <a:ext cx="3786188" cy="3341687"/>
          </a:xfrm>
          <a:custGeom>
            <a:avLst/>
            <a:gdLst>
              <a:gd name="T0" fmla="*/ 2385 w 2385"/>
              <a:gd name="T1" fmla="*/ 0 h 2105"/>
              <a:gd name="T2" fmla="*/ 1572 w 2385"/>
              <a:gd name="T3" fmla="*/ 1584 h 2105"/>
              <a:gd name="T4" fmla="*/ 0 w 2385"/>
              <a:gd name="T5" fmla="*/ 2105 h 2105"/>
              <a:gd name="T6" fmla="*/ 0 60000 65536"/>
              <a:gd name="T7" fmla="*/ 0 60000 65536"/>
              <a:gd name="T8" fmla="*/ 0 60000 65536"/>
              <a:gd name="T9" fmla="*/ 0 w 2385"/>
              <a:gd name="T10" fmla="*/ 0 h 2105"/>
              <a:gd name="T11" fmla="*/ 2385 w 2385"/>
              <a:gd name="T12" fmla="*/ 2105 h 210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85" h="2105">
                <a:moveTo>
                  <a:pt x="2385" y="0"/>
                </a:moveTo>
                <a:cubicBezTo>
                  <a:pt x="2250" y="264"/>
                  <a:pt x="1969" y="1233"/>
                  <a:pt x="1572" y="1584"/>
                </a:cubicBezTo>
                <a:cubicBezTo>
                  <a:pt x="1175" y="1935"/>
                  <a:pt x="328" y="1996"/>
                  <a:pt x="0" y="2105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41988" name="Freeform 28"/>
          <p:cNvSpPr>
            <a:spLocks/>
          </p:cNvSpPr>
          <p:nvPr/>
        </p:nvSpPr>
        <p:spPr bwMode="auto">
          <a:xfrm>
            <a:off x="4211638" y="2090738"/>
            <a:ext cx="3830637" cy="3425825"/>
          </a:xfrm>
          <a:custGeom>
            <a:avLst/>
            <a:gdLst>
              <a:gd name="T0" fmla="*/ 2128 w 2413"/>
              <a:gd name="T1" fmla="*/ 0 h 2158"/>
              <a:gd name="T2" fmla="*/ 2058 w 2413"/>
              <a:gd name="T3" fmla="*/ 1383 h 2158"/>
              <a:gd name="T4" fmla="*/ 0 w 2413"/>
              <a:gd name="T5" fmla="*/ 2158 h 2158"/>
              <a:gd name="T6" fmla="*/ 0 60000 65536"/>
              <a:gd name="T7" fmla="*/ 0 60000 65536"/>
              <a:gd name="T8" fmla="*/ 0 60000 65536"/>
              <a:gd name="T9" fmla="*/ 0 w 2413"/>
              <a:gd name="T10" fmla="*/ 0 h 2158"/>
              <a:gd name="T11" fmla="*/ 2413 w 2413"/>
              <a:gd name="T12" fmla="*/ 2158 h 21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13" h="2158">
                <a:moveTo>
                  <a:pt x="2128" y="0"/>
                </a:moveTo>
                <a:cubicBezTo>
                  <a:pt x="2115" y="230"/>
                  <a:pt x="2413" y="1023"/>
                  <a:pt x="2058" y="1383"/>
                </a:cubicBezTo>
                <a:cubicBezTo>
                  <a:pt x="1703" y="1743"/>
                  <a:pt x="429" y="1997"/>
                  <a:pt x="0" y="2158"/>
                </a:cubicBezTo>
              </a:path>
            </a:pathLst>
          </a:custGeom>
          <a:noFill/>
          <a:ln w="1270000" cap="flat" cmpd="sng">
            <a:solidFill>
              <a:srgbClr val="B2B2B2">
                <a:alpha val="45097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512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Single Prices?</a:t>
            </a:r>
            <a:endParaRPr/>
          </a:p>
        </p:txBody>
      </p:sp>
      <p:sp>
        <p:nvSpPr>
          <p:cNvPr id="41992" name="Line 3"/>
          <p:cNvSpPr>
            <a:spLocks noChangeShapeType="1"/>
          </p:cNvSpPr>
          <p:nvPr/>
        </p:nvSpPr>
        <p:spPr bwMode="auto">
          <a:xfrm flipV="1">
            <a:off x="1547813" y="1339850"/>
            <a:ext cx="0" cy="42481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lg"/>
          </a:ln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41993" name="Text Box 5"/>
          <p:cNvSpPr txBox="1">
            <a:spLocks noChangeArrowheads="1"/>
          </p:cNvSpPr>
          <p:nvPr/>
        </p:nvSpPr>
        <p:spPr bwMode="auto">
          <a:xfrm>
            <a:off x="979488" y="1268413"/>
            <a:ext cx="35083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en-GB" sz="2400" b="1">
                <a:latin typeface="Times New Roman" pitchFamily="18" charset="0"/>
              </a:rPr>
              <a:t>P</a:t>
            </a:r>
            <a:endParaRPr lang="en-US" sz="2400" b="1">
              <a:latin typeface="Times New Roman" pitchFamily="18" charset="0"/>
            </a:endParaRPr>
          </a:p>
        </p:txBody>
      </p:sp>
      <p:sp>
        <p:nvSpPr>
          <p:cNvPr id="41994" name="Text Box 6"/>
          <p:cNvSpPr txBox="1">
            <a:spLocks noChangeArrowheads="1"/>
          </p:cNvSpPr>
          <p:nvPr/>
        </p:nvSpPr>
        <p:spPr bwMode="auto">
          <a:xfrm>
            <a:off x="7027863" y="5707063"/>
            <a:ext cx="41751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GB" sz="2400" b="1">
                <a:latin typeface="Times New Roman" pitchFamily="18" charset="0"/>
              </a:rPr>
              <a:t>Q</a:t>
            </a:r>
            <a:endParaRPr lang="en-US" sz="2400" b="1">
              <a:latin typeface="Times New Roman" pitchFamily="18" charset="0"/>
            </a:endParaRPr>
          </a:p>
        </p:txBody>
      </p:sp>
      <p:sp>
        <p:nvSpPr>
          <p:cNvPr id="41995" name="Freeform 7"/>
          <p:cNvSpPr>
            <a:spLocks/>
          </p:cNvSpPr>
          <p:nvPr/>
        </p:nvSpPr>
        <p:spPr bwMode="auto">
          <a:xfrm>
            <a:off x="3130550" y="1339850"/>
            <a:ext cx="3529013" cy="3095625"/>
          </a:xfrm>
          <a:custGeom>
            <a:avLst/>
            <a:gdLst>
              <a:gd name="T0" fmla="*/ 2385 w 2385"/>
              <a:gd name="T1" fmla="*/ 0 h 2105"/>
              <a:gd name="T2" fmla="*/ 1572 w 2385"/>
              <a:gd name="T3" fmla="*/ 1584 h 2105"/>
              <a:gd name="T4" fmla="*/ 0 w 2385"/>
              <a:gd name="T5" fmla="*/ 2105 h 2105"/>
              <a:gd name="T6" fmla="*/ 0 60000 65536"/>
              <a:gd name="T7" fmla="*/ 0 60000 65536"/>
              <a:gd name="T8" fmla="*/ 0 60000 65536"/>
              <a:gd name="T9" fmla="*/ 0 w 2385"/>
              <a:gd name="T10" fmla="*/ 0 h 2105"/>
              <a:gd name="T11" fmla="*/ 2385 w 2385"/>
              <a:gd name="T12" fmla="*/ 2105 h 210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85" h="2105">
                <a:moveTo>
                  <a:pt x="2385" y="0"/>
                </a:moveTo>
                <a:cubicBezTo>
                  <a:pt x="2250" y="264"/>
                  <a:pt x="1969" y="1233"/>
                  <a:pt x="1572" y="1584"/>
                </a:cubicBezTo>
                <a:cubicBezTo>
                  <a:pt x="1175" y="1935"/>
                  <a:pt x="328" y="1996"/>
                  <a:pt x="0" y="2105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41996" name="Freeform 8"/>
          <p:cNvSpPr>
            <a:spLocks/>
          </p:cNvSpPr>
          <p:nvPr/>
        </p:nvSpPr>
        <p:spPr bwMode="auto">
          <a:xfrm flipH="1">
            <a:off x="2987675" y="1268413"/>
            <a:ext cx="3527425" cy="3311525"/>
          </a:xfrm>
          <a:custGeom>
            <a:avLst/>
            <a:gdLst>
              <a:gd name="T0" fmla="*/ 2385 w 2385"/>
              <a:gd name="T1" fmla="*/ 0 h 2105"/>
              <a:gd name="T2" fmla="*/ 1572 w 2385"/>
              <a:gd name="T3" fmla="*/ 1584 h 2105"/>
              <a:gd name="T4" fmla="*/ 0 w 2385"/>
              <a:gd name="T5" fmla="*/ 2105 h 2105"/>
              <a:gd name="T6" fmla="*/ 0 60000 65536"/>
              <a:gd name="T7" fmla="*/ 0 60000 65536"/>
              <a:gd name="T8" fmla="*/ 0 60000 65536"/>
              <a:gd name="T9" fmla="*/ 0 w 2385"/>
              <a:gd name="T10" fmla="*/ 0 h 2105"/>
              <a:gd name="T11" fmla="*/ 2385 w 2385"/>
              <a:gd name="T12" fmla="*/ 2105 h 210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85" h="2105">
                <a:moveTo>
                  <a:pt x="2385" y="0"/>
                </a:moveTo>
                <a:cubicBezTo>
                  <a:pt x="2250" y="264"/>
                  <a:pt x="1969" y="1233"/>
                  <a:pt x="1572" y="1584"/>
                </a:cubicBezTo>
                <a:cubicBezTo>
                  <a:pt x="1175" y="1935"/>
                  <a:pt x="328" y="1996"/>
                  <a:pt x="0" y="2105"/>
                </a:cubicBezTo>
              </a:path>
            </a:pathLst>
          </a:custGeom>
          <a:noFill/>
          <a:ln w="762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41997" name="Text Box 9"/>
          <p:cNvSpPr txBox="1">
            <a:spLocks noChangeArrowheads="1"/>
          </p:cNvSpPr>
          <p:nvPr/>
        </p:nvSpPr>
        <p:spPr bwMode="auto">
          <a:xfrm>
            <a:off x="7075488" y="1530350"/>
            <a:ext cx="109696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GB" sz="2400" b="1">
                <a:latin typeface="Times New Roman" pitchFamily="18" charset="0"/>
              </a:rPr>
              <a:t>Supply</a:t>
            </a:r>
            <a:endParaRPr lang="en-US" sz="2400" b="1">
              <a:latin typeface="Times New Roman" pitchFamily="18" charset="0"/>
            </a:endParaRPr>
          </a:p>
        </p:txBody>
      </p:sp>
      <p:sp>
        <p:nvSpPr>
          <p:cNvPr id="41998" name="Text Box 10"/>
          <p:cNvSpPr txBox="1">
            <a:spLocks noChangeArrowheads="1"/>
          </p:cNvSpPr>
          <p:nvPr/>
        </p:nvSpPr>
        <p:spPr bwMode="auto">
          <a:xfrm>
            <a:off x="1619250" y="1555750"/>
            <a:ext cx="12827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GB" sz="2400" b="1">
                <a:latin typeface="Times New Roman" pitchFamily="18" charset="0"/>
              </a:rPr>
              <a:t>Demand</a:t>
            </a:r>
            <a:endParaRPr lang="en-US" sz="2400" b="1">
              <a:latin typeface="Times New Roman" pitchFamily="18" charset="0"/>
            </a:endParaRPr>
          </a:p>
        </p:txBody>
      </p:sp>
      <p:sp>
        <p:nvSpPr>
          <p:cNvPr id="41999" name="Text Box 15"/>
          <p:cNvSpPr txBox="1">
            <a:spLocks noChangeArrowheads="1"/>
          </p:cNvSpPr>
          <p:nvPr/>
        </p:nvSpPr>
        <p:spPr bwMode="auto">
          <a:xfrm>
            <a:off x="755650" y="5156200"/>
            <a:ext cx="492125" cy="396875"/>
          </a:xfrm>
          <a:prstGeom prst="rect">
            <a:avLst/>
          </a:prstGeom>
          <a:noFill/>
          <a:ln w="25400" algn="ctr">
            <a:noFill/>
            <a:miter lim="800000"/>
            <a:headEnd type="none" w="lg" len="lg"/>
            <a:tailEnd type="none" w="lg" len="lg"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GB" sz="2000" b="1"/>
              <a:t>P1</a:t>
            </a:r>
            <a:endParaRPr lang="en-US" sz="2000" b="1"/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755650" y="3860800"/>
            <a:ext cx="492125" cy="396875"/>
          </a:xfrm>
          <a:prstGeom prst="rect">
            <a:avLst/>
          </a:prstGeom>
          <a:noFill/>
          <a:ln w="25400" algn="ctr">
            <a:noFill/>
            <a:miter lim="800000"/>
            <a:headEnd type="none" w="lg" len="lg"/>
            <a:tailEnd type="none" w="lg" len="lg"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GB" sz="2000" b="1"/>
              <a:t>P2</a:t>
            </a:r>
            <a:endParaRPr lang="en-US" sz="2000" b="1"/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 flipV="1">
            <a:off x="1547813" y="4076700"/>
            <a:ext cx="5399087" cy="0"/>
          </a:xfrm>
          <a:prstGeom prst="line">
            <a:avLst/>
          </a:prstGeom>
          <a:noFill/>
          <a:ln w="25400">
            <a:solidFill>
              <a:srgbClr val="800080"/>
            </a:solidFill>
            <a:prstDash val="dashDot"/>
            <a:round/>
            <a:headEnd type="none" w="lg" len="lg"/>
            <a:tailEnd type="none" w="lg" len="lg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 flipV="1">
            <a:off x="1547813" y="5372100"/>
            <a:ext cx="5399087" cy="0"/>
          </a:xfrm>
          <a:prstGeom prst="line">
            <a:avLst/>
          </a:prstGeom>
          <a:noFill/>
          <a:ln w="25400">
            <a:solidFill>
              <a:srgbClr val="800080"/>
            </a:solidFill>
            <a:prstDash val="dashDot"/>
            <a:round/>
            <a:headEnd type="none" w="lg" len="lg"/>
            <a:tailEnd type="none" w="lg" len="lg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2003" name="Oval 19"/>
          <p:cNvSpPr>
            <a:spLocks noChangeArrowheads="1"/>
          </p:cNvSpPr>
          <p:nvPr/>
        </p:nvSpPr>
        <p:spPr bwMode="auto">
          <a:xfrm>
            <a:off x="4643438" y="3860800"/>
            <a:ext cx="287337" cy="358775"/>
          </a:xfrm>
          <a:prstGeom prst="ellipse">
            <a:avLst/>
          </a:prstGeom>
          <a:solidFill>
            <a:srgbClr val="808080"/>
          </a:solidFill>
          <a:ln w="25400" algn="ctr">
            <a:solidFill>
              <a:srgbClr val="800080"/>
            </a:solidFill>
            <a:round/>
            <a:headEnd type="none" w="lg" len="lg"/>
            <a:tailEnd type="none" w="lg" len="lg"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42004" name="Oval 20"/>
          <p:cNvSpPr>
            <a:spLocks noChangeArrowheads="1"/>
          </p:cNvSpPr>
          <p:nvPr/>
        </p:nvSpPr>
        <p:spPr bwMode="auto">
          <a:xfrm>
            <a:off x="4643438" y="5156200"/>
            <a:ext cx="287337" cy="358775"/>
          </a:xfrm>
          <a:prstGeom prst="ellipse">
            <a:avLst/>
          </a:prstGeom>
          <a:solidFill>
            <a:srgbClr val="808080"/>
          </a:solidFill>
          <a:ln w="25400" algn="ctr">
            <a:solidFill>
              <a:srgbClr val="800080"/>
            </a:solidFill>
            <a:round/>
            <a:headEnd type="none" w="lg" len="lg"/>
            <a:tailEnd type="none" w="lg" len="lg"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GB"/>
          </a:p>
        </p:txBody>
      </p:sp>
      <p:cxnSp>
        <p:nvCxnSpPr>
          <p:cNvPr id="42005" name="AutoShape 22"/>
          <p:cNvCxnSpPr>
            <a:cxnSpLocks noChangeShapeType="1"/>
            <a:stCxn id="42003" idx="4"/>
            <a:endCxn id="42004" idx="0"/>
          </p:cNvCxnSpPr>
          <p:nvPr/>
        </p:nvCxnSpPr>
        <p:spPr bwMode="auto">
          <a:xfrm>
            <a:off x="4787900" y="4232275"/>
            <a:ext cx="0" cy="911225"/>
          </a:xfrm>
          <a:prstGeom prst="straightConnector1">
            <a:avLst/>
          </a:prstGeom>
          <a:noFill/>
          <a:ln w="25400">
            <a:solidFill>
              <a:srgbClr val="800080"/>
            </a:solidFill>
            <a:round/>
            <a:headEnd type="none" w="lg" len="lg"/>
            <a:tailEnd type="triangle" w="lg" len="lg"/>
          </a:ln>
        </p:spPr>
      </p:cxnSp>
      <p:sp>
        <p:nvSpPr>
          <p:cNvPr id="42006" name="Text Box 23"/>
          <p:cNvSpPr txBox="1">
            <a:spLocks noChangeArrowheads="1"/>
          </p:cNvSpPr>
          <p:nvPr/>
        </p:nvSpPr>
        <p:spPr bwMode="auto">
          <a:xfrm>
            <a:off x="2482850" y="6164263"/>
            <a:ext cx="5029200" cy="463550"/>
          </a:xfrm>
          <a:prstGeom prst="rect">
            <a:avLst/>
          </a:prstGeom>
          <a:noFill/>
          <a:ln w="25400" algn="ctr">
            <a:noFill/>
            <a:miter lim="800000"/>
            <a:headEnd type="none" w="lg" len="lg"/>
            <a:tailEnd type="none" w="lg" len="lg"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GB" sz="2400"/>
              <a:t>Liquidity Black Hole ‘Event Horizon’</a:t>
            </a:r>
            <a:endParaRPr lang="en-US" sz="2400"/>
          </a:p>
        </p:txBody>
      </p:sp>
      <p:sp>
        <p:nvSpPr>
          <p:cNvPr id="42007" name="Freeform 25"/>
          <p:cNvSpPr>
            <a:spLocks/>
          </p:cNvSpPr>
          <p:nvPr/>
        </p:nvSpPr>
        <p:spPr bwMode="auto">
          <a:xfrm flipH="1">
            <a:off x="2873375" y="1268413"/>
            <a:ext cx="3786188" cy="3341687"/>
          </a:xfrm>
          <a:custGeom>
            <a:avLst/>
            <a:gdLst>
              <a:gd name="T0" fmla="*/ 2385 w 2385"/>
              <a:gd name="T1" fmla="*/ 0 h 2105"/>
              <a:gd name="T2" fmla="*/ 1572 w 2385"/>
              <a:gd name="T3" fmla="*/ 1584 h 2105"/>
              <a:gd name="T4" fmla="*/ 0 w 2385"/>
              <a:gd name="T5" fmla="*/ 2105 h 2105"/>
              <a:gd name="T6" fmla="*/ 0 60000 65536"/>
              <a:gd name="T7" fmla="*/ 0 60000 65536"/>
              <a:gd name="T8" fmla="*/ 0 60000 65536"/>
              <a:gd name="T9" fmla="*/ 0 w 2385"/>
              <a:gd name="T10" fmla="*/ 0 h 2105"/>
              <a:gd name="T11" fmla="*/ 2385 w 2385"/>
              <a:gd name="T12" fmla="*/ 2105 h 210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85" h="2105">
                <a:moveTo>
                  <a:pt x="2385" y="0"/>
                </a:moveTo>
                <a:cubicBezTo>
                  <a:pt x="2250" y="264"/>
                  <a:pt x="1969" y="1233"/>
                  <a:pt x="1572" y="1584"/>
                </a:cubicBezTo>
                <a:cubicBezTo>
                  <a:pt x="1175" y="1935"/>
                  <a:pt x="328" y="1996"/>
                  <a:pt x="0" y="2105"/>
                </a:cubicBezTo>
              </a:path>
            </a:pathLst>
          </a:custGeom>
          <a:noFill/>
          <a:ln w="508000" cap="flat" cmpd="sng">
            <a:solidFill>
              <a:srgbClr val="B2B2B2">
                <a:alpha val="45097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42008" name="Freeform 26"/>
          <p:cNvSpPr>
            <a:spLocks/>
          </p:cNvSpPr>
          <p:nvPr/>
        </p:nvSpPr>
        <p:spPr bwMode="auto">
          <a:xfrm>
            <a:off x="2987675" y="1268413"/>
            <a:ext cx="3743325" cy="3197225"/>
          </a:xfrm>
          <a:custGeom>
            <a:avLst/>
            <a:gdLst>
              <a:gd name="T0" fmla="*/ 2385 w 2385"/>
              <a:gd name="T1" fmla="*/ 0 h 2105"/>
              <a:gd name="T2" fmla="*/ 1572 w 2385"/>
              <a:gd name="T3" fmla="*/ 1584 h 2105"/>
              <a:gd name="T4" fmla="*/ 0 w 2385"/>
              <a:gd name="T5" fmla="*/ 2105 h 2105"/>
              <a:gd name="T6" fmla="*/ 0 60000 65536"/>
              <a:gd name="T7" fmla="*/ 0 60000 65536"/>
              <a:gd name="T8" fmla="*/ 0 60000 65536"/>
              <a:gd name="T9" fmla="*/ 0 w 2385"/>
              <a:gd name="T10" fmla="*/ 0 h 2105"/>
              <a:gd name="T11" fmla="*/ 2385 w 2385"/>
              <a:gd name="T12" fmla="*/ 2105 h 210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85" h="2105">
                <a:moveTo>
                  <a:pt x="2385" y="0"/>
                </a:moveTo>
                <a:cubicBezTo>
                  <a:pt x="2250" y="264"/>
                  <a:pt x="1969" y="1233"/>
                  <a:pt x="1572" y="1584"/>
                </a:cubicBezTo>
                <a:cubicBezTo>
                  <a:pt x="1175" y="1935"/>
                  <a:pt x="328" y="1996"/>
                  <a:pt x="0" y="2105"/>
                </a:cubicBezTo>
              </a:path>
            </a:pathLst>
          </a:custGeom>
          <a:noFill/>
          <a:ln w="508000" cap="flat" cmpd="sng">
            <a:solidFill>
              <a:srgbClr val="B2B2B2">
                <a:alpha val="45097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42009" name="Rectangle 29"/>
          <p:cNvSpPr>
            <a:spLocks noChangeArrowheads="1"/>
          </p:cNvSpPr>
          <p:nvPr/>
        </p:nvSpPr>
        <p:spPr bwMode="auto">
          <a:xfrm>
            <a:off x="3275013" y="5588000"/>
            <a:ext cx="2952750" cy="504825"/>
          </a:xfrm>
          <a:prstGeom prst="rect">
            <a:avLst/>
          </a:prstGeom>
          <a:solidFill>
            <a:srgbClr val="FFFFFF"/>
          </a:solidFill>
          <a:ln w="25400" algn="ctr">
            <a:noFill/>
            <a:miter lim="800000"/>
            <a:headEnd type="none" w="lg" len="lg"/>
            <a:tailEnd type="none" w="lg" len="lg"/>
          </a:ln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42010" name="Line 4"/>
          <p:cNvSpPr>
            <a:spLocks noChangeShapeType="1"/>
          </p:cNvSpPr>
          <p:nvPr/>
        </p:nvSpPr>
        <p:spPr bwMode="auto">
          <a:xfrm>
            <a:off x="1547813" y="5588000"/>
            <a:ext cx="5903912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lg"/>
          </a:ln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cxnSp>
        <p:nvCxnSpPr>
          <p:cNvPr id="42011" name="AutoShape 24"/>
          <p:cNvCxnSpPr>
            <a:cxnSpLocks noChangeShapeType="1"/>
            <a:stCxn id="42006" idx="3"/>
            <a:endCxn id="42004" idx="4"/>
          </p:cNvCxnSpPr>
          <p:nvPr/>
        </p:nvCxnSpPr>
        <p:spPr bwMode="auto">
          <a:xfrm flipH="1" flipV="1">
            <a:off x="4786313" y="5514975"/>
            <a:ext cx="2725737" cy="881063"/>
          </a:xfrm>
          <a:prstGeom prst="curvedConnector4">
            <a:avLst>
              <a:gd name="adj1" fmla="val -8389"/>
              <a:gd name="adj2" fmla="val 63157"/>
            </a:avLst>
          </a:prstGeom>
          <a:noFill/>
          <a:ln w="76200">
            <a:solidFill>
              <a:srgbClr val="800080"/>
            </a:solidFill>
            <a:round/>
            <a:headEnd type="none" w="lg" len="lg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F PPT 2014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91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91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LF PPT 2014 Master.potx</Template>
  <TotalTime>6080</TotalTime>
  <Words>712</Words>
  <Application>Microsoft Office PowerPoint</Application>
  <PresentationFormat>On-screen Show (4:3)</PresentationFormat>
  <Paragraphs>195</Paragraphs>
  <Slides>27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Design Template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Arial</vt:lpstr>
      <vt:lpstr>Wingdings</vt:lpstr>
      <vt:lpstr>Calibri</vt:lpstr>
      <vt:lpstr>Times New Roman</vt:lpstr>
      <vt:lpstr>Verdana</vt:lpstr>
      <vt:lpstr>Symbol</vt:lpstr>
      <vt:lpstr>SimSun</vt:lpstr>
      <vt:lpstr>ＭＳ Ｐゴシック</vt:lpstr>
      <vt:lpstr>LF PPT 2014 Master</vt:lpstr>
      <vt:lpstr>Default Design</vt:lpstr>
      <vt:lpstr>LF PPT 2014 Master</vt:lpstr>
      <vt:lpstr>Default Design</vt:lpstr>
      <vt:lpstr>Default Design</vt:lpstr>
      <vt:lpstr>Slide</vt:lpstr>
      <vt:lpstr>Long Finance Spring Conference 2015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zyn-stephanie</dc:creator>
  <cp:lastModifiedBy>j.franklin</cp:lastModifiedBy>
  <cp:revision>231</cp:revision>
  <dcterms:created xsi:type="dcterms:W3CDTF">2010-01-14T16:44:58Z</dcterms:created>
  <dcterms:modified xsi:type="dcterms:W3CDTF">2015-03-03T12:59:14Z</dcterms:modified>
</cp:coreProperties>
</file>