
<file path=[Content_Types].xml><?xml version="1.0" encoding="utf-8"?>
<Types xmlns="http://schemas.openxmlformats.org/package/2006/content-types">
  <Override PartName="/ppt/slideMasters/slideMaster100.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slideMasters/slideMaster77.xml" ContentType="application/vnd.openxmlformats-officedocument.presentationml.slideMaster+xml"/>
  <Override PartName="/ppt/slides/slide36.xml" ContentType="application/vnd.openxmlformats-officedocument.presentationml.slide+xml"/>
  <Override PartName="/ppt/theme/theme98.xml" ContentType="application/vnd.openxmlformats-officedocument.theme+xml"/>
  <Override PartName="/ppt/slideLayouts/slideLayout46.xml" ContentType="application/vnd.openxmlformats-officedocument.presentationml.slideLayout+xml"/>
  <Override PartName="/ppt/slideMasters/slideMaster19.xml" ContentType="application/vnd.openxmlformats-officedocument.presentationml.slideMaster+xml"/>
  <Override PartName="/ppt/slideMasters/slideMaster55.xml" ContentType="application/vnd.openxmlformats-officedocument.presentationml.slideMaster+xml"/>
  <Override PartName="/ppt/slideMasters/slideMaster66.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theme/theme87.xml" ContentType="application/vnd.openxmlformats-officedocument.theme+xml"/>
  <Override PartName="/ppt/slideLayouts/slideLayout35.xml" ContentType="application/vnd.openxmlformats-officedocument.presentationml.slideLayout+xml"/>
  <Override PartName="/ppt/theme/theme119.xml" ContentType="application/vnd.openxmlformats-officedocument.theme+xml"/>
  <Default Extension="xml" ContentType="application/xml"/>
  <Override PartName="/ppt/slideMasters/slideMaster44.xml" ContentType="application/vnd.openxmlformats-officedocument.presentationml.slideMaster+xml"/>
  <Override PartName="/ppt/slideMasters/slideMaster91.xml" ContentType="application/vnd.openxmlformats-officedocument.presentationml.slideMaster+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heme/theme18.xml" ContentType="application/vnd.openxmlformats-officedocument.theme+xml"/>
  <Override PartName="/ppt/theme/theme29.xml" ContentType="application/vnd.openxmlformats-officedocument.theme+xml"/>
  <Override PartName="/ppt/theme/theme65.xml" ContentType="application/vnd.openxmlformats-officedocument.theme+xml"/>
  <Override PartName="/ppt/theme/theme76.xml" ContentType="application/vnd.openxmlformats-officedocument.them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108.xml" ContentType="application/vnd.openxmlformats-officedocument.theme+xml"/>
  <Override PartName="/ppt/slideMasters/slideMaster33.xml" ContentType="application/vnd.openxmlformats-officedocument.presentationml.slideMaster+xml"/>
  <Override PartName="/ppt/slideMasters/slideMaster80.xml" ContentType="application/vnd.openxmlformats-officedocument.presentationml.slideMaster+xml"/>
  <Override PartName="/ppt/slideMasters/slideMaster116.xml" ContentType="application/vnd.openxmlformats-officedocument.presentationml.slideMaster+xml"/>
  <Override PartName="/ppt/tableStyles.xml" ContentType="application/vnd.openxmlformats-officedocument.presentationml.tableStyles+xml"/>
  <Override PartName="/ppt/theme/theme54.xml" ContentType="application/vnd.openxmlformats-officedocument.them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slideMasters/slideMaster105.xml" ContentType="application/vnd.openxmlformats-officedocument.presentationml.slideMaster+xml"/>
  <Override PartName="/ppt/theme/theme43.xml" ContentType="application/vnd.openxmlformats-officedocument.theme+xml"/>
  <Override PartName="/ppt/theme/theme90.xml" ContentType="application/vnd.openxmlformats-officedocument.theme+xml"/>
  <Override PartName="/ppt/theme/theme122.xml" ContentType="application/vnd.openxmlformats-officedocument.theme+xml"/>
  <Override PartName="/ppt/theme/theme21.xml" ContentType="application/vnd.openxmlformats-officedocument.theme+xml"/>
  <Override PartName="/ppt/theme/theme32.xml" ContentType="application/vnd.openxmlformats-officedocument.theme+xml"/>
  <Override PartName="/ppt/theme/theme111.xml" ContentType="application/vnd.openxmlformats-officedocument.theme+xml"/>
  <Override PartName="/ppt/notesSlides/notesSlide7.xml" ContentType="application/vnd.openxmlformats-officedocument.presentationml.notesSlide+xml"/>
  <Override PartName="/ppt/theme/theme10.xml" ContentType="application/vnd.openxmlformats-officedocument.theme+xml"/>
  <Override PartName="/ppt/theme/theme10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Masters/slideMaster49.xml" ContentType="application/vnd.openxmlformats-officedocument.presentationml.slideMaster+xml"/>
  <Override PartName="/ppt/slideMasters/slideMaster96.xml" ContentType="application/vnd.openxmlformats-officedocument.presentationml.slideMaster+xml"/>
  <Override PartName="/ppt/slides/slide55.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slideMasters/slideMaster27.xml" ContentType="application/vnd.openxmlformats-officedocument.presentationml.slideMaster+xml"/>
  <Override PartName="/ppt/slideMasters/slideMaster38.xml" ContentType="application/vnd.openxmlformats-officedocument.presentationml.slideMaster+xml"/>
  <Override PartName="/ppt/slideMasters/slideMaster74.xml" ContentType="application/vnd.openxmlformats-officedocument.presentationml.slideMaster+xml"/>
  <Override PartName="/ppt/slideMasters/slideMaster85.xml" ContentType="application/vnd.openxmlformats-officedocument.presentationml.slideMaster+xml"/>
  <Override PartName="/ppt/slides/slide33.xml" ContentType="application/vnd.openxmlformats-officedocument.presentationml.slide+xml"/>
  <Override PartName="/ppt/slides/slide44.xml" ContentType="application/vnd.openxmlformats-officedocument.presentationml.slide+xml"/>
  <Override PartName="/ppt/theme/theme59.xml" ContentType="application/vnd.openxmlformats-officedocument.theme+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Masters/slideMaster63.xml" ContentType="application/vnd.openxmlformats-officedocument.presentationml.slideMaster+xml"/>
  <Override PartName="/ppt/slides/slide22.xml" ContentType="application/vnd.openxmlformats-officedocument.presentationml.slide+xml"/>
  <Override PartName="/ppt/theme/theme37.xml" ContentType="application/vnd.openxmlformats-officedocument.theme+xml"/>
  <Override PartName="/ppt/theme/theme48.xml" ContentType="application/vnd.openxmlformats-officedocument.theme+xml"/>
  <Override PartName="/ppt/theme/theme84.xml" ContentType="application/vnd.openxmlformats-officedocument.theme+xml"/>
  <Override PartName="/ppt/theme/theme95.xml" ContentType="application/vnd.openxmlformats-officedocument.theme+xml"/>
  <Override PartName="/ppt/slideLayouts/slideLayout32.xml" ContentType="application/vnd.openxmlformats-officedocument.presentationml.slideLayout+xml"/>
  <Override PartName="/ppt/theme/theme116.xml" ContentType="application/vnd.openxmlformats-officedocument.theme+xml"/>
  <Override PartName="/ppt/theme/theme127.xml" ContentType="application/vnd.openxmlformats-officedocument.theme+xml"/>
  <Override PartName="/docProps/app.xml" ContentType="application/vnd.openxmlformats-officedocument.extended-properties+xml"/>
  <Override PartName="/ppt/slideMasters/slideMaster52.xml" ContentType="application/vnd.openxmlformats-officedocument.presentationml.slideMaster+xml"/>
  <Override PartName="/ppt/slides/slide11.xml" ContentType="application/vnd.openxmlformats-officedocument.presentationml.slide+xml"/>
  <Override PartName="/ppt/theme/theme26.xml" ContentType="application/vnd.openxmlformats-officedocument.theme+xml"/>
  <Override PartName="/ppt/theme/theme73.xml" ContentType="application/vnd.openxmlformats-officedocument.theme+xml"/>
  <Override PartName="/ppt/slideLayouts/slideLayout21.xml" ContentType="application/vnd.openxmlformats-officedocument.presentationml.slideLayout+xml"/>
  <Override PartName="/ppt/theme/theme105.xml" ContentType="application/vnd.openxmlformats-officedocument.theme+xml"/>
  <Override PartName="/ppt/notesSlides/notesSlide13.xml" ContentType="application/vnd.openxmlformats-officedocument.presentationml.notesSlide+xml"/>
  <Override PartName="/ppt/slideMasters/slideMaster30.xml" ContentType="application/vnd.openxmlformats-officedocument.presentationml.slideMaster+xml"/>
  <Override PartName="/ppt/slideMasters/slideMaster41.xml" ContentType="application/vnd.openxmlformats-officedocument.presentationml.slideMaster+xml"/>
  <Override PartName="/ppt/slideMasters/slideMaster124.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theme/theme62.xml" ContentType="application/vnd.openxmlformats-officedocument.theme+xml"/>
  <Override PartName="/ppt/slideMasters/slideMaster113.xml" ContentType="application/vnd.openxmlformats-officedocument.presentationml.slideMaster+xml"/>
  <Override PartName="/ppt/theme/theme40.xml" ContentType="application/vnd.openxmlformats-officedocument.theme+xml"/>
  <Override PartName="/ppt/theme/theme51.xml" ContentType="application/vnd.openxmlformats-officedocument.theme+xml"/>
  <Override PartName="/ppt/slideMasters/slideMaster5.xml" ContentType="application/vnd.openxmlformats-officedocument.presentationml.slideMaster+xml"/>
  <Override PartName="/ppt/slideMasters/slideMaster102.xml" ContentType="application/vnd.openxmlformats-officedocument.presentationml.slideMaster+xml"/>
  <Override PartName="/ppt/slides/slide49.xml" ContentType="application/vnd.openxmlformats-officedocument.presentationml.slide+xml"/>
  <Override PartName="/ppt/theme/theme7.xml" ContentType="application/vnd.openxmlformats-officedocument.theme+xml"/>
  <Override PartName="/ppt/notesSlides/notesSlide4.xml" ContentType="application/vnd.openxmlformats-officedocument.presentationml.notesSlide+xml"/>
  <Override PartName="/ppt/slideMasters/slideMaster79.xml" ContentType="application/vnd.openxmlformats-officedocument.presentationml.slideMaster+xml"/>
  <Override PartName="/ppt/slides/slide38.xml" ContentType="application/vnd.openxmlformats-officedocument.presentationml.slide+xml"/>
  <Override PartName="/ppt/slideLayouts/slideLayout48.xml" ContentType="application/vnd.openxmlformats-officedocument.presentationml.slideLayout+xml"/>
  <Override PartName="/ppt/slideMasters/slideMaster57.xml" ContentType="application/vnd.openxmlformats-officedocument.presentationml.slideMaster+xml"/>
  <Override PartName="/ppt/slideMasters/slideMaster68.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89.xml" ContentType="application/vnd.openxmlformats-officedocument.theme+xml"/>
  <Override PartName="/ppt/slideLayouts/slideLayout37.xml" ContentType="application/vnd.openxmlformats-officedocument.presentationml.slideLayout+xml"/>
  <Override PartName="/ppt/slideMasters/slideMaster46.xml" ContentType="application/vnd.openxmlformats-officedocument.presentationml.slideMaster+xml"/>
  <Override PartName="/ppt/slideMasters/slideMaster93.xml" ContentType="application/vnd.openxmlformats-officedocument.presentationml.slideMaster+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Default Extension="wmf" ContentType="image/x-wmf"/>
  <Override PartName="/ppt/theme/theme67.xml" ContentType="application/vnd.openxmlformats-officedocument.theme+xml"/>
  <Override PartName="/ppt/theme/theme78.xml" ContentType="application/vnd.openxmlformats-officedocument.them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Masters/slideMaster35.xml" ContentType="application/vnd.openxmlformats-officedocument.presentationml.slideMaster+xml"/>
  <Override PartName="/ppt/slideMasters/slideMaster82.xml" ContentType="application/vnd.openxmlformats-officedocument.presentationml.slideMaster+xml"/>
  <Override PartName="/ppt/slideMasters/slideMaster118.xml" ContentType="application/vnd.openxmlformats-officedocument.presentationml.slideMaster+xml"/>
  <Override PartName="/ppt/slides/slide41.xml" ContentType="application/vnd.openxmlformats-officedocument.presentationml.slide+xml"/>
  <Override PartName="/ppt/theme/theme56.xml" ContentType="application/vnd.openxmlformats-officedocument.theme+xml"/>
  <Override PartName="/ppt/slideMasters/slideMaster24.xml" ContentType="application/vnd.openxmlformats-officedocument.presentationml.slideMaster+xml"/>
  <Override PartName="/ppt/slideMasters/slideMaster71.xml" ContentType="application/vnd.openxmlformats-officedocument.presentationml.slideMaster+xml"/>
  <Override PartName="/ppt/slideMasters/slideMaster107.xml" ContentType="application/vnd.openxmlformats-officedocument.presentationml.slideMaster+xml"/>
  <Override PartName="/ppt/slides/slide30.xml" ContentType="application/vnd.openxmlformats-officedocument.presentationml.slide+xml"/>
  <Override PartName="/ppt/theme/theme45.xml" ContentType="application/vnd.openxmlformats-officedocument.theme+xml"/>
  <Override PartName="/ppt/theme/theme92.xml" ContentType="application/vnd.openxmlformats-officedocument.theme+xml"/>
  <Override PartName="/ppt/slideLayouts/slideLayout40.xml" ContentType="application/vnd.openxmlformats-officedocument.presentationml.slideLayout+xml"/>
  <Override PartName="/ppt/theme/theme124.xml" ContentType="application/vnd.openxmlformats-officedocument.theme+xml"/>
  <Override PartName="/ppt/slideMasters/slideMaster13.xml" ContentType="application/vnd.openxmlformats-officedocument.presentationml.slideMaster+xml"/>
  <Override PartName="/ppt/slideMasters/slideMaster60.xml" ContentType="application/vnd.openxmlformats-officedocument.presentationml.slideMaster+xml"/>
  <Override PartName="/ppt/theme/theme23.xml" ContentType="application/vnd.openxmlformats-officedocument.theme+xml"/>
  <Override PartName="/ppt/theme/theme34.xml" ContentType="application/vnd.openxmlformats-officedocument.theme+xml"/>
  <Override PartName="/ppt/theme/theme81.xml" ContentType="application/vnd.openxmlformats-officedocument.theme+xml"/>
  <Override PartName="/ppt/theme/theme113.xml" ContentType="application/vnd.openxmlformats-officedocument.theme+xml"/>
  <Override PartName="/ppt/notesSlides/notesSlide9.xml" ContentType="application/vnd.openxmlformats-officedocument.presentationml.notesSlide+xml"/>
  <Override PartName="/ppt/theme/theme12.xml" ContentType="application/vnd.openxmlformats-officedocument.theme+xml"/>
  <Override PartName="/ppt/theme/theme70.xml" ContentType="application/vnd.openxmlformats-officedocument.theme+xml"/>
  <Override PartName="/ppt/theme/theme102.xml" ContentType="application/vnd.openxmlformats-officedocument.theme+xml"/>
  <Override PartName="/ppt/notesSlides/notesSlide10.xml" ContentType="application/vnd.openxmlformats-officedocument.presentationml.notesSlide+xml"/>
  <Override PartName="/ppt/slideMasters/slideMaster110.xml" ContentType="application/vnd.openxmlformats-officedocument.presentationml.slideMaster+xml"/>
  <Override PartName="/ppt/slideMasters/slideMaster121.xml" ContentType="application/vnd.openxmlformats-officedocument.presentationml.slideMaster+xml"/>
  <Override PartName="/ppt/slides/slide7.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Masters/slideMaster98.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Masters/slideMaster29.xml" ContentType="application/vnd.openxmlformats-officedocument.presentationml.slideMaster+xml"/>
  <Override PartName="/ppt/slideMasters/slideMaster76.xml" ContentType="application/vnd.openxmlformats-officedocument.presentationml.slideMaster+xml"/>
  <Override PartName="/ppt/slideMasters/slideMaster87.xml" ContentType="application/vnd.openxmlformats-officedocument.presentationml.slideMaster+xml"/>
  <Override PartName="/ppt/slides/slide46.xml" ContentType="application/vnd.openxmlformats-officedocument.presentationml.slide+xml"/>
  <Override PartName="/ppt/slideLayouts/slideLayout45.xml" ContentType="application/vnd.openxmlformats-officedocument.presentationml.slideLayout+xml"/>
  <Override PartName="/ppt/slideMasters/slideMaster18.xml" ContentType="application/vnd.openxmlformats-officedocument.presentationml.slideMaster+xml"/>
  <Override PartName="/ppt/slideMasters/slideMaster65.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theme/theme39.xml" ContentType="application/vnd.openxmlformats-officedocument.theme+xml"/>
  <Override PartName="/ppt/theme/theme86.xml" ContentType="application/vnd.openxmlformats-officedocument.theme+xml"/>
  <Override PartName="/ppt/theme/theme97.xml" ContentType="application/vnd.openxmlformats-officedocument.theme+xml"/>
  <Override PartName="/ppt/slideLayouts/slideLayout34.xml" ContentType="application/vnd.openxmlformats-officedocument.presentationml.slideLayout+xml"/>
  <Override PartName="/ppt/slideMasters/slideMaster54.xml" ContentType="application/vnd.openxmlformats-officedocument.presentationml.slideMaster+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heme/theme28.xml" ContentType="application/vnd.openxmlformats-officedocument.theme+xml"/>
  <Override PartName="/ppt/theme/theme75.xml" ContentType="application/vnd.openxmlformats-officedocument.theme+xml"/>
  <Override PartName="/ppt/slideLayouts/slideLayout23.xml" ContentType="application/vnd.openxmlformats-officedocument.presentationml.slideLayout+xml"/>
  <Override PartName="/ppt/theme/theme107.xml" ContentType="application/vnd.openxmlformats-officedocument.theme+xml"/>
  <Override PartName="/ppt/theme/theme118.xml" ContentType="application/vnd.openxmlformats-officedocument.theme+xml"/>
  <Override PartName="/ppt/slideMasters/slideMaster32.xml" ContentType="application/vnd.openxmlformats-officedocument.presentationml.slideMaster+xml"/>
  <Override PartName="/ppt/slideMasters/slideMaster43.xml" ContentType="application/vnd.openxmlformats-officedocument.presentationml.slideMaster+xml"/>
  <Override PartName="/ppt/slideMasters/slideMaster90.xml" ContentType="application/vnd.openxmlformats-officedocument.presentationml.slideMaster+xml"/>
  <Override PartName="/ppt/theme/theme17.xml" ContentType="application/vnd.openxmlformats-officedocument.theme+xml"/>
  <Override PartName="/ppt/theme/theme64.xml" ContentType="application/vnd.openxmlformats-officedocument.theme+xml"/>
  <Override PartName="/ppt/slideLayouts/slideLayout12.xml" ContentType="application/vnd.openxmlformats-officedocument.presentationml.slideLayout+xml"/>
  <Override PartName="/ppt/slideMasters/slideMaster21.xml" ContentType="application/vnd.openxmlformats-officedocument.presentationml.slideMaster+xml"/>
  <Override PartName="/ppt/slideMasters/slideMaster115.xml" ContentType="application/vnd.openxmlformats-officedocument.presentationml.slideMaster+xml"/>
  <Override PartName="/ppt/theme/theme42.xml" ContentType="application/vnd.openxmlformats-officedocument.theme+xml"/>
  <Override PartName="/ppt/theme/theme53.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Masters/slideMaster104.xml" ContentType="application/vnd.openxmlformats-officedocument.presentationml.slideMaster+xml"/>
  <Override PartName="/ppt/theme/theme9.xml" ContentType="application/vnd.openxmlformats-officedocument.theme+xml"/>
  <Override PartName="/ppt/theme/theme31.xml" ContentType="application/vnd.openxmlformats-officedocument.theme+xml"/>
  <Override PartName="/ppt/theme/theme110.xml" ContentType="application/vnd.openxmlformats-officedocument.theme+xml"/>
  <Override PartName="/ppt/theme/theme121.xml" ContentType="application/vnd.openxmlformats-officedocument.theme+xml"/>
  <Override PartName="/ppt/notesSlides/notesSlide6.xml" ContentType="application/vnd.openxmlformats-officedocument.presentationml.notesSlide+xml"/>
  <Override PartName="/ppt/theme/theme20.xml" ContentType="application/vnd.openxmlformats-officedocument.theme+xml"/>
  <Override PartName="/ppt/slides/slide29.xml" ContentType="application/vnd.openxmlformats-officedocument.presentationml.slide+xml"/>
  <Override PartName="/ppt/slideLayouts/slideLayout39.xml" ContentType="application/vnd.openxmlformats-officedocument.presentationml.slideLayout+xml"/>
  <Override PartName="/ppt/slideMasters/slideMaster48.xml" ContentType="application/vnd.openxmlformats-officedocument.presentationml.slideMaster+xml"/>
  <Override PartName="/ppt/slideMasters/slideMaster59.xml" ContentType="application/vnd.openxmlformats-officedocument.presentationml.slideMaster+xml"/>
  <Override PartName="/ppt/slideMasters/slideMaster95.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theme/theme69.xml" ContentType="application/vnd.openxmlformats-officedocument.theme+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Masters/slideMaster37.xml" ContentType="application/vnd.openxmlformats-officedocument.presentationml.slideMaster+xml"/>
  <Override PartName="/ppt/slideMasters/slideMaster84.xml" ContentType="application/vnd.openxmlformats-officedocument.presentationml.slideMaster+xml"/>
  <Override PartName="/ppt/slides/slide43.xml" ContentType="application/vnd.openxmlformats-officedocument.presentationml.slide+xml"/>
  <Override PartName="/ppt/theme/theme1.xml" ContentType="application/vnd.openxmlformats-officedocument.theme+xml"/>
  <Override PartName="/ppt/theme/theme58.xml" ContentType="application/vnd.openxmlformats-officedocument.theme+xml"/>
  <Override PartName="/ppt/slideMasters/slideMaster26.xml" ContentType="application/vnd.openxmlformats-officedocument.presentationml.slideMaster+xml"/>
  <Override PartName="/ppt/slideMasters/slideMaster73.xml" ContentType="application/vnd.openxmlformats-officedocument.presentationml.slideMaster+xml"/>
  <Override PartName="/ppt/slideMasters/slideMaster109.xml" ContentType="application/vnd.openxmlformats-officedocument.presentationml.slideMaster+xml"/>
  <Override PartName="/ppt/slides/slide32.xml" ContentType="application/vnd.openxmlformats-officedocument.presentationml.slide+xml"/>
  <Override PartName="/ppt/theme/theme47.xml" ContentType="application/vnd.openxmlformats-officedocument.theme+xml"/>
  <Override PartName="/ppt/theme/theme94.xml" ContentType="application/vnd.openxmlformats-officedocument.theme+xml"/>
  <Override PartName="/ppt/slideLayouts/slideLayout42.xml" ContentType="application/vnd.openxmlformats-officedocument.presentationml.slideLayout+xml"/>
  <Override PartName="/ppt/theme/theme126.xml" ContentType="application/vnd.openxmlformats-officedocument.theme+xml"/>
  <Override PartName="/ppt/slideMasters/slideMaster15.xml" ContentType="application/vnd.openxmlformats-officedocument.presentationml.slideMaster+xml"/>
  <Override PartName="/ppt/slideMasters/slideMaster51.xml" ContentType="application/vnd.openxmlformats-officedocument.presentationml.slideMaster+xml"/>
  <Override PartName="/ppt/slideMasters/slideMaster62.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theme/theme36.xml" ContentType="application/vnd.openxmlformats-officedocument.theme+xml"/>
  <Override PartName="/ppt/theme/theme83.xml" ContentType="application/vnd.openxmlformats-officedocument.them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heme/theme115.xml" ContentType="application/vnd.openxmlformats-officedocument.theme+xml"/>
  <Override PartName="/ppt/slideMasters/slideMaster40.xml" ContentType="application/vnd.openxmlformats-officedocument.presentationml.slideMaster+xml"/>
  <Override PartName="/ppt/theme/theme14.xml" ContentType="application/vnd.openxmlformats-officedocument.theme+xml"/>
  <Override PartName="/ppt/theme/theme25.xml" ContentType="application/vnd.openxmlformats-officedocument.theme+xml"/>
  <Override PartName="/ppt/theme/theme61.xml" ContentType="application/vnd.openxmlformats-officedocument.theme+xml"/>
  <Override PartName="/ppt/theme/theme72.xml" ContentType="application/vnd.openxmlformats-officedocument.theme+xml"/>
  <Override PartName="/ppt/theme/theme104.xml" ContentType="application/vnd.openxmlformats-officedocument.theme+xml"/>
  <Override PartName="/ppt/notesSlides/notesSlide12.xml" ContentType="application/vnd.openxmlformats-officedocument.presentationml.notesSlide+xml"/>
  <Override PartName="/ppt/slideMasters/slideMaster112.xml" ContentType="application/vnd.openxmlformats-officedocument.presentationml.slideMaster+xml"/>
  <Override PartName="/ppt/slideMasters/slideMaster123.xml" ContentType="application/vnd.openxmlformats-officedocument.presentationml.slideMaster+xml"/>
  <Override PartName="/ppt/theme/theme50.xml" ContentType="application/vnd.openxmlformats-officedocument.theme+xml"/>
  <Override PartName="/ppt/slideMasters/slideMaster4.xml" ContentType="application/vnd.openxmlformats-officedocument.presentationml.slideMaster+xml"/>
  <Override PartName="/ppt/slideMasters/slideMaster101.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Masters/slideMaster78.xml" ContentType="application/vnd.openxmlformats-officedocument.presentationml.slideMaster+xml"/>
  <Override PartName="/ppt/slideMasters/slideMaster89.xml" ContentType="application/vnd.openxmlformats-officedocument.presentationml.slideMaster+xml"/>
  <Override PartName="/ppt/slides/slide48.xml" ContentType="application/vnd.openxmlformats-officedocument.presentationml.slide+xml"/>
  <Override PartName="/ppt/notesSlides/notesSlide3.xml" ContentType="application/vnd.openxmlformats-officedocument.presentationml.notesSlide+xml"/>
  <Override PartName="/ppt/slideMasters/slideMaster67.xml" ContentType="application/vnd.openxmlformats-officedocument.presentationml.slideMaster+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88.xml" ContentType="application/vnd.openxmlformats-officedocument.theme+xml"/>
  <Override PartName="/ppt/theme/theme99.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Masters/slideMaster56.xml" ContentType="application/vnd.openxmlformats-officedocument.presentationml.slideMaster+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theme/theme77.xml" ContentType="application/vnd.openxmlformats-officedocument.theme+xml"/>
  <Override PartName="/ppt/slideLayouts/slideLayout25.xml" ContentType="application/vnd.openxmlformats-officedocument.presentationml.slideLayout+xml"/>
  <Override PartName="/ppt/theme/theme109.xml" ContentType="application/vnd.openxmlformats-officedocument.theme+xml"/>
  <Override PartName="/ppt/slideMasters/slideMaster34.xml" ContentType="application/vnd.openxmlformats-officedocument.presentationml.slideMaster+xml"/>
  <Override PartName="/ppt/slideMasters/slideMaster45.xml" ContentType="application/vnd.openxmlformats-officedocument.presentationml.slideMaster+xml"/>
  <Override PartName="/ppt/slideMasters/slideMaster81.xml" ContentType="application/vnd.openxmlformats-officedocument.presentationml.slideMaster+xml"/>
  <Override PartName="/ppt/slideMasters/slideMaster92.xml" ContentType="application/vnd.openxmlformats-officedocument.presentationml.slideMaster+xml"/>
  <Override PartName="/ppt/slides/slide51.xml" ContentType="application/vnd.openxmlformats-officedocument.presentationml.slide+xml"/>
  <Override PartName="/ppt/theme/theme19.xml" ContentType="application/vnd.openxmlformats-officedocument.theme+xml"/>
  <Override PartName="/ppt/theme/theme66.xml" ContentType="application/vnd.openxmlformats-officedocument.theme+xml"/>
  <Override PartName="/ppt/slideLayouts/slideLayout14.xml" ContentType="application/vnd.openxmlformats-officedocument.presentationml.slideLayout+xml"/>
  <Override PartName="/ppt/slideMasters/slideMaster23.xml" ContentType="application/vnd.openxmlformats-officedocument.presentationml.slideMaster+xml"/>
  <Override PartName="/ppt/slideMasters/slideMaster70.xml" ContentType="application/vnd.openxmlformats-officedocument.presentationml.slideMaster+xml"/>
  <Override PartName="/ppt/slideMasters/slideMaster117.xml" ContentType="application/vnd.openxmlformats-officedocument.presentationml.slideMaster+xml"/>
  <Override PartName="/ppt/slides/slide40.xml" ContentType="application/vnd.openxmlformats-officedocument.presentationml.slide+xml"/>
  <Override PartName="/ppt/theme/theme44.xml" ContentType="application/vnd.openxmlformats-officedocument.theme+xml"/>
  <Override PartName="/ppt/theme/theme55.xml" ContentType="application/vnd.openxmlformats-officedocument.theme+xml"/>
  <Override PartName="/ppt/theme/theme91.xml" ContentType="application/vnd.openxmlformats-officedocument.them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Masters/slideMaster106.xml" ContentType="application/vnd.openxmlformats-officedocument.presentationml.slideMaster+xml"/>
  <Override PartName="/ppt/theme/theme33.xml" ContentType="application/vnd.openxmlformats-officedocument.theme+xml"/>
  <Override PartName="/ppt/theme/theme80.xml" ContentType="application/vnd.openxmlformats-officedocument.theme+xml"/>
  <Override PartName="/ppt/theme/theme112.xml" ContentType="application/vnd.openxmlformats-officedocument.theme+xml"/>
  <Override PartName="/ppt/theme/theme123.xml" ContentType="application/vnd.openxmlformats-officedocument.theme+xml"/>
  <Override PartName="/ppt/notesSlides/notesSlide8.xml" ContentType="application/vnd.openxmlformats-officedocument.presentationml.notesSlide+xml"/>
  <Override PartName="/ppt/theme/theme22.xml" ContentType="application/vnd.openxmlformats-officedocument.theme+xml"/>
  <Override PartName="/ppt/theme/theme101.xml" ContentType="application/vnd.openxmlformats-officedocument.theme+xml"/>
  <Override PartName="/ppt/slideMasters/slideMaster120.xml" ContentType="application/vnd.openxmlformats-officedocument.presentationml.slideMaster+xml"/>
  <Override PartName="/ppt/handoutMasters/handoutMaster1.xml" ContentType="application/vnd.openxmlformats-officedocument.presentationml.handoutMaster+xml"/>
  <Override PartName="/ppt/theme/theme11.xml" ContentType="application/vnd.openxmlformats-officedocument.theme+xml"/>
  <Override PartName="/docProps/core.xml" ContentType="application/vnd.openxmlformats-package.core-properties+xml"/>
  <Override PartName="/ppt/slideMasters/slideMaster97.xml" ContentType="application/vnd.openxmlformats-officedocument.presentationml.slideMaster+xml"/>
  <Override PartName="/ppt/slides/slide6.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Masters/slideMaster86.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Masters/slideMaster28.xml" ContentType="application/vnd.openxmlformats-officedocument.presentationml.slideMaster+xml"/>
  <Override PartName="/ppt/slideMasters/slideMaster75.xml" ContentType="application/vnd.openxmlformats-officedocument.presentationml.slideMaster+xml"/>
  <Override PartName="/ppt/slides/slide34.xml" ContentType="application/vnd.openxmlformats-officedocument.presentationml.slide+xml"/>
  <Override PartName="/ppt/theme/theme49.xml" ContentType="application/vnd.openxmlformats-officedocument.theme+xml"/>
  <Override PartName="/ppt/theme/theme96.xml" ContentType="application/vnd.openxmlformats-officedocument.theme+xml"/>
  <Override PartName="/ppt/slideLayouts/slideLayout44.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Masters/slideMaster53.xml" ContentType="application/vnd.openxmlformats-officedocument.presentationml.slideMaster+xml"/>
  <Override PartName="/ppt/slideMasters/slideMaster64.xml" ContentType="application/vnd.openxmlformats-officedocument.presentationml.slideMaster+xml"/>
  <Override PartName="/ppt/slides/slide23.xml" ContentType="application/vnd.openxmlformats-officedocument.presentationml.slide+xml"/>
  <Override PartName="/ppt/theme/theme38.xml" ContentType="application/vnd.openxmlformats-officedocument.theme+xml"/>
  <Override PartName="/ppt/theme/theme85.xml" ContentType="application/vnd.openxmlformats-officedocument.them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heme/theme117.xml" ContentType="application/vnd.openxmlformats-officedocument.theme+xml"/>
  <Override PartName="/ppt/slideMasters/slideMaster42.xml" ContentType="application/vnd.openxmlformats-officedocument.presentationml.slideMaster+xml"/>
  <Override PartName="/ppt/slides/slide12.xml" ContentType="application/vnd.openxmlformats-officedocument.presentationml.slide+xml"/>
  <Override PartName="/ppt/theme/theme16.xml" ContentType="application/vnd.openxmlformats-officedocument.theme+xml"/>
  <Override PartName="/ppt/theme/theme27.xml" ContentType="application/vnd.openxmlformats-officedocument.theme+xml"/>
  <Override PartName="/ppt/theme/theme63.xml" ContentType="application/vnd.openxmlformats-officedocument.theme+xml"/>
  <Override PartName="/ppt/theme/theme74.xml" ContentType="application/vnd.openxmlformats-officedocument.theme+xml"/>
  <Override PartName="/ppt/slideLayouts/slideLayout11.xml" ContentType="application/vnd.openxmlformats-officedocument.presentationml.slideLayout+xml"/>
  <Override PartName="/ppt/theme/theme106.xml" ContentType="application/vnd.openxmlformats-officedocument.theme+xml"/>
  <Override PartName="/ppt/notesSlides/notesSlide14.xml" ContentType="application/vnd.openxmlformats-officedocument.presentationml.notesSlide+xml"/>
  <Override PartName="/ppt/slideMasters/slideMaster31.xml" ContentType="application/vnd.openxmlformats-officedocument.presentationml.slideMaster+xml"/>
  <Override PartName="/ppt/slideMasters/slideMaster114.xml" ContentType="application/vnd.openxmlformats-officedocument.presentationml.slideMaster+xml"/>
  <Override PartName="/ppt/slideMasters/slideMaster125.xml" ContentType="application/vnd.openxmlformats-officedocument.presentationml.slideMaster+xml"/>
  <Override PartName="/ppt/theme/theme52.xml" ContentType="application/vnd.openxmlformats-officedocument.them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Masters/slideMaster103.xml" ContentType="application/vnd.openxmlformats-officedocument.presentationml.slideMaster+xml"/>
  <Override PartName="/ppt/theme/theme8.xml" ContentType="application/vnd.openxmlformats-officedocument.theme+xml"/>
  <Override PartName="/ppt/theme/theme41.xml" ContentType="application/vnd.openxmlformats-officedocument.theme+xml"/>
  <Override PartName="/ppt/theme/theme120.xml" ContentType="application/vnd.openxmlformats-officedocument.theme+xml"/>
  <Override PartName="/ppt/theme/theme30.xml" ContentType="application/vnd.openxmlformats-officedocument.theme+xml"/>
  <Override PartName="/ppt/notesSlides/notesSlide5.xml" ContentType="application/vnd.openxmlformats-officedocument.presentationml.notesSlide+xml"/>
  <Override PartName="/ppt/slideMasters/slideMaster69.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Masters/slideMaster58.xml" ContentType="application/vnd.openxmlformats-officedocument.presentationml.slideMaster+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theme/theme79.xml" ContentType="application/vnd.openxmlformats-officedocument.theme+xml"/>
  <Override PartName="/ppt/slideLayouts/slideLayout27.xml" ContentType="application/vnd.openxmlformats-officedocument.presentationml.slideLayout+xml"/>
  <Override PartName="/ppt/slideMasters/slideMaster47.xml" ContentType="application/vnd.openxmlformats-officedocument.presentationml.slideMaster+xml"/>
  <Override PartName="/ppt/slideMasters/slideMaster94.xml" ContentType="application/vnd.openxmlformats-officedocument.presentationml.slideMaster+xml"/>
  <Override PartName="/ppt/slides/slide53.xml" ContentType="application/vnd.openxmlformats-officedocument.presentationml.slide+xml"/>
  <Default Extension="jpeg" ContentType="image/jpeg"/>
  <Override PartName="/ppt/theme/theme68.xml" ContentType="application/vnd.openxmlformats-officedocument.theme+xml"/>
  <Override PartName="/ppt/slideLayouts/slideLayout16.xml" ContentType="application/vnd.openxmlformats-officedocument.presentationml.slideLayout+xml"/>
  <Override PartName="/ppt/slideMasters/slideMaster25.xml" ContentType="application/vnd.openxmlformats-officedocument.presentationml.slideMaster+xml"/>
  <Override PartName="/ppt/slideMasters/slideMaster36.xml" ContentType="application/vnd.openxmlformats-officedocument.presentationml.slideMaster+xml"/>
  <Override PartName="/ppt/slideMasters/slideMaster72.xml" ContentType="application/vnd.openxmlformats-officedocument.presentationml.slideMaster+xml"/>
  <Override PartName="/ppt/slideMasters/slideMaster83.xml" ContentType="application/vnd.openxmlformats-officedocument.presentationml.slideMaster+xml"/>
  <Override PartName="/ppt/slideMasters/slideMaster119.xml" ContentType="application/vnd.openxmlformats-officedocument.presentationml.slideMaster+xml"/>
  <Override PartName="/ppt/slides/slide31.xml" ContentType="application/vnd.openxmlformats-officedocument.presentationml.slide+xml"/>
  <Override PartName="/ppt/slides/slide42.xml" ContentType="application/vnd.openxmlformats-officedocument.presentationml.slide+xml"/>
  <Override PartName="/ppt/theme/theme46.xml" ContentType="application/vnd.openxmlformats-officedocument.theme+xml"/>
  <Override PartName="/ppt/theme/theme57.xml" ContentType="application/vnd.openxmlformats-officedocument.theme+xml"/>
  <Override PartName="/ppt/theme/theme93.xml" ContentType="application/vnd.openxmlformats-officedocument.theme+xml"/>
  <Override PartName="/ppt/slideLayouts/slideLayout41.xml" ContentType="application/vnd.openxmlformats-officedocument.presentationml.slideLayout+xml"/>
  <Override PartName="/ppt/slideMasters/slideMaster14.xml" ContentType="application/vnd.openxmlformats-officedocument.presentationml.slideMaster+xml"/>
  <Override PartName="/ppt/slideMasters/slideMaster61.xml" ContentType="application/vnd.openxmlformats-officedocument.presentationml.slideMaster+xml"/>
  <Override PartName="/ppt/slideMasters/slideMaster108.xml" ContentType="application/vnd.openxmlformats-officedocument.presentationml.slideMaster+xml"/>
  <Override PartName="/ppt/slides/slide20.xml" ContentType="application/vnd.openxmlformats-officedocument.presentationml.slide+xml"/>
  <Override PartName="/ppt/theme/theme35.xml" ContentType="application/vnd.openxmlformats-officedocument.theme+xml"/>
  <Override PartName="/ppt/theme/theme82.xml" ContentType="application/vnd.openxmlformats-officedocument.theme+xml"/>
  <Override PartName="/ppt/slideLayouts/slideLayout30.xml" ContentType="application/vnd.openxmlformats-officedocument.presentationml.slideLayout+xml"/>
  <Override PartName="/ppt/theme/theme114.xml" ContentType="application/vnd.openxmlformats-officedocument.theme+xml"/>
  <Override PartName="/ppt/theme/theme125.xml" ContentType="application/vnd.openxmlformats-officedocument.theme+xml"/>
  <Override PartName="/ppt/slideMasters/slideMaster50.xml" ContentType="application/vnd.openxmlformats-officedocument.presentationml.slideMaster+xml"/>
  <Override PartName="/ppt/theme/theme24.xml" ContentType="application/vnd.openxmlformats-officedocument.theme+xml"/>
  <Override PartName="/ppt/theme/theme71.xml" ContentType="application/vnd.openxmlformats-officedocument.theme+xml"/>
  <Override PartName="/ppt/theme/theme103.xml" ContentType="application/vnd.openxmlformats-officedocument.theme+xml"/>
  <Override PartName="/ppt/notesSlides/notesSlide11.xml" ContentType="application/vnd.openxmlformats-officedocument.presentationml.notesSlide+xml"/>
  <Override PartName="/ppt/slideMasters/slideMaster122.xml" ContentType="application/vnd.openxmlformats-officedocument.presentationml.slideMaster+xml"/>
  <Override PartName="/ppt/theme/theme13.xml" ContentType="application/vnd.openxmlformats-officedocument.theme+xml"/>
  <Override PartName="/ppt/theme/theme60.xml" ContentType="application/vnd.openxmlformats-officedocument.theme+xml"/>
  <Override PartName="/ppt/slideMasters/slideMaster99.xml" ContentType="application/vnd.openxmlformats-officedocument.presentationml.slideMaster+xml"/>
  <Override PartName="/ppt/slideMasters/slideMaster111.xml" ContentType="application/vnd.openxmlformats-officedocument.presentationml.slideMaster+xml"/>
  <Override PartName="/ppt/slides/slide8.xml" ContentType="application/vnd.openxmlformats-officedocument.presentationml.slide+xml"/>
  <Override PartName="/ppt/slideMasters/slideMaster3.xml" ContentType="application/vnd.openxmlformats-officedocument.presentationml.slideMaster+xml"/>
  <Override PartName="/ppt/slideMasters/slideMaster88.xml" ContentType="application/vnd.openxmlformats-officedocument.presentationml.slideMaster+xml"/>
  <Override PartName="/ppt/slides/slide58.xml" ContentType="application/vnd.openxmlformats-officedocument.presentationml.slide+xml"/>
  <Override PartName="/ppt/notesSlides/notesSlide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830" r:id="rId2"/>
    <p:sldMasterId id="2147483832" r:id="rId3"/>
    <p:sldMasterId id="2147483834" r:id="rId4"/>
    <p:sldMasterId id="2147483836" r:id="rId5"/>
    <p:sldMasterId id="2147483838" r:id="rId6"/>
    <p:sldMasterId id="2147483840" r:id="rId7"/>
    <p:sldMasterId id="2147483842" r:id="rId8"/>
    <p:sldMasterId id="2147483844" r:id="rId9"/>
    <p:sldMasterId id="2147483846" r:id="rId10"/>
    <p:sldMasterId id="2147483848" r:id="rId11"/>
    <p:sldMasterId id="2147483850" r:id="rId12"/>
    <p:sldMasterId id="2147483852" r:id="rId13"/>
    <p:sldMasterId id="2147483854" r:id="rId14"/>
    <p:sldMasterId id="2147483856" r:id="rId15"/>
    <p:sldMasterId id="2147483858" r:id="rId16"/>
    <p:sldMasterId id="2147483860" r:id="rId17"/>
    <p:sldMasterId id="2147483862" r:id="rId18"/>
    <p:sldMasterId id="2147483864" r:id="rId19"/>
    <p:sldMasterId id="2147483866" r:id="rId20"/>
    <p:sldMasterId id="2147483868" r:id="rId21"/>
    <p:sldMasterId id="2147483870" r:id="rId22"/>
    <p:sldMasterId id="2147483872" r:id="rId23"/>
    <p:sldMasterId id="2147483874" r:id="rId24"/>
    <p:sldMasterId id="2147483876" r:id="rId25"/>
    <p:sldMasterId id="2147483878" r:id="rId26"/>
    <p:sldMasterId id="2147483880" r:id="rId27"/>
    <p:sldMasterId id="2147483882" r:id="rId28"/>
    <p:sldMasterId id="2147483884" r:id="rId29"/>
    <p:sldMasterId id="2147483886" r:id="rId30"/>
    <p:sldMasterId id="2147483888" r:id="rId31"/>
    <p:sldMasterId id="2147483890" r:id="rId32"/>
    <p:sldMasterId id="2147483892" r:id="rId33"/>
    <p:sldMasterId id="2147483894" r:id="rId34"/>
    <p:sldMasterId id="2147483896" r:id="rId35"/>
    <p:sldMasterId id="2147483898" r:id="rId36"/>
    <p:sldMasterId id="2147483994" r:id="rId37"/>
    <p:sldMasterId id="2147483996" r:id="rId38"/>
    <p:sldMasterId id="2147483998" r:id="rId39"/>
    <p:sldMasterId id="2147484000" r:id="rId40"/>
    <p:sldMasterId id="2147484002" r:id="rId41"/>
    <p:sldMasterId id="2147484004" r:id="rId42"/>
    <p:sldMasterId id="2147484006" r:id="rId43"/>
    <p:sldMasterId id="2147484008" r:id="rId44"/>
    <p:sldMasterId id="2147484010" r:id="rId45"/>
    <p:sldMasterId id="2147484012" r:id="rId46"/>
    <p:sldMasterId id="2147484014" r:id="rId47"/>
    <p:sldMasterId id="2147484016" r:id="rId48"/>
    <p:sldMasterId id="2147484018" r:id="rId49"/>
    <p:sldMasterId id="2147484020" r:id="rId50"/>
    <p:sldMasterId id="2147484022" r:id="rId51"/>
    <p:sldMasterId id="2147484024" r:id="rId52"/>
    <p:sldMasterId id="2147484026" r:id="rId53"/>
    <p:sldMasterId id="2147484028" r:id="rId54"/>
    <p:sldMasterId id="2147484030" r:id="rId55"/>
    <p:sldMasterId id="2147484032" r:id="rId56"/>
    <p:sldMasterId id="2147484034" r:id="rId57"/>
    <p:sldMasterId id="2147484036" r:id="rId58"/>
    <p:sldMasterId id="2147484038" r:id="rId59"/>
    <p:sldMasterId id="2147484040" r:id="rId60"/>
    <p:sldMasterId id="2147484041" r:id="rId61"/>
    <p:sldMasterId id="2147484043" r:id="rId62"/>
    <p:sldMasterId id="2147484045" r:id="rId63"/>
    <p:sldMasterId id="2147484047" r:id="rId64"/>
    <p:sldMasterId id="2147484049" r:id="rId65"/>
    <p:sldMasterId id="2147484051" r:id="rId66"/>
    <p:sldMasterId id="2147484053" r:id="rId67"/>
    <p:sldMasterId id="2147484055" r:id="rId68"/>
    <p:sldMasterId id="2147484057" r:id="rId69"/>
    <p:sldMasterId id="2147484059" r:id="rId70"/>
    <p:sldMasterId id="2147484061" r:id="rId71"/>
    <p:sldMasterId id="2147484063" r:id="rId72"/>
    <p:sldMasterId id="2147484065" r:id="rId73"/>
    <p:sldMasterId id="2147484067" r:id="rId74"/>
    <p:sldMasterId id="2147484069" r:id="rId75"/>
    <p:sldMasterId id="2147484071" r:id="rId76"/>
    <p:sldMasterId id="2147484073" r:id="rId77"/>
    <p:sldMasterId id="2147484075" r:id="rId78"/>
    <p:sldMasterId id="2147484077" r:id="rId79"/>
    <p:sldMasterId id="2147484079" r:id="rId80"/>
    <p:sldMasterId id="2147484081" r:id="rId81"/>
    <p:sldMasterId id="2147484083" r:id="rId82"/>
    <p:sldMasterId id="2147484085" r:id="rId83"/>
    <p:sldMasterId id="2147484087" r:id="rId84"/>
    <p:sldMasterId id="2147484089" r:id="rId85"/>
    <p:sldMasterId id="2147484090" r:id="rId86"/>
    <p:sldMasterId id="2147484092" r:id="rId87"/>
    <p:sldMasterId id="2147484094" r:id="rId88"/>
    <p:sldMasterId id="2147484096" r:id="rId89"/>
    <p:sldMasterId id="2147484098" r:id="rId90"/>
    <p:sldMasterId id="2147484100" r:id="rId91"/>
    <p:sldMasterId id="2147484102" r:id="rId92"/>
    <p:sldMasterId id="2147484104" r:id="rId93"/>
    <p:sldMasterId id="2147484106" r:id="rId94"/>
    <p:sldMasterId id="2147484108" r:id="rId95"/>
    <p:sldMasterId id="2147484110" r:id="rId96"/>
    <p:sldMasterId id="2147484112" r:id="rId97"/>
    <p:sldMasterId id="2147484113" r:id="rId98"/>
    <p:sldMasterId id="2147484115" r:id="rId99"/>
    <p:sldMasterId id="2147484117" r:id="rId100"/>
    <p:sldMasterId id="2147484119" r:id="rId101"/>
    <p:sldMasterId id="2147484121" r:id="rId102"/>
    <p:sldMasterId id="2147484123" r:id="rId103"/>
    <p:sldMasterId id="2147484125" r:id="rId104"/>
    <p:sldMasterId id="2147484127" r:id="rId105"/>
    <p:sldMasterId id="2147484129" r:id="rId106"/>
    <p:sldMasterId id="2147484131" r:id="rId107"/>
    <p:sldMasterId id="2147484133" r:id="rId108"/>
    <p:sldMasterId id="2147484135" r:id="rId109"/>
    <p:sldMasterId id="2147484137" r:id="rId110"/>
    <p:sldMasterId id="2147484139" r:id="rId111"/>
    <p:sldMasterId id="2147484141" r:id="rId112"/>
    <p:sldMasterId id="2147484143" r:id="rId113"/>
    <p:sldMasterId id="2147484145" r:id="rId114"/>
    <p:sldMasterId id="2147484147" r:id="rId115"/>
    <p:sldMasterId id="2147484149" r:id="rId116"/>
    <p:sldMasterId id="2147484151" r:id="rId117"/>
    <p:sldMasterId id="2147484153" r:id="rId118"/>
    <p:sldMasterId id="2147484155" r:id="rId119"/>
    <p:sldMasterId id="2147484157" r:id="rId120"/>
    <p:sldMasterId id="2147484159" r:id="rId121"/>
    <p:sldMasterId id="2147484161" r:id="rId122"/>
    <p:sldMasterId id="2147484163" r:id="rId123"/>
    <p:sldMasterId id="2147484165" r:id="rId124"/>
    <p:sldMasterId id="2147484167" r:id="rId125"/>
  </p:sldMasterIdLst>
  <p:notesMasterIdLst>
    <p:notesMasterId r:id="rId186"/>
  </p:notesMasterIdLst>
  <p:handoutMasterIdLst>
    <p:handoutMasterId r:id="rId187"/>
  </p:handoutMasterIdLst>
  <p:sldIdLst>
    <p:sldId id="282" r:id="rId126"/>
    <p:sldId id="260" r:id="rId127"/>
    <p:sldId id="283" r:id="rId128"/>
    <p:sldId id="284" r:id="rId129"/>
    <p:sldId id="336" r:id="rId130"/>
    <p:sldId id="263" r:id="rId131"/>
    <p:sldId id="296" r:id="rId132"/>
    <p:sldId id="337" r:id="rId133"/>
    <p:sldId id="338" r:id="rId134"/>
    <p:sldId id="295" r:id="rId135"/>
    <p:sldId id="278" r:id="rId136"/>
    <p:sldId id="267" r:id="rId137"/>
    <p:sldId id="308" r:id="rId138"/>
    <p:sldId id="309" r:id="rId139"/>
    <p:sldId id="310" r:id="rId140"/>
    <p:sldId id="311" r:id="rId141"/>
    <p:sldId id="312" r:id="rId142"/>
    <p:sldId id="313" r:id="rId143"/>
    <p:sldId id="314" r:id="rId144"/>
    <p:sldId id="315" r:id="rId145"/>
    <p:sldId id="316" r:id="rId146"/>
    <p:sldId id="317" r:id="rId147"/>
    <p:sldId id="318" r:id="rId148"/>
    <p:sldId id="319" r:id="rId149"/>
    <p:sldId id="320" r:id="rId150"/>
    <p:sldId id="321" r:id="rId151"/>
    <p:sldId id="322" r:id="rId152"/>
    <p:sldId id="323" r:id="rId153"/>
    <p:sldId id="324" r:id="rId154"/>
    <p:sldId id="325" r:id="rId155"/>
    <p:sldId id="326" r:id="rId156"/>
    <p:sldId id="327" r:id="rId157"/>
    <p:sldId id="328" r:id="rId158"/>
    <p:sldId id="329" r:id="rId159"/>
    <p:sldId id="330" r:id="rId160"/>
    <p:sldId id="331" r:id="rId161"/>
    <p:sldId id="332" r:id="rId162"/>
    <p:sldId id="333" r:id="rId163"/>
    <p:sldId id="334" r:id="rId164"/>
    <p:sldId id="335" r:id="rId165"/>
    <p:sldId id="279" r:id="rId166"/>
    <p:sldId id="269" r:id="rId167"/>
    <p:sldId id="270" r:id="rId168"/>
    <p:sldId id="297" r:id="rId169"/>
    <p:sldId id="298" r:id="rId170"/>
    <p:sldId id="299" r:id="rId171"/>
    <p:sldId id="300" r:id="rId172"/>
    <p:sldId id="301" r:id="rId173"/>
    <p:sldId id="302" r:id="rId174"/>
    <p:sldId id="303" r:id="rId175"/>
    <p:sldId id="304" r:id="rId176"/>
    <p:sldId id="305" r:id="rId177"/>
    <p:sldId id="306" r:id="rId178"/>
    <p:sldId id="307" r:id="rId179"/>
    <p:sldId id="280" r:id="rId180"/>
    <p:sldId id="281" r:id="rId181"/>
    <p:sldId id="285" r:id="rId182"/>
    <p:sldId id="286" r:id="rId183"/>
    <p:sldId id="287" r:id="rId184"/>
    <p:sldId id="277" r:id="rId185"/>
  </p:sldIdLst>
  <p:sldSz cx="9144000" cy="6858000" type="screen4x3"/>
  <p:notesSz cx="6669088" cy="992822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3B34"/>
    <a:srgbClr val="B48634"/>
    <a:srgbClr val="BF8634"/>
    <a:srgbClr val="FFFFFF"/>
    <a:srgbClr val="000000"/>
    <a:srgbClr val="CC6600"/>
    <a:srgbClr val="01021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60" autoAdjust="0"/>
  </p:normalViewPr>
  <p:slideViewPr>
    <p:cSldViewPr>
      <p:cViewPr varScale="1">
        <p:scale>
          <a:sx n="107" d="100"/>
          <a:sy n="107" d="100"/>
        </p:scale>
        <p:origin x="-84" y="-78"/>
      </p:cViewPr>
      <p:guideLst>
        <p:guide orient="horz" pos="2160"/>
        <p:guide pos="2880"/>
      </p:guideLst>
    </p:cSldViewPr>
  </p:slideViewPr>
  <p:outlineViewPr>
    <p:cViewPr>
      <p:scale>
        <a:sx n="33" d="100"/>
        <a:sy n="33" d="100"/>
      </p:scale>
      <p:origin x="0" y="1524"/>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4" d="100"/>
          <a:sy n="74" d="100"/>
        </p:scale>
        <p:origin x="-2202" y="-90"/>
      </p:cViewPr>
      <p:guideLst>
        <p:guide orient="horz" pos="3127"/>
        <p:guide pos="210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Master" Target="slideMasters/slideMaster11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Master" Target="slideMasters/slideMaster63.xml"/><Relationship Id="rId68" Type="http://schemas.openxmlformats.org/officeDocument/2006/relationships/slideMaster" Target="slideMasters/slideMaster68.xml"/><Relationship Id="rId84" Type="http://schemas.openxmlformats.org/officeDocument/2006/relationships/slideMaster" Target="slideMasters/slideMaster84.xml"/><Relationship Id="rId89" Type="http://schemas.openxmlformats.org/officeDocument/2006/relationships/slideMaster" Target="slideMasters/slideMaster89.xml"/><Relationship Id="rId112" Type="http://schemas.openxmlformats.org/officeDocument/2006/relationships/slideMaster" Target="slideMasters/slideMaster112.xml"/><Relationship Id="rId133" Type="http://schemas.openxmlformats.org/officeDocument/2006/relationships/slide" Target="slides/slide8.xml"/><Relationship Id="rId138" Type="http://schemas.openxmlformats.org/officeDocument/2006/relationships/slide" Target="slides/slide13.xml"/><Relationship Id="rId154" Type="http://schemas.openxmlformats.org/officeDocument/2006/relationships/slide" Target="slides/slide29.xml"/><Relationship Id="rId159" Type="http://schemas.openxmlformats.org/officeDocument/2006/relationships/slide" Target="slides/slide34.xml"/><Relationship Id="rId175" Type="http://schemas.openxmlformats.org/officeDocument/2006/relationships/slide" Target="slides/slide50.xml"/><Relationship Id="rId170" Type="http://schemas.openxmlformats.org/officeDocument/2006/relationships/slide" Target="slides/slide45.xml"/><Relationship Id="rId191"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Master" Target="slideMasters/slideMaster10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Master" Target="slideMasters/slideMaster74.xml"/><Relationship Id="rId79" Type="http://schemas.openxmlformats.org/officeDocument/2006/relationships/slideMaster" Target="slideMasters/slideMaster79.xml"/><Relationship Id="rId102" Type="http://schemas.openxmlformats.org/officeDocument/2006/relationships/slideMaster" Target="slideMasters/slideMaster102.xml"/><Relationship Id="rId123" Type="http://schemas.openxmlformats.org/officeDocument/2006/relationships/slideMaster" Target="slideMasters/slideMaster123.xml"/><Relationship Id="rId128" Type="http://schemas.openxmlformats.org/officeDocument/2006/relationships/slide" Target="slides/slide3.xml"/><Relationship Id="rId144" Type="http://schemas.openxmlformats.org/officeDocument/2006/relationships/slide" Target="slides/slide19.xml"/><Relationship Id="rId149" Type="http://schemas.openxmlformats.org/officeDocument/2006/relationships/slide" Target="slides/slide24.xml"/><Relationship Id="rId5" Type="http://schemas.openxmlformats.org/officeDocument/2006/relationships/slideMaster" Target="slideMasters/slideMaster5.xml"/><Relationship Id="rId90" Type="http://schemas.openxmlformats.org/officeDocument/2006/relationships/slideMaster" Target="slideMasters/slideMaster90.xml"/><Relationship Id="rId95" Type="http://schemas.openxmlformats.org/officeDocument/2006/relationships/slideMaster" Target="slideMasters/slideMaster95.xml"/><Relationship Id="rId160" Type="http://schemas.openxmlformats.org/officeDocument/2006/relationships/slide" Target="slides/slide35.xml"/><Relationship Id="rId165" Type="http://schemas.openxmlformats.org/officeDocument/2006/relationships/slide" Target="slides/slide40.xml"/><Relationship Id="rId181" Type="http://schemas.openxmlformats.org/officeDocument/2006/relationships/slide" Target="slides/slide56.xml"/><Relationship Id="rId186" Type="http://schemas.openxmlformats.org/officeDocument/2006/relationships/notesMaster" Target="notesMasters/notesMaster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Master" Target="slideMasters/slideMaster69.xml"/><Relationship Id="rId113" Type="http://schemas.openxmlformats.org/officeDocument/2006/relationships/slideMaster" Target="slideMasters/slideMaster113.xml"/><Relationship Id="rId118" Type="http://schemas.openxmlformats.org/officeDocument/2006/relationships/slideMaster" Target="slideMasters/slideMaster118.xml"/><Relationship Id="rId134" Type="http://schemas.openxmlformats.org/officeDocument/2006/relationships/slide" Target="slides/slide9.xml"/><Relationship Id="rId139" Type="http://schemas.openxmlformats.org/officeDocument/2006/relationships/slide" Target="slides/slide14.xml"/><Relationship Id="rId80" Type="http://schemas.openxmlformats.org/officeDocument/2006/relationships/slideMaster" Target="slideMasters/slideMaster80.xml"/><Relationship Id="rId85" Type="http://schemas.openxmlformats.org/officeDocument/2006/relationships/slideMaster" Target="slideMasters/slideMaster85.xml"/><Relationship Id="rId150" Type="http://schemas.openxmlformats.org/officeDocument/2006/relationships/slide" Target="slides/slide25.xml"/><Relationship Id="rId155" Type="http://schemas.openxmlformats.org/officeDocument/2006/relationships/slide" Target="slides/slide30.xml"/><Relationship Id="rId171" Type="http://schemas.openxmlformats.org/officeDocument/2006/relationships/slide" Target="slides/slide46.xml"/><Relationship Id="rId176" Type="http://schemas.openxmlformats.org/officeDocument/2006/relationships/slide" Target="slides/slide5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Master" Target="slideMasters/slideMaster103.xml"/><Relationship Id="rId108" Type="http://schemas.openxmlformats.org/officeDocument/2006/relationships/slideMaster" Target="slideMasters/slideMaster108.xml"/><Relationship Id="rId124" Type="http://schemas.openxmlformats.org/officeDocument/2006/relationships/slideMaster" Target="slideMasters/slideMaster124.xml"/><Relationship Id="rId129" Type="http://schemas.openxmlformats.org/officeDocument/2006/relationships/slide" Target="slides/slide4.xml"/><Relationship Id="rId54" Type="http://schemas.openxmlformats.org/officeDocument/2006/relationships/slideMaster" Target="slideMasters/slideMaster54.xml"/><Relationship Id="rId70" Type="http://schemas.openxmlformats.org/officeDocument/2006/relationships/slideMaster" Target="slideMasters/slideMaster70.xml"/><Relationship Id="rId75" Type="http://schemas.openxmlformats.org/officeDocument/2006/relationships/slideMaster" Target="slideMasters/slideMaster75.xml"/><Relationship Id="rId91" Type="http://schemas.openxmlformats.org/officeDocument/2006/relationships/slideMaster" Target="slideMasters/slideMaster91.xml"/><Relationship Id="rId96" Type="http://schemas.openxmlformats.org/officeDocument/2006/relationships/slideMaster" Target="slideMasters/slideMaster96.xml"/><Relationship Id="rId140" Type="http://schemas.openxmlformats.org/officeDocument/2006/relationships/slide" Target="slides/slide15.xml"/><Relationship Id="rId145" Type="http://schemas.openxmlformats.org/officeDocument/2006/relationships/slide" Target="slides/slide20.xml"/><Relationship Id="rId161" Type="http://schemas.openxmlformats.org/officeDocument/2006/relationships/slide" Target="slides/slide36.xml"/><Relationship Id="rId166" Type="http://schemas.openxmlformats.org/officeDocument/2006/relationships/slide" Target="slides/slide41.xml"/><Relationship Id="rId182" Type="http://schemas.openxmlformats.org/officeDocument/2006/relationships/slide" Target="slides/slide57.xml"/><Relationship Id="rId187"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Master" Target="slideMasters/slideMaster114.xml"/><Relationship Id="rId119" Type="http://schemas.openxmlformats.org/officeDocument/2006/relationships/slideMaster" Target="slideMasters/slideMaster119.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Master" Target="slideMasters/slideMaster81.xml"/><Relationship Id="rId86" Type="http://schemas.openxmlformats.org/officeDocument/2006/relationships/slideMaster" Target="slideMasters/slideMaster86.xml"/><Relationship Id="rId130" Type="http://schemas.openxmlformats.org/officeDocument/2006/relationships/slide" Target="slides/slide5.xml"/><Relationship Id="rId135" Type="http://schemas.openxmlformats.org/officeDocument/2006/relationships/slide" Target="slides/slide10.xml"/><Relationship Id="rId151" Type="http://schemas.openxmlformats.org/officeDocument/2006/relationships/slide" Target="slides/slide26.xml"/><Relationship Id="rId156" Type="http://schemas.openxmlformats.org/officeDocument/2006/relationships/slide" Target="slides/slide31.xml"/><Relationship Id="rId177" Type="http://schemas.openxmlformats.org/officeDocument/2006/relationships/slide" Target="slides/slide52.xml"/><Relationship Id="rId172" Type="http://schemas.openxmlformats.org/officeDocument/2006/relationships/slide" Target="slides/slide4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Master" Target="slideMasters/slideMaster10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Master" Target="slideMasters/slideMaster97.xml"/><Relationship Id="rId104" Type="http://schemas.openxmlformats.org/officeDocument/2006/relationships/slideMaster" Target="slideMasters/slideMaster104.xml"/><Relationship Id="rId120" Type="http://schemas.openxmlformats.org/officeDocument/2006/relationships/slideMaster" Target="slideMasters/slideMaster120.xml"/><Relationship Id="rId125" Type="http://schemas.openxmlformats.org/officeDocument/2006/relationships/slideMaster" Target="slideMasters/slideMaster125.xml"/><Relationship Id="rId141" Type="http://schemas.openxmlformats.org/officeDocument/2006/relationships/slide" Target="slides/slide16.xml"/><Relationship Id="rId146" Type="http://schemas.openxmlformats.org/officeDocument/2006/relationships/slide" Target="slides/slide21.xml"/><Relationship Id="rId167" Type="http://schemas.openxmlformats.org/officeDocument/2006/relationships/slide" Target="slides/slide42.xml"/><Relationship Id="rId18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Master" Target="slideMasters/slideMaster92.xml"/><Relationship Id="rId162" Type="http://schemas.openxmlformats.org/officeDocument/2006/relationships/slide" Target="slides/slide37.xml"/><Relationship Id="rId183"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Master" Target="slideMasters/slideMaster87.xml"/><Relationship Id="rId110" Type="http://schemas.openxmlformats.org/officeDocument/2006/relationships/slideMaster" Target="slideMasters/slideMaster110.xml"/><Relationship Id="rId115" Type="http://schemas.openxmlformats.org/officeDocument/2006/relationships/slideMaster" Target="slideMasters/slideMaster115.xml"/><Relationship Id="rId131" Type="http://schemas.openxmlformats.org/officeDocument/2006/relationships/slide" Target="slides/slide6.xml"/><Relationship Id="rId136" Type="http://schemas.openxmlformats.org/officeDocument/2006/relationships/slide" Target="slides/slide11.xml"/><Relationship Id="rId157" Type="http://schemas.openxmlformats.org/officeDocument/2006/relationships/slide" Target="slides/slide32.xml"/><Relationship Id="rId178" Type="http://schemas.openxmlformats.org/officeDocument/2006/relationships/slide" Target="slides/slide53.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52" Type="http://schemas.openxmlformats.org/officeDocument/2006/relationships/slide" Target="slides/slide27.xml"/><Relationship Id="rId173" Type="http://schemas.openxmlformats.org/officeDocument/2006/relationships/slide" Target="slides/slide4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Master" Target="slideMasters/slideMaster100.xml"/><Relationship Id="rId105" Type="http://schemas.openxmlformats.org/officeDocument/2006/relationships/slideMaster" Target="slideMasters/slideMaster105.xml"/><Relationship Id="rId126" Type="http://schemas.openxmlformats.org/officeDocument/2006/relationships/slide" Target="slides/slide1.xml"/><Relationship Id="rId147" Type="http://schemas.openxmlformats.org/officeDocument/2006/relationships/slide" Target="slides/slide22.xml"/><Relationship Id="rId168" Type="http://schemas.openxmlformats.org/officeDocument/2006/relationships/slide" Target="slides/slide43.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Master" Target="slideMasters/slideMaster93.xml"/><Relationship Id="rId98" Type="http://schemas.openxmlformats.org/officeDocument/2006/relationships/slideMaster" Target="slideMasters/slideMaster98.xml"/><Relationship Id="rId121" Type="http://schemas.openxmlformats.org/officeDocument/2006/relationships/slideMaster" Target="slideMasters/slideMaster121.xml"/><Relationship Id="rId142" Type="http://schemas.openxmlformats.org/officeDocument/2006/relationships/slide" Target="slides/slide17.xml"/><Relationship Id="rId163" Type="http://schemas.openxmlformats.org/officeDocument/2006/relationships/slide" Target="slides/slide38.xml"/><Relationship Id="rId184" Type="http://schemas.openxmlformats.org/officeDocument/2006/relationships/slide" Target="slides/slide59.xml"/><Relationship Id="rId189"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Master" Target="slideMasters/slideMaster116.xml"/><Relationship Id="rId137" Type="http://schemas.openxmlformats.org/officeDocument/2006/relationships/slide" Target="slides/slide12.xml"/><Relationship Id="rId158" Type="http://schemas.openxmlformats.org/officeDocument/2006/relationships/slide" Target="slides/slide3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88" Type="http://schemas.openxmlformats.org/officeDocument/2006/relationships/slideMaster" Target="slideMasters/slideMaster88.xml"/><Relationship Id="rId111" Type="http://schemas.openxmlformats.org/officeDocument/2006/relationships/slideMaster" Target="slideMasters/slideMaster111.xml"/><Relationship Id="rId132" Type="http://schemas.openxmlformats.org/officeDocument/2006/relationships/slide" Target="slides/slide7.xml"/><Relationship Id="rId153" Type="http://schemas.openxmlformats.org/officeDocument/2006/relationships/slide" Target="slides/slide28.xml"/><Relationship Id="rId174" Type="http://schemas.openxmlformats.org/officeDocument/2006/relationships/slide" Target="slides/slide49.xml"/><Relationship Id="rId179" Type="http://schemas.openxmlformats.org/officeDocument/2006/relationships/slide" Target="slides/slide54.xml"/><Relationship Id="rId190"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Master" Target="slideMasters/slideMaster106.xml"/><Relationship Id="rId127" Type="http://schemas.openxmlformats.org/officeDocument/2006/relationships/slide" Target="slides/slide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78" Type="http://schemas.openxmlformats.org/officeDocument/2006/relationships/slideMaster" Target="slideMasters/slideMaster78.xml"/><Relationship Id="rId94" Type="http://schemas.openxmlformats.org/officeDocument/2006/relationships/slideMaster" Target="slideMasters/slideMaster94.xml"/><Relationship Id="rId99" Type="http://schemas.openxmlformats.org/officeDocument/2006/relationships/slideMaster" Target="slideMasters/slideMaster99.xml"/><Relationship Id="rId101" Type="http://schemas.openxmlformats.org/officeDocument/2006/relationships/slideMaster" Target="slideMasters/slideMaster101.xml"/><Relationship Id="rId122" Type="http://schemas.openxmlformats.org/officeDocument/2006/relationships/slideMaster" Target="slideMasters/slideMaster122.xml"/><Relationship Id="rId143" Type="http://schemas.openxmlformats.org/officeDocument/2006/relationships/slide" Target="slides/slide18.xml"/><Relationship Id="rId148" Type="http://schemas.openxmlformats.org/officeDocument/2006/relationships/slide" Target="slides/slide23.xml"/><Relationship Id="rId164" Type="http://schemas.openxmlformats.org/officeDocument/2006/relationships/slide" Target="slides/slide39.xml"/><Relationship Id="rId169" Type="http://schemas.openxmlformats.org/officeDocument/2006/relationships/slide" Target="slides/slide44.xml"/><Relationship Id="rId18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55.xml"/></Relationships>
</file>

<file path=ppt/_rels/viewProps.xml.rels><?xml version="1.0" encoding="UTF-8" standalone="yes"?>
<Relationships xmlns="http://schemas.openxmlformats.org/package/2006/relationships"><Relationship Id="rId1"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778250" y="9429750"/>
            <a:ext cx="2889250" cy="496888"/>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6B58B911-DDE1-46FC-8467-DBC7758028DB}" type="slidenum">
              <a:rPr lang="en-GB"/>
              <a:pPr>
                <a:defRPr/>
              </a:pPr>
              <a:t>‹#›</a:t>
            </a:fld>
            <a:endParaRPr lang="en-GB"/>
          </a:p>
        </p:txBody>
      </p:sp>
      <p:sp>
        <p:nvSpPr>
          <p:cNvPr id="6" name="Date Placeholder 5"/>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pPr>
              <a:defRPr/>
            </a:pPr>
            <a:fld id="{D1CDDCD1-BC6E-421C-A63C-D8A502753ABE}" type="datetimeFigureOut">
              <a:rPr lang="en-US"/>
              <a:pPr>
                <a:defRPr/>
              </a:pPr>
              <a:t>11/13/2012</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778250" y="0"/>
            <a:ext cx="2889250" cy="49688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BF1FEBEF-54BF-4EB4-9CBA-8AB7BC29024B}" type="datetimeFigureOut">
              <a:rPr lang="en-US"/>
              <a:pPr>
                <a:defRPr/>
              </a:pPr>
              <a:t>11/13/2012</a:t>
            </a:fld>
            <a:endParaRPr lang="en-GB"/>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66750" y="4716463"/>
            <a:ext cx="5335588" cy="4467225"/>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9429750"/>
            <a:ext cx="2889250" cy="496888"/>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778250" y="9429750"/>
            <a:ext cx="2889250" cy="496888"/>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FD091830-FD26-48CE-842A-E92DAAA80955}"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A6740424-7BEE-4B9B-9EF6-A6AEA703F4D7}" type="slidenum">
              <a:rPr lang="en-GB" smtClean="0"/>
              <a:pPr>
                <a:defRPr/>
              </a:pPr>
              <a:t>2</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a:lstStyle/>
          <a:p>
            <a:fld id="{A576BB67-8B1A-4406-B0CB-A1C51CDEBFCB}" type="slidenum">
              <a:rPr lang="en-US" sz="1100" smtClean="0">
                <a:solidFill>
                  <a:srgbClr val="000000"/>
                </a:solidFill>
                <a:latin typeface="Arial" charset="0"/>
              </a:rPr>
              <a:pPr/>
              <a:t>54</a:t>
            </a:fld>
            <a:endParaRPr lang="en-US" sz="1100" smtClean="0">
              <a:solidFill>
                <a:srgbClr val="000000"/>
              </a:solidFill>
              <a:latin typeface="Arial" charset="0"/>
            </a:endParaRPr>
          </a:p>
        </p:txBody>
      </p:sp>
      <p:sp>
        <p:nvSpPr>
          <p:cNvPr id="34819" name="Rectangle 2"/>
          <p:cNvSpPr>
            <a:spLocks noGrp="1" noRot="1" noChangeAspect="1" noChangeArrowheads="1" noTextEdit="1"/>
          </p:cNvSpPr>
          <p:nvPr>
            <p:ph type="sldImg"/>
          </p:nvPr>
        </p:nvSpPr>
        <p:spPr bwMode="auto">
          <a:xfrm>
            <a:off x="855663" y="744538"/>
            <a:ext cx="4960937" cy="3722687"/>
          </a:xfrm>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a:lstStyle/>
          <a:p>
            <a:pPr defTabSz="911225">
              <a:lnSpc>
                <a:spcPct val="80000"/>
              </a:lnSpc>
              <a:spcBef>
                <a:spcPct val="0"/>
              </a:spcBef>
            </a:pPr>
            <a:endParaRPr lang="en-GB" sz="11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6C35511A-CB84-4DE6-B920-C24088BBEB83}" type="slidenum">
              <a:rPr lang="en-GB" smtClean="0"/>
              <a:pPr>
                <a:defRPr/>
              </a:pPr>
              <a:t>55</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B278B72C-52B6-4D1A-BF65-51B894939B7C}" type="slidenum">
              <a:rPr lang="en-GB" smtClean="0"/>
              <a:pPr>
                <a:defRPr/>
              </a:pPr>
              <a:t>56</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141EA3D7-7A26-4C6F-A7B1-4FBA5A341516}" type="slidenum">
              <a:rPr lang="en-GB" smtClean="0"/>
              <a:pPr>
                <a:defRPr/>
              </a:pPr>
              <a:t>58</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38117D8B-3BEF-4B14-A9D3-C470ABA1FE42}" type="slidenum">
              <a:rPr lang="en-GB" smtClean="0"/>
              <a:pPr>
                <a:defRPr/>
              </a:pPr>
              <a:t>60</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3D260572-238D-4D7E-8843-4BB226473BEB}" type="slidenum">
              <a:rPr lang="en-GB" smtClean="0"/>
              <a:pPr>
                <a:defRPr/>
              </a:pPr>
              <a:t>3</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59973E3C-36F5-48BF-8A8D-8CA9E7E11D33}" type="slidenum">
              <a:rPr lang="en-GB" smtClean="0"/>
              <a:pPr>
                <a:defRPr/>
              </a:pPr>
              <a:t>4</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4DB85B94-CD89-4024-89CB-2802485AB4CE}" type="slidenum">
              <a:rPr lang="en-GB" smtClean="0"/>
              <a:pPr>
                <a:defRPr/>
              </a:pPr>
              <a:t>6</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3C1EBFFE-6AA3-4970-90CB-9098AA543CE0}" type="slidenum">
              <a:rPr lang="en-GB" smtClean="0"/>
              <a:pPr>
                <a:defRPr/>
              </a:pPr>
              <a:t>11</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093EDB0B-DCDB-442B-B52B-835DD2DA89E6}" type="slidenum">
              <a:rPr lang="en-GB" smtClean="0"/>
              <a:pPr>
                <a:defRPr/>
              </a:pPr>
              <a:t>12</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29FA445F-EE78-4876-8649-7FEB0C223A32}" type="slidenum">
              <a:rPr lang="en-GB" smtClean="0"/>
              <a:pPr>
                <a:defRPr/>
              </a:pPr>
              <a:t>41</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70BAA846-FA6C-4C3B-A1BE-C677861E3AEF}" type="slidenum">
              <a:rPr lang="en-GB" smtClean="0"/>
              <a:pPr>
                <a:defRPr/>
              </a:pPr>
              <a:t>42</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1CFD29A8-75E7-40CD-B14E-409E1D81C272}" type="slidenum">
              <a:rPr lang="en-GB" smtClean="0"/>
              <a:pPr>
                <a:defRPr/>
              </a:pPr>
              <a:t>43</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 Box 30"/>
          <p:cNvSpPr txBox="1">
            <a:spLocks noChangeArrowheads="1"/>
          </p:cNvSpPr>
          <p:nvPr userDrawn="1"/>
        </p:nvSpPr>
        <p:spPr bwMode="auto">
          <a:xfrm>
            <a:off x="250825" y="4652963"/>
            <a:ext cx="3124200" cy="1558925"/>
          </a:xfrm>
          <a:prstGeom prst="rect">
            <a:avLst/>
          </a:prstGeom>
          <a:noFill/>
          <a:ln w="9525">
            <a:noFill/>
            <a:miter lim="800000"/>
            <a:headEnd/>
            <a:tailEnd/>
          </a:ln>
          <a:effectLst/>
        </p:spPr>
        <p:txBody>
          <a:bodyPr>
            <a:spAutoFit/>
          </a:bodyPr>
          <a:lstStyle/>
          <a:p>
            <a:pPr eaLnBrk="0" fontAlgn="auto" hangingPunct="0">
              <a:spcBef>
                <a:spcPts val="0"/>
              </a:spcBef>
              <a:spcAft>
                <a:spcPts val="0"/>
              </a:spcAft>
              <a:defRPr/>
            </a:pPr>
            <a:r>
              <a:rPr lang="en-GB" sz="1600" b="1" dirty="0"/>
              <a:t>Z/Yen Group Limited</a:t>
            </a:r>
          </a:p>
          <a:p>
            <a:pPr eaLnBrk="0" fontAlgn="auto" hangingPunct="0">
              <a:spcBef>
                <a:spcPts val="0"/>
              </a:spcBef>
              <a:spcAft>
                <a:spcPts val="0"/>
              </a:spcAft>
              <a:defRPr/>
            </a:pPr>
            <a:r>
              <a:rPr lang="en-GB" sz="1600" dirty="0"/>
              <a:t>Risk/Reward Managers</a:t>
            </a:r>
          </a:p>
          <a:p>
            <a:pPr eaLnBrk="0" fontAlgn="auto" hangingPunct="0">
              <a:spcBef>
                <a:spcPts val="0"/>
              </a:spcBef>
              <a:spcAft>
                <a:spcPts val="0"/>
              </a:spcAft>
              <a:defRPr/>
            </a:pPr>
            <a:r>
              <a:rPr lang="en-GB" sz="1600" dirty="0" smtClean="0"/>
              <a:t>90 </a:t>
            </a:r>
            <a:r>
              <a:rPr lang="en-GB" sz="1600" dirty="0" err="1" smtClean="0"/>
              <a:t>Basinghall</a:t>
            </a:r>
            <a:r>
              <a:rPr lang="en-GB" sz="1600" dirty="0" smtClean="0"/>
              <a:t> Street</a:t>
            </a:r>
            <a:endParaRPr lang="en-GB" sz="1600" dirty="0"/>
          </a:p>
          <a:p>
            <a:pPr eaLnBrk="0" fontAlgn="auto" hangingPunct="0">
              <a:spcBef>
                <a:spcPts val="0"/>
              </a:spcBef>
              <a:spcAft>
                <a:spcPts val="0"/>
              </a:spcAft>
              <a:defRPr/>
            </a:pPr>
            <a:r>
              <a:rPr lang="en-GB" sz="1600" dirty="0"/>
              <a:t>London </a:t>
            </a:r>
            <a:r>
              <a:rPr lang="en-GB" sz="1600" dirty="0" smtClean="0"/>
              <a:t>EC2V</a:t>
            </a:r>
            <a:r>
              <a:rPr lang="en-GB" sz="1600" baseline="0" dirty="0" smtClean="0"/>
              <a:t> 5AY</a:t>
            </a:r>
            <a:endParaRPr lang="en-GB" sz="1600" dirty="0"/>
          </a:p>
          <a:p>
            <a:pPr eaLnBrk="0" fontAlgn="auto" hangingPunct="0">
              <a:spcBef>
                <a:spcPts val="0"/>
              </a:spcBef>
              <a:spcAft>
                <a:spcPts val="0"/>
              </a:spcAft>
              <a:defRPr/>
            </a:pPr>
            <a:r>
              <a:rPr lang="en-GB" sz="1600" dirty="0"/>
              <a:t>United Kingdom</a:t>
            </a:r>
          </a:p>
          <a:p>
            <a:pPr eaLnBrk="0" fontAlgn="auto" hangingPunct="0">
              <a:spcBef>
                <a:spcPts val="0"/>
              </a:spcBef>
              <a:spcAft>
                <a:spcPts val="0"/>
              </a:spcAft>
              <a:defRPr/>
            </a:pPr>
            <a:r>
              <a:rPr lang="en-GB" sz="1600" dirty="0" err="1"/>
              <a:t>tel</a:t>
            </a:r>
            <a:r>
              <a:rPr lang="en-GB" sz="1600" dirty="0"/>
              <a:t>: +44 (20) 7562-9562</a:t>
            </a:r>
          </a:p>
        </p:txBody>
      </p:sp>
      <p:sp>
        <p:nvSpPr>
          <p:cNvPr id="5" name="TextBox 4"/>
          <p:cNvSpPr txBox="1"/>
          <p:nvPr userDrawn="1"/>
        </p:nvSpPr>
        <p:spPr>
          <a:xfrm>
            <a:off x="2843213" y="981075"/>
            <a:ext cx="6049962" cy="338138"/>
          </a:xfrm>
          <a:prstGeom prst="rect">
            <a:avLst/>
          </a:prstGeom>
          <a:noFill/>
        </p:spPr>
        <p:txBody>
          <a:bodyPr>
            <a:spAutoFit/>
          </a:bodyPr>
          <a:lstStyle/>
          <a:p>
            <a:pPr algn="r" fontAlgn="auto">
              <a:spcBef>
                <a:spcPts val="0"/>
              </a:spcBef>
              <a:spcAft>
                <a:spcPts val="0"/>
              </a:spcAft>
              <a:defRPr/>
            </a:pPr>
            <a:r>
              <a:rPr lang="cy-GB" sz="1600" i="1" dirty="0">
                <a:solidFill>
                  <a:srgbClr val="F03B34"/>
                </a:solidFill>
                <a:latin typeface="Verdana" pitchFamily="34" charset="0"/>
              </a:rPr>
              <a:t>“When would we know our financial system is working?”</a:t>
            </a:r>
            <a:endParaRPr lang="en-US" sz="1600" i="1" dirty="0">
              <a:solidFill>
                <a:srgbClr val="F03B34"/>
              </a:solidFill>
              <a:latin typeface="Verdana" pitchFamily="34" charset="0"/>
            </a:endParaRPr>
          </a:p>
        </p:txBody>
      </p:sp>
      <p:sp>
        <p:nvSpPr>
          <p:cNvPr id="2" name="Title 1"/>
          <p:cNvSpPr>
            <a:spLocks noGrp="1"/>
          </p:cNvSpPr>
          <p:nvPr>
            <p:ph type="ctrTitle"/>
          </p:nvPr>
        </p:nvSpPr>
        <p:spPr>
          <a:xfrm>
            <a:off x="971600" y="116632"/>
            <a:ext cx="7920880" cy="792088"/>
          </a:xfrm>
          <a:gradFill>
            <a:gsLst>
              <a:gs pos="100000">
                <a:srgbClr val="F03B34"/>
              </a:gs>
              <a:gs pos="99000">
                <a:srgbClr val="C00000">
                  <a:alpha val="0"/>
                </a:srgbClr>
              </a:gs>
            </a:gsLst>
          </a:gradFill>
          <a:ln w="12700">
            <a:noFill/>
          </a:ln>
          <a:effectLst>
            <a:outerShdw blurRad="50800" dist="50800" dir="5400000" algn="ctr" rotWithShape="0">
              <a:srgbClr val="000000">
                <a:alpha val="0"/>
              </a:srgbClr>
            </a:outerShdw>
          </a:effectLst>
        </p:spPr>
        <p:txBody>
          <a:bodyPr/>
          <a:lstStyle>
            <a:lvl1pPr>
              <a:defRPr/>
            </a:lvl1pPr>
          </a:lstStyle>
          <a:p>
            <a:endParaRPr lang="en-US" dirty="0"/>
          </a:p>
        </p:txBody>
      </p:sp>
      <p:sp>
        <p:nvSpPr>
          <p:cNvPr id="3" name="Subtitle 2"/>
          <p:cNvSpPr>
            <a:spLocks noGrp="1"/>
          </p:cNvSpPr>
          <p:nvPr>
            <p:ph type="subTitle" idx="1"/>
          </p:nvPr>
        </p:nvSpPr>
        <p:spPr>
          <a:xfrm>
            <a:off x="251520" y="2428868"/>
            <a:ext cx="8640960" cy="1000132"/>
          </a:xfrm>
          <a:noFill/>
        </p:spPr>
        <p:txBody>
          <a:bodyPr/>
          <a:lstStyle>
            <a:lvl1pPr marL="0" indent="0" algn="ctr">
              <a:buNone/>
              <a:defRPr sz="40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Date Placeholder 5"/>
          <p:cNvSpPr>
            <a:spLocks noGrp="1"/>
          </p:cNvSpPr>
          <p:nvPr>
            <p:ph type="dt" sz="half" idx="10"/>
          </p:nvPr>
        </p:nvSpPr>
        <p:spPr>
          <a:xfrm>
            <a:off x="250825" y="6381750"/>
            <a:ext cx="2133600" cy="365125"/>
          </a:xfrm>
        </p:spPr>
        <p:txBody>
          <a:bodyPr/>
          <a:lstStyle>
            <a:lvl1pPr>
              <a:defRPr/>
            </a:lvl1pPr>
          </a:lstStyle>
          <a:p>
            <a:pPr>
              <a:defRPr/>
            </a:pPr>
            <a:fld id="{70588DCC-1131-43E5-9267-F8987D4A1823}" type="datetime3">
              <a:rPr lang="en-US"/>
              <a:pPr>
                <a:defRPr/>
              </a:pPr>
              <a:t>13 November 2012</a:t>
            </a:fld>
            <a:endParaRPr lang="en-US"/>
          </a:p>
        </p:txBody>
      </p:sp>
      <p:sp>
        <p:nvSpPr>
          <p:cNvPr id="9" name="Slide Number Placeholder 8"/>
          <p:cNvSpPr>
            <a:spLocks noGrp="1"/>
          </p:cNvSpPr>
          <p:nvPr>
            <p:ph type="sldNum" sz="quarter" idx="11"/>
          </p:nvPr>
        </p:nvSpPr>
        <p:spPr/>
        <p:txBody>
          <a:bodyPr/>
          <a:lstStyle>
            <a:lvl1pPr>
              <a:defRPr/>
            </a:lvl1pPr>
          </a:lstStyle>
          <a:p>
            <a:pPr>
              <a:defRPr/>
            </a:pPr>
            <a:fld id="{BC68B17C-2CF3-4E00-AD91-5C1227242597}" type="slidenum">
              <a:rPr lang="en-US"/>
              <a:pPr>
                <a:defRPr/>
              </a:pPr>
              <a:t>‹#›</a:t>
            </a:fld>
            <a:endParaRPr lang="en-US" dirty="0"/>
          </a:p>
        </p:txBody>
      </p:sp>
      <p:pic>
        <p:nvPicPr>
          <p:cNvPr id="10" name="Picture 9" descr="Logo_red.jpg"/>
          <p:cNvPicPr>
            <a:picLocks noChangeAspect="1"/>
          </p:cNvPicPr>
          <p:nvPr userDrawn="1"/>
        </p:nvPicPr>
        <p:blipFill>
          <a:blip r:embed="rId2" cstate="print"/>
          <a:stretch>
            <a:fillRect/>
          </a:stretch>
        </p:blipFill>
        <p:spPr>
          <a:xfrm>
            <a:off x="2987824" y="4149080"/>
            <a:ext cx="2941490" cy="1301502"/>
          </a:xfrm>
          <a:prstGeom prst="rect">
            <a:avLst/>
          </a:prstGeom>
        </p:spPr>
      </p:pic>
      <p:pic>
        <p:nvPicPr>
          <p:cNvPr id="11" name="Picture 10" descr="jpeg-logo-black-small.jpg"/>
          <p:cNvPicPr>
            <a:picLocks noChangeAspect="1"/>
          </p:cNvPicPr>
          <p:nvPr userDrawn="1"/>
        </p:nvPicPr>
        <p:blipFill>
          <a:blip r:embed="rId3" cstate="print"/>
          <a:stretch>
            <a:fillRect/>
          </a:stretch>
        </p:blipFill>
        <p:spPr>
          <a:xfrm>
            <a:off x="5652120" y="4221088"/>
            <a:ext cx="3060192" cy="90525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6296" y="1196752"/>
            <a:ext cx="1621984" cy="5089768"/>
          </a:xfrm>
          <a:gradFill flip="none" rotWithShape="1">
            <a:gsLst>
              <a:gs pos="100000">
                <a:srgbClr val="F03B34"/>
              </a:gs>
              <a:gs pos="99000">
                <a:srgbClr val="C00000">
                  <a:alpha val="0"/>
                </a:srgbClr>
              </a:gs>
            </a:gsLst>
            <a:lin ang="10800000" scaled="1"/>
            <a:tileRect/>
          </a:gradFill>
          <a:ln>
            <a:gradFill>
              <a:gsLst>
                <a:gs pos="0">
                  <a:srgbClr val="FFFFFF"/>
                </a:gs>
                <a:gs pos="50000">
                  <a:schemeClr val="accent1">
                    <a:tint val="44500"/>
                    <a:satMod val="160000"/>
                  </a:schemeClr>
                </a:gs>
                <a:gs pos="100000">
                  <a:schemeClr val="accent1">
                    <a:tint val="23500"/>
                    <a:satMod val="160000"/>
                  </a:schemeClr>
                </a:gs>
              </a:gsLst>
              <a:lin ang="5400000" scaled="0"/>
            </a:gradFill>
          </a:ln>
          <a:effectLst/>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971600" y="1196752"/>
            <a:ext cx="6264696" cy="5089768"/>
          </a:xfrm>
        </p:spPr>
        <p:txBody>
          <a:bodyPr vert="eaVert"/>
          <a:lstStyle>
            <a:lvl1pPr>
              <a:buClr>
                <a:srgbClr val="F03B34"/>
              </a:buClr>
              <a:defRPr/>
            </a:lvl1pPr>
            <a:lvl2pPr>
              <a:buClr>
                <a:srgbClr val="F03B34"/>
              </a:buClr>
              <a:defRPr/>
            </a:lvl2pPr>
            <a:lvl3pPr>
              <a:buClr>
                <a:srgbClr val="F03B34"/>
              </a:buClr>
              <a:defRPr/>
            </a:lvl3pPr>
            <a:lvl4pPr>
              <a:buClr>
                <a:srgbClr val="F03B34"/>
              </a:buClr>
              <a:defRPr/>
            </a:lvl4pPr>
            <a:lvl5pPr>
              <a:buClr>
                <a:srgbClr val="F03B34"/>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9"/>
          <p:cNvSpPr>
            <a:spLocks noGrp="1"/>
          </p:cNvSpPr>
          <p:nvPr>
            <p:ph type="dt" sz="half" idx="10"/>
          </p:nvPr>
        </p:nvSpPr>
        <p:spPr/>
        <p:txBody>
          <a:bodyPr/>
          <a:lstStyle>
            <a:lvl1pPr>
              <a:defRPr/>
            </a:lvl1pPr>
          </a:lstStyle>
          <a:p>
            <a:pPr>
              <a:defRPr/>
            </a:pPr>
            <a:fld id="{2BF03DAB-C331-4090-8D72-5330F9F17EDD}" type="datetime3">
              <a:rPr lang="en-US"/>
              <a:pPr>
                <a:defRPr/>
              </a:pPr>
              <a:t>13 November 2012</a:t>
            </a:fld>
            <a:endParaRPr lang="en-US" dirty="0"/>
          </a:p>
        </p:txBody>
      </p:sp>
      <p:sp>
        <p:nvSpPr>
          <p:cNvPr id="5" name="Slide Number Placeholder 12"/>
          <p:cNvSpPr>
            <a:spLocks noGrp="1"/>
          </p:cNvSpPr>
          <p:nvPr>
            <p:ph type="sldNum" sz="quarter" idx="11"/>
          </p:nvPr>
        </p:nvSpPr>
        <p:spPr/>
        <p:txBody>
          <a:bodyPr/>
          <a:lstStyle>
            <a:lvl1pPr>
              <a:defRPr/>
            </a:lvl1pPr>
          </a:lstStyle>
          <a:p>
            <a:pPr>
              <a:defRPr/>
            </a:pPr>
            <a:fld id="{2D82C778-CAFA-4D8E-B249-B0162F73855A}"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71600" y="1214422"/>
            <a:ext cx="7920880" cy="5143536"/>
          </a:xfrm>
        </p:spPr>
        <p:txBody>
          <a:bodyPr/>
          <a:lstStyle>
            <a:lvl1pPr>
              <a:buClr>
                <a:srgbClr val="F03B34"/>
              </a:buClr>
              <a:defRPr/>
            </a:lvl1pPr>
            <a:lvl2pPr>
              <a:buClr>
                <a:srgbClr val="F03B34"/>
              </a:buClr>
              <a:defRPr/>
            </a:lvl2pPr>
            <a:lvl3pPr>
              <a:buClr>
                <a:srgbClr val="F03B34"/>
              </a:buClr>
              <a:defRPr/>
            </a:lvl3pPr>
            <a:lvl4pPr>
              <a:buClr>
                <a:srgbClr val="F03B34"/>
              </a:buClr>
              <a:defRPr/>
            </a:lvl4pPr>
            <a:lvl5pPr>
              <a:buClr>
                <a:srgbClr val="F03B34"/>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p:nvPr>
        </p:nvSpPr>
        <p:spPr>
          <a:xfrm>
            <a:off x="971600" y="262389"/>
            <a:ext cx="7920880" cy="646331"/>
          </a:xfrm>
          <a:prstGeom prst="rect">
            <a:avLst/>
          </a:prstGeom>
          <a:gradFill>
            <a:gsLst>
              <a:gs pos="100000">
                <a:srgbClr val="F03B34"/>
              </a:gs>
              <a:gs pos="99000">
                <a:srgbClr val="C00000">
                  <a:alpha val="0"/>
                </a:srgbClr>
              </a:gs>
            </a:gsLst>
            <a:lin ang="5400000" scaled="0"/>
          </a:gradFill>
          <a:ln w="12700" cmpd="dbl">
            <a:gradFill>
              <a:gsLst>
                <a:gs pos="100000">
                  <a:srgbClr val="FF0000"/>
                </a:gs>
                <a:gs pos="99000">
                  <a:srgbClr val="C00000">
                    <a:alpha val="0"/>
                  </a:srgbClr>
                </a:gs>
                <a:gs pos="100000">
                  <a:schemeClr val="accent1">
                    <a:tint val="23500"/>
                    <a:satMod val="160000"/>
                  </a:schemeClr>
                </a:gs>
              </a:gsLst>
              <a:lin ang="5400000" scaled="0"/>
            </a:gradFill>
            <a:bevel/>
          </a:ln>
          <a:effectLst/>
        </p:spPr>
        <p:txBody>
          <a:bodyPr/>
          <a:lstStyle/>
          <a:p>
            <a:r>
              <a:rPr lang="en-US" dirty="0" smtClean="0"/>
              <a:t>Click to edit Master title style</a:t>
            </a:r>
            <a:endParaRPr lang="en-US" dirty="0"/>
          </a:p>
        </p:txBody>
      </p:sp>
      <p:sp>
        <p:nvSpPr>
          <p:cNvPr id="4" name="Date Placeholder 9"/>
          <p:cNvSpPr>
            <a:spLocks noGrp="1"/>
          </p:cNvSpPr>
          <p:nvPr>
            <p:ph type="dt" sz="half" idx="10"/>
          </p:nvPr>
        </p:nvSpPr>
        <p:spPr/>
        <p:txBody>
          <a:bodyPr/>
          <a:lstStyle>
            <a:lvl1pPr>
              <a:defRPr/>
            </a:lvl1pPr>
          </a:lstStyle>
          <a:p>
            <a:pPr>
              <a:defRPr/>
            </a:pPr>
            <a:fld id="{013D9FB2-BEE6-4843-892F-025FA48DA0CC}" type="datetime3">
              <a:rPr lang="en-US"/>
              <a:pPr>
                <a:defRPr/>
              </a:pPr>
              <a:t>13 November 2012</a:t>
            </a:fld>
            <a:endParaRPr lang="en-US" dirty="0"/>
          </a:p>
        </p:txBody>
      </p:sp>
      <p:sp>
        <p:nvSpPr>
          <p:cNvPr id="5" name="Slide Number Placeholder 12"/>
          <p:cNvSpPr>
            <a:spLocks noGrp="1"/>
          </p:cNvSpPr>
          <p:nvPr>
            <p:ph type="sldNum" sz="quarter" idx="11"/>
          </p:nvPr>
        </p:nvSpPr>
        <p:spPr/>
        <p:txBody>
          <a:bodyPr/>
          <a:lstStyle>
            <a:lvl1pPr>
              <a:defRPr/>
            </a:lvl1pPr>
          </a:lstStyle>
          <a:p>
            <a:pPr>
              <a:defRPr/>
            </a:pPr>
            <a:fld id="{69822556-A674-4872-A7DC-0E34467BB5BA}"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71600" y="262389"/>
            <a:ext cx="7920880" cy="646331"/>
          </a:xfrm>
          <a:gradFill>
            <a:gsLst>
              <a:gs pos="100000">
                <a:srgbClr val="F03B34"/>
              </a:gs>
              <a:gs pos="99000">
                <a:srgbClr val="C00000">
                  <a:alpha val="0"/>
                </a:srgbClr>
              </a:gs>
            </a:gsLst>
            <a:lin ang="5400000" scaled="0"/>
          </a:gradFill>
          <a:ln w="12700" cmpd="dbl">
            <a:gradFill>
              <a:gsLst>
                <a:gs pos="100000">
                  <a:srgbClr val="FF0000"/>
                </a:gs>
                <a:gs pos="99000">
                  <a:srgbClr val="C00000">
                    <a:alpha val="0"/>
                  </a:srgbClr>
                </a:gs>
                <a:gs pos="100000">
                  <a:schemeClr val="accent1">
                    <a:tint val="23500"/>
                    <a:satMod val="160000"/>
                  </a:schemeClr>
                </a:gs>
              </a:gsLst>
              <a:lin ang="5400000" scaled="0"/>
            </a:gradFill>
            <a:bevel/>
          </a:ln>
          <a:effectLst/>
        </p:spPr>
        <p:txBody>
          <a:bodyPr/>
          <a:lstStyle>
            <a:lvl1pPr algn="ctr" defTabSz="914400" rtl="0" eaLnBrk="1" latinLnBrk="0" hangingPunct="1">
              <a:spcBef>
                <a:spcPct val="0"/>
              </a:spcBef>
              <a:buNone/>
              <a:defRPr lang="en-US" sz="3600" b="1" kern="1200" dirty="0">
                <a:solidFill>
                  <a:schemeClr val="tx1"/>
                </a:solidFill>
                <a:latin typeface="Arial" pitchFamily="34" charset="0"/>
                <a:ea typeface="+mj-ea"/>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71600" y="1285860"/>
            <a:ext cx="3888432" cy="5000660"/>
          </a:xfrm>
        </p:spPr>
        <p:txBody>
          <a:bodyPr/>
          <a:lstStyle>
            <a:lvl1pPr>
              <a:buClr>
                <a:srgbClr val="F03B34"/>
              </a:buClr>
              <a:defRPr sz="2800"/>
            </a:lvl1pPr>
            <a:lvl2pPr>
              <a:buClr>
                <a:srgbClr val="F03B34"/>
              </a:buClr>
              <a:defRPr sz="2400"/>
            </a:lvl2pPr>
            <a:lvl3pPr>
              <a:buClr>
                <a:srgbClr val="F03B34"/>
              </a:buClr>
              <a:defRPr sz="2000"/>
            </a:lvl3pPr>
            <a:lvl4pPr>
              <a:buClr>
                <a:srgbClr val="F03B34"/>
              </a:buClr>
              <a:defRPr sz="1800"/>
            </a:lvl4pPr>
            <a:lvl5pPr>
              <a:buClr>
                <a:srgbClr val="F03B34"/>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004048" y="1285860"/>
            <a:ext cx="3892304" cy="5000660"/>
          </a:xfrm>
        </p:spPr>
        <p:txBody>
          <a:bodyPr/>
          <a:lstStyle>
            <a:lvl1pPr>
              <a:buClr>
                <a:srgbClr val="F03B34"/>
              </a:buClr>
              <a:defRPr sz="2800"/>
            </a:lvl1pPr>
            <a:lvl2pPr>
              <a:buClr>
                <a:srgbClr val="F03B34"/>
              </a:buClr>
              <a:defRPr sz="2400"/>
            </a:lvl2pPr>
            <a:lvl3pPr>
              <a:buClr>
                <a:srgbClr val="F03B34"/>
              </a:buClr>
              <a:defRPr sz="2000"/>
            </a:lvl3pPr>
            <a:lvl4pPr>
              <a:buClr>
                <a:srgbClr val="F03B34"/>
              </a:buClr>
              <a:defRPr sz="1800"/>
            </a:lvl4pPr>
            <a:lvl5pPr>
              <a:buClr>
                <a:srgbClr val="F03B34"/>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9"/>
          <p:cNvSpPr>
            <a:spLocks noGrp="1"/>
          </p:cNvSpPr>
          <p:nvPr>
            <p:ph type="dt" sz="half" idx="10"/>
          </p:nvPr>
        </p:nvSpPr>
        <p:spPr/>
        <p:txBody>
          <a:bodyPr/>
          <a:lstStyle>
            <a:lvl1pPr>
              <a:defRPr/>
            </a:lvl1pPr>
          </a:lstStyle>
          <a:p>
            <a:pPr>
              <a:defRPr/>
            </a:pPr>
            <a:fld id="{7D82AEB6-B822-4A74-9D58-ACAD66B30B96}" type="datetime3">
              <a:rPr lang="en-US"/>
              <a:pPr>
                <a:defRPr/>
              </a:pPr>
              <a:t>13 November 2012</a:t>
            </a:fld>
            <a:endParaRPr lang="en-US" dirty="0"/>
          </a:p>
        </p:txBody>
      </p:sp>
      <p:sp>
        <p:nvSpPr>
          <p:cNvPr id="6" name="Slide Number Placeholder 12"/>
          <p:cNvSpPr>
            <a:spLocks noGrp="1"/>
          </p:cNvSpPr>
          <p:nvPr>
            <p:ph type="sldNum" sz="quarter" idx="11"/>
          </p:nvPr>
        </p:nvSpPr>
        <p:spPr/>
        <p:txBody>
          <a:bodyPr/>
          <a:lstStyle>
            <a:lvl1pPr>
              <a:defRPr/>
            </a:lvl1pPr>
          </a:lstStyle>
          <a:p>
            <a:pPr>
              <a:defRPr/>
            </a:pPr>
            <a:fld id="{5FA01EF6-6A1F-4D8E-85E0-D86F0B547450}"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100000">
                <a:srgbClr val="F03B34"/>
              </a:gs>
              <a:gs pos="99000">
                <a:srgbClr val="C00000">
                  <a:alpha val="0"/>
                </a:srgbClr>
              </a:gs>
            </a:gsLst>
            <a:lin ang="5400000" scaled="0"/>
          </a:gradFill>
          <a:ln w="12700" cmpd="dbl">
            <a:gradFill>
              <a:gsLst>
                <a:gs pos="100000">
                  <a:srgbClr val="FF0000"/>
                </a:gs>
                <a:gs pos="99000">
                  <a:srgbClr val="C00000">
                    <a:alpha val="0"/>
                  </a:srgbClr>
                </a:gs>
                <a:gs pos="100000">
                  <a:schemeClr val="accent1">
                    <a:tint val="23500"/>
                    <a:satMod val="160000"/>
                  </a:schemeClr>
                </a:gs>
              </a:gsLst>
              <a:lin ang="5400000" scaled="0"/>
            </a:gradFill>
            <a:bevel/>
          </a:ln>
          <a:effectLst/>
        </p:spPr>
        <p:txBody>
          <a:bodyPr/>
          <a:lstStyle>
            <a:lvl1pPr algn="ctr" defTabSz="914400" rtl="0" eaLnBrk="1" latinLnBrk="0" hangingPunct="1">
              <a:spcBef>
                <a:spcPct val="0"/>
              </a:spcBef>
              <a:buNone/>
              <a:defRPr lang="en-US" sz="3600" b="1" kern="1200" dirty="0">
                <a:solidFill>
                  <a:schemeClr val="tx1"/>
                </a:solidFill>
                <a:latin typeface="Arial" pitchFamily="34" charset="0"/>
                <a:ea typeface="+mj-ea"/>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71600" y="1285860"/>
            <a:ext cx="3888432"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971600" y="2000240"/>
            <a:ext cx="3888432" cy="4286280"/>
          </a:xfrm>
        </p:spPr>
        <p:txBody>
          <a:bodyPr/>
          <a:lstStyle>
            <a:lvl1pPr>
              <a:buClr>
                <a:srgbClr val="F03B34"/>
              </a:buClr>
              <a:defRPr sz="2400"/>
            </a:lvl1pPr>
            <a:lvl2pPr>
              <a:buClr>
                <a:srgbClr val="F03B34"/>
              </a:buClr>
              <a:defRPr sz="2000"/>
            </a:lvl2pPr>
            <a:lvl3pPr>
              <a:buClr>
                <a:srgbClr val="F03B34"/>
              </a:buClr>
              <a:defRPr sz="1800"/>
            </a:lvl3pPr>
            <a:lvl4pPr>
              <a:buClr>
                <a:srgbClr val="F03B34"/>
              </a:buClr>
              <a:defRPr sz="1600"/>
            </a:lvl4pPr>
            <a:lvl5pPr>
              <a:buClr>
                <a:srgbClr val="F03B34"/>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932039" y="1285860"/>
            <a:ext cx="3926241"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932040" y="2000240"/>
            <a:ext cx="3926241" cy="4286280"/>
          </a:xfrm>
        </p:spPr>
        <p:txBody>
          <a:bodyPr/>
          <a:lstStyle>
            <a:lvl1pPr>
              <a:buClr>
                <a:srgbClr val="F03B34"/>
              </a:buClr>
              <a:defRPr sz="2400"/>
            </a:lvl1pPr>
            <a:lvl2pPr>
              <a:buClr>
                <a:srgbClr val="F03B34"/>
              </a:buClr>
              <a:defRPr sz="2000"/>
            </a:lvl2pPr>
            <a:lvl3pPr>
              <a:buClr>
                <a:srgbClr val="F03B34"/>
              </a:buClr>
              <a:defRPr sz="1800"/>
            </a:lvl3pPr>
            <a:lvl4pPr>
              <a:buClr>
                <a:srgbClr val="F03B34"/>
              </a:buClr>
              <a:defRPr sz="1600"/>
            </a:lvl4pPr>
            <a:lvl5pPr>
              <a:buClr>
                <a:srgbClr val="F03B34"/>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9"/>
          <p:cNvSpPr>
            <a:spLocks noGrp="1"/>
          </p:cNvSpPr>
          <p:nvPr>
            <p:ph type="dt" sz="half" idx="10"/>
          </p:nvPr>
        </p:nvSpPr>
        <p:spPr/>
        <p:txBody>
          <a:bodyPr/>
          <a:lstStyle>
            <a:lvl1pPr>
              <a:defRPr/>
            </a:lvl1pPr>
          </a:lstStyle>
          <a:p>
            <a:pPr>
              <a:defRPr/>
            </a:pPr>
            <a:fld id="{581BF1A2-4392-40DF-A085-1C944437D592}" type="datetime3">
              <a:rPr lang="en-US"/>
              <a:pPr>
                <a:defRPr/>
              </a:pPr>
              <a:t>13 November 2012</a:t>
            </a:fld>
            <a:endParaRPr lang="en-US" dirty="0"/>
          </a:p>
        </p:txBody>
      </p:sp>
      <p:sp>
        <p:nvSpPr>
          <p:cNvPr id="8" name="Slide Number Placeholder 12"/>
          <p:cNvSpPr>
            <a:spLocks noGrp="1"/>
          </p:cNvSpPr>
          <p:nvPr>
            <p:ph type="sldNum" sz="quarter" idx="11"/>
          </p:nvPr>
        </p:nvSpPr>
        <p:spPr/>
        <p:txBody>
          <a:bodyPr/>
          <a:lstStyle>
            <a:lvl1pPr>
              <a:defRPr/>
            </a:lvl1pPr>
          </a:lstStyle>
          <a:p>
            <a:pPr>
              <a:defRPr/>
            </a:pPr>
            <a:fld id="{A5D0DC62-A3CC-4596-9BF9-CD15CDCB9330}"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76400"/>
            <a:ext cx="77724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800" dirty="0" smtClean="0">
                <a:latin typeface="Arial" pitchFamily="34" charset="0"/>
                <a:cs typeface="Arial" pitchFamily="34" charset="0"/>
              </a:defRPr>
            </a:lvl1pPr>
          </a:lstStyle>
          <a:p>
            <a:pPr>
              <a:defRPr/>
            </a:pPr>
            <a:endParaRPr lang="en-US" sz="1400">
              <a:solidFill>
                <a:srgbClr val="000000"/>
              </a:solidFill>
              <a:latin typeface="Times New Roman" charset="0"/>
            </a:endParaRPr>
          </a:p>
          <a:p>
            <a:pPr>
              <a:defRPr/>
            </a:pPr>
            <a:r>
              <a:rPr lang="en-US">
                <a:solidFill>
                  <a:srgbClr val="000000"/>
                </a:solidFill>
              </a:rPr>
              <a:t>&lt;date&gt;</a:t>
            </a:r>
          </a:p>
        </p:txBody>
      </p:sp>
      <p:sp>
        <p:nvSpPr>
          <p:cNvPr id="5" name="Footer Placeholder 4"/>
          <p:cNvSpPr>
            <a:spLocks noGrp="1"/>
          </p:cNvSpPr>
          <p:nvPr>
            <p:ph type="ftr" sz="quarter" idx="11"/>
          </p:nvPr>
        </p:nvSpPr>
        <p:spPr/>
        <p:txBody>
          <a:bodyPr/>
          <a:lstStyle>
            <a:lvl1pPr>
              <a:defRPr sz="800" dirty="0" smtClean="0">
                <a:latin typeface="Arial" pitchFamily="34" charset="0"/>
                <a:cs typeface="Arial" pitchFamily="34" charset="0"/>
              </a:defRPr>
            </a:lvl1pPr>
          </a:lstStyle>
          <a:p>
            <a:pPr>
              <a:defRPr/>
            </a:pPr>
            <a:endParaRPr lang="en-US">
              <a:solidFill>
                <a:srgbClr val="808080"/>
              </a:solidFill>
            </a:endParaRPr>
          </a:p>
          <a:p>
            <a:pPr>
              <a:defRPr/>
            </a:pPr>
            <a:fld id="{2FBF76C6-0838-4D8E-A593-24E89BCE47DD}" type="slidenum">
              <a:rPr lang="en-US">
                <a:solidFill>
                  <a:srgbClr val="808080"/>
                </a:solidFill>
              </a:rPr>
              <a:pPr>
                <a:defRPr/>
              </a:pPr>
              <a:t>‹#›</a:t>
            </a:fld>
            <a:endParaRPr lang="en-US">
              <a:solidFill>
                <a:srgbClr val="808080"/>
              </a:solidFill>
            </a:endParaRPr>
          </a:p>
        </p:txBody>
      </p:sp>
      <p:sp>
        <p:nvSpPr>
          <p:cNvPr id="6" name="Slide Number Placeholder 5"/>
          <p:cNvSpPr>
            <a:spLocks noGrp="1"/>
          </p:cNvSpPr>
          <p:nvPr>
            <p:ph type="sldNum" sz="quarter" idx="12"/>
          </p:nvPr>
        </p:nvSpPr>
        <p:spPr/>
        <p:txBody>
          <a:bodyPr/>
          <a:lstStyle>
            <a:lvl1pPr algn="ctr">
              <a:defRPr sz="800" dirty="0" smtClean="0">
                <a:latin typeface="Arial" pitchFamily="34" charset="0"/>
                <a:cs typeface="Arial" pitchFamily="34" charset="0"/>
              </a:defRPr>
            </a:lvl1pPr>
          </a:lstStyle>
          <a:p>
            <a:pPr algn="r">
              <a:defRPr/>
            </a:pPr>
            <a:endParaRPr lang="en-US" sz="1400">
              <a:solidFill>
                <a:srgbClr val="000000"/>
              </a:solidFill>
              <a:latin typeface="Times New Roman" charset="0"/>
            </a:endParaRPr>
          </a:p>
        </p:txBody>
      </p:sp>
    </p:spTree>
    <p:extLst>
      <p:ext uri="{BB962C8B-B14F-4D97-AF65-F5344CB8AC3E}">
        <p14:creationId xmlns="" xmlns:p14="http://schemas.microsoft.com/office/powerpoint/2010/main" val="645119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71600" y="228377"/>
            <a:ext cx="7920880" cy="680343"/>
          </a:xfrm>
          <a:gradFill>
            <a:gsLst>
              <a:gs pos="100000">
                <a:srgbClr val="F03B34"/>
              </a:gs>
              <a:gs pos="99000">
                <a:srgbClr val="C00000">
                  <a:alpha val="0"/>
                </a:srgbClr>
              </a:gs>
            </a:gsLst>
            <a:lin ang="5400000" scaled="0"/>
          </a:gradFill>
          <a:ln w="12700" cmpd="dbl">
            <a:gradFill>
              <a:gsLst>
                <a:gs pos="100000">
                  <a:srgbClr val="FF0000"/>
                </a:gs>
                <a:gs pos="99000">
                  <a:srgbClr val="C00000">
                    <a:alpha val="0"/>
                  </a:srgbClr>
                </a:gs>
                <a:gs pos="100000">
                  <a:schemeClr val="accent1">
                    <a:tint val="23500"/>
                    <a:satMod val="160000"/>
                  </a:schemeClr>
                </a:gs>
              </a:gsLst>
            </a:gradFill>
          </a:ln>
          <a:effectLst/>
        </p:spPr>
        <p:txBody>
          <a:bodyPr/>
          <a:lstStyle/>
          <a:p>
            <a:r>
              <a:rPr lang="en-US" dirty="0" smtClean="0"/>
              <a:t>Click to edit Master title style</a:t>
            </a:r>
            <a:endParaRPr lang="en-US" dirty="0"/>
          </a:p>
        </p:txBody>
      </p:sp>
      <p:sp>
        <p:nvSpPr>
          <p:cNvPr id="3" name="Date Placeholder 9"/>
          <p:cNvSpPr>
            <a:spLocks noGrp="1"/>
          </p:cNvSpPr>
          <p:nvPr>
            <p:ph type="dt" sz="half" idx="10"/>
          </p:nvPr>
        </p:nvSpPr>
        <p:spPr/>
        <p:txBody>
          <a:bodyPr/>
          <a:lstStyle>
            <a:lvl1pPr>
              <a:defRPr/>
            </a:lvl1pPr>
          </a:lstStyle>
          <a:p>
            <a:pPr>
              <a:defRPr/>
            </a:pPr>
            <a:fld id="{EED33CE2-E833-48B2-8221-F86D40F54CF2}" type="datetime3">
              <a:rPr lang="en-US"/>
              <a:pPr>
                <a:defRPr/>
              </a:pPr>
              <a:t>13 November 2012</a:t>
            </a:fld>
            <a:endParaRPr lang="en-US" dirty="0"/>
          </a:p>
        </p:txBody>
      </p:sp>
      <p:sp>
        <p:nvSpPr>
          <p:cNvPr id="4" name="Slide Number Placeholder 12"/>
          <p:cNvSpPr>
            <a:spLocks noGrp="1"/>
          </p:cNvSpPr>
          <p:nvPr>
            <p:ph type="sldNum" sz="quarter" idx="11"/>
          </p:nvPr>
        </p:nvSpPr>
        <p:spPr/>
        <p:txBody>
          <a:bodyPr/>
          <a:lstStyle>
            <a:lvl1pPr>
              <a:defRPr/>
            </a:lvl1pPr>
          </a:lstStyle>
          <a:p>
            <a:pPr>
              <a:defRPr/>
            </a:pPr>
            <a:fld id="{0BB80126-9379-4081-9E9F-CC1321E506F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B1F2F0A1-DEF5-4EF0-97AC-40B93BA6C303}" type="datetime3">
              <a:rPr lang="en-US"/>
              <a:pPr>
                <a:defRPr/>
              </a:pPr>
              <a:t>13 November 2012</a:t>
            </a:fld>
            <a:endParaRPr lang="en-US" dirty="0"/>
          </a:p>
        </p:txBody>
      </p:sp>
      <p:sp>
        <p:nvSpPr>
          <p:cNvPr id="3" name="Slide Number Placeholder 12"/>
          <p:cNvSpPr>
            <a:spLocks noGrp="1"/>
          </p:cNvSpPr>
          <p:nvPr>
            <p:ph type="sldNum" sz="quarter" idx="11"/>
          </p:nvPr>
        </p:nvSpPr>
        <p:spPr/>
        <p:txBody>
          <a:bodyPr/>
          <a:lstStyle>
            <a:lvl1pPr>
              <a:defRPr/>
            </a:lvl1pPr>
          </a:lstStyle>
          <a:p>
            <a:pPr>
              <a:defRPr/>
            </a:pPr>
            <a:fld id="{D115EE59-7F56-403A-BCAB-8E9C1FB69E8B}"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600" y="1018744"/>
            <a:ext cx="3528392" cy="838620"/>
          </a:xfrm>
          <a:gradFill>
            <a:gsLst>
              <a:gs pos="100000">
                <a:srgbClr val="F03B34"/>
              </a:gs>
              <a:gs pos="99000">
                <a:srgbClr val="C00000">
                  <a:alpha val="0"/>
                </a:srgbClr>
              </a:gs>
            </a:gsLst>
          </a:gradFill>
        </p:spPr>
        <p:txBody>
          <a:bodyPr anchor="b"/>
          <a:lstStyle>
            <a:lvl1pPr algn="l">
              <a:defRPr sz="2400" b="1"/>
            </a:lvl1pPr>
          </a:lstStyle>
          <a:p>
            <a:r>
              <a:rPr lang="en-US" dirty="0" smtClean="0"/>
              <a:t>Click to edit Master title style</a:t>
            </a:r>
            <a:endParaRPr lang="en-US" dirty="0"/>
          </a:p>
        </p:txBody>
      </p:sp>
      <p:sp>
        <p:nvSpPr>
          <p:cNvPr id="3" name="Content Placeholder 2"/>
          <p:cNvSpPr>
            <a:spLocks noGrp="1"/>
          </p:cNvSpPr>
          <p:nvPr>
            <p:ph idx="1"/>
          </p:nvPr>
        </p:nvSpPr>
        <p:spPr>
          <a:xfrm>
            <a:off x="4572000" y="285728"/>
            <a:ext cx="4357718" cy="60007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971600" y="1928802"/>
            <a:ext cx="3528392" cy="4357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9"/>
          <p:cNvSpPr>
            <a:spLocks noGrp="1"/>
          </p:cNvSpPr>
          <p:nvPr>
            <p:ph type="dt" sz="half" idx="10"/>
          </p:nvPr>
        </p:nvSpPr>
        <p:spPr/>
        <p:txBody>
          <a:bodyPr/>
          <a:lstStyle>
            <a:lvl1pPr>
              <a:defRPr/>
            </a:lvl1pPr>
          </a:lstStyle>
          <a:p>
            <a:pPr>
              <a:defRPr/>
            </a:pPr>
            <a:fld id="{32298FE4-9DE9-4F06-9405-5C9FBBFBD9D4}" type="datetime3">
              <a:rPr lang="en-US"/>
              <a:pPr>
                <a:defRPr/>
              </a:pPr>
              <a:t>13 November 2012</a:t>
            </a:fld>
            <a:endParaRPr lang="en-US" dirty="0"/>
          </a:p>
        </p:txBody>
      </p:sp>
      <p:sp>
        <p:nvSpPr>
          <p:cNvPr id="6" name="Slide Number Placeholder 12"/>
          <p:cNvSpPr>
            <a:spLocks noGrp="1"/>
          </p:cNvSpPr>
          <p:nvPr>
            <p:ph type="sldNum" sz="quarter" idx="11"/>
          </p:nvPr>
        </p:nvSpPr>
        <p:spPr/>
        <p:txBody>
          <a:bodyPr/>
          <a:lstStyle>
            <a:lvl1pPr>
              <a:defRPr/>
            </a:lvl1pPr>
          </a:lstStyle>
          <a:p>
            <a:pPr>
              <a:defRPr/>
            </a:pPr>
            <a:fld id="{C3C2BDC2-C099-403D-96DE-6EC253D4F66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gradFill>
            <a:gsLst>
              <a:gs pos="100000">
                <a:srgbClr val="F03B34"/>
              </a:gs>
              <a:gs pos="99000">
                <a:srgbClr val="C00000">
                  <a:alpha val="0"/>
                </a:srgbClr>
              </a:gs>
            </a:gsLst>
          </a:gradFill>
          <a:effectLst/>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91918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9"/>
          <p:cNvSpPr>
            <a:spLocks noGrp="1"/>
          </p:cNvSpPr>
          <p:nvPr>
            <p:ph type="dt" sz="half" idx="10"/>
          </p:nvPr>
        </p:nvSpPr>
        <p:spPr/>
        <p:txBody>
          <a:bodyPr/>
          <a:lstStyle>
            <a:lvl1pPr>
              <a:defRPr/>
            </a:lvl1pPr>
          </a:lstStyle>
          <a:p>
            <a:pPr>
              <a:defRPr/>
            </a:pPr>
            <a:fld id="{FDD6A76C-F79E-41C5-925A-A19C8BFA3F06}" type="datetime3">
              <a:rPr lang="en-US"/>
              <a:pPr>
                <a:defRPr/>
              </a:pPr>
              <a:t>13 November 2012</a:t>
            </a:fld>
            <a:endParaRPr lang="en-US" dirty="0"/>
          </a:p>
        </p:txBody>
      </p:sp>
      <p:sp>
        <p:nvSpPr>
          <p:cNvPr id="6" name="Slide Number Placeholder 12"/>
          <p:cNvSpPr>
            <a:spLocks noGrp="1"/>
          </p:cNvSpPr>
          <p:nvPr>
            <p:ph type="sldNum" sz="quarter" idx="11"/>
          </p:nvPr>
        </p:nvSpPr>
        <p:spPr/>
        <p:txBody>
          <a:bodyPr/>
          <a:lstStyle>
            <a:lvl1pPr>
              <a:defRPr/>
            </a:lvl1pPr>
          </a:lstStyle>
          <a:p>
            <a:pPr>
              <a:defRPr/>
            </a:pPr>
            <a:fld id="{614CB571-AC8F-4A49-887D-7CEE1D193AC2}"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100000">
                <a:srgbClr val="F03B34"/>
              </a:gs>
              <a:gs pos="99000">
                <a:srgbClr val="C00000">
                  <a:alpha val="0"/>
                </a:srgbClr>
              </a:gs>
            </a:gsLst>
          </a:gradFill>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9"/>
          <p:cNvSpPr>
            <a:spLocks noGrp="1"/>
          </p:cNvSpPr>
          <p:nvPr>
            <p:ph type="dt" sz="half" idx="10"/>
          </p:nvPr>
        </p:nvSpPr>
        <p:spPr/>
        <p:txBody>
          <a:bodyPr/>
          <a:lstStyle>
            <a:lvl1pPr>
              <a:defRPr/>
            </a:lvl1pPr>
          </a:lstStyle>
          <a:p>
            <a:pPr>
              <a:defRPr/>
            </a:pPr>
            <a:fld id="{AA68705F-AEB2-4AAA-BA4B-AE21AB97EEF7}" type="datetime3">
              <a:rPr lang="en-US"/>
              <a:pPr>
                <a:defRPr/>
              </a:pPr>
              <a:t>13 November 2012</a:t>
            </a:fld>
            <a:endParaRPr lang="en-US" dirty="0"/>
          </a:p>
        </p:txBody>
      </p:sp>
      <p:sp>
        <p:nvSpPr>
          <p:cNvPr id="5" name="Slide Number Placeholder 12"/>
          <p:cNvSpPr>
            <a:spLocks noGrp="1"/>
          </p:cNvSpPr>
          <p:nvPr>
            <p:ph type="sldNum" sz="quarter" idx="11"/>
          </p:nvPr>
        </p:nvSpPr>
        <p:spPr/>
        <p:txBody>
          <a:bodyPr/>
          <a:lstStyle>
            <a:lvl1pPr>
              <a:defRPr/>
            </a:lvl1pPr>
          </a:lstStyle>
          <a:p>
            <a:pPr>
              <a:defRPr/>
            </a:pPr>
            <a:fld id="{125F65B3-14AC-4E8D-B1D5-301229DD24F1}"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10.xml"/></Relationships>
</file>

<file path=ppt/slideMasters/_rels/slideMaster100.xml.rels><?xml version="1.0" encoding="UTF-8" standalone="yes"?>
<Relationships xmlns="http://schemas.openxmlformats.org/package/2006/relationships"><Relationship Id="rId2" Type="http://schemas.openxmlformats.org/officeDocument/2006/relationships/theme" Target="../theme/theme100.xml"/><Relationship Id="rId1" Type="http://schemas.openxmlformats.org/officeDocument/2006/relationships/slideLayout" Target="../slideLayouts/slideLayout24.xml"/></Relationships>
</file>

<file path=ppt/slideMasters/_rels/slideMaster101.xml.rels><?xml version="1.0" encoding="UTF-8" standalone="yes"?>
<Relationships xmlns="http://schemas.openxmlformats.org/package/2006/relationships"><Relationship Id="rId2" Type="http://schemas.openxmlformats.org/officeDocument/2006/relationships/theme" Target="../theme/theme101.xml"/><Relationship Id="rId1" Type="http://schemas.openxmlformats.org/officeDocument/2006/relationships/slideLayout" Target="../slideLayouts/slideLayout25.xml"/></Relationships>
</file>

<file path=ppt/slideMasters/_rels/slideMaster102.xml.rels><?xml version="1.0" encoding="UTF-8" standalone="yes"?>
<Relationships xmlns="http://schemas.openxmlformats.org/package/2006/relationships"><Relationship Id="rId2" Type="http://schemas.openxmlformats.org/officeDocument/2006/relationships/theme" Target="../theme/theme102.xml"/><Relationship Id="rId1" Type="http://schemas.openxmlformats.org/officeDocument/2006/relationships/slideLayout" Target="../slideLayouts/slideLayout26.xml"/></Relationships>
</file>

<file path=ppt/slideMasters/_rels/slideMaster103.xml.rels><?xml version="1.0" encoding="UTF-8" standalone="yes"?>
<Relationships xmlns="http://schemas.openxmlformats.org/package/2006/relationships"><Relationship Id="rId2" Type="http://schemas.openxmlformats.org/officeDocument/2006/relationships/theme" Target="../theme/theme103.xml"/><Relationship Id="rId1" Type="http://schemas.openxmlformats.org/officeDocument/2006/relationships/slideLayout" Target="../slideLayouts/slideLayout27.xml"/></Relationships>
</file>

<file path=ppt/slideMasters/_rels/slideMaster104.xml.rels><?xml version="1.0" encoding="UTF-8" standalone="yes"?>
<Relationships xmlns="http://schemas.openxmlformats.org/package/2006/relationships"><Relationship Id="rId2" Type="http://schemas.openxmlformats.org/officeDocument/2006/relationships/theme" Target="../theme/theme104.xml"/><Relationship Id="rId1" Type="http://schemas.openxmlformats.org/officeDocument/2006/relationships/slideLayout" Target="../slideLayouts/slideLayout28.xml"/></Relationships>
</file>

<file path=ppt/slideMasters/_rels/slideMaster105.xml.rels><?xml version="1.0" encoding="UTF-8" standalone="yes"?>
<Relationships xmlns="http://schemas.openxmlformats.org/package/2006/relationships"><Relationship Id="rId2" Type="http://schemas.openxmlformats.org/officeDocument/2006/relationships/theme" Target="../theme/theme105.xml"/><Relationship Id="rId1" Type="http://schemas.openxmlformats.org/officeDocument/2006/relationships/slideLayout" Target="../slideLayouts/slideLayout29.xml"/></Relationships>
</file>

<file path=ppt/slideMasters/_rels/slideMaster106.xml.rels><?xml version="1.0" encoding="UTF-8" standalone="yes"?>
<Relationships xmlns="http://schemas.openxmlformats.org/package/2006/relationships"><Relationship Id="rId2" Type="http://schemas.openxmlformats.org/officeDocument/2006/relationships/theme" Target="../theme/theme106.xml"/><Relationship Id="rId1" Type="http://schemas.openxmlformats.org/officeDocument/2006/relationships/slideLayout" Target="../slideLayouts/slideLayout30.xml"/></Relationships>
</file>

<file path=ppt/slideMasters/_rels/slideMaster107.xml.rels><?xml version="1.0" encoding="UTF-8" standalone="yes"?>
<Relationships xmlns="http://schemas.openxmlformats.org/package/2006/relationships"><Relationship Id="rId2" Type="http://schemas.openxmlformats.org/officeDocument/2006/relationships/theme" Target="../theme/theme107.xml"/><Relationship Id="rId1" Type="http://schemas.openxmlformats.org/officeDocument/2006/relationships/slideLayout" Target="../slideLayouts/slideLayout31.xml"/></Relationships>
</file>

<file path=ppt/slideMasters/_rels/slideMaster108.xml.rels><?xml version="1.0" encoding="UTF-8" standalone="yes"?>
<Relationships xmlns="http://schemas.openxmlformats.org/package/2006/relationships"><Relationship Id="rId2" Type="http://schemas.openxmlformats.org/officeDocument/2006/relationships/theme" Target="../theme/theme108.xml"/><Relationship Id="rId1" Type="http://schemas.openxmlformats.org/officeDocument/2006/relationships/slideLayout" Target="../slideLayouts/slideLayout32.xml"/></Relationships>
</file>

<file path=ppt/slideMasters/_rels/slideMaster109.xml.rels><?xml version="1.0" encoding="UTF-8" standalone="yes"?>
<Relationships xmlns="http://schemas.openxmlformats.org/package/2006/relationships"><Relationship Id="rId2" Type="http://schemas.openxmlformats.org/officeDocument/2006/relationships/theme" Target="../theme/theme109.xml"/><Relationship Id="rId1" Type="http://schemas.openxmlformats.org/officeDocument/2006/relationships/slideLayout" Target="../slideLayouts/slideLayout33.xml"/></Relationships>
</file>

<file path=ppt/slideMasters/_rels/slideMaster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11.xml"/></Relationships>
</file>

<file path=ppt/slideMasters/_rels/slideMaster110.xml.rels><?xml version="1.0" encoding="UTF-8" standalone="yes"?>
<Relationships xmlns="http://schemas.openxmlformats.org/package/2006/relationships"><Relationship Id="rId2" Type="http://schemas.openxmlformats.org/officeDocument/2006/relationships/theme" Target="../theme/theme110.xml"/><Relationship Id="rId1" Type="http://schemas.openxmlformats.org/officeDocument/2006/relationships/slideLayout" Target="../slideLayouts/slideLayout34.xml"/></Relationships>
</file>

<file path=ppt/slideMasters/_rels/slideMaster111.xml.rels><?xml version="1.0" encoding="UTF-8" standalone="yes"?>
<Relationships xmlns="http://schemas.openxmlformats.org/package/2006/relationships"><Relationship Id="rId2" Type="http://schemas.openxmlformats.org/officeDocument/2006/relationships/theme" Target="../theme/theme111.xml"/><Relationship Id="rId1" Type="http://schemas.openxmlformats.org/officeDocument/2006/relationships/slideLayout" Target="../slideLayouts/slideLayout35.xml"/></Relationships>
</file>

<file path=ppt/slideMasters/_rels/slideMaster112.xml.rels><?xml version="1.0" encoding="UTF-8" standalone="yes"?>
<Relationships xmlns="http://schemas.openxmlformats.org/package/2006/relationships"><Relationship Id="rId2" Type="http://schemas.openxmlformats.org/officeDocument/2006/relationships/theme" Target="../theme/theme112.xml"/><Relationship Id="rId1" Type="http://schemas.openxmlformats.org/officeDocument/2006/relationships/slideLayout" Target="../slideLayouts/slideLayout36.xml"/></Relationships>
</file>

<file path=ppt/slideMasters/_rels/slideMaster113.xml.rels><?xml version="1.0" encoding="UTF-8" standalone="yes"?>
<Relationships xmlns="http://schemas.openxmlformats.org/package/2006/relationships"><Relationship Id="rId2" Type="http://schemas.openxmlformats.org/officeDocument/2006/relationships/theme" Target="../theme/theme113.xml"/><Relationship Id="rId1" Type="http://schemas.openxmlformats.org/officeDocument/2006/relationships/slideLayout" Target="../slideLayouts/slideLayout37.xml"/></Relationships>
</file>

<file path=ppt/slideMasters/_rels/slideMaster114.xml.rels><?xml version="1.0" encoding="UTF-8" standalone="yes"?>
<Relationships xmlns="http://schemas.openxmlformats.org/package/2006/relationships"><Relationship Id="rId2" Type="http://schemas.openxmlformats.org/officeDocument/2006/relationships/theme" Target="../theme/theme114.xml"/><Relationship Id="rId1" Type="http://schemas.openxmlformats.org/officeDocument/2006/relationships/slideLayout" Target="../slideLayouts/slideLayout38.xml"/></Relationships>
</file>

<file path=ppt/slideMasters/_rels/slideMaster115.xml.rels><?xml version="1.0" encoding="UTF-8" standalone="yes"?>
<Relationships xmlns="http://schemas.openxmlformats.org/package/2006/relationships"><Relationship Id="rId2" Type="http://schemas.openxmlformats.org/officeDocument/2006/relationships/theme" Target="../theme/theme115.xml"/><Relationship Id="rId1" Type="http://schemas.openxmlformats.org/officeDocument/2006/relationships/slideLayout" Target="../slideLayouts/slideLayout39.xml"/></Relationships>
</file>

<file path=ppt/slideMasters/_rels/slideMaster116.xml.rels><?xml version="1.0" encoding="UTF-8" standalone="yes"?>
<Relationships xmlns="http://schemas.openxmlformats.org/package/2006/relationships"><Relationship Id="rId2" Type="http://schemas.openxmlformats.org/officeDocument/2006/relationships/theme" Target="../theme/theme116.xml"/><Relationship Id="rId1" Type="http://schemas.openxmlformats.org/officeDocument/2006/relationships/slideLayout" Target="../slideLayouts/slideLayout40.xml"/></Relationships>
</file>

<file path=ppt/slideMasters/_rels/slideMaster117.xml.rels><?xml version="1.0" encoding="UTF-8" standalone="yes"?>
<Relationships xmlns="http://schemas.openxmlformats.org/package/2006/relationships"><Relationship Id="rId2" Type="http://schemas.openxmlformats.org/officeDocument/2006/relationships/theme" Target="../theme/theme117.xml"/><Relationship Id="rId1" Type="http://schemas.openxmlformats.org/officeDocument/2006/relationships/slideLayout" Target="../slideLayouts/slideLayout41.xml"/></Relationships>
</file>

<file path=ppt/slideMasters/_rels/slideMaster118.xml.rels><?xml version="1.0" encoding="UTF-8" standalone="yes"?>
<Relationships xmlns="http://schemas.openxmlformats.org/package/2006/relationships"><Relationship Id="rId2" Type="http://schemas.openxmlformats.org/officeDocument/2006/relationships/theme" Target="../theme/theme118.xml"/><Relationship Id="rId1" Type="http://schemas.openxmlformats.org/officeDocument/2006/relationships/slideLayout" Target="../slideLayouts/slideLayout42.xml"/></Relationships>
</file>

<file path=ppt/slideMasters/_rels/slideMaster119.xml.rels><?xml version="1.0" encoding="UTF-8" standalone="yes"?>
<Relationships xmlns="http://schemas.openxmlformats.org/package/2006/relationships"><Relationship Id="rId2" Type="http://schemas.openxmlformats.org/officeDocument/2006/relationships/theme" Target="../theme/theme119.xml"/><Relationship Id="rId1" Type="http://schemas.openxmlformats.org/officeDocument/2006/relationships/slideLayout" Target="../slideLayouts/slideLayout43.xml"/></Relationships>
</file>

<file path=ppt/slideMasters/_rels/slideMaster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12.xml"/></Relationships>
</file>

<file path=ppt/slideMasters/_rels/slideMaster120.xml.rels><?xml version="1.0" encoding="UTF-8" standalone="yes"?>
<Relationships xmlns="http://schemas.openxmlformats.org/package/2006/relationships"><Relationship Id="rId2" Type="http://schemas.openxmlformats.org/officeDocument/2006/relationships/theme" Target="../theme/theme120.xml"/><Relationship Id="rId1" Type="http://schemas.openxmlformats.org/officeDocument/2006/relationships/slideLayout" Target="../slideLayouts/slideLayout44.xml"/></Relationships>
</file>

<file path=ppt/slideMasters/_rels/slideMaster121.xml.rels><?xml version="1.0" encoding="UTF-8" standalone="yes"?>
<Relationships xmlns="http://schemas.openxmlformats.org/package/2006/relationships"><Relationship Id="rId2" Type="http://schemas.openxmlformats.org/officeDocument/2006/relationships/theme" Target="../theme/theme121.xml"/><Relationship Id="rId1" Type="http://schemas.openxmlformats.org/officeDocument/2006/relationships/slideLayout" Target="../slideLayouts/slideLayout45.xml"/></Relationships>
</file>

<file path=ppt/slideMasters/_rels/slideMaster122.xml.rels><?xml version="1.0" encoding="UTF-8" standalone="yes"?>
<Relationships xmlns="http://schemas.openxmlformats.org/package/2006/relationships"><Relationship Id="rId2" Type="http://schemas.openxmlformats.org/officeDocument/2006/relationships/theme" Target="../theme/theme122.xml"/><Relationship Id="rId1" Type="http://schemas.openxmlformats.org/officeDocument/2006/relationships/slideLayout" Target="../slideLayouts/slideLayout46.xml"/></Relationships>
</file>

<file path=ppt/slideMasters/_rels/slideMaster123.xml.rels><?xml version="1.0" encoding="UTF-8" standalone="yes"?>
<Relationships xmlns="http://schemas.openxmlformats.org/package/2006/relationships"><Relationship Id="rId2" Type="http://schemas.openxmlformats.org/officeDocument/2006/relationships/theme" Target="../theme/theme123.xml"/><Relationship Id="rId1" Type="http://schemas.openxmlformats.org/officeDocument/2006/relationships/slideLayout" Target="../slideLayouts/slideLayout47.xml"/></Relationships>
</file>

<file path=ppt/slideMasters/_rels/slideMaster124.xml.rels><?xml version="1.0" encoding="UTF-8" standalone="yes"?>
<Relationships xmlns="http://schemas.openxmlformats.org/package/2006/relationships"><Relationship Id="rId2" Type="http://schemas.openxmlformats.org/officeDocument/2006/relationships/theme" Target="../theme/theme124.xml"/><Relationship Id="rId1" Type="http://schemas.openxmlformats.org/officeDocument/2006/relationships/slideLayout" Target="../slideLayouts/slideLayout48.xml"/></Relationships>
</file>

<file path=ppt/slideMasters/_rels/slideMaster125.xml.rels><?xml version="1.0" encoding="UTF-8" standalone="yes"?>
<Relationships xmlns="http://schemas.openxmlformats.org/package/2006/relationships"><Relationship Id="rId2" Type="http://schemas.openxmlformats.org/officeDocument/2006/relationships/theme" Target="../theme/theme125.xml"/><Relationship Id="rId1" Type="http://schemas.openxmlformats.org/officeDocument/2006/relationships/slideLayout" Target="../slideLayouts/slideLayout49.xml"/></Relationships>
</file>

<file path=ppt/slideMasters/_rels/slideMaster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59.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63.xml"/></Relationships>
</file>

<file path=ppt/slideMasters/_rels/slideMaster6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64.xml"/></Relationships>
</file>

<file path=ppt/slideMasters/_rels/slideMaster65.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65.xml"/></Relationships>
</file>

<file path=ppt/slideMasters/_rels/slideMaster6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66.xml"/></Relationships>
</file>

<file path=ppt/slideMasters/_rels/slideMaster67.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67.xml"/></Relationships>
</file>

<file path=ppt/slideMasters/_rels/slideMaster6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69.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70.xml"/></Relationships>
</file>

<file path=ppt/slideMasters/_rels/slideMaster7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71.xml"/></Relationships>
</file>

<file path=ppt/slideMasters/_rels/slideMaster7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72.xml"/></Relationships>
</file>

<file path=ppt/slideMasters/_rels/slideMaster7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73.xml"/></Relationships>
</file>

<file path=ppt/slideMasters/_rels/slideMaster7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74.xml"/></Relationships>
</file>

<file path=ppt/slideMasters/_rels/slideMaster75.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75.xml"/></Relationships>
</file>

<file path=ppt/slideMasters/_rels/slideMaster7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76.xml"/></Relationships>
</file>

<file path=ppt/slideMasters/_rels/slideMaster77.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77.xml"/></Relationships>
</file>

<file path=ppt/slideMasters/_rels/slideMaster7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78.xml"/></Relationships>
</file>

<file path=ppt/slideMasters/_rels/slideMaster7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79.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8.xml"/></Relationships>
</file>

<file path=ppt/slideMasters/_rels/slideMaster8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80.xml"/></Relationships>
</file>

<file path=ppt/slideMasters/_rels/slideMaster8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81.xml"/></Relationships>
</file>

<file path=ppt/slideMasters/_rels/slideMaster8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82.xml"/></Relationships>
</file>

<file path=ppt/slideMasters/_rels/slideMaster8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83.xml"/></Relationships>
</file>

<file path=ppt/slideMasters/_rels/slideMaster8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84.xml"/></Relationships>
</file>

<file path=ppt/slideMasters/_rels/slideMaster85.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85.xml"/></Relationships>
</file>

<file path=ppt/slideMasters/_rels/slideMaster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86.xml"/><Relationship Id="rId1" Type="http://schemas.openxmlformats.org/officeDocument/2006/relationships/slideLayout" Target="../slideLayouts/slideLayout11.xml"/></Relationships>
</file>

<file path=ppt/slideMasters/_rels/slideMaster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87.xml"/><Relationship Id="rId1" Type="http://schemas.openxmlformats.org/officeDocument/2006/relationships/slideLayout" Target="../slideLayouts/slideLayout12.xml"/></Relationships>
</file>

<file path=ppt/slideMasters/_rels/slideMaster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88.xml"/><Relationship Id="rId1" Type="http://schemas.openxmlformats.org/officeDocument/2006/relationships/slideLayout" Target="../slideLayouts/slideLayout13.xml"/></Relationships>
</file>

<file path=ppt/slideMasters/_rels/slideMaster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89.xml"/><Relationship Id="rId1" Type="http://schemas.openxmlformats.org/officeDocument/2006/relationships/slideLayout" Target="../slideLayouts/slideLayout14.xm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9.xml"/></Relationships>
</file>

<file path=ppt/slideMasters/_rels/slideMaster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90.xml"/><Relationship Id="rId1" Type="http://schemas.openxmlformats.org/officeDocument/2006/relationships/slideLayout" Target="../slideLayouts/slideLayout15.xml"/></Relationships>
</file>

<file path=ppt/slideMasters/_rels/slideMaster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91.xml"/><Relationship Id="rId1" Type="http://schemas.openxmlformats.org/officeDocument/2006/relationships/slideLayout" Target="../slideLayouts/slideLayout16.xml"/></Relationships>
</file>

<file path=ppt/slideMasters/_rels/slideMaster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92.xml"/><Relationship Id="rId1" Type="http://schemas.openxmlformats.org/officeDocument/2006/relationships/slideLayout" Target="../slideLayouts/slideLayout17.xml"/></Relationships>
</file>

<file path=ppt/slideMasters/_rels/slideMaster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93.xml"/><Relationship Id="rId1" Type="http://schemas.openxmlformats.org/officeDocument/2006/relationships/slideLayout" Target="../slideLayouts/slideLayout18.xml"/></Relationships>
</file>

<file path=ppt/slideMasters/_rels/slideMaster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94.xml"/><Relationship Id="rId1" Type="http://schemas.openxmlformats.org/officeDocument/2006/relationships/slideLayout" Target="../slideLayouts/slideLayout19.xml"/></Relationships>
</file>

<file path=ppt/slideMasters/_rels/slideMaster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95.xml"/><Relationship Id="rId1" Type="http://schemas.openxmlformats.org/officeDocument/2006/relationships/slideLayout" Target="../slideLayouts/slideLayout20.xml"/></Relationships>
</file>

<file path=ppt/slideMasters/_rels/slideMaster9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96.xml"/><Relationship Id="rId1" Type="http://schemas.openxmlformats.org/officeDocument/2006/relationships/slideLayout" Target="../slideLayouts/slideLayout21.xml"/><Relationship Id="rId4" Type="http://schemas.openxmlformats.org/officeDocument/2006/relationships/image" Target="../media/image5.png"/></Relationships>
</file>

<file path=ppt/slideMasters/_rels/slideMaster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97.xml"/></Relationships>
</file>

<file path=ppt/slideMasters/_rels/slideMaster98.xml.rels><?xml version="1.0" encoding="UTF-8" standalone="yes"?>
<Relationships xmlns="http://schemas.openxmlformats.org/package/2006/relationships"><Relationship Id="rId2" Type="http://schemas.openxmlformats.org/officeDocument/2006/relationships/theme" Target="../theme/theme98.xml"/><Relationship Id="rId1" Type="http://schemas.openxmlformats.org/officeDocument/2006/relationships/slideLayout" Target="../slideLayouts/slideLayout22.xml"/></Relationships>
</file>

<file path=ppt/slideMasters/_rels/slideMaster99.xml.rels><?xml version="1.0" encoding="UTF-8" standalone="yes"?>
<Relationships xmlns="http://schemas.openxmlformats.org/package/2006/relationships"><Relationship Id="rId2" Type="http://schemas.openxmlformats.org/officeDocument/2006/relationships/theme" Target="../theme/theme99.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0216">
            <a:alpha val="0"/>
          </a:srgbClr>
        </a:solidFill>
        <a:effectLst/>
      </p:bgPr>
    </p:bg>
    <p:spTree>
      <p:nvGrpSpPr>
        <p:cNvPr id="1" name=""/>
        <p:cNvGrpSpPr/>
        <p:nvPr/>
      </p:nvGrpSpPr>
      <p:grpSpPr>
        <a:xfrm>
          <a:off x="0" y="0"/>
          <a:ext cx="0" cy="0"/>
          <a:chOff x="0" y="0"/>
          <a:chExt cx="0" cy="0"/>
        </a:xfrm>
      </p:grpSpPr>
      <p:sp>
        <p:nvSpPr>
          <p:cNvPr id="25" name="Rectangle 24"/>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3" name="Rounded Rectangle 22"/>
          <p:cNvSpPr/>
          <p:nvPr userDrawn="1"/>
        </p:nvSpPr>
        <p:spPr>
          <a:xfrm>
            <a:off x="0" y="71438"/>
            <a:ext cx="9001125" cy="6786562"/>
          </a:xfrm>
          <a:prstGeom prst="roundRect">
            <a:avLst>
              <a:gd name="adj" fmla="val 3067"/>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Placeholder 1"/>
          <p:cNvSpPr>
            <a:spLocks noGrp="1"/>
          </p:cNvSpPr>
          <p:nvPr>
            <p:ph type="title"/>
          </p:nvPr>
        </p:nvSpPr>
        <p:spPr>
          <a:xfrm>
            <a:off x="971550" y="260350"/>
            <a:ext cx="7921625" cy="646113"/>
          </a:xfrm>
          <a:prstGeom prst="rect">
            <a:avLst/>
          </a:prstGeom>
          <a:gradFill>
            <a:gsLst>
              <a:gs pos="100000">
                <a:srgbClr val="F03B34"/>
              </a:gs>
              <a:gs pos="99000">
                <a:srgbClr val="C00000">
                  <a:alpha val="0"/>
                </a:srgbClr>
              </a:gs>
            </a:gsLst>
            <a:lin ang="5400000" scaled="0"/>
          </a:gradFill>
          <a:ln w="12700" cmpd="dbl">
            <a:gradFill>
              <a:gsLst>
                <a:gs pos="100000">
                  <a:srgbClr val="FF0000"/>
                </a:gs>
                <a:gs pos="99000">
                  <a:srgbClr val="C00000">
                    <a:alpha val="0"/>
                  </a:srgbClr>
                </a:gs>
                <a:gs pos="100000">
                  <a:schemeClr val="accent1">
                    <a:tint val="23500"/>
                    <a:satMod val="160000"/>
                  </a:schemeClr>
                </a:gs>
              </a:gsLst>
              <a:lin ang="5400000" scaled="0"/>
            </a:gradFill>
            <a:bevel/>
          </a:ln>
          <a:effectLst/>
        </p:spPr>
        <p:txBody>
          <a:bodyPr vert="horz" wrap="square" lIns="91440" tIns="45720" rIns="91440" bIns="45720" rtlCol="0" anchor="ctr">
            <a:spAutoFit/>
          </a:bodyPr>
          <a:lstStyle/>
          <a:p>
            <a:r>
              <a:rPr lang="en-US" dirty="0" smtClean="0"/>
              <a:t>Click to edit Master title style</a:t>
            </a:r>
            <a:endParaRPr lang="en-US" dirty="0"/>
          </a:p>
        </p:txBody>
      </p:sp>
      <p:sp>
        <p:nvSpPr>
          <p:cNvPr id="4101" name="Text Placeholder 2"/>
          <p:cNvSpPr>
            <a:spLocks noGrp="1"/>
          </p:cNvSpPr>
          <p:nvPr>
            <p:ph type="body" idx="1"/>
          </p:nvPr>
        </p:nvSpPr>
        <p:spPr bwMode="auto">
          <a:xfrm>
            <a:off x="971550" y="1214438"/>
            <a:ext cx="7921625" cy="5143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userDrawn="1"/>
        </p:nvSpPr>
        <p:spPr>
          <a:xfrm>
            <a:off x="7715250" y="6592888"/>
            <a:ext cx="1292225" cy="407987"/>
          </a:xfrm>
          <a:prstGeom prst="rect">
            <a:avLst/>
          </a:prstGeom>
        </p:spPr>
        <p:txBody>
          <a:bodyPr>
            <a:spAutoFit/>
          </a:bodyPr>
          <a:lstStyle/>
          <a:p>
            <a:pPr fontAlgn="auto">
              <a:spcBef>
                <a:spcPts val="0"/>
              </a:spcBef>
              <a:spcAft>
                <a:spcPts val="0"/>
              </a:spcAft>
              <a:defRPr/>
            </a:pPr>
            <a:r>
              <a:rPr lang="en-US" sz="1000" dirty="0">
                <a:solidFill>
                  <a:schemeClr val="bg1"/>
                </a:solidFill>
                <a:latin typeface="Times New Roman" pitchFamily="18" charset="0"/>
                <a:cs typeface="Times New Roman" pitchFamily="18" charset="0"/>
              </a:rPr>
              <a:t>© </a:t>
            </a:r>
            <a:r>
              <a:rPr lang="cy-GB" sz="1000" dirty="0">
                <a:solidFill>
                  <a:schemeClr val="bg1"/>
                </a:solidFill>
                <a:latin typeface="Times New Roman" pitchFamily="18" charset="0"/>
                <a:cs typeface="Times New Roman" pitchFamily="18" charset="0"/>
              </a:rPr>
              <a:t>Z/Yen Group 2010</a:t>
            </a:r>
            <a:endParaRPr lang="en-US" sz="1000" dirty="0">
              <a:solidFill>
                <a:schemeClr val="bg1"/>
              </a:solidFill>
              <a:latin typeface="Times New Roman" pitchFamily="18" charset="0"/>
              <a:cs typeface="Times New Roman" pitchFamily="18" charset="0"/>
            </a:endParaRPr>
          </a:p>
          <a:p>
            <a:pPr fontAlgn="auto">
              <a:spcBef>
                <a:spcPts val="0"/>
              </a:spcBef>
              <a:spcAft>
                <a:spcPts val="0"/>
              </a:spcAft>
              <a:defRPr/>
            </a:pPr>
            <a:r>
              <a:rPr lang="en-US" sz="1050" dirty="0">
                <a:solidFill>
                  <a:schemeClr val="bg1"/>
                </a:solidFill>
                <a:latin typeface="Verdana" pitchFamily="34" charset="0"/>
              </a:rPr>
              <a:t> </a:t>
            </a:r>
            <a:endParaRPr lang="en-US" sz="1050" dirty="0">
              <a:latin typeface="+mn-lt"/>
            </a:endParaRPr>
          </a:p>
        </p:txBody>
      </p:sp>
      <p:sp>
        <p:nvSpPr>
          <p:cNvPr id="10" name="Date Placeholder 9"/>
          <p:cNvSpPr>
            <a:spLocks noGrp="1"/>
          </p:cNvSpPr>
          <p:nvPr>
            <p:ph type="dt" sz="half" idx="2"/>
          </p:nvPr>
        </p:nvSpPr>
        <p:spPr>
          <a:xfrm>
            <a:off x="97155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01004FC-DB0C-4250-B654-341B68D5FB14}" type="datetime3">
              <a:rPr lang="en-US"/>
              <a:pPr>
                <a:defRPr/>
              </a:pPr>
              <a:t>13 November 2012</a:t>
            </a:fld>
            <a:endParaRPr lang="en-US" dirty="0"/>
          </a:p>
        </p:txBody>
      </p:sp>
      <p:sp>
        <p:nvSpPr>
          <p:cNvPr id="13" name="Slide Number Placeholder 12"/>
          <p:cNvSpPr>
            <a:spLocks noGrp="1"/>
          </p:cNvSpPr>
          <p:nvPr>
            <p:ph type="sldNum" sz="quarter" idx="4"/>
          </p:nvPr>
        </p:nvSpPr>
        <p:spPr>
          <a:xfrm>
            <a:off x="3878263" y="6381750"/>
            <a:ext cx="2133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fld id="{718FD7EE-21BB-48D2-BBB2-7CFAA80BD6A5}" type="slidenum">
              <a:rPr lang="en-US"/>
              <a:pPr>
                <a:defRPr/>
              </a:pPr>
              <a:t>‹#›</a:t>
            </a:fld>
            <a:endParaRPr lang="en-US" dirty="0"/>
          </a:p>
        </p:txBody>
      </p:sp>
      <p:pic>
        <p:nvPicPr>
          <p:cNvPr id="15" name="Picture 14" descr="Logo_red.jpg"/>
          <p:cNvPicPr>
            <a:picLocks noChangeAspect="1"/>
          </p:cNvPicPr>
          <p:nvPr userDrawn="1"/>
        </p:nvPicPr>
        <p:blipFill>
          <a:blip r:embed="rId12" cstate="print"/>
          <a:stretch>
            <a:fillRect/>
          </a:stretch>
        </p:blipFill>
        <p:spPr>
          <a:xfrm>
            <a:off x="107503" y="260648"/>
            <a:ext cx="1139202" cy="504056"/>
          </a:xfrm>
          <a:prstGeom prst="rect">
            <a:avLst/>
          </a:prstGeom>
        </p:spPr>
      </p:pic>
    </p:spTree>
  </p:cSld>
  <p:clrMap bg1="lt1" tx1="dk1" bg2="lt2" tx2="dk2" accent1="accent1" accent2="accent2" accent3="accent3" accent4="accent4" accent5="accent5" accent6="accent6" hlink="hlink" folHlink="folHlink"/>
  <p:sldLayoutIdLst>
    <p:sldLayoutId id="2147483992"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lang="en-US" sz="3600" b="1" kern="1200" dirty="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charset="0"/>
          <a:cs typeface="Arial" charset="0"/>
        </a:defRPr>
      </a:lvl2pPr>
      <a:lvl3pPr algn="ctr" rtl="0" eaLnBrk="0" fontAlgn="base" hangingPunct="0">
        <a:spcBef>
          <a:spcPct val="0"/>
        </a:spcBef>
        <a:spcAft>
          <a:spcPct val="0"/>
        </a:spcAft>
        <a:defRPr sz="3600" b="1">
          <a:solidFill>
            <a:schemeClr val="tx1"/>
          </a:solidFill>
          <a:latin typeface="Arial" charset="0"/>
          <a:cs typeface="Arial" charset="0"/>
        </a:defRPr>
      </a:lvl3pPr>
      <a:lvl4pPr algn="ctr" rtl="0" eaLnBrk="0" fontAlgn="base" hangingPunct="0">
        <a:spcBef>
          <a:spcPct val="0"/>
        </a:spcBef>
        <a:spcAft>
          <a:spcPct val="0"/>
        </a:spcAft>
        <a:defRPr sz="3600" b="1">
          <a:solidFill>
            <a:schemeClr val="tx1"/>
          </a:solidFill>
          <a:latin typeface="Arial" charset="0"/>
          <a:cs typeface="Arial" charset="0"/>
        </a:defRPr>
      </a:lvl4pPr>
      <a:lvl5pPr algn="ctr" rtl="0" eaLnBrk="0" fontAlgn="base" hangingPunct="0">
        <a:spcBef>
          <a:spcPct val="0"/>
        </a:spcBef>
        <a:spcAft>
          <a:spcPct val="0"/>
        </a:spcAft>
        <a:defRPr sz="3600" b="1">
          <a:solidFill>
            <a:schemeClr val="tx1"/>
          </a:solidFill>
          <a:latin typeface="Arial" charset="0"/>
          <a:cs typeface="Arial" charset="0"/>
        </a:defRPr>
      </a:lvl5pPr>
      <a:lvl6pPr marL="457200" algn="ctr" rtl="0" fontAlgn="base">
        <a:spcBef>
          <a:spcPct val="0"/>
        </a:spcBef>
        <a:spcAft>
          <a:spcPct val="0"/>
        </a:spcAft>
        <a:defRPr sz="3600" b="1">
          <a:solidFill>
            <a:schemeClr val="tx1"/>
          </a:solidFill>
          <a:latin typeface="Arial" charset="0"/>
          <a:cs typeface="Arial" charset="0"/>
        </a:defRPr>
      </a:lvl6pPr>
      <a:lvl7pPr marL="914400" algn="ctr" rtl="0" fontAlgn="base">
        <a:spcBef>
          <a:spcPct val="0"/>
        </a:spcBef>
        <a:spcAft>
          <a:spcPct val="0"/>
        </a:spcAft>
        <a:defRPr sz="3600" b="1">
          <a:solidFill>
            <a:schemeClr val="tx1"/>
          </a:solidFill>
          <a:latin typeface="Arial" charset="0"/>
          <a:cs typeface="Arial" charset="0"/>
        </a:defRPr>
      </a:lvl7pPr>
      <a:lvl8pPr marL="1371600" algn="ctr" rtl="0" fontAlgn="base">
        <a:spcBef>
          <a:spcPct val="0"/>
        </a:spcBef>
        <a:spcAft>
          <a:spcPct val="0"/>
        </a:spcAft>
        <a:defRPr sz="3600" b="1">
          <a:solidFill>
            <a:schemeClr val="tx1"/>
          </a:solidFill>
          <a:latin typeface="Arial" charset="0"/>
          <a:cs typeface="Arial" charset="0"/>
        </a:defRPr>
      </a:lvl8pPr>
      <a:lvl9pPr marL="1828800" algn="ctr" rtl="0" fontAlgn="base">
        <a:spcBef>
          <a:spcPct val="0"/>
        </a:spcBef>
        <a:spcAft>
          <a:spcPct val="0"/>
        </a:spcAft>
        <a:defRPr sz="36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Clr>
          <a:srgbClr val="F03B34"/>
        </a:buClr>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F03B34"/>
        </a:buClr>
        <a:buFont typeface="Wingdings" pitchFamily="2" charset="2"/>
        <a:buChar char="Ø"/>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lr>
          <a:srgbClr val="F03B34"/>
        </a:buClr>
        <a:buFont typeface="Wingdings" pitchFamily="2" charset="2"/>
        <a:buChar char="q"/>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lr>
          <a:srgbClr val="F03B34"/>
        </a:buClr>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lr>
          <a:srgbClr val="F03B34"/>
        </a:buClr>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13317" name="Group 22"/>
          <p:cNvGrpSpPr>
            <a:grpSpLocks/>
          </p:cNvGrpSpPr>
          <p:nvPr userDrawn="1"/>
        </p:nvGrpSpPr>
        <p:grpSpPr bwMode="auto">
          <a:xfrm>
            <a:off x="-17463" y="0"/>
            <a:ext cx="9180513" cy="606425"/>
            <a:chOff x="-23" y="0"/>
            <a:chExt cx="5783" cy="382"/>
          </a:xfrm>
        </p:grpSpPr>
        <p:grpSp>
          <p:nvGrpSpPr>
            <p:cNvPr id="13319"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13322"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18"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20"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22"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24"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26"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28"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30"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32"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34"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36"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14341" name="Group 22"/>
          <p:cNvGrpSpPr>
            <a:grpSpLocks/>
          </p:cNvGrpSpPr>
          <p:nvPr userDrawn="1"/>
        </p:nvGrpSpPr>
        <p:grpSpPr bwMode="auto">
          <a:xfrm>
            <a:off x="-17463" y="0"/>
            <a:ext cx="9180513" cy="606425"/>
            <a:chOff x="-23" y="0"/>
            <a:chExt cx="5783" cy="382"/>
          </a:xfrm>
        </p:grpSpPr>
        <p:grpSp>
          <p:nvGrpSpPr>
            <p:cNvPr id="14343"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14346"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38"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40"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42"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44"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46"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48"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50"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52"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54"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56"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5363"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15365" name="Group 22"/>
          <p:cNvGrpSpPr>
            <a:grpSpLocks/>
          </p:cNvGrpSpPr>
          <p:nvPr userDrawn="1"/>
        </p:nvGrpSpPr>
        <p:grpSpPr bwMode="auto">
          <a:xfrm>
            <a:off x="-17463" y="0"/>
            <a:ext cx="9180513" cy="606425"/>
            <a:chOff x="-23" y="0"/>
            <a:chExt cx="5783" cy="382"/>
          </a:xfrm>
        </p:grpSpPr>
        <p:grpSp>
          <p:nvGrpSpPr>
            <p:cNvPr id="15367"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15370"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58"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60"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62"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64"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66"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68"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16389" name="Group 22"/>
          <p:cNvGrpSpPr>
            <a:grpSpLocks/>
          </p:cNvGrpSpPr>
          <p:nvPr userDrawn="1"/>
        </p:nvGrpSpPr>
        <p:grpSpPr bwMode="auto">
          <a:xfrm>
            <a:off x="-17463" y="0"/>
            <a:ext cx="9180513" cy="606425"/>
            <a:chOff x="-23" y="0"/>
            <a:chExt cx="5783" cy="382"/>
          </a:xfrm>
        </p:grpSpPr>
        <p:grpSp>
          <p:nvGrpSpPr>
            <p:cNvPr id="16391"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16394"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17413" name="Group 22"/>
          <p:cNvGrpSpPr>
            <a:grpSpLocks/>
          </p:cNvGrpSpPr>
          <p:nvPr userDrawn="1"/>
        </p:nvGrpSpPr>
        <p:grpSpPr bwMode="auto">
          <a:xfrm>
            <a:off x="-17463" y="0"/>
            <a:ext cx="9180513" cy="606425"/>
            <a:chOff x="-23" y="0"/>
            <a:chExt cx="5783" cy="382"/>
          </a:xfrm>
        </p:grpSpPr>
        <p:grpSp>
          <p:nvGrpSpPr>
            <p:cNvPr id="17415"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17418"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18437" name="Group 22"/>
          <p:cNvGrpSpPr>
            <a:grpSpLocks/>
          </p:cNvGrpSpPr>
          <p:nvPr userDrawn="1"/>
        </p:nvGrpSpPr>
        <p:grpSpPr bwMode="auto">
          <a:xfrm>
            <a:off x="-17463" y="0"/>
            <a:ext cx="9180513" cy="606425"/>
            <a:chOff x="-23" y="0"/>
            <a:chExt cx="5783" cy="382"/>
          </a:xfrm>
        </p:grpSpPr>
        <p:grpSp>
          <p:nvGrpSpPr>
            <p:cNvPr id="18439"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18442"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19461" name="Group 22"/>
          <p:cNvGrpSpPr>
            <a:grpSpLocks/>
          </p:cNvGrpSpPr>
          <p:nvPr userDrawn="1"/>
        </p:nvGrpSpPr>
        <p:grpSpPr bwMode="auto">
          <a:xfrm>
            <a:off x="-17463" y="0"/>
            <a:ext cx="9180513" cy="606425"/>
            <a:chOff x="-23" y="0"/>
            <a:chExt cx="5783" cy="382"/>
          </a:xfrm>
        </p:grpSpPr>
        <p:grpSp>
          <p:nvGrpSpPr>
            <p:cNvPr id="19463"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19466"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0483"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20485" name="Group 22"/>
          <p:cNvGrpSpPr>
            <a:grpSpLocks/>
          </p:cNvGrpSpPr>
          <p:nvPr userDrawn="1"/>
        </p:nvGrpSpPr>
        <p:grpSpPr bwMode="auto">
          <a:xfrm>
            <a:off x="-17463" y="0"/>
            <a:ext cx="9180513" cy="606425"/>
            <a:chOff x="-23" y="0"/>
            <a:chExt cx="5783" cy="382"/>
          </a:xfrm>
        </p:grpSpPr>
        <p:grpSp>
          <p:nvGrpSpPr>
            <p:cNvPr id="20487"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20490"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21509" name="Group 22"/>
          <p:cNvGrpSpPr>
            <a:grpSpLocks/>
          </p:cNvGrpSpPr>
          <p:nvPr userDrawn="1"/>
        </p:nvGrpSpPr>
        <p:grpSpPr bwMode="auto">
          <a:xfrm>
            <a:off x="-17463" y="0"/>
            <a:ext cx="9180513" cy="606425"/>
            <a:chOff x="-23" y="0"/>
            <a:chExt cx="5783" cy="382"/>
          </a:xfrm>
        </p:grpSpPr>
        <p:grpSp>
          <p:nvGrpSpPr>
            <p:cNvPr id="21511"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21514"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2531"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22533" name="Group 22"/>
          <p:cNvGrpSpPr>
            <a:grpSpLocks/>
          </p:cNvGrpSpPr>
          <p:nvPr userDrawn="1"/>
        </p:nvGrpSpPr>
        <p:grpSpPr bwMode="auto">
          <a:xfrm>
            <a:off x="-17463" y="0"/>
            <a:ext cx="9180513" cy="606425"/>
            <a:chOff x="-23" y="0"/>
            <a:chExt cx="5783" cy="382"/>
          </a:xfrm>
        </p:grpSpPr>
        <p:grpSp>
          <p:nvGrpSpPr>
            <p:cNvPr id="22535"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22538"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5125" name="Group 22"/>
          <p:cNvGrpSpPr>
            <a:grpSpLocks/>
          </p:cNvGrpSpPr>
          <p:nvPr userDrawn="1"/>
        </p:nvGrpSpPr>
        <p:grpSpPr bwMode="auto">
          <a:xfrm>
            <a:off x="-17463" y="0"/>
            <a:ext cx="9180513" cy="606425"/>
            <a:chOff x="-23" y="0"/>
            <a:chExt cx="5783" cy="382"/>
          </a:xfrm>
        </p:grpSpPr>
        <p:grpSp>
          <p:nvGrpSpPr>
            <p:cNvPr id="5127"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5130"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23557" name="Group 22"/>
          <p:cNvGrpSpPr>
            <a:grpSpLocks/>
          </p:cNvGrpSpPr>
          <p:nvPr userDrawn="1"/>
        </p:nvGrpSpPr>
        <p:grpSpPr bwMode="auto">
          <a:xfrm>
            <a:off x="-17463" y="0"/>
            <a:ext cx="9180513" cy="606425"/>
            <a:chOff x="-23" y="0"/>
            <a:chExt cx="5783" cy="382"/>
          </a:xfrm>
        </p:grpSpPr>
        <p:grpSp>
          <p:nvGrpSpPr>
            <p:cNvPr id="23559"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23562"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24581" name="Group 22"/>
          <p:cNvGrpSpPr>
            <a:grpSpLocks/>
          </p:cNvGrpSpPr>
          <p:nvPr userDrawn="1"/>
        </p:nvGrpSpPr>
        <p:grpSpPr bwMode="auto">
          <a:xfrm>
            <a:off x="-17463" y="0"/>
            <a:ext cx="9180513" cy="606425"/>
            <a:chOff x="-23" y="0"/>
            <a:chExt cx="5783" cy="382"/>
          </a:xfrm>
        </p:grpSpPr>
        <p:grpSp>
          <p:nvGrpSpPr>
            <p:cNvPr id="24583"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24586"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25605" name="Group 22"/>
          <p:cNvGrpSpPr>
            <a:grpSpLocks/>
          </p:cNvGrpSpPr>
          <p:nvPr userDrawn="1"/>
        </p:nvGrpSpPr>
        <p:grpSpPr bwMode="auto">
          <a:xfrm>
            <a:off x="-17463" y="0"/>
            <a:ext cx="9180513" cy="606425"/>
            <a:chOff x="-23" y="0"/>
            <a:chExt cx="5783" cy="382"/>
          </a:xfrm>
        </p:grpSpPr>
        <p:grpSp>
          <p:nvGrpSpPr>
            <p:cNvPr id="25607"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25610"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6627"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26629" name="Group 22"/>
          <p:cNvGrpSpPr>
            <a:grpSpLocks/>
          </p:cNvGrpSpPr>
          <p:nvPr userDrawn="1"/>
        </p:nvGrpSpPr>
        <p:grpSpPr bwMode="auto">
          <a:xfrm>
            <a:off x="-17463" y="0"/>
            <a:ext cx="9180513" cy="606425"/>
            <a:chOff x="-23" y="0"/>
            <a:chExt cx="5783" cy="382"/>
          </a:xfrm>
        </p:grpSpPr>
        <p:grpSp>
          <p:nvGrpSpPr>
            <p:cNvPr id="26631"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26634"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27653" name="Group 22"/>
          <p:cNvGrpSpPr>
            <a:grpSpLocks/>
          </p:cNvGrpSpPr>
          <p:nvPr userDrawn="1"/>
        </p:nvGrpSpPr>
        <p:grpSpPr bwMode="auto">
          <a:xfrm>
            <a:off x="-17463" y="0"/>
            <a:ext cx="9180513" cy="606425"/>
            <a:chOff x="-23" y="0"/>
            <a:chExt cx="5783" cy="382"/>
          </a:xfrm>
        </p:grpSpPr>
        <p:grpSp>
          <p:nvGrpSpPr>
            <p:cNvPr id="27655"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27658"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8675"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28677" name="Group 22"/>
          <p:cNvGrpSpPr>
            <a:grpSpLocks/>
          </p:cNvGrpSpPr>
          <p:nvPr userDrawn="1"/>
        </p:nvGrpSpPr>
        <p:grpSpPr bwMode="auto">
          <a:xfrm>
            <a:off x="-17463" y="0"/>
            <a:ext cx="9180513" cy="606425"/>
            <a:chOff x="-23" y="0"/>
            <a:chExt cx="5783" cy="382"/>
          </a:xfrm>
        </p:grpSpPr>
        <p:grpSp>
          <p:nvGrpSpPr>
            <p:cNvPr id="28679"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28682"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9699"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29701" name="Group 22"/>
          <p:cNvGrpSpPr>
            <a:grpSpLocks/>
          </p:cNvGrpSpPr>
          <p:nvPr userDrawn="1"/>
        </p:nvGrpSpPr>
        <p:grpSpPr bwMode="auto">
          <a:xfrm>
            <a:off x="-17463" y="0"/>
            <a:ext cx="9180513" cy="606425"/>
            <a:chOff x="-23" y="0"/>
            <a:chExt cx="5783" cy="382"/>
          </a:xfrm>
        </p:grpSpPr>
        <p:grpSp>
          <p:nvGrpSpPr>
            <p:cNvPr id="29703"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29706"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30723"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30725" name="Group 22"/>
          <p:cNvGrpSpPr>
            <a:grpSpLocks/>
          </p:cNvGrpSpPr>
          <p:nvPr userDrawn="1"/>
        </p:nvGrpSpPr>
        <p:grpSpPr bwMode="auto">
          <a:xfrm>
            <a:off x="-17463" y="0"/>
            <a:ext cx="9180513" cy="606425"/>
            <a:chOff x="-23" y="0"/>
            <a:chExt cx="5783" cy="382"/>
          </a:xfrm>
        </p:grpSpPr>
        <p:grpSp>
          <p:nvGrpSpPr>
            <p:cNvPr id="30727"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30730"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31747"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31749" name="Group 22"/>
          <p:cNvGrpSpPr>
            <a:grpSpLocks/>
          </p:cNvGrpSpPr>
          <p:nvPr userDrawn="1"/>
        </p:nvGrpSpPr>
        <p:grpSpPr bwMode="auto">
          <a:xfrm>
            <a:off x="-17463" y="0"/>
            <a:ext cx="9180513" cy="606425"/>
            <a:chOff x="-23" y="0"/>
            <a:chExt cx="5783" cy="382"/>
          </a:xfrm>
        </p:grpSpPr>
        <p:grpSp>
          <p:nvGrpSpPr>
            <p:cNvPr id="31751"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31754"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32773" name="Group 22"/>
          <p:cNvGrpSpPr>
            <a:grpSpLocks/>
          </p:cNvGrpSpPr>
          <p:nvPr userDrawn="1"/>
        </p:nvGrpSpPr>
        <p:grpSpPr bwMode="auto">
          <a:xfrm>
            <a:off x="-17463" y="0"/>
            <a:ext cx="9180513" cy="606425"/>
            <a:chOff x="-23" y="0"/>
            <a:chExt cx="5783" cy="382"/>
          </a:xfrm>
        </p:grpSpPr>
        <p:grpSp>
          <p:nvGrpSpPr>
            <p:cNvPr id="32775"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32778"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6149" name="Group 22"/>
          <p:cNvGrpSpPr>
            <a:grpSpLocks/>
          </p:cNvGrpSpPr>
          <p:nvPr userDrawn="1"/>
        </p:nvGrpSpPr>
        <p:grpSpPr bwMode="auto">
          <a:xfrm>
            <a:off x="-17463" y="0"/>
            <a:ext cx="9180513" cy="606425"/>
            <a:chOff x="-23" y="0"/>
            <a:chExt cx="5783" cy="382"/>
          </a:xfrm>
        </p:grpSpPr>
        <p:grpSp>
          <p:nvGrpSpPr>
            <p:cNvPr id="6151"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6154"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33795"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33797" name="Group 22"/>
          <p:cNvGrpSpPr>
            <a:grpSpLocks/>
          </p:cNvGrpSpPr>
          <p:nvPr userDrawn="1"/>
        </p:nvGrpSpPr>
        <p:grpSpPr bwMode="auto">
          <a:xfrm>
            <a:off x="-17463" y="0"/>
            <a:ext cx="9180513" cy="606425"/>
            <a:chOff x="-23" y="0"/>
            <a:chExt cx="5783" cy="382"/>
          </a:xfrm>
        </p:grpSpPr>
        <p:grpSp>
          <p:nvGrpSpPr>
            <p:cNvPr id="33799"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33802"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34819"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34821" name="Group 22"/>
          <p:cNvGrpSpPr>
            <a:grpSpLocks/>
          </p:cNvGrpSpPr>
          <p:nvPr userDrawn="1"/>
        </p:nvGrpSpPr>
        <p:grpSpPr bwMode="auto">
          <a:xfrm>
            <a:off x="-17463" y="0"/>
            <a:ext cx="9180513" cy="606425"/>
            <a:chOff x="-23" y="0"/>
            <a:chExt cx="5783" cy="382"/>
          </a:xfrm>
        </p:grpSpPr>
        <p:grpSp>
          <p:nvGrpSpPr>
            <p:cNvPr id="34823"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34826"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35843"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35845" name="Group 22"/>
          <p:cNvGrpSpPr>
            <a:grpSpLocks/>
          </p:cNvGrpSpPr>
          <p:nvPr userDrawn="1"/>
        </p:nvGrpSpPr>
        <p:grpSpPr bwMode="auto">
          <a:xfrm>
            <a:off x="-17463" y="0"/>
            <a:ext cx="9180513" cy="606425"/>
            <a:chOff x="-23" y="0"/>
            <a:chExt cx="5783" cy="382"/>
          </a:xfrm>
        </p:grpSpPr>
        <p:grpSp>
          <p:nvGrpSpPr>
            <p:cNvPr id="35847"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35850"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36867"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36869" name="Group 22"/>
          <p:cNvGrpSpPr>
            <a:grpSpLocks/>
          </p:cNvGrpSpPr>
          <p:nvPr userDrawn="1"/>
        </p:nvGrpSpPr>
        <p:grpSpPr bwMode="auto">
          <a:xfrm>
            <a:off x="-17463" y="0"/>
            <a:ext cx="9180513" cy="606425"/>
            <a:chOff x="-23" y="0"/>
            <a:chExt cx="5783" cy="382"/>
          </a:xfrm>
        </p:grpSpPr>
        <p:grpSp>
          <p:nvGrpSpPr>
            <p:cNvPr id="36871"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36874"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37891"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37893" name="Group 22"/>
          <p:cNvGrpSpPr>
            <a:grpSpLocks/>
          </p:cNvGrpSpPr>
          <p:nvPr userDrawn="1"/>
        </p:nvGrpSpPr>
        <p:grpSpPr bwMode="auto">
          <a:xfrm>
            <a:off x="-17463" y="0"/>
            <a:ext cx="9180513" cy="606425"/>
            <a:chOff x="-23" y="0"/>
            <a:chExt cx="5783" cy="382"/>
          </a:xfrm>
        </p:grpSpPr>
        <p:grpSp>
          <p:nvGrpSpPr>
            <p:cNvPr id="37895"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37898"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38915"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38917" name="Group 22"/>
          <p:cNvGrpSpPr>
            <a:grpSpLocks/>
          </p:cNvGrpSpPr>
          <p:nvPr userDrawn="1"/>
        </p:nvGrpSpPr>
        <p:grpSpPr bwMode="auto">
          <a:xfrm>
            <a:off x="-17463" y="0"/>
            <a:ext cx="9180513" cy="606425"/>
            <a:chOff x="-23" y="0"/>
            <a:chExt cx="5783" cy="382"/>
          </a:xfrm>
        </p:grpSpPr>
        <p:grpSp>
          <p:nvGrpSpPr>
            <p:cNvPr id="38919"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38922"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39938" name="Picture 11" descr="UCL_Night3mediaresources"/>
          <p:cNvPicPr>
            <a:picLocks noChangeAspect="1" noChangeArrowheads="1"/>
          </p:cNvPicPr>
          <p:nvPr userDrawn="1"/>
        </p:nvPicPr>
        <p:blipFill>
          <a:blip r:embed="rId2" cstate="print"/>
          <a:srcRect/>
          <a:stretch>
            <a:fillRect/>
          </a:stretch>
        </p:blipFill>
        <p:spPr bwMode="auto">
          <a:xfrm>
            <a:off x="0" y="260350"/>
            <a:ext cx="9467850" cy="6621463"/>
          </a:xfrm>
          <a:prstGeom prst="rect">
            <a:avLst/>
          </a:prstGeom>
          <a:noFill/>
          <a:ln w="9525">
            <a:noFill/>
            <a:miter lim="800000"/>
            <a:headEnd/>
            <a:tailEnd/>
          </a:ln>
        </p:spPr>
      </p:pic>
      <p:pic>
        <p:nvPicPr>
          <p:cNvPr id="39939" name="Picture 8" descr="Pink1024"/>
          <p:cNvPicPr>
            <a:picLocks noChangeAspect="1" noChangeArrowheads="1"/>
          </p:cNvPicPr>
          <p:nvPr userDrawn="1"/>
        </p:nvPicPr>
        <p:blipFill>
          <a:blip r:embed="rId3" cstate="print">
            <a:clrChange>
              <a:clrFrom>
                <a:srgbClr val="000000"/>
              </a:clrFrom>
              <a:clrTo>
                <a:srgbClr val="000000">
                  <a:alpha val="0"/>
                </a:srgbClr>
              </a:clrTo>
            </a:clrChange>
          </a:blip>
          <a:srcRect/>
          <a:stretch>
            <a:fillRect/>
          </a:stretch>
        </p:blipFill>
        <p:spPr bwMode="auto">
          <a:xfrm>
            <a:off x="0" y="0"/>
            <a:ext cx="9144000" cy="1295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29BB9AA6-47C8-40A3-9860-5FD0F4F2E9BC}"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a:solidFill>
                <a:srgbClr val="000000"/>
              </a:solidFill>
              <a:latin typeface="Arial" pitchFamily="34" charset="0"/>
            </a:endParaRPr>
          </a:p>
          <a:p>
            <a:endParaRPr lang="en-GB">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solidFill>
                <a:srgbClr val="000000"/>
              </a:solidFill>
              <a:latin typeface="Arial" pitchFamily="34" charset="0"/>
            </a:endParaRPr>
          </a:p>
          <a:p>
            <a:r>
              <a:rPr lang="en-GB">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29BB9AA6-47C8-40A3-9860-5FD0F4F2E9BC}"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a:solidFill>
                <a:srgbClr val="000000"/>
              </a:solidFill>
              <a:latin typeface="Arial" pitchFamily="34" charset="0"/>
            </a:endParaRPr>
          </a:p>
          <a:p>
            <a:endParaRPr lang="en-GB">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solidFill>
                <a:srgbClr val="000000"/>
              </a:solidFill>
              <a:latin typeface="Arial" pitchFamily="34" charset="0"/>
            </a:endParaRPr>
          </a:p>
          <a:p>
            <a:r>
              <a:rPr lang="en-GB">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29BB9AA6-47C8-40A3-9860-5FD0F4F2E9BC}"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a:solidFill>
                <a:srgbClr val="000000"/>
              </a:solidFill>
              <a:latin typeface="Arial" pitchFamily="34" charset="0"/>
            </a:endParaRPr>
          </a:p>
          <a:p>
            <a:endParaRPr lang="en-GB">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solidFill>
                <a:srgbClr val="000000"/>
              </a:solidFill>
              <a:latin typeface="Arial" pitchFamily="34" charset="0"/>
            </a:endParaRPr>
          </a:p>
          <a:p>
            <a:r>
              <a:rPr lang="en-GB">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7173" name="Group 22"/>
          <p:cNvGrpSpPr>
            <a:grpSpLocks/>
          </p:cNvGrpSpPr>
          <p:nvPr userDrawn="1"/>
        </p:nvGrpSpPr>
        <p:grpSpPr bwMode="auto">
          <a:xfrm>
            <a:off x="-17463" y="0"/>
            <a:ext cx="9180513" cy="606425"/>
            <a:chOff x="-23" y="0"/>
            <a:chExt cx="5783" cy="382"/>
          </a:xfrm>
        </p:grpSpPr>
        <p:grpSp>
          <p:nvGrpSpPr>
            <p:cNvPr id="7175"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7178"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29BB9AA6-47C8-40A3-9860-5FD0F4F2E9BC}"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a:solidFill>
                <a:srgbClr val="000000"/>
              </a:solidFill>
              <a:latin typeface="Arial" pitchFamily="34" charset="0"/>
            </a:endParaRPr>
          </a:p>
          <a:p>
            <a:endParaRPr lang="en-GB">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solidFill>
                <a:srgbClr val="000000"/>
              </a:solidFill>
              <a:latin typeface="Arial" pitchFamily="34" charset="0"/>
            </a:endParaRPr>
          </a:p>
          <a:p>
            <a:r>
              <a:rPr lang="en-GB">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29BB9AA6-47C8-40A3-9860-5FD0F4F2E9BC}"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a:solidFill>
                <a:srgbClr val="000000"/>
              </a:solidFill>
              <a:latin typeface="Arial" pitchFamily="34" charset="0"/>
            </a:endParaRPr>
          </a:p>
          <a:p>
            <a:endParaRPr lang="en-GB">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solidFill>
                <a:srgbClr val="000000"/>
              </a:solidFill>
              <a:latin typeface="Arial" pitchFamily="34" charset="0"/>
            </a:endParaRPr>
          </a:p>
          <a:p>
            <a:r>
              <a:rPr lang="en-GB">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29BB9AA6-47C8-40A3-9860-5FD0F4F2E9BC}"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a:solidFill>
                <a:srgbClr val="000000"/>
              </a:solidFill>
              <a:latin typeface="Arial" pitchFamily="34" charset="0"/>
            </a:endParaRPr>
          </a:p>
          <a:p>
            <a:endParaRPr lang="en-GB">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solidFill>
                <a:srgbClr val="000000"/>
              </a:solidFill>
              <a:latin typeface="Arial" pitchFamily="34" charset="0"/>
            </a:endParaRPr>
          </a:p>
          <a:p>
            <a:r>
              <a:rPr lang="en-GB">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29BB9AA6-47C8-40A3-9860-5FD0F4F2E9BC}"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a:solidFill>
                <a:srgbClr val="000000"/>
              </a:solidFill>
              <a:latin typeface="Arial" pitchFamily="34" charset="0"/>
            </a:endParaRPr>
          </a:p>
          <a:p>
            <a:endParaRPr lang="en-GB">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solidFill>
                <a:srgbClr val="000000"/>
              </a:solidFill>
              <a:latin typeface="Arial" pitchFamily="34" charset="0"/>
            </a:endParaRPr>
          </a:p>
          <a:p>
            <a:r>
              <a:rPr lang="en-GB">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29BB9AA6-47C8-40A3-9860-5FD0F4F2E9BC}"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a:solidFill>
                <a:srgbClr val="000000"/>
              </a:solidFill>
              <a:latin typeface="Arial" pitchFamily="34" charset="0"/>
            </a:endParaRPr>
          </a:p>
          <a:p>
            <a:endParaRPr lang="en-GB">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solidFill>
                <a:srgbClr val="000000"/>
              </a:solidFill>
              <a:latin typeface="Arial" pitchFamily="34" charset="0"/>
            </a:endParaRPr>
          </a:p>
          <a:p>
            <a:r>
              <a:rPr lang="en-GB">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29BB9AA6-47C8-40A3-9860-5FD0F4F2E9BC}"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a:solidFill>
                <a:srgbClr val="000000"/>
              </a:solidFill>
              <a:latin typeface="Arial" pitchFamily="34" charset="0"/>
            </a:endParaRPr>
          </a:p>
          <a:p>
            <a:endParaRPr lang="en-GB">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solidFill>
                <a:srgbClr val="000000"/>
              </a:solidFill>
              <a:latin typeface="Arial" pitchFamily="34" charset="0"/>
            </a:endParaRPr>
          </a:p>
          <a:p>
            <a:r>
              <a:rPr lang="en-GB">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29BB9AA6-47C8-40A3-9860-5FD0F4F2E9BC}"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a:solidFill>
                <a:srgbClr val="000000"/>
              </a:solidFill>
              <a:latin typeface="Arial" pitchFamily="34" charset="0"/>
            </a:endParaRPr>
          </a:p>
          <a:p>
            <a:endParaRPr lang="en-GB">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solidFill>
                <a:srgbClr val="000000"/>
              </a:solidFill>
              <a:latin typeface="Arial" pitchFamily="34" charset="0"/>
            </a:endParaRPr>
          </a:p>
          <a:p>
            <a:r>
              <a:rPr lang="en-GB">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29BB9AA6-47C8-40A3-9860-5FD0F4F2E9BC}"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a:solidFill>
                <a:srgbClr val="000000"/>
              </a:solidFill>
              <a:latin typeface="Arial" pitchFamily="34" charset="0"/>
            </a:endParaRPr>
          </a:p>
          <a:p>
            <a:endParaRPr lang="en-GB">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solidFill>
                <a:srgbClr val="000000"/>
              </a:solidFill>
              <a:latin typeface="Arial" pitchFamily="34" charset="0"/>
            </a:endParaRPr>
          </a:p>
          <a:p>
            <a:r>
              <a:rPr lang="en-GB">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29BB9AA6-47C8-40A3-9860-5FD0F4F2E9BC}"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a:solidFill>
                <a:srgbClr val="000000"/>
              </a:solidFill>
              <a:latin typeface="Arial" pitchFamily="34" charset="0"/>
            </a:endParaRPr>
          </a:p>
          <a:p>
            <a:endParaRPr lang="en-GB">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solidFill>
                <a:srgbClr val="000000"/>
              </a:solidFill>
              <a:latin typeface="Arial" pitchFamily="34" charset="0"/>
            </a:endParaRPr>
          </a:p>
          <a:p>
            <a:r>
              <a:rPr lang="en-GB">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29BB9AA6-47C8-40A3-9860-5FD0F4F2E9BC}"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a:solidFill>
                <a:srgbClr val="000000"/>
              </a:solidFill>
              <a:latin typeface="Arial" pitchFamily="34" charset="0"/>
            </a:endParaRPr>
          </a:p>
          <a:p>
            <a:endParaRPr lang="en-GB">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solidFill>
                <a:srgbClr val="000000"/>
              </a:solidFill>
              <a:latin typeface="Arial" pitchFamily="34" charset="0"/>
            </a:endParaRPr>
          </a:p>
          <a:p>
            <a:r>
              <a:rPr lang="en-GB">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8197" name="Group 22"/>
          <p:cNvGrpSpPr>
            <a:grpSpLocks/>
          </p:cNvGrpSpPr>
          <p:nvPr userDrawn="1"/>
        </p:nvGrpSpPr>
        <p:grpSpPr bwMode="auto">
          <a:xfrm>
            <a:off x="-17463" y="0"/>
            <a:ext cx="9180513" cy="606425"/>
            <a:chOff x="-23" y="0"/>
            <a:chExt cx="5783" cy="382"/>
          </a:xfrm>
        </p:grpSpPr>
        <p:grpSp>
          <p:nvGrpSpPr>
            <p:cNvPr id="8199"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8202"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29BB9AA6-47C8-40A3-9860-5FD0F4F2E9BC}"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a:solidFill>
                <a:srgbClr val="000000"/>
              </a:solidFill>
              <a:latin typeface="Arial" pitchFamily="34" charset="0"/>
            </a:endParaRPr>
          </a:p>
          <a:p>
            <a:endParaRPr lang="en-GB">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solidFill>
                <a:srgbClr val="000000"/>
              </a:solidFill>
              <a:latin typeface="Arial" pitchFamily="34" charset="0"/>
            </a:endParaRPr>
          </a:p>
          <a:p>
            <a:r>
              <a:rPr lang="en-GB">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29BB9AA6-47C8-40A3-9860-5FD0F4F2E9BC}"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a:solidFill>
                <a:srgbClr val="000000"/>
              </a:solidFill>
              <a:latin typeface="Arial" pitchFamily="34" charset="0"/>
            </a:endParaRPr>
          </a:p>
          <a:p>
            <a:endParaRPr lang="en-GB">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solidFill>
                <a:srgbClr val="000000"/>
              </a:solidFill>
              <a:latin typeface="Arial" pitchFamily="34" charset="0"/>
            </a:endParaRPr>
          </a:p>
          <a:p>
            <a:r>
              <a:rPr lang="en-GB">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29BB9AA6-47C8-40A3-9860-5FD0F4F2E9BC}"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a:solidFill>
                <a:srgbClr val="000000"/>
              </a:solidFill>
              <a:latin typeface="Arial" pitchFamily="34" charset="0"/>
            </a:endParaRPr>
          </a:p>
          <a:p>
            <a:endParaRPr lang="en-GB">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solidFill>
                <a:srgbClr val="000000"/>
              </a:solidFill>
              <a:latin typeface="Arial" pitchFamily="34" charset="0"/>
            </a:endParaRPr>
          </a:p>
          <a:p>
            <a:r>
              <a:rPr lang="en-GB">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29BB9AA6-47C8-40A3-9860-5FD0F4F2E9BC}"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a:solidFill>
                <a:srgbClr val="000000"/>
              </a:solidFill>
              <a:latin typeface="Arial" pitchFamily="34" charset="0"/>
            </a:endParaRPr>
          </a:p>
          <a:p>
            <a:endParaRPr lang="en-GB">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solidFill>
                <a:srgbClr val="000000"/>
              </a:solidFill>
              <a:latin typeface="Arial" pitchFamily="34" charset="0"/>
            </a:endParaRPr>
          </a:p>
          <a:p>
            <a:r>
              <a:rPr lang="en-GB">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29BB9AA6-47C8-40A3-9860-5FD0F4F2E9BC}"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a:solidFill>
                <a:srgbClr val="000000"/>
              </a:solidFill>
              <a:latin typeface="Arial" pitchFamily="34" charset="0"/>
            </a:endParaRPr>
          </a:p>
          <a:p>
            <a:endParaRPr lang="en-GB">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solidFill>
                <a:srgbClr val="000000"/>
              </a:solidFill>
              <a:latin typeface="Arial" pitchFamily="34" charset="0"/>
            </a:endParaRPr>
          </a:p>
          <a:p>
            <a:r>
              <a:rPr lang="en-GB">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29BB9AA6-47C8-40A3-9860-5FD0F4F2E9BC}"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a:solidFill>
                <a:srgbClr val="000000"/>
              </a:solidFill>
              <a:latin typeface="Arial" pitchFamily="34" charset="0"/>
            </a:endParaRPr>
          </a:p>
          <a:p>
            <a:endParaRPr lang="en-GB">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solidFill>
                <a:srgbClr val="000000"/>
              </a:solidFill>
              <a:latin typeface="Arial" pitchFamily="34" charset="0"/>
            </a:endParaRPr>
          </a:p>
          <a:p>
            <a:r>
              <a:rPr lang="en-GB">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29BB9AA6-47C8-40A3-9860-5FD0F4F2E9BC}"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a:solidFill>
                <a:srgbClr val="000000"/>
              </a:solidFill>
              <a:latin typeface="Arial" pitchFamily="34" charset="0"/>
            </a:endParaRPr>
          </a:p>
          <a:p>
            <a:endParaRPr lang="en-GB">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solidFill>
                <a:srgbClr val="000000"/>
              </a:solidFill>
              <a:latin typeface="Arial" pitchFamily="34" charset="0"/>
            </a:endParaRPr>
          </a:p>
          <a:p>
            <a:r>
              <a:rPr lang="en-GB">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29BB9AA6-47C8-40A3-9860-5FD0F4F2E9BC}"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a:solidFill>
                <a:srgbClr val="000000"/>
              </a:solidFill>
              <a:latin typeface="Arial" pitchFamily="34" charset="0"/>
            </a:endParaRPr>
          </a:p>
          <a:p>
            <a:endParaRPr lang="en-GB">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solidFill>
                <a:srgbClr val="000000"/>
              </a:solidFill>
              <a:latin typeface="Arial" pitchFamily="34" charset="0"/>
            </a:endParaRPr>
          </a:p>
          <a:p>
            <a:r>
              <a:rPr lang="en-GB">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29BB9AA6-47C8-40A3-9860-5FD0F4F2E9BC}"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a:solidFill>
                <a:srgbClr val="000000"/>
              </a:solidFill>
              <a:latin typeface="Arial" pitchFamily="34" charset="0"/>
            </a:endParaRPr>
          </a:p>
          <a:p>
            <a:endParaRPr lang="en-GB">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solidFill>
                <a:srgbClr val="000000"/>
              </a:solidFill>
              <a:latin typeface="Arial" pitchFamily="34" charset="0"/>
            </a:endParaRPr>
          </a:p>
          <a:p>
            <a:r>
              <a:rPr lang="en-GB">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29BB9AA6-47C8-40A3-9860-5FD0F4F2E9BC}"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a:solidFill>
                <a:srgbClr val="000000"/>
              </a:solidFill>
              <a:latin typeface="Arial" pitchFamily="34" charset="0"/>
            </a:endParaRPr>
          </a:p>
          <a:p>
            <a:endParaRPr lang="en-GB">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solidFill>
                <a:srgbClr val="000000"/>
              </a:solidFill>
              <a:latin typeface="Arial" pitchFamily="34" charset="0"/>
            </a:endParaRPr>
          </a:p>
          <a:p>
            <a:r>
              <a:rPr lang="en-GB">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9221" name="Group 22"/>
          <p:cNvGrpSpPr>
            <a:grpSpLocks/>
          </p:cNvGrpSpPr>
          <p:nvPr userDrawn="1"/>
        </p:nvGrpSpPr>
        <p:grpSpPr bwMode="auto">
          <a:xfrm>
            <a:off x="-17463" y="0"/>
            <a:ext cx="9180513" cy="606425"/>
            <a:chOff x="-23" y="0"/>
            <a:chExt cx="5783" cy="382"/>
          </a:xfrm>
        </p:grpSpPr>
        <p:grpSp>
          <p:nvGrpSpPr>
            <p:cNvPr id="9223"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9226"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29BB9AA6-47C8-40A3-9860-5FD0F4F2E9BC}"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a:solidFill>
                <a:srgbClr val="000000"/>
              </a:solidFill>
              <a:latin typeface="Arial" pitchFamily="34" charset="0"/>
            </a:endParaRPr>
          </a:p>
          <a:p>
            <a:endParaRPr lang="en-GB">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solidFill>
                <a:srgbClr val="000000"/>
              </a:solidFill>
              <a:latin typeface="Arial" pitchFamily="34" charset="0"/>
            </a:endParaRPr>
          </a:p>
          <a:p>
            <a:r>
              <a:rPr lang="en-GB">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smtClean="0">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73929DBB-6D84-40E9-BA76-6AA0B1105C0A}"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smtClean="0">
              <a:solidFill>
                <a:srgbClr val="000000"/>
              </a:solidFill>
              <a:latin typeface="Arial" pitchFamily="34" charset="0"/>
            </a:endParaRPr>
          </a:p>
          <a:p>
            <a:endParaRPr lang="en-GB" smtClean="0">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smtClean="0">
              <a:solidFill>
                <a:srgbClr val="000000"/>
              </a:solidFill>
              <a:latin typeface="Arial" pitchFamily="34" charset="0"/>
            </a:endParaRPr>
          </a:p>
          <a:p>
            <a:r>
              <a:rPr lang="en-GB" smtClean="0">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smtClean="0">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73929DBB-6D84-40E9-BA76-6AA0B1105C0A}"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smtClean="0">
              <a:solidFill>
                <a:srgbClr val="000000"/>
              </a:solidFill>
              <a:latin typeface="Arial" pitchFamily="34" charset="0"/>
            </a:endParaRPr>
          </a:p>
          <a:p>
            <a:endParaRPr lang="en-GB" smtClean="0">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smtClean="0">
              <a:solidFill>
                <a:srgbClr val="000000"/>
              </a:solidFill>
              <a:latin typeface="Arial" pitchFamily="34" charset="0"/>
            </a:endParaRPr>
          </a:p>
          <a:p>
            <a:r>
              <a:rPr lang="en-GB" smtClean="0">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smtClean="0">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73929DBB-6D84-40E9-BA76-6AA0B1105C0A}"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smtClean="0">
              <a:solidFill>
                <a:srgbClr val="000000"/>
              </a:solidFill>
              <a:latin typeface="Arial" pitchFamily="34" charset="0"/>
            </a:endParaRPr>
          </a:p>
          <a:p>
            <a:endParaRPr lang="en-GB" smtClean="0">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smtClean="0">
              <a:solidFill>
                <a:srgbClr val="000000"/>
              </a:solidFill>
              <a:latin typeface="Arial" pitchFamily="34" charset="0"/>
            </a:endParaRPr>
          </a:p>
          <a:p>
            <a:r>
              <a:rPr lang="en-GB" smtClean="0">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smtClean="0">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73929DBB-6D84-40E9-BA76-6AA0B1105C0A}"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smtClean="0">
              <a:solidFill>
                <a:srgbClr val="000000"/>
              </a:solidFill>
              <a:latin typeface="Arial" pitchFamily="34" charset="0"/>
            </a:endParaRPr>
          </a:p>
          <a:p>
            <a:endParaRPr lang="en-GB" smtClean="0">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smtClean="0">
              <a:solidFill>
                <a:srgbClr val="000000"/>
              </a:solidFill>
              <a:latin typeface="Arial" pitchFamily="34" charset="0"/>
            </a:endParaRPr>
          </a:p>
          <a:p>
            <a:r>
              <a:rPr lang="en-GB" smtClean="0">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smtClean="0">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73929DBB-6D84-40E9-BA76-6AA0B1105C0A}"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smtClean="0">
              <a:solidFill>
                <a:srgbClr val="000000"/>
              </a:solidFill>
              <a:latin typeface="Arial" pitchFamily="34" charset="0"/>
            </a:endParaRPr>
          </a:p>
          <a:p>
            <a:endParaRPr lang="en-GB" smtClean="0">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smtClean="0">
              <a:solidFill>
                <a:srgbClr val="000000"/>
              </a:solidFill>
              <a:latin typeface="Arial" pitchFamily="34" charset="0"/>
            </a:endParaRPr>
          </a:p>
          <a:p>
            <a:r>
              <a:rPr lang="en-GB" smtClean="0">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smtClean="0">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73929DBB-6D84-40E9-BA76-6AA0B1105C0A}"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smtClean="0">
              <a:solidFill>
                <a:srgbClr val="000000"/>
              </a:solidFill>
              <a:latin typeface="Arial" pitchFamily="34" charset="0"/>
            </a:endParaRPr>
          </a:p>
          <a:p>
            <a:endParaRPr lang="en-GB" smtClean="0">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smtClean="0">
              <a:solidFill>
                <a:srgbClr val="000000"/>
              </a:solidFill>
              <a:latin typeface="Arial" pitchFamily="34" charset="0"/>
            </a:endParaRPr>
          </a:p>
          <a:p>
            <a:r>
              <a:rPr lang="en-GB" smtClean="0">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smtClean="0">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73929DBB-6D84-40E9-BA76-6AA0B1105C0A}"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smtClean="0">
              <a:solidFill>
                <a:srgbClr val="000000"/>
              </a:solidFill>
              <a:latin typeface="Arial" pitchFamily="34" charset="0"/>
            </a:endParaRPr>
          </a:p>
          <a:p>
            <a:endParaRPr lang="en-GB" smtClean="0">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smtClean="0">
              <a:solidFill>
                <a:srgbClr val="000000"/>
              </a:solidFill>
              <a:latin typeface="Arial" pitchFamily="34" charset="0"/>
            </a:endParaRPr>
          </a:p>
          <a:p>
            <a:r>
              <a:rPr lang="en-GB" smtClean="0">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smtClean="0">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73929DBB-6D84-40E9-BA76-6AA0B1105C0A}"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smtClean="0">
              <a:solidFill>
                <a:srgbClr val="000000"/>
              </a:solidFill>
              <a:latin typeface="Arial" pitchFamily="34" charset="0"/>
            </a:endParaRPr>
          </a:p>
          <a:p>
            <a:endParaRPr lang="en-GB" smtClean="0">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smtClean="0">
              <a:solidFill>
                <a:srgbClr val="000000"/>
              </a:solidFill>
              <a:latin typeface="Arial" pitchFamily="34" charset="0"/>
            </a:endParaRPr>
          </a:p>
          <a:p>
            <a:r>
              <a:rPr lang="en-GB" smtClean="0">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smtClean="0">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73929DBB-6D84-40E9-BA76-6AA0B1105C0A}"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smtClean="0">
              <a:solidFill>
                <a:srgbClr val="000000"/>
              </a:solidFill>
              <a:latin typeface="Arial" pitchFamily="34" charset="0"/>
            </a:endParaRPr>
          </a:p>
          <a:p>
            <a:endParaRPr lang="en-GB" smtClean="0">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smtClean="0">
              <a:solidFill>
                <a:srgbClr val="000000"/>
              </a:solidFill>
              <a:latin typeface="Arial" pitchFamily="34" charset="0"/>
            </a:endParaRPr>
          </a:p>
          <a:p>
            <a:r>
              <a:rPr lang="en-GB" smtClean="0">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10245" name="Group 22"/>
          <p:cNvGrpSpPr>
            <a:grpSpLocks/>
          </p:cNvGrpSpPr>
          <p:nvPr userDrawn="1"/>
        </p:nvGrpSpPr>
        <p:grpSpPr bwMode="auto">
          <a:xfrm>
            <a:off x="-17463" y="0"/>
            <a:ext cx="9180513" cy="606425"/>
            <a:chOff x="-23" y="0"/>
            <a:chExt cx="5783" cy="382"/>
          </a:xfrm>
        </p:grpSpPr>
        <p:grpSp>
          <p:nvGrpSpPr>
            <p:cNvPr id="10247"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10250"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smtClean="0">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73929DBB-6D84-40E9-BA76-6AA0B1105C0A}"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smtClean="0">
              <a:solidFill>
                <a:srgbClr val="000000"/>
              </a:solidFill>
              <a:latin typeface="Arial" pitchFamily="34" charset="0"/>
            </a:endParaRPr>
          </a:p>
          <a:p>
            <a:endParaRPr lang="en-GB" smtClean="0">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smtClean="0">
              <a:solidFill>
                <a:srgbClr val="000000"/>
              </a:solidFill>
              <a:latin typeface="Arial" pitchFamily="34" charset="0"/>
            </a:endParaRPr>
          </a:p>
          <a:p>
            <a:r>
              <a:rPr lang="en-GB" smtClean="0">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smtClean="0">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73929DBB-6D84-40E9-BA76-6AA0B1105C0A}"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smtClean="0">
              <a:solidFill>
                <a:srgbClr val="000000"/>
              </a:solidFill>
              <a:latin typeface="Arial" pitchFamily="34" charset="0"/>
            </a:endParaRPr>
          </a:p>
          <a:p>
            <a:endParaRPr lang="en-GB" smtClean="0">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smtClean="0">
              <a:solidFill>
                <a:srgbClr val="000000"/>
              </a:solidFill>
              <a:latin typeface="Arial" pitchFamily="34" charset="0"/>
            </a:endParaRPr>
          </a:p>
          <a:p>
            <a:r>
              <a:rPr lang="en-GB" smtClean="0">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smtClean="0">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73929DBB-6D84-40E9-BA76-6AA0B1105C0A}"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smtClean="0">
              <a:solidFill>
                <a:srgbClr val="000000"/>
              </a:solidFill>
              <a:latin typeface="Arial" pitchFamily="34" charset="0"/>
            </a:endParaRPr>
          </a:p>
          <a:p>
            <a:endParaRPr lang="en-GB" smtClean="0">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smtClean="0">
              <a:solidFill>
                <a:srgbClr val="000000"/>
              </a:solidFill>
              <a:latin typeface="Arial" pitchFamily="34" charset="0"/>
            </a:endParaRPr>
          </a:p>
          <a:p>
            <a:r>
              <a:rPr lang="en-GB" smtClean="0">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smtClean="0">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73929DBB-6D84-40E9-BA76-6AA0B1105C0A}"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smtClean="0">
              <a:solidFill>
                <a:srgbClr val="000000"/>
              </a:solidFill>
              <a:latin typeface="Arial" pitchFamily="34" charset="0"/>
            </a:endParaRPr>
          </a:p>
          <a:p>
            <a:endParaRPr lang="en-GB" smtClean="0">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smtClean="0">
              <a:solidFill>
                <a:srgbClr val="000000"/>
              </a:solidFill>
              <a:latin typeface="Arial" pitchFamily="34" charset="0"/>
            </a:endParaRPr>
          </a:p>
          <a:p>
            <a:r>
              <a:rPr lang="en-GB" smtClean="0">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smtClean="0">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73929DBB-6D84-40E9-BA76-6AA0B1105C0A}"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smtClean="0">
              <a:solidFill>
                <a:srgbClr val="000000"/>
              </a:solidFill>
              <a:latin typeface="Arial" pitchFamily="34" charset="0"/>
            </a:endParaRPr>
          </a:p>
          <a:p>
            <a:endParaRPr lang="en-GB" smtClean="0">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smtClean="0">
              <a:solidFill>
                <a:srgbClr val="000000"/>
              </a:solidFill>
              <a:latin typeface="Arial" pitchFamily="34" charset="0"/>
            </a:endParaRPr>
          </a:p>
          <a:p>
            <a:r>
              <a:rPr lang="en-GB" smtClean="0">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smtClean="0">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73929DBB-6D84-40E9-BA76-6AA0B1105C0A}"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smtClean="0">
              <a:solidFill>
                <a:srgbClr val="000000"/>
              </a:solidFill>
              <a:latin typeface="Arial" pitchFamily="34" charset="0"/>
            </a:endParaRPr>
          </a:p>
          <a:p>
            <a:endParaRPr lang="en-GB" smtClean="0">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smtClean="0">
              <a:solidFill>
                <a:srgbClr val="000000"/>
              </a:solidFill>
              <a:latin typeface="Arial" pitchFamily="34" charset="0"/>
            </a:endParaRPr>
          </a:p>
          <a:p>
            <a:r>
              <a:rPr lang="en-GB" smtClean="0">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smtClean="0">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73929DBB-6D84-40E9-BA76-6AA0B1105C0A}"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smtClean="0">
              <a:solidFill>
                <a:srgbClr val="000000"/>
              </a:solidFill>
              <a:latin typeface="Arial" pitchFamily="34" charset="0"/>
            </a:endParaRPr>
          </a:p>
          <a:p>
            <a:endParaRPr lang="en-GB" smtClean="0">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smtClean="0">
              <a:solidFill>
                <a:srgbClr val="000000"/>
              </a:solidFill>
              <a:latin typeface="Arial" pitchFamily="34" charset="0"/>
            </a:endParaRPr>
          </a:p>
          <a:p>
            <a:r>
              <a:rPr lang="en-GB" smtClean="0">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smtClean="0">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73929DBB-6D84-40E9-BA76-6AA0B1105C0A}"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smtClean="0">
              <a:solidFill>
                <a:srgbClr val="000000"/>
              </a:solidFill>
              <a:latin typeface="Arial" pitchFamily="34" charset="0"/>
            </a:endParaRPr>
          </a:p>
          <a:p>
            <a:endParaRPr lang="en-GB" smtClean="0">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smtClean="0">
              <a:solidFill>
                <a:srgbClr val="000000"/>
              </a:solidFill>
              <a:latin typeface="Arial" pitchFamily="34" charset="0"/>
            </a:endParaRPr>
          </a:p>
          <a:p>
            <a:r>
              <a:rPr lang="en-GB" smtClean="0">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smtClean="0">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73929DBB-6D84-40E9-BA76-6AA0B1105C0A}"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smtClean="0">
              <a:solidFill>
                <a:srgbClr val="000000"/>
              </a:solidFill>
              <a:latin typeface="Arial" pitchFamily="34" charset="0"/>
            </a:endParaRPr>
          </a:p>
          <a:p>
            <a:endParaRPr lang="en-GB" smtClean="0">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smtClean="0">
              <a:solidFill>
                <a:srgbClr val="000000"/>
              </a:solidFill>
              <a:latin typeface="Arial" pitchFamily="34" charset="0"/>
            </a:endParaRPr>
          </a:p>
          <a:p>
            <a:r>
              <a:rPr lang="en-GB" smtClean="0">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smtClean="0">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73929DBB-6D84-40E9-BA76-6AA0B1105C0A}"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smtClean="0">
              <a:solidFill>
                <a:srgbClr val="000000"/>
              </a:solidFill>
              <a:latin typeface="Arial" pitchFamily="34" charset="0"/>
            </a:endParaRPr>
          </a:p>
          <a:p>
            <a:endParaRPr lang="en-GB" smtClean="0">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smtClean="0">
              <a:solidFill>
                <a:srgbClr val="000000"/>
              </a:solidFill>
              <a:latin typeface="Arial" pitchFamily="34" charset="0"/>
            </a:endParaRPr>
          </a:p>
          <a:p>
            <a:r>
              <a:rPr lang="en-GB" smtClean="0">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11269" name="Group 22"/>
          <p:cNvGrpSpPr>
            <a:grpSpLocks/>
          </p:cNvGrpSpPr>
          <p:nvPr userDrawn="1"/>
        </p:nvGrpSpPr>
        <p:grpSpPr bwMode="auto">
          <a:xfrm>
            <a:off x="-17463" y="0"/>
            <a:ext cx="9180513" cy="606425"/>
            <a:chOff x="-23" y="0"/>
            <a:chExt cx="5783" cy="382"/>
          </a:xfrm>
        </p:grpSpPr>
        <p:grpSp>
          <p:nvGrpSpPr>
            <p:cNvPr id="11271"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11274"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smtClean="0">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73929DBB-6D84-40E9-BA76-6AA0B1105C0A}"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smtClean="0">
              <a:solidFill>
                <a:srgbClr val="000000"/>
              </a:solidFill>
              <a:latin typeface="Arial" pitchFamily="34" charset="0"/>
            </a:endParaRPr>
          </a:p>
          <a:p>
            <a:endParaRPr lang="en-GB" smtClean="0">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smtClean="0">
              <a:solidFill>
                <a:srgbClr val="000000"/>
              </a:solidFill>
              <a:latin typeface="Arial" pitchFamily="34" charset="0"/>
            </a:endParaRPr>
          </a:p>
          <a:p>
            <a:r>
              <a:rPr lang="en-GB" smtClean="0">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smtClean="0">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73929DBB-6D84-40E9-BA76-6AA0B1105C0A}"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smtClean="0">
              <a:solidFill>
                <a:srgbClr val="000000"/>
              </a:solidFill>
              <a:latin typeface="Arial" pitchFamily="34" charset="0"/>
            </a:endParaRPr>
          </a:p>
          <a:p>
            <a:endParaRPr lang="en-GB" smtClean="0">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smtClean="0">
              <a:solidFill>
                <a:srgbClr val="000000"/>
              </a:solidFill>
              <a:latin typeface="Arial" pitchFamily="34" charset="0"/>
            </a:endParaRPr>
          </a:p>
          <a:p>
            <a:r>
              <a:rPr lang="en-GB" smtClean="0">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smtClean="0">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73929DBB-6D84-40E9-BA76-6AA0B1105C0A}"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smtClean="0">
              <a:solidFill>
                <a:srgbClr val="000000"/>
              </a:solidFill>
              <a:latin typeface="Arial" pitchFamily="34" charset="0"/>
            </a:endParaRPr>
          </a:p>
          <a:p>
            <a:endParaRPr lang="en-GB" smtClean="0">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smtClean="0">
              <a:solidFill>
                <a:srgbClr val="000000"/>
              </a:solidFill>
              <a:latin typeface="Arial" pitchFamily="34" charset="0"/>
            </a:endParaRPr>
          </a:p>
          <a:p>
            <a:r>
              <a:rPr lang="en-GB" smtClean="0">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smtClean="0">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73929DBB-6D84-40E9-BA76-6AA0B1105C0A}"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smtClean="0">
              <a:solidFill>
                <a:srgbClr val="000000"/>
              </a:solidFill>
              <a:latin typeface="Arial" pitchFamily="34" charset="0"/>
            </a:endParaRPr>
          </a:p>
          <a:p>
            <a:endParaRPr lang="en-GB" smtClean="0">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smtClean="0">
              <a:solidFill>
                <a:srgbClr val="000000"/>
              </a:solidFill>
              <a:latin typeface="Arial" pitchFamily="34" charset="0"/>
            </a:endParaRPr>
          </a:p>
          <a:p>
            <a:r>
              <a:rPr lang="en-GB" smtClean="0">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smtClean="0">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73929DBB-6D84-40E9-BA76-6AA0B1105C0A}"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smtClean="0">
              <a:solidFill>
                <a:srgbClr val="000000"/>
              </a:solidFill>
              <a:latin typeface="Arial" pitchFamily="34" charset="0"/>
            </a:endParaRPr>
          </a:p>
          <a:p>
            <a:endParaRPr lang="en-GB" smtClean="0">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smtClean="0">
              <a:solidFill>
                <a:srgbClr val="000000"/>
              </a:solidFill>
              <a:latin typeface="Arial" pitchFamily="34" charset="0"/>
            </a:endParaRPr>
          </a:p>
          <a:p>
            <a:r>
              <a:rPr lang="en-GB" smtClean="0">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571500" y="1196975"/>
            <a:ext cx="82296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2" name="Title Placeholder 21"/>
          <p:cNvSpPr>
            <a:spLocks noGrp="1"/>
          </p:cNvSpPr>
          <p:nvPr>
            <p:ph type="title"/>
          </p:nvPr>
        </p:nvSpPr>
        <p:spPr bwMode="auto">
          <a:xfrm>
            <a:off x="571500" y="120650"/>
            <a:ext cx="81915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 name="Rectangle 8"/>
          <p:cNvSpPr>
            <a:spLocks noChangeArrowheads="1"/>
          </p:cNvSpPr>
          <p:nvPr userDrawn="1"/>
        </p:nvSpPr>
        <p:spPr bwMode="auto">
          <a:xfrm>
            <a:off x="590550" y="820738"/>
            <a:ext cx="8553450" cy="228600"/>
          </a:xfrm>
          <a:prstGeom prst="rect">
            <a:avLst/>
          </a:prstGeom>
          <a:solidFill>
            <a:srgbClr val="000064"/>
          </a:solidFill>
          <a:ln w="50800" cap="rnd" cmpd="dbl" algn="ctr">
            <a:noFill/>
            <a:miter lim="800000"/>
            <a:headEnd/>
            <a:tailEnd/>
          </a:ln>
        </p:spPr>
        <p:txBody>
          <a:bodyPr anchor="ctr"/>
          <a:lstStyle/>
          <a:p>
            <a:pPr algn="ctr"/>
            <a:r>
              <a:rPr lang="en-GB" smtClean="0">
                <a:solidFill>
                  <a:srgbClr val="FFFFFF"/>
                </a:solidFill>
                <a:latin typeface="Tw Cen MT" pitchFamily="34" charset="0"/>
              </a:rPr>
              <a:t>`</a:t>
            </a:r>
          </a:p>
        </p:txBody>
      </p:sp>
      <p:sp>
        <p:nvSpPr>
          <p:cNvPr id="23" name="Slide Number Placeholder 22"/>
          <p:cNvSpPr>
            <a:spLocks/>
          </p:cNvSpPr>
          <p:nvPr userDrawn="1"/>
        </p:nvSpPr>
        <p:spPr bwMode="auto">
          <a:xfrm>
            <a:off x="0" y="822325"/>
            <a:ext cx="533400" cy="230188"/>
          </a:xfrm>
          <a:prstGeom prst="rect">
            <a:avLst/>
          </a:prstGeom>
          <a:solidFill>
            <a:srgbClr val="CC2626"/>
          </a:solidFill>
          <a:ln w="9525">
            <a:noFill/>
            <a:miter lim="800000"/>
            <a:headEnd/>
            <a:tailEnd/>
          </a:ln>
        </p:spPr>
        <p:txBody>
          <a:bodyPr anchor="ctr"/>
          <a:lstStyle>
            <a:lvl1pPr algn="ctr" eaLnBrk="1" latinLnBrk="0" hangingPunct="1">
              <a:defRPr kumimoji="0" sz="1400" b="1">
                <a:solidFill>
                  <a:srgbClr val="FFFFFF"/>
                </a:solidFill>
              </a:defRPr>
            </a:lvl1pPr>
          </a:lstStyle>
          <a:p>
            <a:pPr fontAlgn="auto">
              <a:spcBef>
                <a:spcPts val="0"/>
              </a:spcBef>
              <a:spcAft>
                <a:spcPts val="0"/>
              </a:spcAft>
              <a:defRPr/>
            </a:pPr>
            <a:fld id="{73929DBB-6D84-40E9-BA76-6AA0B1105C0A}" type="slidenum">
              <a:rPr lang="en-GB" smtClean="0">
                <a:latin typeface="Arial"/>
              </a:rPr>
              <a:pPr fontAlgn="auto">
                <a:spcBef>
                  <a:spcPts val="0"/>
                </a:spcBef>
                <a:spcAft>
                  <a:spcPts val="0"/>
                </a:spcAft>
                <a:defRPr/>
              </a:pPr>
              <a:t>‹#›</a:t>
            </a:fld>
            <a:endParaRPr lang="en-GB">
              <a:latin typeface="Arial"/>
            </a:endParaRPr>
          </a:p>
        </p:txBody>
      </p:sp>
      <p:sp>
        <p:nvSpPr>
          <p:cNvPr id="4113" name="Rectangle 17"/>
          <p:cNvSpPr>
            <a:spLocks noGrp="1" noChangeArrowheads="1"/>
          </p:cNvSpPr>
          <p:nvPr>
            <p:ph type="dt" sz="half" idx="2"/>
          </p:nvPr>
        </p:nvSpPr>
        <p:spPr bwMode="auto">
          <a:xfrm>
            <a:off x="690245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GB" smtClean="0">
              <a:solidFill>
                <a:srgbClr val="000000"/>
              </a:solidFill>
              <a:latin typeface="Arial" pitchFamily="34" charset="0"/>
            </a:endParaRPr>
          </a:p>
          <a:p>
            <a:endParaRPr lang="en-GB" smtClean="0">
              <a:solidFill>
                <a:srgbClr val="000000"/>
              </a:solidFill>
              <a:latin typeface="Arial" pitchFamily="34" charset="0"/>
            </a:endParaRPr>
          </a:p>
        </p:txBody>
      </p:sp>
      <p:sp>
        <p:nvSpPr>
          <p:cNvPr id="4114" name="Rectangle 18"/>
          <p:cNvSpPr>
            <a:spLocks noGrp="1" noChangeArrowheads="1"/>
          </p:cNvSpPr>
          <p:nvPr>
            <p:ph type="ftr" sz="quarter" idx="3"/>
          </p:nvPr>
        </p:nvSpPr>
        <p:spPr bwMode="auto">
          <a:xfrm>
            <a:off x="131763"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smtClean="0">
              <a:solidFill>
                <a:srgbClr val="000000"/>
              </a:solidFill>
              <a:latin typeface="Arial" pitchFamily="34" charset="0"/>
            </a:endParaRPr>
          </a:p>
          <a:p>
            <a:r>
              <a:rPr lang="en-GB" smtClean="0">
                <a:solidFill>
                  <a:srgbClr val="000000"/>
                </a:solidFill>
                <a:latin typeface="Arial" pitchFamily="34" charset="0"/>
              </a:rPr>
              <a:t>genevieve.patenaude@ed.ac.uk</a:t>
            </a:r>
          </a:p>
        </p:txBody>
      </p:sp>
      <p:pic>
        <p:nvPicPr>
          <p:cNvPr id="4115" name="Picture 19" descr="UNIVED_TWOC"/>
          <p:cNvPicPr>
            <a:picLocks noChangeAspect="1" noChangeArrowheads="1"/>
          </p:cNvPicPr>
          <p:nvPr userDrawn="1"/>
        </p:nvPicPr>
        <p:blipFill>
          <a:blip r:embed="rId2" cstate="print"/>
          <a:srcRect/>
          <a:stretch>
            <a:fillRect/>
          </a:stretch>
        </p:blipFill>
        <p:spPr bwMode="auto">
          <a:xfrm>
            <a:off x="8169275" y="44450"/>
            <a:ext cx="723900" cy="777875"/>
          </a:xfrm>
          <a:prstGeom prst="rect">
            <a:avLst/>
          </a:prstGeom>
          <a:noFill/>
        </p:spPr>
      </p:pic>
    </p:spTree>
  </p:cSld>
  <p:clrMap bg1="lt1" tx1="dk1" bg2="lt2" tx2="dk2" accent1="accent1" accent2="accent2" accent3="accent3" accent4="accent4" accent5="accent5" accent6="accent6" hlink="hlink" folHlink="folHlink"/>
  <p:hf sldNum="0" hdr="0"/>
  <p:txStyles>
    <p:titleStyle>
      <a:lvl1pPr algn="l" rtl="0" fontAlgn="base">
        <a:spcBef>
          <a:spcPct val="0"/>
        </a:spcBef>
        <a:spcAft>
          <a:spcPct val="0"/>
        </a:spcAft>
        <a:defRPr sz="3600">
          <a:solidFill>
            <a:srgbClr val="000064"/>
          </a:solidFill>
          <a:latin typeface="+mj-lt"/>
          <a:ea typeface="+mj-ea"/>
          <a:cs typeface="+mj-cs"/>
        </a:defRPr>
      </a:lvl1pPr>
      <a:lvl2pPr algn="l" rtl="0" fontAlgn="base">
        <a:spcBef>
          <a:spcPct val="0"/>
        </a:spcBef>
        <a:spcAft>
          <a:spcPct val="0"/>
        </a:spcAft>
        <a:defRPr sz="3600">
          <a:solidFill>
            <a:srgbClr val="000064"/>
          </a:solidFill>
          <a:latin typeface="Arial" pitchFamily="34" charset="0"/>
          <a:cs typeface="Arial" pitchFamily="34" charset="0"/>
        </a:defRPr>
      </a:lvl2pPr>
      <a:lvl3pPr algn="l" rtl="0" fontAlgn="base">
        <a:spcBef>
          <a:spcPct val="0"/>
        </a:spcBef>
        <a:spcAft>
          <a:spcPct val="0"/>
        </a:spcAft>
        <a:defRPr sz="3600">
          <a:solidFill>
            <a:srgbClr val="000064"/>
          </a:solidFill>
          <a:latin typeface="Arial" pitchFamily="34" charset="0"/>
          <a:cs typeface="Arial" pitchFamily="34" charset="0"/>
        </a:defRPr>
      </a:lvl3pPr>
      <a:lvl4pPr algn="l" rtl="0" fontAlgn="base">
        <a:spcBef>
          <a:spcPct val="0"/>
        </a:spcBef>
        <a:spcAft>
          <a:spcPct val="0"/>
        </a:spcAft>
        <a:defRPr sz="3600">
          <a:solidFill>
            <a:srgbClr val="000064"/>
          </a:solidFill>
          <a:latin typeface="Arial" pitchFamily="34" charset="0"/>
          <a:cs typeface="Arial" pitchFamily="34" charset="0"/>
        </a:defRPr>
      </a:lvl4pPr>
      <a:lvl5pPr algn="l" rtl="0" fontAlgn="base">
        <a:spcBef>
          <a:spcPct val="0"/>
        </a:spcBef>
        <a:spcAft>
          <a:spcPct val="0"/>
        </a:spcAft>
        <a:defRPr sz="3600">
          <a:solidFill>
            <a:srgbClr val="000064"/>
          </a:solidFill>
          <a:latin typeface="Arial" pitchFamily="34" charset="0"/>
          <a:cs typeface="Arial" pitchFamily="34" charset="0"/>
        </a:defRPr>
      </a:lvl5pPr>
      <a:lvl6pPr marL="457200" algn="l" rtl="0" fontAlgn="base">
        <a:spcBef>
          <a:spcPct val="0"/>
        </a:spcBef>
        <a:spcAft>
          <a:spcPct val="0"/>
        </a:spcAft>
        <a:defRPr sz="3600">
          <a:solidFill>
            <a:srgbClr val="000064"/>
          </a:solidFill>
          <a:latin typeface="Arial" pitchFamily="34" charset="0"/>
          <a:cs typeface="Arial" pitchFamily="34" charset="0"/>
        </a:defRPr>
      </a:lvl6pPr>
      <a:lvl7pPr marL="914400" algn="l" rtl="0" fontAlgn="base">
        <a:spcBef>
          <a:spcPct val="0"/>
        </a:spcBef>
        <a:spcAft>
          <a:spcPct val="0"/>
        </a:spcAft>
        <a:defRPr sz="3600">
          <a:solidFill>
            <a:srgbClr val="000064"/>
          </a:solidFill>
          <a:latin typeface="Arial" pitchFamily="34" charset="0"/>
          <a:cs typeface="Arial" pitchFamily="34" charset="0"/>
        </a:defRPr>
      </a:lvl7pPr>
      <a:lvl8pPr marL="1371600" algn="l" rtl="0" fontAlgn="base">
        <a:spcBef>
          <a:spcPct val="0"/>
        </a:spcBef>
        <a:spcAft>
          <a:spcPct val="0"/>
        </a:spcAft>
        <a:defRPr sz="3600">
          <a:solidFill>
            <a:srgbClr val="000064"/>
          </a:solidFill>
          <a:latin typeface="Arial" pitchFamily="34" charset="0"/>
          <a:cs typeface="Arial" pitchFamily="34" charset="0"/>
        </a:defRPr>
      </a:lvl8pPr>
      <a:lvl9pPr marL="1828800" algn="l" rtl="0" fontAlgn="base">
        <a:spcBef>
          <a:spcPct val="0"/>
        </a:spcBef>
        <a:spcAft>
          <a:spcPct val="0"/>
        </a:spcAft>
        <a:defRPr sz="3600">
          <a:solidFill>
            <a:srgbClr val="000064"/>
          </a:solidFill>
          <a:latin typeface="Arial" pitchFamily="34" charset="0"/>
          <a:cs typeface="Arial" pitchFamily="34" charset="0"/>
        </a:defRPr>
      </a:lvl9pPr>
    </p:titleStyle>
    <p:bodyStyle>
      <a:lvl1pPr marL="342900" indent="-342900" algn="l" rtl="0" fontAlgn="base">
        <a:spcBef>
          <a:spcPct val="20000"/>
        </a:spcBef>
        <a:spcAft>
          <a:spcPct val="0"/>
        </a:spcAft>
        <a:defRPr sz="3200">
          <a:solidFill>
            <a:srgbClr val="000064"/>
          </a:solidFill>
          <a:latin typeface="+mn-lt"/>
          <a:ea typeface="+mn-ea"/>
          <a:cs typeface="+mn-cs"/>
        </a:defRPr>
      </a:lvl1pPr>
      <a:lvl2pPr marL="742950" indent="-285750" algn="l" rtl="0" fontAlgn="base">
        <a:spcBef>
          <a:spcPct val="20000"/>
        </a:spcBef>
        <a:spcAft>
          <a:spcPct val="0"/>
        </a:spcAft>
        <a:defRPr sz="2800">
          <a:solidFill>
            <a:srgbClr val="000064"/>
          </a:solidFill>
          <a:latin typeface="+mn-lt"/>
          <a:cs typeface="+mn-cs"/>
        </a:defRPr>
      </a:lvl2pPr>
      <a:lvl3pPr marL="1143000" indent="-228600" algn="l" rtl="0" fontAlgn="base">
        <a:spcBef>
          <a:spcPct val="20000"/>
        </a:spcBef>
        <a:spcAft>
          <a:spcPct val="0"/>
        </a:spcAft>
        <a:defRPr sz="2400">
          <a:solidFill>
            <a:srgbClr val="000064"/>
          </a:solidFill>
          <a:latin typeface="+mn-lt"/>
          <a:cs typeface="+mn-cs"/>
        </a:defRPr>
      </a:lvl3pPr>
      <a:lvl4pPr marL="1600200" indent="-228600" algn="l" rtl="0" fontAlgn="base">
        <a:spcBef>
          <a:spcPct val="20000"/>
        </a:spcBef>
        <a:spcAft>
          <a:spcPct val="0"/>
        </a:spcAft>
        <a:defRPr sz="2000">
          <a:solidFill>
            <a:srgbClr val="000064"/>
          </a:solidFill>
          <a:latin typeface="+mn-lt"/>
          <a:cs typeface="+mn-cs"/>
        </a:defRPr>
      </a:lvl4pPr>
      <a:lvl5pPr marL="2057400" indent="-228600" algn="l" rtl="0" fontAlgn="base">
        <a:spcBef>
          <a:spcPct val="20000"/>
        </a:spcBef>
        <a:spcAft>
          <a:spcPct val="0"/>
        </a:spcAft>
        <a:defRPr sz="2000">
          <a:solidFill>
            <a:srgbClr val="000064"/>
          </a:solidFill>
          <a:latin typeface="+mn-lt"/>
          <a:cs typeface="+mn-cs"/>
        </a:defRPr>
      </a:lvl5pPr>
      <a:lvl6pPr marL="2514600" indent="-228600" algn="l" rtl="0" fontAlgn="base">
        <a:spcBef>
          <a:spcPct val="20000"/>
        </a:spcBef>
        <a:spcAft>
          <a:spcPct val="0"/>
        </a:spcAft>
        <a:defRPr sz="2000">
          <a:solidFill>
            <a:srgbClr val="000064"/>
          </a:solidFill>
          <a:latin typeface="+mn-lt"/>
          <a:cs typeface="+mn-cs"/>
        </a:defRPr>
      </a:lvl6pPr>
      <a:lvl7pPr marL="2971800" indent="-228600" algn="l" rtl="0" fontAlgn="base">
        <a:spcBef>
          <a:spcPct val="20000"/>
        </a:spcBef>
        <a:spcAft>
          <a:spcPct val="0"/>
        </a:spcAft>
        <a:defRPr sz="2000">
          <a:solidFill>
            <a:srgbClr val="000064"/>
          </a:solidFill>
          <a:latin typeface="+mn-lt"/>
          <a:cs typeface="+mn-cs"/>
        </a:defRPr>
      </a:lvl7pPr>
      <a:lvl8pPr marL="3429000" indent="-228600" algn="l" rtl="0" fontAlgn="base">
        <a:spcBef>
          <a:spcPct val="20000"/>
        </a:spcBef>
        <a:spcAft>
          <a:spcPct val="0"/>
        </a:spcAft>
        <a:defRPr sz="2000">
          <a:solidFill>
            <a:srgbClr val="000064"/>
          </a:solidFill>
          <a:latin typeface="+mn-lt"/>
          <a:cs typeface="+mn-cs"/>
        </a:defRPr>
      </a:lvl8pPr>
      <a:lvl9pPr marL="3886200" indent="-228600" algn="l" rtl="0" fontAlgn="base">
        <a:spcBef>
          <a:spcPct val="20000"/>
        </a:spcBef>
        <a:spcAft>
          <a:spcPct val="0"/>
        </a:spcAft>
        <a:defRPr sz="2000">
          <a:solidFill>
            <a:srgbClr val="000064"/>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2" name="Group 22"/>
          <p:cNvGrpSpPr>
            <a:grpSpLocks/>
          </p:cNvGrpSpPr>
          <p:nvPr userDrawn="1"/>
        </p:nvGrpSpPr>
        <p:grpSpPr bwMode="auto">
          <a:xfrm>
            <a:off x="-17463" y="0"/>
            <a:ext cx="9180513" cy="606425"/>
            <a:chOff x="-23" y="0"/>
            <a:chExt cx="5783" cy="382"/>
          </a:xfrm>
        </p:grpSpPr>
        <p:grpSp>
          <p:nvGrpSpPr>
            <p:cNvPr id="3"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1034" name="Picture 12" descr="Black1024"/>
              <p:cNvPicPr>
                <a:picLocks noChangeAspect="1" noChangeArrowheads="1"/>
              </p:cNvPicPr>
              <p:nvPr userDrawn="1"/>
            </p:nvPicPr>
            <p:blipFill>
              <a:blip r:embed="rId3"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sldLayoutIdLst>
    <p:sldLayoutId id="2147484091" r:id="rId1"/>
  </p:sldLayoutIdLst>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2" name="Group 22"/>
          <p:cNvGrpSpPr>
            <a:grpSpLocks/>
          </p:cNvGrpSpPr>
          <p:nvPr userDrawn="1"/>
        </p:nvGrpSpPr>
        <p:grpSpPr bwMode="auto">
          <a:xfrm>
            <a:off x="-17463" y="0"/>
            <a:ext cx="9180513" cy="606425"/>
            <a:chOff x="-23" y="0"/>
            <a:chExt cx="5783" cy="382"/>
          </a:xfrm>
        </p:grpSpPr>
        <p:grpSp>
          <p:nvGrpSpPr>
            <p:cNvPr id="3"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1034" name="Picture 12" descr="Black1024"/>
              <p:cNvPicPr>
                <a:picLocks noChangeAspect="1" noChangeArrowheads="1"/>
              </p:cNvPicPr>
              <p:nvPr userDrawn="1"/>
            </p:nvPicPr>
            <p:blipFill>
              <a:blip r:embed="rId3"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sldLayoutIdLst>
    <p:sldLayoutId id="2147484093" r:id="rId1"/>
  </p:sldLayoutIdLst>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2" name="Group 22"/>
          <p:cNvGrpSpPr>
            <a:grpSpLocks/>
          </p:cNvGrpSpPr>
          <p:nvPr userDrawn="1"/>
        </p:nvGrpSpPr>
        <p:grpSpPr bwMode="auto">
          <a:xfrm>
            <a:off x="-17463" y="0"/>
            <a:ext cx="9180513" cy="606425"/>
            <a:chOff x="-23" y="0"/>
            <a:chExt cx="5783" cy="382"/>
          </a:xfrm>
        </p:grpSpPr>
        <p:grpSp>
          <p:nvGrpSpPr>
            <p:cNvPr id="3"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1034" name="Picture 12" descr="Black1024"/>
              <p:cNvPicPr>
                <a:picLocks noChangeAspect="1" noChangeArrowheads="1"/>
              </p:cNvPicPr>
              <p:nvPr userDrawn="1"/>
            </p:nvPicPr>
            <p:blipFill>
              <a:blip r:embed="rId3"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sldLayoutIdLst>
    <p:sldLayoutId id="2147484095" r:id="rId1"/>
  </p:sldLayoutIdLst>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2" name="Group 22"/>
          <p:cNvGrpSpPr>
            <a:grpSpLocks/>
          </p:cNvGrpSpPr>
          <p:nvPr userDrawn="1"/>
        </p:nvGrpSpPr>
        <p:grpSpPr bwMode="auto">
          <a:xfrm>
            <a:off x="-17463" y="0"/>
            <a:ext cx="9180513" cy="606425"/>
            <a:chOff x="-23" y="0"/>
            <a:chExt cx="5783" cy="382"/>
          </a:xfrm>
        </p:grpSpPr>
        <p:grpSp>
          <p:nvGrpSpPr>
            <p:cNvPr id="3"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1034" name="Picture 12" descr="Black1024"/>
              <p:cNvPicPr>
                <a:picLocks noChangeAspect="1" noChangeArrowheads="1"/>
              </p:cNvPicPr>
              <p:nvPr userDrawn="1"/>
            </p:nvPicPr>
            <p:blipFill>
              <a:blip r:embed="rId3"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sldLayoutIdLst>
    <p:sldLayoutId id="2147484097" r:id="rId1"/>
  </p:sldLayoutIdLst>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12293" name="Group 22"/>
          <p:cNvGrpSpPr>
            <a:grpSpLocks/>
          </p:cNvGrpSpPr>
          <p:nvPr userDrawn="1"/>
        </p:nvGrpSpPr>
        <p:grpSpPr bwMode="auto">
          <a:xfrm>
            <a:off x="-17463" y="0"/>
            <a:ext cx="9180513" cy="606425"/>
            <a:chOff x="-23" y="0"/>
            <a:chExt cx="5783" cy="382"/>
          </a:xfrm>
        </p:grpSpPr>
        <p:grpSp>
          <p:nvGrpSpPr>
            <p:cNvPr id="12295"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12298"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2" name="Group 22"/>
          <p:cNvGrpSpPr>
            <a:grpSpLocks/>
          </p:cNvGrpSpPr>
          <p:nvPr userDrawn="1"/>
        </p:nvGrpSpPr>
        <p:grpSpPr bwMode="auto">
          <a:xfrm>
            <a:off x="-17463" y="0"/>
            <a:ext cx="9180513" cy="606425"/>
            <a:chOff x="-23" y="0"/>
            <a:chExt cx="5783" cy="382"/>
          </a:xfrm>
        </p:grpSpPr>
        <p:grpSp>
          <p:nvGrpSpPr>
            <p:cNvPr id="3"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1034" name="Picture 12" descr="Black1024"/>
              <p:cNvPicPr>
                <a:picLocks noChangeAspect="1" noChangeArrowheads="1"/>
              </p:cNvPicPr>
              <p:nvPr userDrawn="1"/>
            </p:nvPicPr>
            <p:blipFill>
              <a:blip r:embed="rId3"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sldLayoutIdLst>
    <p:sldLayoutId id="2147484099" r:id="rId1"/>
  </p:sldLayoutIdLst>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2" name="Group 22"/>
          <p:cNvGrpSpPr>
            <a:grpSpLocks/>
          </p:cNvGrpSpPr>
          <p:nvPr userDrawn="1"/>
        </p:nvGrpSpPr>
        <p:grpSpPr bwMode="auto">
          <a:xfrm>
            <a:off x="-17463" y="0"/>
            <a:ext cx="9180513" cy="606425"/>
            <a:chOff x="-23" y="0"/>
            <a:chExt cx="5783" cy="382"/>
          </a:xfrm>
        </p:grpSpPr>
        <p:grpSp>
          <p:nvGrpSpPr>
            <p:cNvPr id="3"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1034" name="Picture 12" descr="Black1024"/>
              <p:cNvPicPr>
                <a:picLocks noChangeAspect="1" noChangeArrowheads="1"/>
              </p:cNvPicPr>
              <p:nvPr userDrawn="1"/>
            </p:nvPicPr>
            <p:blipFill>
              <a:blip r:embed="rId3"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sldLayoutIdLst>
    <p:sldLayoutId id="2147484101" r:id="rId1"/>
  </p:sldLayoutIdLst>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2" name="Group 22"/>
          <p:cNvGrpSpPr>
            <a:grpSpLocks/>
          </p:cNvGrpSpPr>
          <p:nvPr userDrawn="1"/>
        </p:nvGrpSpPr>
        <p:grpSpPr bwMode="auto">
          <a:xfrm>
            <a:off x="-17463" y="0"/>
            <a:ext cx="9180513" cy="606425"/>
            <a:chOff x="-23" y="0"/>
            <a:chExt cx="5783" cy="382"/>
          </a:xfrm>
        </p:grpSpPr>
        <p:grpSp>
          <p:nvGrpSpPr>
            <p:cNvPr id="3"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1034" name="Picture 12" descr="Black1024"/>
              <p:cNvPicPr>
                <a:picLocks noChangeAspect="1" noChangeArrowheads="1"/>
              </p:cNvPicPr>
              <p:nvPr userDrawn="1"/>
            </p:nvPicPr>
            <p:blipFill>
              <a:blip r:embed="rId3"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sldLayoutIdLst>
    <p:sldLayoutId id="2147484103" r:id="rId1"/>
  </p:sldLayoutIdLst>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2" name="Group 22"/>
          <p:cNvGrpSpPr>
            <a:grpSpLocks/>
          </p:cNvGrpSpPr>
          <p:nvPr userDrawn="1"/>
        </p:nvGrpSpPr>
        <p:grpSpPr bwMode="auto">
          <a:xfrm>
            <a:off x="-17463" y="0"/>
            <a:ext cx="9180513" cy="606425"/>
            <a:chOff x="-23" y="0"/>
            <a:chExt cx="5783" cy="382"/>
          </a:xfrm>
        </p:grpSpPr>
        <p:grpSp>
          <p:nvGrpSpPr>
            <p:cNvPr id="3"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1034" name="Picture 12" descr="Black1024"/>
              <p:cNvPicPr>
                <a:picLocks noChangeAspect="1" noChangeArrowheads="1"/>
              </p:cNvPicPr>
              <p:nvPr userDrawn="1"/>
            </p:nvPicPr>
            <p:blipFill>
              <a:blip r:embed="rId3"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sldLayoutIdLst>
    <p:sldLayoutId id="2147484105" r:id="rId1"/>
  </p:sldLayoutIdLst>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2" name="Group 22"/>
          <p:cNvGrpSpPr>
            <a:grpSpLocks/>
          </p:cNvGrpSpPr>
          <p:nvPr userDrawn="1"/>
        </p:nvGrpSpPr>
        <p:grpSpPr bwMode="auto">
          <a:xfrm>
            <a:off x="-17463" y="0"/>
            <a:ext cx="9180513" cy="606425"/>
            <a:chOff x="-23" y="0"/>
            <a:chExt cx="5783" cy="382"/>
          </a:xfrm>
        </p:grpSpPr>
        <p:grpSp>
          <p:nvGrpSpPr>
            <p:cNvPr id="3"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1034" name="Picture 12" descr="Black1024"/>
              <p:cNvPicPr>
                <a:picLocks noChangeAspect="1" noChangeArrowheads="1"/>
              </p:cNvPicPr>
              <p:nvPr userDrawn="1"/>
            </p:nvPicPr>
            <p:blipFill>
              <a:blip r:embed="rId3"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sldLayoutIdLst>
    <p:sldLayoutId id="2147484107" r:id="rId1"/>
  </p:sldLayoutIdLst>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2" name="Group 22"/>
          <p:cNvGrpSpPr>
            <a:grpSpLocks/>
          </p:cNvGrpSpPr>
          <p:nvPr userDrawn="1"/>
        </p:nvGrpSpPr>
        <p:grpSpPr bwMode="auto">
          <a:xfrm>
            <a:off x="-17463" y="0"/>
            <a:ext cx="9180513" cy="606425"/>
            <a:chOff x="-23" y="0"/>
            <a:chExt cx="5783" cy="382"/>
          </a:xfrm>
        </p:grpSpPr>
        <p:grpSp>
          <p:nvGrpSpPr>
            <p:cNvPr id="3"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1034" name="Picture 12" descr="Black1024"/>
              <p:cNvPicPr>
                <a:picLocks noChangeAspect="1" noChangeArrowheads="1"/>
              </p:cNvPicPr>
              <p:nvPr userDrawn="1"/>
            </p:nvPicPr>
            <p:blipFill>
              <a:blip r:embed="rId3"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sldLayoutIdLst>
    <p:sldLayoutId id="2147484109" r:id="rId1"/>
  </p:sldLayoutIdLst>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050" name="Picture 11" descr="UCL_Night3mediaresources"/>
          <p:cNvPicPr>
            <a:picLocks noChangeAspect="1" noChangeArrowheads="1"/>
          </p:cNvPicPr>
          <p:nvPr userDrawn="1"/>
        </p:nvPicPr>
        <p:blipFill>
          <a:blip r:embed="rId3" cstate="print"/>
          <a:srcRect/>
          <a:stretch>
            <a:fillRect/>
          </a:stretch>
        </p:blipFill>
        <p:spPr bwMode="auto">
          <a:xfrm>
            <a:off x="0" y="260350"/>
            <a:ext cx="9467850" cy="6621463"/>
          </a:xfrm>
          <a:prstGeom prst="rect">
            <a:avLst/>
          </a:prstGeom>
          <a:noFill/>
          <a:ln w="9525">
            <a:noFill/>
            <a:miter lim="800000"/>
            <a:headEnd/>
            <a:tailEnd/>
          </a:ln>
        </p:spPr>
      </p:pic>
      <p:pic>
        <p:nvPicPr>
          <p:cNvPr id="2051" name="Picture 8" descr="Pink1024"/>
          <p:cNvPicPr>
            <a:picLocks noChangeAspect="1" noChangeArrowheads="1"/>
          </p:cNvPicPr>
          <p:nvPr userDrawn="1"/>
        </p:nvPicPr>
        <p:blipFill>
          <a:blip r:embed="rId4" cstate="print">
            <a:clrChange>
              <a:clrFrom>
                <a:srgbClr val="000000"/>
              </a:clrFrom>
              <a:clrTo>
                <a:srgbClr val="000000">
                  <a:alpha val="0"/>
                </a:srgbClr>
              </a:clrTo>
            </a:clrChange>
          </a:blip>
          <a:srcRect/>
          <a:stretch>
            <a:fillRect/>
          </a:stretch>
        </p:blipFill>
        <p:spPr bwMode="auto">
          <a:xfrm>
            <a:off x="0" y="0"/>
            <a:ext cx="9144000" cy="1295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11"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0200" y="908050"/>
            <a:ext cx="8489950" cy="1296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30200" y="2708275"/>
            <a:ext cx="8489950" cy="3457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Text Box 6"/>
          <p:cNvSpPr txBox="1">
            <a:spLocks noChangeArrowheads="1"/>
          </p:cNvSpPr>
          <p:nvPr userDrawn="1"/>
        </p:nvSpPr>
        <p:spPr bwMode="auto">
          <a:xfrm>
            <a:off x="107950" y="100013"/>
            <a:ext cx="2317750" cy="304800"/>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nvGrpSpPr>
          <p:cNvPr id="2" name="Group 22"/>
          <p:cNvGrpSpPr>
            <a:grpSpLocks/>
          </p:cNvGrpSpPr>
          <p:nvPr userDrawn="1"/>
        </p:nvGrpSpPr>
        <p:grpSpPr bwMode="auto">
          <a:xfrm>
            <a:off x="-17463" y="0"/>
            <a:ext cx="9180513" cy="606425"/>
            <a:chOff x="-23" y="0"/>
            <a:chExt cx="5783" cy="382"/>
          </a:xfrm>
        </p:grpSpPr>
        <p:grpSp>
          <p:nvGrpSpPr>
            <p:cNvPr id="3" name="Group 18"/>
            <p:cNvGrpSpPr>
              <a:grpSpLocks/>
            </p:cNvGrpSpPr>
            <p:nvPr userDrawn="1"/>
          </p:nvGrpSpPr>
          <p:grpSpPr bwMode="auto">
            <a:xfrm>
              <a:off x="-23" y="0"/>
              <a:ext cx="5783" cy="382"/>
              <a:chOff x="-12" y="-24"/>
              <a:chExt cx="5783" cy="382"/>
            </a:xfrm>
          </p:grpSpPr>
          <p:sp>
            <p:nvSpPr>
              <p:cNvPr id="3091" name="Rectangle 19"/>
              <p:cNvSpPr>
                <a:spLocks noChangeArrowheads="1"/>
              </p:cNvSpPr>
              <p:nvPr userDrawn="1"/>
            </p:nvSpPr>
            <p:spPr bwMode="auto">
              <a:xfrm>
                <a:off x="0" y="222"/>
                <a:ext cx="5760" cy="136"/>
              </a:xfrm>
              <a:prstGeom prst="rect">
                <a:avLst/>
              </a:prstGeom>
              <a:solidFill>
                <a:srgbClr val="3366FF"/>
              </a:solidFill>
              <a:ln w="9525">
                <a:solidFill>
                  <a:srgbClr val="3366FF"/>
                </a:solidFill>
                <a:miter lim="800000"/>
                <a:headEnd/>
                <a:tailEnd/>
              </a:ln>
              <a:effectLst/>
            </p:spPr>
            <p:txBody>
              <a:bodyPr wrap="none" anchor="ctr"/>
              <a:lstStyle/>
              <a:p>
                <a:pPr>
                  <a:defRPr/>
                </a:pPr>
                <a:endParaRPr lang="en-GB">
                  <a:solidFill>
                    <a:srgbClr val="000000"/>
                  </a:solidFill>
                  <a:cs typeface="Arial" charset="0"/>
                </a:endParaRPr>
              </a:p>
            </p:txBody>
          </p:sp>
          <p:pic>
            <p:nvPicPr>
              <p:cNvPr id="1034" name="Picture 12" descr="Black1024"/>
              <p:cNvPicPr>
                <a:picLocks noChangeAspect="1" noChangeArrowheads="1"/>
              </p:cNvPicPr>
              <p:nvPr userDrawn="1"/>
            </p:nvPicPr>
            <p:blipFill>
              <a:blip r:embed="rId2" cstate="print"/>
              <a:srcRect/>
              <a:stretch>
                <a:fillRect/>
              </a:stretch>
            </p:blipFill>
            <p:spPr bwMode="auto">
              <a:xfrm>
                <a:off x="-12" y="-24"/>
                <a:ext cx="5783" cy="324"/>
              </a:xfrm>
              <a:prstGeom prst="rect">
                <a:avLst/>
              </a:prstGeom>
              <a:solidFill>
                <a:srgbClr val="3366FF"/>
              </a:solidFill>
              <a:ln w="9525">
                <a:noFill/>
                <a:miter lim="800000"/>
                <a:headEnd/>
                <a:tailEnd/>
              </a:ln>
            </p:spPr>
          </p:pic>
        </p:grpSp>
        <p:sp>
          <p:nvSpPr>
            <p:cNvPr id="3093" name="Text Box 21"/>
            <p:cNvSpPr txBox="1">
              <a:spLocks noChangeArrowheads="1"/>
            </p:cNvSpPr>
            <p:nvPr userDrawn="1"/>
          </p:nvSpPr>
          <p:spPr bwMode="auto">
            <a:xfrm>
              <a:off x="68" y="80"/>
              <a:ext cx="1460" cy="192"/>
            </a:xfrm>
            <a:prstGeom prst="rect">
              <a:avLst/>
            </a:prstGeom>
            <a:noFill/>
            <a:ln w="9525">
              <a:noFill/>
              <a:miter lim="800000"/>
              <a:headEnd/>
              <a:tailEnd/>
            </a:ln>
            <a:effectLst/>
          </p:spPr>
          <p:txBody>
            <a:bodyPr wrap="none">
              <a:spAutoFit/>
            </a:bodyPr>
            <a:lstStyle/>
            <a:p>
              <a:pPr>
                <a:defRPr/>
              </a:pPr>
              <a:r>
                <a:rPr lang="en-GB" sz="1400" b="1">
                  <a:solidFill>
                    <a:srgbClr val="FFFFFF"/>
                  </a:solidFill>
                  <a:cs typeface="Arial" charset="0"/>
                </a:rPr>
                <a:t>UCL ENERGY INSTITUTE</a:t>
              </a:r>
            </a:p>
          </p:txBody>
        </p:sp>
      </p:grpSp>
      <p:sp>
        <p:nvSpPr>
          <p:cNvPr id="3095" name="Text Box 23"/>
          <p:cNvSpPr txBox="1">
            <a:spLocks noChangeArrowheads="1"/>
          </p:cNvSpPr>
          <p:nvPr userDrawn="1"/>
        </p:nvSpPr>
        <p:spPr bwMode="auto">
          <a:xfrm>
            <a:off x="0" y="6715125"/>
            <a:ext cx="9144000" cy="254000"/>
          </a:xfrm>
          <a:prstGeom prst="rect">
            <a:avLst/>
          </a:prstGeom>
          <a:solidFill>
            <a:schemeClr val="tx1"/>
          </a:solidFill>
          <a:ln w="9525">
            <a:solidFill>
              <a:schemeClr val="tx1"/>
            </a:solidFill>
            <a:miter lim="800000"/>
            <a:headEnd/>
            <a:tailEnd/>
          </a:ln>
          <a:effectLst/>
        </p:spPr>
        <p:txBody>
          <a:bodyPr>
            <a:spAutoFit/>
          </a:bodyPr>
          <a:lstStyle/>
          <a:p>
            <a:pPr>
              <a:defRPr/>
            </a:pPr>
            <a:endParaRPr lang="en-GB" sz="1000">
              <a:solidFill>
                <a:srgbClr val="0066CC"/>
              </a:solidFill>
              <a:cs typeface="Arial" charset="0"/>
            </a:endParaRPr>
          </a:p>
        </p:txBody>
      </p:sp>
    </p:spTree>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charset="0"/>
        </a:defRPr>
      </a:lvl2pPr>
      <a:lvl3pPr algn="l" rtl="0" eaLnBrk="0" fontAlgn="base" hangingPunct="0">
        <a:spcBef>
          <a:spcPct val="0"/>
        </a:spcBef>
        <a:spcAft>
          <a:spcPct val="0"/>
        </a:spcAft>
        <a:defRPr sz="3000" b="1">
          <a:solidFill>
            <a:schemeClr val="tx2"/>
          </a:solidFill>
          <a:latin typeface="Arial" charset="0"/>
        </a:defRPr>
      </a:lvl3pPr>
      <a:lvl4pPr algn="l" rtl="0" eaLnBrk="0" fontAlgn="base" hangingPunct="0">
        <a:spcBef>
          <a:spcPct val="0"/>
        </a:spcBef>
        <a:spcAft>
          <a:spcPct val="0"/>
        </a:spcAft>
        <a:defRPr sz="3000" b="1">
          <a:solidFill>
            <a:schemeClr val="tx2"/>
          </a:solidFill>
          <a:latin typeface="Arial" charset="0"/>
        </a:defRPr>
      </a:lvl4pPr>
      <a:lvl5pPr algn="l" rtl="0" eaLnBrk="0" fontAlgn="base" hangingPunct="0">
        <a:spcBef>
          <a:spcPct val="0"/>
        </a:spcBef>
        <a:spcAft>
          <a:spcPct val="0"/>
        </a:spcAft>
        <a:defRPr sz="3000" b="1">
          <a:solidFill>
            <a:schemeClr val="tx2"/>
          </a:solidFill>
          <a:latin typeface="Arial"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14"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6781800" y="6400800"/>
            <a:ext cx="2209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chemeClr val="bg2"/>
                </a:solidFill>
              </a:defRPr>
            </a:lvl1pPr>
          </a:lstStyle>
          <a:p>
            <a:pPr eaLnBrk="0" hangingPunct="0">
              <a:defRPr/>
            </a:pPr>
            <a:endParaRPr lang="en-US">
              <a:solidFill>
                <a:srgbClr val="808080"/>
              </a:solidFill>
              <a:latin typeface="Times New Roman" charset="0"/>
            </a:endParaRPr>
          </a:p>
        </p:txBody>
      </p:sp>
      <p:sp>
        <p:nvSpPr>
          <p:cNvPr id="1030" name="Rectangle 6"/>
          <p:cNvSpPr>
            <a:spLocks noGrp="1" noChangeArrowheads="1"/>
          </p:cNvSpPr>
          <p:nvPr>
            <p:ph type="sldNum" sz="quarter" idx="4"/>
          </p:nvPr>
        </p:nvSpPr>
        <p:spPr bwMode="auto">
          <a:xfrm>
            <a:off x="32766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4E864CF-8C9B-4A4E-ADAC-0F48618DACAE}" type="slidenum">
              <a:rPr lang="en-US">
                <a:solidFill>
                  <a:srgbClr val="000000"/>
                </a:solidFill>
                <a:latin typeface="Times New Roman" charset="0"/>
              </a:rPr>
              <a:pPr eaLnBrk="0" hangingPunct="0">
                <a:defRPr/>
              </a:pPr>
              <a:t>‹#›</a:t>
            </a:fld>
            <a:endParaRPr lang="en-US">
              <a:solidFill>
                <a:srgbClr val="000000"/>
              </a:solidFill>
              <a:latin typeface="Times New Roman" charset="0"/>
            </a:endParaRPr>
          </a:p>
        </p:txBody>
      </p:sp>
      <p:sp>
        <p:nvSpPr>
          <p:cNvPr id="2" name="TextBox 1"/>
          <p:cNvSpPr txBox="1"/>
          <p:nvPr userDrawn="1"/>
        </p:nvSpPr>
        <p:spPr>
          <a:xfrm>
            <a:off x="8610600" y="6490156"/>
            <a:ext cx="381000" cy="230832"/>
          </a:xfrm>
          <a:prstGeom prst="rect">
            <a:avLst/>
          </a:prstGeom>
          <a:noFill/>
        </p:spPr>
        <p:txBody>
          <a:bodyPr wrap="square" rtlCol="0">
            <a:spAutoFit/>
          </a:bodyPr>
          <a:lstStyle/>
          <a:p>
            <a:pPr eaLnBrk="0" hangingPunct="0"/>
            <a:fld id="{80979651-78C8-4E13-B8B3-A6168C5FFA10}" type="slidenum">
              <a:rPr lang="en-US" sz="900" smtClean="0">
                <a:solidFill>
                  <a:srgbClr val="000000"/>
                </a:solidFill>
                <a:latin typeface="Arial"/>
              </a:rPr>
              <a:pPr eaLnBrk="0" hangingPunct="0"/>
              <a:t>‹#›</a:t>
            </a:fld>
            <a:endParaRPr lang="en-US" sz="9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4116" r:id="rId1"/>
  </p:sldLayoutIdLst>
  <p:txStyles>
    <p:titleStyle>
      <a:lvl1pPr algn="ctr" rtl="0" eaLnBrk="0" fontAlgn="base" hangingPunct="0">
        <a:spcBef>
          <a:spcPct val="0"/>
        </a:spcBef>
        <a:spcAft>
          <a:spcPct val="0"/>
        </a:spcAft>
        <a:defRPr sz="4400" b="1">
          <a:solidFill>
            <a:srgbClr val="000099"/>
          </a:solidFill>
          <a:latin typeface="+mj-lt"/>
          <a:ea typeface="+mj-ea"/>
          <a:cs typeface="+mj-cs"/>
        </a:defRPr>
      </a:lvl1pPr>
      <a:lvl2pPr algn="ctr" rtl="0" eaLnBrk="0" fontAlgn="base" hangingPunct="0">
        <a:spcBef>
          <a:spcPct val="0"/>
        </a:spcBef>
        <a:spcAft>
          <a:spcPct val="0"/>
        </a:spcAft>
        <a:defRPr sz="4400" b="1">
          <a:solidFill>
            <a:srgbClr val="000099"/>
          </a:solidFill>
          <a:latin typeface="Arial" charset="0"/>
        </a:defRPr>
      </a:lvl2pPr>
      <a:lvl3pPr algn="ctr" rtl="0" eaLnBrk="0" fontAlgn="base" hangingPunct="0">
        <a:spcBef>
          <a:spcPct val="0"/>
        </a:spcBef>
        <a:spcAft>
          <a:spcPct val="0"/>
        </a:spcAft>
        <a:defRPr sz="4400" b="1">
          <a:solidFill>
            <a:srgbClr val="000099"/>
          </a:solidFill>
          <a:latin typeface="Arial" charset="0"/>
        </a:defRPr>
      </a:lvl3pPr>
      <a:lvl4pPr algn="ctr" rtl="0" eaLnBrk="0" fontAlgn="base" hangingPunct="0">
        <a:spcBef>
          <a:spcPct val="0"/>
        </a:spcBef>
        <a:spcAft>
          <a:spcPct val="0"/>
        </a:spcAft>
        <a:defRPr sz="4400" b="1">
          <a:solidFill>
            <a:srgbClr val="000099"/>
          </a:solidFill>
          <a:latin typeface="Arial" charset="0"/>
        </a:defRPr>
      </a:lvl4pPr>
      <a:lvl5pPr algn="ctr" rtl="0" eaLnBrk="0" fontAlgn="base" hangingPunct="0">
        <a:spcBef>
          <a:spcPct val="0"/>
        </a:spcBef>
        <a:spcAft>
          <a:spcPct val="0"/>
        </a:spcAft>
        <a:defRPr sz="4400" b="1">
          <a:solidFill>
            <a:srgbClr val="000099"/>
          </a:solidFill>
          <a:latin typeface="Arial" charset="0"/>
        </a:defRPr>
      </a:lvl5pPr>
      <a:lvl6pPr marL="457200" algn="ctr" rtl="0" eaLnBrk="0" fontAlgn="base" hangingPunct="0">
        <a:spcBef>
          <a:spcPct val="0"/>
        </a:spcBef>
        <a:spcAft>
          <a:spcPct val="0"/>
        </a:spcAft>
        <a:defRPr sz="4400" b="1">
          <a:solidFill>
            <a:srgbClr val="000099"/>
          </a:solidFill>
          <a:latin typeface="Arial" charset="0"/>
        </a:defRPr>
      </a:lvl6pPr>
      <a:lvl7pPr marL="914400" algn="ctr" rtl="0" eaLnBrk="0" fontAlgn="base" hangingPunct="0">
        <a:spcBef>
          <a:spcPct val="0"/>
        </a:spcBef>
        <a:spcAft>
          <a:spcPct val="0"/>
        </a:spcAft>
        <a:defRPr sz="4400" b="1">
          <a:solidFill>
            <a:srgbClr val="000099"/>
          </a:solidFill>
          <a:latin typeface="Arial" charset="0"/>
        </a:defRPr>
      </a:lvl7pPr>
      <a:lvl8pPr marL="1371600" algn="ctr" rtl="0" eaLnBrk="0" fontAlgn="base" hangingPunct="0">
        <a:spcBef>
          <a:spcPct val="0"/>
        </a:spcBef>
        <a:spcAft>
          <a:spcPct val="0"/>
        </a:spcAft>
        <a:defRPr sz="4400" b="1">
          <a:solidFill>
            <a:srgbClr val="000099"/>
          </a:solidFill>
          <a:latin typeface="Arial" charset="0"/>
        </a:defRPr>
      </a:lvl8pPr>
      <a:lvl9pPr marL="1828800" algn="ctr" rtl="0" eaLnBrk="0" fontAlgn="base" hangingPunct="0">
        <a:spcBef>
          <a:spcPct val="0"/>
        </a:spcBef>
        <a:spcAft>
          <a:spcPct val="0"/>
        </a:spcAft>
        <a:defRPr sz="44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rgbClr val="00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0033CC"/>
          </a:solidFill>
          <a:latin typeface="+mn-lt"/>
        </a:defRPr>
      </a:lvl2pPr>
      <a:lvl3pPr marL="1143000" indent="-228600" algn="l" rtl="0" eaLnBrk="0" fontAlgn="base" hangingPunct="0">
        <a:spcBef>
          <a:spcPct val="20000"/>
        </a:spcBef>
        <a:spcAft>
          <a:spcPct val="0"/>
        </a:spcAft>
        <a:buChar char="•"/>
        <a:defRPr sz="2400">
          <a:solidFill>
            <a:srgbClr val="0033CC"/>
          </a:solidFill>
          <a:latin typeface="+mn-lt"/>
        </a:defRPr>
      </a:lvl3pPr>
      <a:lvl4pPr marL="1600200" indent="-228600" algn="l" rtl="0" eaLnBrk="0" fontAlgn="base" hangingPunct="0">
        <a:spcBef>
          <a:spcPct val="20000"/>
        </a:spcBef>
        <a:spcAft>
          <a:spcPct val="0"/>
        </a:spcAft>
        <a:buChar char="–"/>
        <a:defRPr sz="2000">
          <a:solidFill>
            <a:srgbClr val="0033CC"/>
          </a:solidFill>
          <a:latin typeface="+mn-lt"/>
        </a:defRPr>
      </a:lvl4pPr>
      <a:lvl5pPr marL="2057400" indent="-228600" algn="l" rtl="0" eaLnBrk="0" fontAlgn="base" hangingPunct="0">
        <a:spcBef>
          <a:spcPct val="20000"/>
        </a:spcBef>
        <a:spcAft>
          <a:spcPct val="0"/>
        </a:spcAft>
        <a:buChar char="»"/>
        <a:defRPr sz="2000">
          <a:solidFill>
            <a:srgbClr val="0033CC"/>
          </a:solidFill>
          <a:latin typeface="+mn-lt"/>
        </a:defRPr>
      </a:lvl5pPr>
      <a:lvl6pPr marL="2514600" indent="-228600" algn="l" rtl="0" eaLnBrk="0" fontAlgn="base" hangingPunct="0">
        <a:spcBef>
          <a:spcPct val="20000"/>
        </a:spcBef>
        <a:spcAft>
          <a:spcPct val="0"/>
        </a:spcAft>
        <a:buChar char="»"/>
        <a:defRPr sz="2000">
          <a:solidFill>
            <a:srgbClr val="0033CC"/>
          </a:solidFill>
          <a:latin typeface="+mn-lt"/>
        </a:defRPr>
      </a:lvl6pPr>
      <a:lvl7pPr marL="2971800" indent="-228600" algn="l" rtl="0" eaLnBrk="0" fontAlgn="base" hangingPunct="0">
        <a:spcBef>
          <a:spcPct val="20000"/>
        </a:spcBef>
        <a:spcAft>
          <a:spcPct val="0"/>
        </a:spcAft>
        <a:buChar char="»"/>
        <a:defRPr sz="2000">
          <a:solidFill>
            <a:srgbClr val="0033CC"/>
          </a:solidFill>
          <a:latin typeface="+mn-lt"/>
        </a:defRPr>
      </a:lvl7pPr>
      <a:lvl8pPr marL="3429000" indent="-228600" algn="l" rtl="0" eaLnBrk="0" fontAlgn="base" hangingPunct="0">
        <a:spcBef>
          <a:spcPct val="20000"/>
        </a:spcBef>
        <a:spcAft>
          <a:spcPct val="0"/>
        </a:spcAft>
        <a:buChar char="»"/>
        <a:defRPr sz="2000">
          <a:solidFill>
            <a:srgbClr val="0033CC"/>
          </a:solidFill>
          <a:latin typeface="+mn-lt"/>
        </a:defRPr>
      </a:lvl8pPr>
      <a:lvl9pPr marL="3886200" indent="-228600" algn="l" rtl="0" eaLnBrk="0" fontAlgn="base" hangingPunct="0">
        <a:spcBef>
          <a:spcPct val="20000"/>
        </a:spcBef>
        <a:spcAft>
          <a:spcPct val="0"/>
        </a:spcAft>
        <a:buChar char="»"/>
        <a:defRPr sz="2000">
          <a:solidFill>
            <a:srgbClr val="0033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5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59.xml.rels><?xml version="1.0" encoding="UTF-8" standalone="yes"?>
<Relationships xmlns="http://schemas.openxmlformats.org/package/2006/relationships"><Relationship Id="rId3" Type="http://schemas.openxmlformats.org/officeDocument/2006/relationships/hyperlink" Target="http://www.longfinance.net/publications.html" TargetMode="External"/><Relationship Id="rId2" Type="http://schemas.openxmlformats.org/officeDocument/2006/relationships/hyperlink" Target="http://www.longfinance.net/events.html" TargetMode="External"/><Relationship Id="rId1" Type="http://schemas.openxmlformats.org/officeDocument/2006/relationships/slideLayout" Target="../slideLayouts/slideLayout2.xml"/><Relationship Id="rId4" Type="http://schemas.openxmlformats.org/officeDocument/2006/relationships/hyperlink" Target="http://www.longfinance.net/online-community.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40.png"/><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1550" y="34925"/>
            <a:ext cx="7921625" cy="954088"/>
          </a:xfrm>
        </p:spPr>
        <p:txBody>
          <a:bodyPr/>
          <a:lstStyle/>
          <a:p>
            <a:pPr>
              <a:defRPr/>
            </a:pPr>
            <a:r>
              <a:rPr lang="cy-GB" sz="2800" dirty="0" smtClean="0"/>
              <a:t>Long Finance &amp; UCL</a:t>
            </a:r>
            <a:br>
              <a:rPr lang="cy-GB" sz="2800" dirty="0" smtClean="0"/>
            </a:br>
            <a:r>
              <a:rPr lang="cy-GB" sz="2800" dirty="0" smtClean="0"/>
              <a:t>Autumn Conference 2012</a:t>
            </a:r>
            <a:endParaRPr sz="2800" dirty="0"/>
          </a:p>
        </p:txBody>
      </p:sp>
      <p:sp>
        <p:nvSpPr>
          <p:cNvPr id="43011" name="Subtitle 2"/>
          <p:cNvSpPr>
            <a:spLocks noGrp="1"/>
          </p:cNvSpPr>
          <p:nvPr>
            <p:ph type="subTitle" idx="1"/>
          </p:nvPr>
        </p:nvSpPr>
        <p:spPr>
          <a:xfrm>
            <a:off x="971550" y="2428875"/>
            <a:ext cx="7921625" cy="1000125"/>
          </a:xfrm>
        </p:spPr>
        <p:txBody>
          <a:bodyPr/>
          <a:lstStyle/>
          <a:p>
            <a:r>
              <a:rPr lang="en-GB" dirty="0" smtClean="0">
                <a:latin typeface="Arial" charset="0"/>
                <a:cs typeface="Arial" charset="0"/>
              </a:rPr>
              <a:t>“Measures Beyond Money”</a:t>
            </a:r>
            <a:endParaRPr lang="en-US"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45383"/>
            <a:ext cx="7920880" cy="646331"/>
          </a:xfrm>
        </p:spPr>
        <p:txBody>
          <a:bodyPr/>
          <a:lstStyle/>
          <a:p>
            <a:r>
              <a:rPr lang="en-GB" dirty="0" smtClean="0"/>
              <a:t>Rio +20</a:t>
            </a:r>
            <a:endParaRPr lang="en-US" dirty="0"/>
          </a:p>
        </p:txBody>
      </p:sp>
      <p:sp>
        <p:nvSpPr>
          <p:cNvPr id="5" name="TextBox 4"/>
          <p:cNvSpPr txBox="1"/>
          <p:nvPr/>
        </p:nvSpPr>
        <p:spPr>
          <a:xfrm>
            <a:off x="971600" y="1272237"/>
            <a:ext cx="7848872" cy="5109091"/>
          </a:xfrm>
          <a:prstGeom prst="rect">
            <a:avLst/>
          </a:prstGeom>
          <a:noFill/>
        </p:spPr>
        <p:txBody>
          <a:bodyPr wrap="square" rtlCol="0">
            <a:spAutoFit/>
          </a:bodyPr>
          <a:lstStyle/>
          <a:p>
            <a:r>
              <a:rPr lang="en-US" sz="2800" b="1" dirty="0" smtClean="0"/>
              <a:t>Article 111 of the zero draft for Rio +20</a:t>
            </a:r>
          </a:p>
          <a:p>
            <a:r>
              <a:rPr lang="en-US" sz="2800" dirty="0" smtClean="0"/>
              <a:t> </a:t>
            </a:r>
          </a:p>
          <a:p>
            <a:r>
              <a:rPr lang="en-US" sz="2800" dirty="0" smtClean="0"/>
              <a:t>111. We also recognize the limitations of GDP as a measure of well-being. We agree to further develop and strengthen indicators complementing GDP that integrate economic, social and environmental dimensions in a balanced manner. We request the Secretary-General to establish a process in consultation with the UN system and other relevant organizations.</a:t>
            </a:r>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smtClean="0"/>
              <a:t>Agenda</a:t>
            </a:r>
            <a:endParaRPr lang="en-GB"/>
          </a:p>
        </p:txBody>
      </p:sp>
      <p:sp>
        <p:nvSpPr>
          <p:cNvPr id="48133" name="Content Placeholder 2"/>
          <p:cNvSpPr>
            <a:spLocks noGrp="1"/>
          </p:cNvSpPr>
          <p:nvPr>
            <p:ph idx="1"/>
          </p:nvPr>
        </p:nvSpPr>
        <p:spPr>
          <a:xfrm>
            <a:off x="971550" y="908050"/>
            <a:ext cx="7992938" cy="5834063"/>
          </a:xfrm>
        </p:spPr>
        <p:txBody>
          <a:bodyPr/>
          <a:lstStyle/>
          <a:p>
            <a:pPr>
              <a:spcBef>
                <a:spcPct val="0"/>
              </a:spcBef>
              <a:buFont typeface="Arial" charset="0"/>
              <a:buNone/>
            </a:pPr>
            <a:r>
              <a:rPr lang="en-GB" sz="1800" b="1" dirty="0" smtClean="0">
                <a:latin typeface="Arial" charset="0"/>
                <a:cs typeface="Arial" charset="0"/>
              </a:rPr>
              <a:t>14:30 – 14:35</a:t>
            </a:r>
            <a:r>
              <a:rPr lang="en-GB" sz="1800" dirty="0" smtClean="0">
                <a:latin typeface="Arial" charset="0"/>
                <a:cs typeface="Arial" charset="0"/>
              </a:rPr>
              <a:t>	Welcome</a:t>
            </a:r>
          </a:p>
          <a:p>
            <a:pPr>
              <a:spcBef>
                <a:spcPct val="0"/>
              </a:spcBef>
              <a:buFont typeface="Arial" charset="0"/>
              <a:buNone/>
            </a:pPr>
            <a:endParaRPr lang="en-GB" sz="1800" dirty="0" smtClean="0">
              <a:latin typeface="Arial" charset="0"/>
              <a:cs typeface="Arial" charset="0"/>
            </a:endParaRPr>
          </a:p>
          <a:p>
            <a:pPr>
              <a:spcBef>
                <a:spcPct val="0"/>
              </a:spcBef>
              <a:buFont typeface="Arial" charset="0"/>
              <a:buNone/>
            </a:pPr>
            <a:r>
              <a:rPr lang="en-GB" sz="1800" b="1" dirty="0" smtClean="0">
                <a:latin typeface="Arial" charset="0"/>
                <a:cs typeface="Arial" charset="0"/>
              </a:rPr>
              <a:t>14:35 – 14:40</a:t>
            </a:r>
            <a:r>
              <a:rPr lang="en-GB" sz="1800" dirty="0" smtClean="0">
                <a:latin typeface="Arial" charset="0"/>
                <a:cs typeface="Arial" charset="0"/>
              </a:rPr>
              <a:t>	Introduction</a:t>
            </a:r>
          </a:p>
          <a:p>
            <a:pPr>
              <a:spcBef>
                <a:spcPct val="0"/>
              </a:spcBef>
              <a:buFont typeface="Arial" charset="0"/>
              <a:buNone/>
            </a:pPr>
            <a:endParaRPr lang="en-GB" sz="1800" dirty="0" smtClean="0">
              <a:latin typeface="Arial" charset="0"/>
              <a:cs typeface="Arial" charset="0"/>
            </a:endParaRPr>
          </a:p>
          <a:p>
            <a:pPr>
              <a:spcBef>
                <a:spcPct val="0"/>
              </a:spcBef>
              <a:buNone/>
            </a:pPr>
            <a:r>
              <a:rPr lang="en-GB" sz="1800" b="1" dirty="0" smtClean="0">
                <a:latin typeface="Arial" charset="0"/>
                <a:cs typeface="Arial" charset="0"/>
              </a:rPr>
              <a:t>14:45 – 15:15	</a:t>
            </a:r>
            <a:r>
              <a:rPr lang="en-GB" sz="1800" dirty="0" smtClean="0">
                <a:latin typeface="Arial" charset="0"/>
                <a:cs typeface="Arial" charset="0"/>
              </a:rPr>
              <a:t>Keynote: </a:t>
            </a:r>
            <a:r>
              <a:rPr lang="en-GB" sz="1800" b="1" dirty="0" smtClean="0"/>
              <a:t>“Energy &amp; </a:t>
            </a:r>
            <a:r>
              <a:rPr lang="en-GB" sz="1800" b="1" dirty="0" err="1" smtClean="0"/>
              <a:t>Emergy</a:t>
            </a:r>
            <a:r>
              <a:rPr lang="en-GB" sz="1800" b="1" dirty="0" smtClean="0"/>
              <a:t> – Measuring Well-Being 		Among Nations”</a:t>
            </a:r>
            <a:r>
              <a:rPr lang="en-GB" sz="1800" dirty="0" smtClean="0"/>
              <a:t> – Denis White, Oregon State University</a:t>
            </a:r>
            <a:endParaRPr lang="en-GB" sz="1800" b="1" i="1" dirty="0" smtClean="0">
              <a:latin typeface="Arial" charset="0"/>
              <a:cs typeface="Arial" charset="0"/>
            </a:endParaRPr>
          </a:p>
          <a:p>
            <a:pPr>
              <a:spcBef>
                <a:spcPct val="0"/>
              </a:spcBef>
              <a:buFont typeface="Arial" charset="0"/>
              <a:buNone/>
            </a:pPr>
            <a:endParaRPr lang="en-GB" sz="1800" b="1" dirty="0" smtClean="0">
              <a:latin typeface="Arial" charset="0"/>
              <a:cs typeface="Arial" charset="0"/>
            </a:endParaRPr>
          </a:p>
          <a:p>
            <a:pPr>
              <a:spcBef>
                <a:spcPct val="0"/>
              </a:spcBef>
              <a:buNone/>
            </a:pPr>
            <a:r>
              <a:rPr lang="en-GB" sz="1800" b="1" dirty="0" smtClean="0">
                <a:latin typeface="Arial" charset="0"/>
                <a:cs typeface="Arial" charset="0"/>
              </a:rPr>
              <a:t>15:15 – 16:00	</a:t>
            </a:r>
            <a:r>
              <a:rPr lang="en-GB" sz="1800" dirty="0" smtClean="0">
                <a:latin typeface="Arial" charset="0"/>
                <a:cs typeface="Arial" charset="0"/>
              </a:rPr>
              <a:t>Panel: </a:t>
            </a:r>
            <a:r>
              <a:rPr lang="en-GB" sz="1800" b="1" dirty="0" smtClean="0"/>
              <a:t>“Beyond GDP: Measures of Growth and Well-		Being”</a:t>
            </a:r>
            <a:endParaRPr lang="en-GB" sz="1800" b="1" i="1" dirty="0" smtClean="0">
              <a:latin typeface="Arial" charset="0"/>
              <a:cs typeface="Arial" charset="0"/>
            </a:endParaRPr>
          </a:p>
          <a:p>
            <a:pPr>
              <a:spcBef>
                <a:spcPct val="0"/>
              </a:spcBef>
              <a:buFont typeface="Arial" charset="0"/>
              <a:buNone/>
            </a:pPr>
            <a:endParaRPr lang="en-GB" sz="1800" b="1" i="1" dirty="0" smtClean="0">
              <a:latin typeface="Arial" charset="0"/>
              <a:cs typeface="Arial" charset="0"/>
            </a:endParaRPr>
          </a:p>
          <a:p>
            <a:pPr>
              <a:spcBef>
                <a:spcPct val="0"/>
              </a:spcBef>
              <a:buFont typeface="Arial" charset="0"/>
              <a:buNone/>
            </a:pPr>
            <a:r>
              <a:rPr lang="en-GB" sz="1800" b="1" dirty="0" smtClean="0">
                <a:latin typeface="Arial" charset="0"/>
                <a:cs typeface="Arial" charset="0"/>
              </a:rPr>
              <a:t>16:00 – 16:20</a:t>
            </a:r>
            <a:r>
              <a:rPr lang="en-GB" sz="1800" b="1" i="1" dirty="0" smtClean="0">
                <a:latin typeface="Arial" charset="0"/>
                <a:cs typeface="Arial" charset="0"/>
              </a:rPr>
              <a:t>	</a:t>
            </a:r>
            <a:r>
              <a:rPr lang="en-GB" sz="1800" dirty="0" smtClean="0">
                <a:latin typeface="Arial" charset="0"/>
                <a:cs typeface="Arial" charset="0"/>
              </a:rPr>
              <a:t>Break</a:t>
            </a:r>
          </a:p>
          <a:p>
            <a:pPr>
              <a:spcBef>
                <a:spcPct val="0"/>
              </a:spcBef>
              <a:buFont typeface="Arial" charset="0"/>
              <a:buNone/>
            </a:pPr>
            <a:endParaRPr lang="en-GB" sz="1800" b="1" i="1" dirty="0" smtClean="0">
              <a:latin typeface="Arial" charset="0"/>
              <a:cs typeface="Arial" charset="0"/>
            </a:endParaRPr>
          </a:p>
          <a:p>
            <a:pPr>
              <a:spcBef>
                <a:spcPct val="0"/>
              </a:spcBef>
              <a:buNone/>
            </a:pPr>
            <a:r>
              <a:rPr lang="en-GB" sz="1800" b="1" dirty="0" smtClean="0">
                <a:latin typeface="Arial" charset="0"/>
                <a:cs typeface="Arial" charset="0"/>
              </a:rPr>
              <a:t>16:20 – 16:40	</a:t>
            </a:r>
            <a:r>
              <a:rPr lang="en-GB" sz="1800" dirty="0" smtClean="0">
                <a:latin typeface="Arial" charset="0"/>
                <a:cs typeface="Arial" charset="0"/>
              </a:rPr>
              <a:t>Presentation:</a:t>
            </a:r>
            <a:r>
              <a:rPr lang="en-GB" sz="1800" b="1" i="1" dirty="0" smtClean="0">
                <a:latin typeface="Arial" charset="0"/>
                <a:cs typeface="Arial" charset="0"/>
              </a:rPr>
              <a:t> </a:t>
            </a:r>
            <a:r>
              <a:rPr lang="en-GB" sz="1800" b="1" dirty="0" smtClean="0"/>
              <a:t>“Green Growth: the What, Why and How” 		– </a:t>
            </a:r>
            <a:r>
              <a:rPr lang="en-GB" sz="1800" dirty="0" smtClean="0"/>
              <a:t>Professor Paul </a:t>
            </a:r>
            <a:r>
              <a:rPr lang="en-GB" sz="1800" dirty="0" err="1" smtClean="0"/>
              <a:t>Ekins</a:t>
            </a:r>
            <a:r>
              <a:rPr lang="en-GB" sz="1800" dirty="0" smtClean="0"/>
              <a:t>, UCL Energy Institute	 </a:t>
            </a:r>
          </a:p>
          <a:p>
            <a:pPr>
              <a:spcBef>
                <a:spcPct val="0"/>
              </a:spcBef>
              <a:buFont typeface="Arial" charset="0"/>
              <a:buNone/>
            </a:pPr>
            <a:endParaRPr lang="en-GB" sz="1800" b="1" i="1" dirty="0" smtClean="0">
              <a:latin typeface="Arial" charset="0"/>
              <a:cs typeface="Arial" charset="0"/>
            </a:endParaRPr>
          </a:p>
          <a:p>
            <a:pPr>
              <a:spcBef>
                <a:spcPct val="0"/>
              </a:spcBef>
              <a:buNone/>
            </a:pPr>
            <a:r>
              <a:rPr lang="en-GB" sz="1800" b="1" dirty="0" smtClean="0">
                <a:latin typeface="Arial" charset="0"/>
                <a:cs typeface="Arial" charset="0"/>
              </a:rPr>
              <a:t>16:40 – 17:25	</a:t>
            </a:r>
            <a:r>
              <a:rPr lang="en-GB" sz="1800" dirty="0" smtClean="0">
                <a:latin typeface="Arial" charset="0"/>
                <a:cs typeface="Arial" charset="0"/>
              </a:rPr>
              <a:t>Panel: </a:t>
            </a:r>
            <a:r>
              <a:rPr lang="en-GB" sz="1800" b="1" dirty="0" smtClean="0"/>
              <a:t>“Green Growth: The Grand Policy Challenge 		and the Role of Science”</a:t>
            </a:r>
            <a:endParaRPr lang="en-GB" sz="1800" b="1" i="1" dirty="0" smtClean="0">
              <a:latin typeface="Arial" charset="0"/>
              <a:cs typeface="Arial" charset="0"/>
            </a:endParaRPr>
          </a:p>
          <a:p>
            <a:pPr>
              <a:spcBef>
                <a:spcPct val="0"/>
              </a:spcBef>
              <a:buFont typeface="Arial" charset="0"/>
              <a:buNone/>
            </a:pPr>
            <a:endParaRPr lang="en-GB" sz="1800" b="1" i="1" dirty="0" smtClean="0">
              <a:latin typeface="Arial" charset="0"/>
              <a:cs typeface="Arial" charset="0"/>
            </a:endParaRPr>
          </a:p>
          <a:p>
            <a:pPr>
              <a:spcBef>
                <a:spcPct val="0"/>
              </a:spcBef>
              <a:buFont typeface="Arial" charset="0"/>
              <a:buNone/>
            </a:pPr>
            <a:r>
              <a:rPr lang="en-GB" sz="1800" b="1" dirty="0" smtClean="0">
                <a:latin typeface="Arial" charset="0"/>
                <a:cs typeface="Arial" charset="0"/>
              </a:rPr>
              <a:t>17:25 – 17:30	</a:t>
            </a:r>
            <a:r>
              <a:rPr lang="en-GB" sz="1800" dirty="0" smtClean="0">
                <a:latin typeface="Arial" charset="0"/>
                <a:cs typeface="Arial" charset="0"/>
              </a:rPr>
              <a:t>Close</a:t>
            </a:r>
          </a:p>
          <a:p>
            <a:pPr>
              <a:spcBef>
                <a:spcPct val="0"/>
              </a:spcBef>
              <a:buFont typeface="Arial" charset="0"/>
              <a:buNone/>
            </a:pPr>
            <a:endParaRPr lang="en-GB" sz="1800" b="1" dirty="0" smtClean="0">
              <a:latin typeface="Arial" charset="0"/>
              <a:cs typeface="Arial" charset="0"/>
            </a:endParaRPr>
          </a:p>
          <a:p>
            <a:pPr>
              <a:spcBef>
                <a:spcPct val="0"/>
              </a:spcBef>
              <a:buFont typeface="Arial" charset="0"/>
              <a:buNone/>
            </a:pPr>
            <a:r>
              <a:rPr lang="en-GB" sz="1800" b="1" dirty="0" smtClean="0">
                <a:latin typeface="Arial" charset="0"/>
                <a:cs typeface="Arial" charset="0"/>
              </a:rPr>
              <a:t>17:30 – 18:30	</a:t>
            </a:r>
            <a:r>
              <a:rPr lang="en-GB" sz="1800" dirty="0" smtClean="0">
                <a:latin typeface="Arial" charset="0"/>
                <a:cs typeface="Arial" charset="0"/>
              </a:rPr>
              <a:t>Reception</a:t>
            </a:r>
          </a:p>
          <a:p>
            <a:pPr algn="ctr">
              <a:buFont typeface="Arial" charset="0"/>
              <a:buNone/>
            </a:pPr>
            <a:endParaRPr lang="en-GB" dirty="0" smtClean="0">
              <a:latin typeface="Arial" charset="0"/>
              <a:cs typeface="Arial"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cy-GB" smtClean="0"/>
              <a:t>Keynote Address</a:t>
            </a:r>
            <a:endParaRPr/>
          </a:p>
        </p:txBody>
      </p:sp>
      <p:sp>
        <p:nvSpPr>
          <p:cNvPr id="49157" name="Content Placeholder 2"/>
          <p:cNvSpPr>
            <a:spLocks noGrp="1"/>
          </p:cNvSpPr>
          <p:nvPr>
            <p:ph idx="1"/>
          </p:nvPr>
        </p:nvSpPr>
        <p:spPr>
          <a:xfrm>
            <a:off x="287337" y="1196752"/>
            <a:ext cx="8677151" cy="5143500"/>
          </a:xfrm>
        </p:spPr>
        <p:txBody>
          <a:bodyPr/>
          <a:lstStyle/>
          <a:p>
            <a:pPr algn="ctr">
              <a:buFont typeface="Arial" charset="0"/>
              <a:buNone/>
            </a:pPr>
            <a:endParaRPr lang="cy-GB" sz="3600" b="1" dirty="0" smtClean="0">
              <a:latin typeface="Arial" charset="0"/>
              <a:cs typeface="Arial" charset="0"/>
            </a:endParaRPr>
          </a:p>
          <a:p>
            <a:pPr algn="ctr">
              <a:buNone/>
            </a:pPr>
            <a:r>
              <a:rPr lang="en-GB" sz="3600" b="1" dirty="0" smtClean="0"/>
              <a:t>“Energy &amp; </a:t>
            </a:r>
            <a:r>
              <a:rPr lang="en-GB" sz="3600" b="1" dirty="0" err="1" smtClean="0"/>
              <a:t>Emergy</a:t>
            </a:r>
            <a:r>
              <a:rPr lang="en-GB" sz="3600" b="1" dirty="0" smtClean="0"/>
              <a:t> – Measuring Well-Being 	Among Nations”</a:t>
            </a:r>
            <a:endParaRPr lang="en-GB" sz="3600" dirty="0" smtClean="0"/>
          </a:p>
          <a:p>
            <a:pPr algn="ctr">
              <a:buNone/>
            </a:pPr>
            <a:endParaRPr lang="en-GB" sz="3600" dirty="0" smtClean="0"/>
          </a:p>
          <a:p>
            <a:pPr algn="ctr">
              <a:buNone/>
            </a:pPr>
            <a:r>
              <a:rPr lang="en-GB" sz="3600" dirty="0" smtClean="0"/>
              <a:t> </a:t>
            </a:r>
            <a:r>
              <a:rPr lang="en-GB" sz="3600" b="1" dirty="0" smtClean="0"/>
              <a:t>Denis White, </a:t>
            </a:r>
          </a:p>
          <a:p>
            <a:pPr algn="ctr">
              <a:buNone/>
            </a:pPr>
            <a:r>
              <a:rPr lang="en-GB" sz="3600" b="1" dirty="0" smtClean="0"/>
              <a:t>Oregon State University</a:t>
            </a:r>
            <a:endParaRPr lang="cy-GB" sz="3600" b="1" dirty="0" smtClean="0">
              <a:latin typeface="Arial" charset="0"/>
              <a:cs typeface="Arial"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90600" y="228600"/>
            <a:ext cx="7315200" cy="2286000"/>
          </a:xfrm>
        </p:spPr>
        <p:txBody>
          <a:bodyPr/>
          <a:lstStyle/>
          <a:p>
            <a:r>
              <a:rPr lang="en-GB" smtClean="0"/>
              <a:t>Energy &amp; Emergy – Measuring Well-Being Among Nations</a:t>
            </a:r>
            <a:endParaRPr lang="en-US" smtClean="0"/>
          </a:p>
        </p:txBody>
      </p:sp>
      <p:sp>
        <p:nvSpPr>
          <p:cNvPr id="3075" name="Rectangle 3"/>
          <p:cNvSpPr>
            <a:spLocks noGrp="1" noChangeArrowheads="1"/>
          </p:cNvSpPr>
          <p:nvPr>
            <p:ph type="body" idx="1"/>
          </p:nvPr>
        </p:nvSpPr>
        <p:spPr>
          <a:xfrm>
            <a:off x="762000" y="2971800"/>
            <a:ext cx="7772400" cy="2971800"/>
          </a:xfrm>
        </p:spPr>
        <p:txBody>
          <a:bodyPr/>
          <a:lstStyle/>
          <a:p>
            <a:pPr algn="ctr">
              <a:lnSpc>
                <a:spcPct val="90000"/>
              </a:lnSpc>
              <a:buFontTx/>
              <a:buNone/>
            </a:pPr>
            <a:r>
              <a:rPr lang="en-US" sz="2800" dirty="0" smtClean="0"/>
              <a:t>Denis White</a:t>
            </a:r>
            <a:endParaRPr lang="en-US" sz="1800" dirty="0" smtClean="0"/>
          </a:p>
          <a:p>
            <a:pPr algn="ctr">
              <a:lnSpc>
                <a:spcPct val="90000"/>
              </a:lnSpc>
              <a:buFontTx/>
              <a:buNone/>
            </a:pPr>
            <a:r>
              <a:rPr lang="en-US" sz="2400" dirty="0" smtClean="0"/>
              <a:t>whitede@onid.orst.edu</a:t>
            </a:r>
          </a:p>
          <a:p>
            <a:pPr algn="ctr">
              <a:lnSpc>
                <a:spcPct val="90000"/>
              </a:lnSpc>
              <a:buFontTx/>
              <a:buNone/>
            </a:pPr>
            <a:endParaRPr lang="en-US" sz="1800" dirty="0" smtClean="0"/>
          </a:p>
          <a:p>
            <a:pPr algn="ctr">
              <a:lnSpc>
                <a:spcPct val="90000"/>
              </a:lnSpc>
              <a:buFontTx/>
              <a:buNone/>
            </a:pPr>
            <a:r>
              <a:rPr lang="en-US" sz="2800" dirty="0" smtClean="0"/>
              <a:t>Long Finance Conference</a:t>
            </a:r>
          </a:p>
          <a:p>
            <a:pPr algn="ctr">
              <a:lnSpc>
                <a:spcPct val="90000"/>
              </a:lnSpc>
              <a:buFontTx/>
              <a:buNone/>
            </a:pPr>
            <a:r>
              <a:rPr lang="en-US" sz="2400" dirty="0" smtClean="0"/>
              <a:t>14 November 2012</a:t>
            </a:r>
          </a:p>
          <a:p>
            <a:pPr algn="ctr">
              <a:lnSpc>
                <a:spcPct val="90000"/>
              </a:lnSpc>
              <a:buFontTx/>
              <a:buNone/>
            </a:pPr>
            <a:endParaRPr lang="en-US" sz="2400" dirty="0"/>
          </a:p>
          <a:p>
            <a:pPr algn="ctr">
              <a:lnSpc>
                <a:spcPct val="90000"/>
              </a:lnSpc>
              <a:buFontTx/>
              <a:buNone/>
            </a:pPr>
            <a:r>
              <a:rPr lang="en-US" sz="2400" dirty="0" smtClean="0"/>
              <a:t>With credits to Dan Campbell and Mark Brown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685800" y="457200"/>
            <a:ext cx="7772400" cy="990600"/>
          </a:xfrm>
        </p:spPr>
        <p:txBody>
          <a:bodyPr/>
          <a:lstStyle/>
          <a:p>
            <a:r>
              <a:rPr lang="en-US" dirty="0" smtClean="0"/>
              <a:t>Two kinds of value</a:t>
            </a:r>
          </a:p>
        </p:txBody>
      </p:sp>
      <p:sp>
        <p:nvSpPr>
          <p:cNvPr id="3" name="Content Placeholder 2"/>
          <p:cNvSpPr>
            <a:spLocks noGrp="1"/>
          </p:cNvSpPr>
          <p:nvPr>
            <p:ph idx="1"/>
          </p:nvPr>
        </p:nvSpPr>
        <p:spPr>
          <a:xfrm>
            <a:off x="475860" y="1676400"/>
            <a:ext cx="8382000" cy="4381500"/>
          </a:xfrm>
          <a:extLst/>
        </p:spPr>
        <p:txBody>
          <a:bodyPr numCol="2"/>
          <a:lstStyle/>
          <a:p>
            <a:pPr marL="514350" indent="-514350">
              <a:buFontTx/>
              <a:buAutoNum type="arabicPeriod"/>
              <a:defRPr/>
            </a:pPr>
            <a:r>
              <a:rPr lang="en-US" sz="2800" dirty="0" smtClean="0"/>
              <a:t>Value is based on what something contains, “donor-based”</a:t>
            </a:r>
          </a:p>
          <a:p>
            <a:pPr marL="0" indent="0">
              <a:buFontTx/>
              <a:buNone/>
              <a:defRPr/>
            </a:pPr>
            <a:endParaRPr lang="en-US" sz="2800" dirty="0" smtClean="0"/>
          </a:p>
          <a:p>
            <a:pPr marL="0" indent="0">
              <a:buFontTx/>
              <a:buNone/>
              <a:defRPr/>
            </a:pPr>
            <a:endParaRPr lang="en-US" sz="2800" dirty="0" smtClean="0"/>
          </a:p>
          <a:p>
            <a:pPr marL="233363" indent="0">
              <a:buFontTx/>
              <a:buNone/>
              <a:defRPr/>
            </a:pPr>
            <a:endParaRPr lang="en-US" sz="2800" dirty="0" smtClean="0"/>
          </a:p>
          <a:p>
            <a:pPr marL="233363" indent="0">
              <a:buFontTx/>
              <a:buNone/>
              <a:defRPr/>
            </a:pPr>
            <a:endParaRPr lang="en-US" sz="2800" dirty="0" smtClean="0"/>
          </a:p>
          <a:p>
            <a:pPr marL="233363" indent="0">
              <a:buFontTx/>
              <a:buNone/>
              <a:defRPr/>
            </a:pPr>
            <a:endParaRPr lang="en-US" sz="2800" dirty="0" smtClean="0"/>
          </a:p>
          <a:p>
            <a:pPr marL="569913" indent="-336550">
              <a:buFontTx/>
              <a:buNone/>
              <a:defRPr/>
            </a:pPr>
            <a:r>
              <a:rPr lang="en-US" sz="2800" dirty="0" smtClean="0"/>
              <a:t>2. Value is based on how much something is desired, “receiver-based”</a:t>
            </a:r>
          </a:p>
        </p:txBody>
      </p:sp>
      <p:grpSp>
        <p:nvGrpSpPr>
          <p:cNvPr id="2" name="Group 1"/>
          <p:cNvGrpSpPr/>
          <p:nvPr/>
        </p:nvGrpSpPr>
        <p:grpSpPr>
          <a:xfrm>
            <a:off x="1252538" y="3875991"/>
            <a:ext cx="6900862" cy="1828800"/>
            <a:chOff x="1252538" y="3657600"/>
            <a:chExt cx="6900862" cy="1828800"/>
          </a:xfrm>
        </p:grpSpPr>
        <p:grpSp>
          <p:nvGrpSpPr>
            <p:cNvPr id="4" name="Group 10"/>
            <p:cNvGrpSpPr>
              <a:grpSpLocks/>
            </p:cNvGrpSpPr>
            <p:nvPr/>
          </p:nvGrpSpPr>
          <p:grpSpPr bwMode="auto">
            <a:xfrm>
              <a:off x="1252538" y="3657600"/>
              <a:ext cx="2514600" cy="1828800"/>
              <a:chOff x="1251857" y="3657600"/>
              <a:chExt cx="2514600" cy="1828800"/>
            </a:xfrm>
          </p:grpSpPr>
          <p:sp>
            <p:nvSpPr>
              <p:cNvPr id="4107" name="Right Arrow Callout 3"/>
              <p:cNvSpPr>
                <a:spLocks noChangeArrowheads="1"/>
              </p:cNvSpPr>
              <p:nvPr/>
            </p:nvSpPr>
            <p:spPr bwMode="auto">
              <a:xfrm>
                <a:off x="1251857" y="3657600"/>
                <a:ext cx="2514600" cy="1828800"/>
              </a:xfrm>
              <a:prstGeom prst="rightArrowCallout">
                <a:avLst>
                  <a:gd name="adj1" fmla="val 25000"/>
                  <a:gd name="adj2" fmla="val 25000"/>
                  <a:gd name="adj3" fmla="val 24998"/>
                  <a:gd name="adj4" fmla="val 64977"/>
                </a:avLst>
              </a:prstGeom>
              <a:solidFill>
                <a:srgbClr val="99CCFF"/>
              </a:solidFill>
              <a:ln w="9525" algn="ctr">
                <a:solidFill>
                  <a:schemeClr val="tx1"/>
                </a:solidFill>
                <a:round/>
                <a:headEnd/>
                <a:tailEnd/>
              </a:ln>
            </p:spPr>
            <p:txBody>
              <a:bodyPr/>
              <a:lstStyle/>
              <a:p>
                <a:pPr eaLnBrk="0" hangingPunct="0"/>
                <a:endParaRPr lang="en-US" sz="2400">
                  <a:solidFill>
                    <a:srgbClr val="000000"/>
                  </a:solidFill>
                  <a:latin typeface="Times New Roman" charset="0"/>
                </a:endParaRPr>
              </a:p>
            </p:txBody>
          </p:sp>
          <p:sp>
            <p:nvSpPr>
              <p:cNvPr id="4108" name="TextBox 6"/>
              <p:cNvSpPr txBox="1">
                <a:spLocks noChangeArrowheads="1"/>
              </p:cNvSpPr>
              <p:nvPr/>
            </p:nvSpPr>
            <p:spPr bwMode="auto">
              <a:xfrm>
                <a:off x="1289179" y="4328726"/>
                <a:ext cx="165782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dirty="0">
                    <a:solidFill>
                      <a:srgbClr val="000000"/>
                    </a:solidFill>
                    <a:latin typeface="Arial" charset="0"/>
                    <a:cs typeface="Arial" charset="0"/>
                  </a:rPr>
                  <a:t>Production</a:t>
                </a:r>
              </a:p>
            </p:txBody>
          </p:sp>
        </p:grpSp>
        <p:grpSp>
          <p:nvGrpSpPr>
            <p:cNvPr id="5" name="Group 12"/>
            <p:cNvGrpSpPr>
              <a:grpSpLocks/>
            </p:cNvGrpSpPr>
            <p:nvPr/>
          </p:nvGrpSpPr>
          <p:grpSpPr bwMode="auto">
            <a:xfrm>
              <a:off x="3851275" y="4102100"/>
              <a:ext cx="1593850" cy="914400"/>
              <a:chOff x="3851987" y="4102359"/>
              <a:chExt cx="1592424" cy="914400"/>
            </a:xfrm>
          </p:grpSpPr>
          <p:sp>
            <p:nvSpPr>
              <p:cNvPr id="4105" name="Left-Right Arrow Callout 5"/>
              <p:cNvSpPr>
                <a:spLocks noChangeArrowheads="1"/>
              </p:cNvSpPr>
              <p:nvPr/>
            </p:nvSpPr>
            <p:spPr bwMode="auto">
              <a:xfrm>
                <a:off x="3851987" y="4102359"/>
                <a:ext cx="1592424" cy="914400"/>
              </a:xfrm>
              <a:prstGeom prst="leftRightArrowCallout">
                <a:avLst>
                  <a:gd name="adj1" fmla="val 25000"/>
                  <a:gd name="adj2" fmla="val 25000"/>
                  <a:gd name="adj3" fmla="val 25002"/>
                  <a:gd name="adj4" fmla="val 48120"/>
                </a:avLst>
              </a:prstGeom>
              <a:solidFill>
                <a:srgbClr val="FFFFCC"/>
              </a:solidFill>
              <a:ln w="9525" algn="ctr">
                <a:solidFill>
                  <a:schemeClr val="tx1"/>
                </a:solidFill>
                <a:round/>
                <a:headEnd/>
                <a:tailEnd/>
              </a:ln>
            </p:spPr>
            <p:txBody>
              <a:bodyPr/>
              <a:lstStyle/>
              <a:p>
                <a:pPr eaLnBrk="0" hangingPunct="0"/>
                <a:endParaRPr lang="en-US" sz="2400">
                  <a:solidFill>
                    <a:srgbClr val="000000"/>
                  </a:solidFill>
                  <a:latin typeface="Times New Roman" charset="0"/>
                </a:endParaRPr>
              </a:p>
            </p:txBody>
          </p:sp>
          <p:sp>
            <p:nvSpPr>
              <p:cNvPr id="4106" name="TextBox 8"/>
              <p:cNvSpPr txBox="1">
                <a:spLocks noChangeArrowheads="1"/>
              </p:cNvSpPr>
              <p:nvPr/>
            </p:nvSpPr>
            <p:spPr bwMode="auto">
              <a:xfrm>
                <a:off x="4191602" y="4341167"/>
                <a:ext cx="95051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dirty="0">
                    <a:solidFill>
                      <a:srgbClr val="000000"/>
                    </a:solidFill>
                    <a:latin typeface="Arial" charset="0"/>
                    <a:cs typeface="Arial" charset="0"/>
                  </a:rPr>
                  <a:t>Value</a:t>
                </a:r>
              </a:p>
            </p:txBody>
          </p:sp>
        </p:grpSp>
        <p:grpSp>
          <p:nvGrpSpPr>
            <p:cNvPr id="6" name="Group 11"/>
            <p:cNvGrpSpPr>
              <a:grpSpLocks/>
            </p:cNvGrpSpPr>
            <p:nvPr/>
          </p:nvGrpSpPr>
          <p:grpSpPr bwMode="auto">
            <a:xfrm>
              <a:off x="5562600" y="3657600"/>
              <a:ext cx="2590800" cy="1828800"/>
              <a:chOff x="5562600" y="3657600"/>
              <a:chExt cx="2590253" cy="1828800"/>
            </a:xfrm>
          </p:grpSpPr>
          <p:sp>
            <p:nvSpPr>
              <p:cNvPr id="4103" name="Right Arrow Callout 4"/>
              <p:cNvSpPr>
                <a:spLocks noChangeArrowheads="1"/>
              </p:cNvSpPr>
              <p:nvPr/>
            </p:nvSpPr>
            <p:spPr bwMode="auto">
              <a:xfrm flipH="1">
                <a:off x="5562600" y="3657600"/>
                <a:ext cx="2590253" cy="1828800"/>
              </a:xfrm>
              <a:prstGeom prst="rightArrowCallout">
                <a:avLst>
                  <a:gd name="adj1" fmla="val 25000"/>
                  <a:gd name="adj2" fmla="val 25000"/>
                  <a:gd name="adj3" fmla="val 25003"/>
                  <a:gd name="adj4" fmla="val 64977"/>
                </a:avLst>
              </a:prstGeom>
              <a:solidFill>
                <a:srgbClr val="FF99FF"/>
              </a:solidFill>
              <a:ln w="9525" algn="ctr">
                <a:solidFill>
                  <a:schemeClr val="tx1"/>
                </a:solidFill>
                <a:round/>
                <a:headEnd/>
                <a:tailEnd/>
              </a:ln>
            </p:spPr>
            <p:txBody>
              <a:bodyPr/>
              <a:lstStyle/>
              <a:p>
                <a:pPr eaLnBrk="0" hangingPunct="0"/>
                <a:endParaRPr lang="en-US" sz="2400">
                  <a:solidFill>
                    <a:srgbClr val="000000"/>
                  </a:solidFill>
                  <a:latin typeface="Times New Roman" charset="0"/>
                </a:endParaRPr>
              </a:p>
            </p:txBody>
          </p:sp>
          <p:sp>
            <p:nvSpPr>
              <p:cNvPr id="4104" name="TextBox 9"/>
              <p:cNvSpPr txBox="1">
                <a:spLocks noChangeArrowheads="1"/>
              </p:cNvSpPr>
              <p:nvPr/>
            </p:nvSpPr>
            <p:spPr bwMode="auto">
              <a:xfrm>
                <a:off x="6151984" y="4343599"/>
                <a:ext cx="200086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dirty="0">
                    <a:solidFill>
                      <a:srgbClr val="000000"/>
                    </a:solidFill>
                    <a:latin typeface="Arial" charset="0"/>
                    <a:cs typeface="Arial" charset="0"/>
                  </a:rPr>
                  <a:t>Consumption</a:t>
                </a:r>
              </a:p>
            </p:txBody>
          </p:sp>
        </p:gr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Simple economic model</a:t>
            </a:r>
          </a:p>
        </p:txBody>
      </p:sp>
      <p:grpSp>
        <p:nvGrpSpPr>
          <p:cNvPr id="2" name="Group 3"/>
          <p:cNvGrpSpPr>
            <a:grpSpLocks/>
          </p:cNvGrpSpPr>
          <p:nvPr/>
        </p:nvGrpSpPr>
        <p:grpSpPr bwMode="auto">
          <a:xfrm>
            <a:off x="1471295" y="2337933"/>
            <a:ext cx="6410325" cy="2435225"/>
            <a:chOff x="1371600" y="2819400"/>
            <a:chExt cx="6410634" cy="2435289"/>
          </a:xfrm>
        </p:grpSpPr>
        <p:grpSp>
          <p:nvGrpSpPr>
            <p:cNvPr id="3" name="Group 4"/>
            <p:cNvGrpSpPr>
              <a:grpSpLocks/>
            </p:cNvGrpSpPr>
            <p:nvPr/>
          </p:nvGrpSpPr>
          <p:grpSpPr bwMode="auto">
            <a:xfrm>
              <a:off x="1371600" y="3276600"/>
              <a:ext cx="2286000" cy="1524000"/>
              <a:chOff x="1371600" y="3276600"/>
              <a:chExt cx="2286000" cy="1524000"/>
            </a:xfrm>
          </p:grpSpPr>
          <p:sp>
            <p:nvSpPr>
              <p:cNvPr id="6166" name="Flowchart: Delay 14"/>
              <p:cNvSpPr>
                <a:spLocks noChangeArrowheads="1"/>
              </p:cNvSpPr>
              <p:nvPr/>
            </p:nvSpPr>
            <p:spPr bwMode="auto">
              <a:xfrm>
                <a:off x="1371600" y="3276600"/>
                <a:ext cx="2286000" cy="1524000"/>
              </a:xfrm>
              <a:prstGeom prst="flowChartDelay">
                <a:avLst/>
              </a:prstGeom>
              <a:solidFill>
                <a:srgbClr val="FFFFCC"/>
              </a:solidFill>
              <a:ln w="9525" algn="ctr">
                <a:solidFill>
                  <a:schemeClr val="tx1"/>
                </a:solidFill>
                <a:round/>
                <a:headEnd/>
                <a:tailEnd/>
              </a:ln>
            </p:spPr>
            <p:txBody>
              <a:bodyPr/>
              <a:lstStyle/>
              <a:p>
                <a:pPr eaLnBrk="0" hangingPunct="0"/>
                <a:endParaRPr lang="en-US" sz="2400">
                  <a:solidFill>
                    <a:srgbClr val="000000"/>
                  </a:solidFill>
                  <a:latin typeface="Times New Roman" charset="0"/>
                </a:endParaRPr>
              </a:p>
            </p:txBody>
          </p:sp>
          <p:sp>
            <p:nvSpPr>
              <p:cNvPr id="6167" name="TextBox 15"/>
              <p:cNvSpPr txBox="1">
                <a:spLocks noChangeArrowheads="1"/>
              </p:cNvSpPr>
              <p:nvPr/>
            </p:nvSpPr>
            <p:spPr bwMode="auto">
              <a:xfrm>
                <a:off x="1524000" y="3807767"/>
                <a:ext cx="165782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a:solidFill>
                      <a:srgbClr val="000000"/>
                    </a:solidFill>
                    <a:latin typeface="Arial" charset="0"/>
                    <a:cs typeface="Arial" charset="0"/>
                  </a:rPr>
                  <a:t>Production</a:t>
                </a:r>
              </a:p>
            </p:txBody>
          </p:sp>
        </p:grpSp>
        <p:grpSp>
          <p:nvGrpSpPr>
            <p:cNvPr id="4" name="Group 5"/>
            <p:cNvGrpSpPr>
              <a:grpSpLocks/>
            </p:cNvGrpSpPr>
            <p:nvPr/>
          </p:nvGrpSpPr>
          <p:grpSpPr bwMode="auto">
            <a:xfrm>
              <a:off x="5648634" y="3276600"/>
              <a:ext cx="2133600" cy="1524000"/>
              <a:chOff x="5648634" y="3276600"/>
              <a:chExt cx="2133600" cy="1524000"/>
            </a:xfrm>
          </p:grpSpPr>
          <p:sp>
            <p:nvSpPr>
              <p:cNvPr id="6164" name="Flowchart: Alternate Process 12"/>
              <p:cNvSpPr>
                <a:spLocks noChangeArrowheads="1"/>
              </p:cNvSpPr>
              <p:nvPr/>
            </p:nvSpPr>
            <p:spPr bwMode="auto">
              <a:xfrm>
                <a:off x="5648634" y="3276600"/>
                <a:ext cx="2133600" cy="1524000"/>
              </a:xfrm>
              <a:prstGeom prst="flowChartAlternateProcess">
                <a:avLst/>
              </a:prstGeom>
              <a:solidFill>
                <a:srgbClr val="FFFFCC"/>
              </a:solidFill>
              <a:ln w="9525" algn="ctr">
                <a:solidFill>
                  <a:schemeClr val="tx1"/>
                </a:solidFill>
                <a:round/>
                <a:headEnd/>
                <a:tailEnd/>
              </a:ln>
            </p:spPr>
            <p:txBody>
              <a:bodyPr/>
              <a:lstStyle/>
              <a:p>
                <a:pPr eaLnBrk="0" hangingPunct="0"/>
                <a:endParaRPr lang="en-US" sz="2400">
                  <a:solidFill>
                    <a:srgbClr val="000000"/>
                  </a:solidFill>
                  <a:latin typeface="Times New Roman" charset="0"/>
                </a:endParaRPr>
              </a:p>
            </p:txBody>
          </p:sp>
          <p:sp>
            <p:nvSpPr>
              <p:cNvPr id="6165" name="TextBox 13"/>
              <p:cNvSpPr txBox="1">
                <a:spLocks noChangeArrowheads="1"/>
              </p:cNvSpPr>
              <p:nvPr/>
            </p:nvSpPr>
            <p:spPr bwMode="auto">
              <a:xfrm>
                <a:off x="5724834" y="3817098"/>
                <a:ext cx="200086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a:solidFill>
                      <a:srgbClr val="000000"/>
                    </a:solidFill>
                    <a:latin typeface="Arial" charset="0"/>
                    <a:cs typeface="Arial" charset="0"/>
                  </a:rPr>
                  <a:t>Consumption</a:t>
                </a:r>
              </a:p>
            </p:txBody>
          </p:sp>
        </p:grpSp>
        <p:sp>
          <p:nvSpPr>
            <p:cNvPr id="6158" name="Freeform 6"/>
            <p:cNvSpPr>
              <a:spLocks/>
            </p:cNvSpPr>
            <p:nvPr/>
          </p:nvSpPr>
          <p:spPr bwMode="auto">
            <a:xfrm>
              <a:off x="2971800" y="2819400"/>
              <a:ext cx="2827175" cy="530289"/>
            </a:xfrm>
            <a:custGeom>
              <a:avLst/>
              <a:gdLst>
                <a:gd name="T0" fmla="*/ 0 w 2827175"/>
                <a:gd name="T1" fmla="*/ 530289 h 595431"/>
                <a:gd name="T2" fmla="*/ 1045028 w 2827175"/>
                <a:gd name="T3" fmla="*/ 73249 h 595431"/>
                <a:gd name="T4" fmla="*/ 1828800 w 2827175"/>
                <a:gd name="T5" fmla="*/ 40010 h 595431"/>
                <a:gd name="T6" fmla="*/ 2827175 w 2827175"/>
                <a:gd name="T7" fmla="*/ 463810 h 5954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7175" h="595431">
                  <a:moveTo>
                    <a:pt x="0" y="595431"/>
                  </a:moveTo>
                  <a:cubicBezTo>
                    <a:pt x="370114" y="384714"/>
                    <a:pt x="740228" y="173998"/>
                    <a:pt x="1045028" y="82247"/>
                  </a:cubicBezTo>
                  <a:cubicBezTo>
                    <a:pt x="1349828" y="-9504"/>
                    <a:pt x="1531775" y="-28165"/>
                    <a:pt x="1828800" y="44925"/>
                  </a:cubicBezTo>
                  <a:cubicBezTo>
                    <a:pt x="2125825" y="118015"/>
                    <a:pt x="2662334" y="443031"/>
                    <a:pt x="2827175" y="520786"/>
                  </a:cubicBezTo>
                </a:path>
              </a:pathLst>
            </a:custGeom>
            <a:noFill/>
            <a:ln w="19050" cap="flat" cmpd="sng" algn="ctr">
              <a:solidFill>
                <a:schemeClr val="tx1"/>
              </a:solidFill>
              <a:prstDash val="lgDash"/>
              <a:round/>
              <a:headEnd type="none" w="med" len="med"/>
              <a:tailEnd type="triangle" w="lg" len="lg"/>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a:solidFill>
                  <a:srgbClr val="000000"/>
                </a:solidFill>
                <a:latin typeface="Times New Roman" charset="0"/>
              </a:endParaRPr>
            </a:p>
          </p:txBody>
        </p:sp>
        <p:sp>
          <p:nvSpPr>
            <p:cNvPr id="6159" name="Freeform 7"/>
            <p:cNvSpPr>
              <a:spLocks/>
            </p:cNvSpPr>
            <p:nvPr/>
          </p:nvSpPr>
          <p:spPr bwMode="auto">
            <a:xfrm flipV="1">
              <a:off x="2999791" y="4724400"/>
              <a:ext cx="2827175" cy="530289"/>
            </a:xfrm>
            <a:custGeom>
              <a:avLst/>
              <a:gdLst>
                <a:gd name="T0" fmla="*/ 0 w 2827175"/>
                <a:gd name="T1" fmla="*/ 530289 h 595431"/>
                <a:gd name="T2" fmla="*/ 1045028 w 2827175"/>
                <a:gd name="T3" fmla="*/ 73249 h 595431"/>
                <a:gd name="T4" fmla="*/ 1828800 w 2827175"/>
                <a:gd name="T5" fmla="*/ 40010 h 595431"/>
                <a:gd name="T6" fmla="*/ 2827175 w 2827175"/>
                <a:gd name="T7" fmla="*/ 463810 h 5954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7175" h="595431">
                  <a:moveTo>
                    <a:pt x="0" y="595431"/>
                  </a:moveTo>
                  <a:cubicBezTo>
                    <a:pt x="370114" y="384714"/>
                    <a:pt x="740228" y="173998"/>
                    <a:pt x="1045028" y="82247"/>
                  </a:cubicBezTo>
                  <a:cubicBezTo>
                    <a:pt x="1349828" y="-9504"/>
                    <a:pt x="1531775" y="-28165"/>
                    <a:pt x="1828800" y="44925"/>
                  </a:cubicBezTo>
                  <a:cubicBezTo>
                    <a:pt x="2125825" y="118015"/>
                    <a:pt x="2662334" y="443031"/>
                    <a:pt x="2827175" y="520786"/>
                  </a:cubicBezTo>
                </a:path>
              </a:pathLst>
            </a:custGeom>
            <a:noFill/>
            <a:ln w="19050" cap="flat" cmpd="sng" algn="ctr">
              <a:solidFill>
                <a:schemeClr val="tx1"/>
              </a:solidFill>
              <a:prstDash val="lgDash"/>
              <a:round/>
              <a:headEnd type="triangle" w="lg" len="lg"/>
              <a:tailEnd type="non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a:solidFill>
                  <a:srgbClr val="000000"/>
                </a:solidFill>
                <a:latin typeface="Times New Roman" charset="0"/>
              </a:endParaRPr>
            </a:p>
          </p:txBody>
        </p:sp>
        <p:sp>
          <p:nvSpPr>
            <p:cNvPr id="6160" name="TextBox 8"/>
            <p:cNvSpPr txBox="1">
              <a:spLocks noChangeArrowheads="1"/>
            </p:cNvSpPr>
            <p:nvPr/>
          </p:nvSpPr>
          <p:spPr bwMode="auto">
            <a:xfrm>
              <a:off x="3550004" y="2971350"/>
              <a:ext cx="32733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sz="2000">
                  <a:solidFill>
                    <a:srgbClr val="000000"/>
                  </a:solidFill>
                  <a:latin typeface="Arial" charset="0"/>
                  <a:cs typeface="Arial" charset="0"/>
                </a:rPr>
                <a:t>$</a:t>
              </a:r>
            </a:p>
          </p:txBody>
        </p:sp>
        <p:sp>
          <p:nvSpPr>
            <p:cNvPr id="6161" name="TextBox 9"/>
            <p:cNvSpPr txBox="1">
              <a:spLocks noChangeArrowheads="1"/>
            </p:cNvSpPr>
            <p:nvPr/>
          </p:nvSpPr>
          <p:spPr bwMode="auto">
            <a:xfrm>
              <a:off x="4967758" y="2949579"/>
              <a:ext cx="32733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sz="2000">
                  <a:solidFill>
                    <a:srgbClr val="000000"/>
                  </a:solidFill>
                  <a:latin typeface="Arial" charset="0"/>
                  <a:cs typeface="Arial" charset="0"/>
                </a:rPr>
                <a:t>$</a:t>
              </a:r>
            </a:p>
          </p:txBody>
        </p:sp>
        <p:sp>
          <p:nvSpPr>
            <p:cNvPr id="6162" name="TextBox 10"/>
            <p:cNvSpPr txBox="1">
              <a:spLocks noChangeArrowheads="1"/>
            </p:cNvSpPr>
            <p:nvPr/>
          </p:nvSpPr>
          <p:spPr bwMode="auto">
            <a:xfrm>
              <a:off x="3657600" y="4727061"/>
              <a:ext cx="32733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sz="2000">
                  <a:solidFill>
                    <a:srgbClr val="000000"/>
                  </a:solidFill>
                  <a:latin typeface="Arial" charset="0"/>
                  <a:cs typeface="Arial" charset="0"/>
                </a:rPr>
                <a:t>$</a:t>
              </a:r>
            </a:p>
          </p:txBody>
        </p:sp>
        <p:sp>
          <p:nvSpPr>
            <p:cNvPr id="6163" name="TextBox 11"/>
            <p:cNvSpPr txBox="1">
              <a:spLocks noChangeArrowheads="1"/>
            </p:cNvSpPr>
            <p:nvPr/>
          </p:nvSpPr>
          <p:spPr bwMode="auto">
            <a:xfrm>
              <a:off x="4986007" y="4724400"/>
              <a:ext cx="32733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sz="2000">
                  <a:solidFill>
                    <a:srgbClr val="000000"/>
                  </a:solidFill>
                  <a:latin typeface="Arial" charset="0"/>
                  <a:cs typeface="Arial" charset="0"/>
                </a:rPr>
                <a:t>$</a:t>
              </a:r>
            </a:p>
          </p:txBody>
        </p:sp>
      </p:grpSp>
      <p:sp>
        <p:nvSpPr>
          <p:cNvPr id="6152" name="TextBox 24"/>
          <p:cNvSpPr txBox="1">
            <a:spLocks noChangeArrowheads="1"/>
          </p:cNvSpPr>
          <p:nvPr/>
        </p:nvSpPr>
        <p:spPr bwMode="auto">
          <a:xfrm>
            <a:off x="4638358" y="2801483"/>
            <a:ext cx="8937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sz="1800">
                <a:solidFill>
                  <a:srgbClr val="000000"/>
                </a:solidFill>
                <a:latin typeface="Arial" charset="0"/>
                <a:cs typeface="Arial" charset="0"/>
              </a:rPr>
              <a:t>Wages</a:t>
            </a:r>
          </a:p>
        </p:txBody>
      </p:sp>
      <p:sp>
        <p:nvSpPr>
          <p:cNvPr id="6155" name="TextBox 27"/>
          <p:cNvSpPr txBox="1">
            <a:spLocks noChangeArrowheads="1"/>
          </p:cNvSpPr>
          <p:nvPr/>
        </p:nvSpPr>
        <p:spPr bwMode="auto">
          <a:xfrm>
            <a:off x="3666808" y="3931783"/>
            <a:ext cx="127476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sz="1800">
                <a:solidFill>
                  <a:srgbClr val="000000"/>
                </a:solidFill>
                <a:latin typeface="Arial" charset="0"/>
                <a:cs typeface="Arial" charset="0"/>
              </a:rPr>
              <a:t>Purchases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is transferred back</a:t>
            </a:r>
            <a:endParaRPr lang="en-US" dirty="0"/>
          </a:p>
        </p:txBody>
      </p:sp>
      <p:grpSp>
        <p:nvGrpSpPr>
          <p:cNvPr id="3" name="Group 3"/>
          <p:cNvGrpSpPr/>
          <p:nvPr/>
        </p:nvGrpSpPr>
        <p:grpSpPr>
          <a:xfrm>
            <a:off x="1471295" y="1991858"/>
            <a:ext cx="6410325" cy="3160713"/>
            <a:chOff x="1371600" y="2473325"/>
            <a:chExt cx="6410325" cy="3160713"/>
          </a:xfrm>
        </p:grpSpPr>
        <p:grpSp>
          <p:nvGrpSpPr>
            <p:cNvPr id="4" name="Group 3"/>
            <p:cNvGrpSpPr>
              <a:grpSpLocks/>
            </p:cNvGrpSpPr>
            <p:nvPr/>
          </p:nvGrpSpPr>
          <p:grpSpPr bwMode="auto">
            <a:xfrm>
              <a:off x="1371600" y="2819400"/>
              <a:ext cx="6410325" cy="2435225"/>
              <a:chOff x="1371600" y="2819400"/>
              <a:chExt cx="6410634" cy="2435289"/>
            </a:xfrm>
          </p:grpSpPr>
          <p:grpSp>
            <p:nvGrpSpPr>
              <p:cNvPr id="5" name="Group 4"/>
              <p:cNvGrpSpPr>
                <a:grpSpLocks/>
              </p:cNvGrpSpPr>
              <p:nvPr/>
            </p:nvGrpSpPr>
            <p:grpSpPr bwMode="auto">
              <a:xfrm>
                <a:off x="1371600" y="3276600"/>
                <a:ext cx="2286000" cy="1524000"/>
                <a:chOff x="1371600" y="3276600"/>
                <a:chExt cx="2286000" cy="1524000"/>
              </a:xfrm>
            </p:grpSpPr>
            <p:sp>
              <p:nvSpPr>
                <p:cNvPr id="24" name="Flowchart: Delay 14"/>
                <p:cNvSpPr>
                  <a:spLocks noChangeArrowheads="1"/>
                </p:cNvSpPr>
                <p:nvPr/>
              </p:nvSpPr>
              <p:spPr bwMode="auto">
                <a:xfrm>
                  <a:off x="1371600" y="3276600"/>
                  <a:ext cx="2286000" cy="1524000"/>
                </a:xfrm>
                <a:prstGeom prst="flowChartDelay">
                  <a:avLst/>
                </a:prstGeom>
                <a:solidFill>
                  <a:srgbClr val="FFFFCC"/>
                </a:solidFill>
                <a:ln w="9525" algn="ctr">
                  <a:solidFill>
                    <a:schemeClr val="tx1"/>
                  </a:solidFill>
                  <a:round/>
                  <a:headEnd/>
                  <a:tailEnd/>
                </a:ln>
              </p:spPr>
              <p:txBody>
                <a:bodyPr/>
                <a:lstStyle/>
                <a:p>
                  <a:pPr eaLnBrk="0" hangingPunct="0"/>
                  <a:endParaRPr lang="en-US" sz="2400">
                    <a:solidFill>
                      <a:srgbClr val="000000"/>
                    </a:solidFill>
                    <a:latin typeface="Times New Roman" charset="0"/>
                  </a:endParaRPr>
                </a:p>
              </p:txBody>
            </p:sp>
            <p:sp>
              <p:nvSpPr>
                <p:cNvPr id="25" name="TextBox 15"/>
                <p:cNvSpPr txBox="1">
                  <a:spLocks noChangeArrowheads="1"/>
                </p:cNvSpPr>
                <p:nvPr/>
              </p:nvSpPr>
              <p:spPr bwMode="auto">
                <a:xfrm>
                  <a:off x="1524000" y="3807767"/>
                  <a:ext cx="165782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a:solidFill>
                        <a:srgbClr val="000000"/>
                      </a:solidFill>
                      <a:latin typeface="Arial" charset="0"/>
                      <a:cs typeface="Arial" charset="0"/>
                    </a:rPr>
                    <a:t>Production</a:t>
                  </a:r>
                </a:p>
              </p:txBody>
            </p:sp>
          </p:grpSp>
          <p:grpSp>
            <p:nvGrpSpPr>
              <p:cNvPr id="14" name="Group 5"/>
              <p:cNvGrpSpPr>
                <a:grpSpLocks/>
              </p:cNvGrpSpPr>
              <p:nvPr/>
            </p:nvGrpSpPr>
            <p:grpSpPr bwMode="auto">
              <a:xfrm>
                <a:off x="5648634" y="3276600"/>
                <a:ext cx="2133600" cy="1524000"/>
                <a:chOff x="5648634" y="3276600"/>
                <a:chExt cx="2133600" cy="1524000"/>
              </a:xfrm>
            </p:grpSpPr>
            <p:sp>
              <p:nvSpPr>
                <p:cNvPr id="22" name="Flowchart: Alternate Process 12"/>
                <p:cNvSpPr>
                  <a:spLocks noChangeArrowheads="1"/>
                </p:cNvSpPr>
                <p:nvPr/>
              </p:nvSpPr>
              <p:spPr bwMode="auto">
                <a:xfrm>
                  <a:off x="5648634" y="3276600"/>
                  <a:ext cx="2133600" cy="1524000"/>
                </a:xfrm>
                <a:prstGeom prst="flowChartAlternateProcess">
                  <a:avLst/>
                </a:prstGeom>
                <a:solidFill>
                  <a:srgbClr val="FFFFCC"/>
                </a:solidFill>
                <a:ln w="9525" algn="ctr">
                  <a:solidFill>
                    <a:schemeClr val="tx1"/>
                  </a:solidFill>
                  <a:round/>
                  <a:headEnd/>
                  <a:tailEnd/>
                </a:ln>
              </p:spPr>
              <p:txBody>
                <a:bodyPr/>
                <a:lstStyle/>
                <a:p>
                  <a:pPr eaLnBrk="0" hangingPunct="0"/>
                  <a:endParaRPr lang="en-US" sz="2400">
                    <a:solidFill>
                      <a:srgbClr val="000000"/>
                    </a:solidFill>
                    <a:latin typeface="Times New Roman" charset="0"/>
                  </a:endParaRPr>
                </a:p>
              </p:txBody>
            </p:sp>
            <p:sp>
              <p:nvSpPr>
                <p:cNvPr id="23" name="TextBox 13"/>
                <p:cNvSpPr txBox="1">
                  <a:spLocks noChangeArrowheads="1"/>
                </p:cNvSpPr>
                <p:nvPr/>
              </p:nvSpPr>
              <p:spPr bwMode="auto">
                <a:xfrm>
                  <a:off x="5724834" y="3817098"/>
                  <a:ext cx="200086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a:solidFill>
                        <a:srgbClr val="000000"/>
                      </a:solidFill>
                      <a:latin typeface="Arial" charset="0"/>
                      <a:cs typeface="Arial" charset="0"/>
                    </a:rPr>
                    <a:t>Consumption</a:t>
                  </a:r>
                </a:p>
              </p:txBody>
            </p:sp>
          </p:grpSp>
          <p:sp>
            <p:nvSpPr>
              <p:cNvPr id="16" name="Freeform 6"/>
              <p:cNvSpPr>
                <a:spLocks/>
              </p:cNvSpPr>
              <p:nvPr/>
            </p:nvSpPr>
            <p:spPr bwMode="auto">
              <a:xfrm>
                <a:off x="2971800" y="2819400"/>
                <a:ext cx="2827175" cy="530289"/>
              </a:xfrm>
              <a:custGeom>
                <a:avLst/>
                <a:gdLst>
                  <a:gd name="T0" fmla="*/ 0 w 2827175"/>
                  <a:gd name="T1" fmla="*/ 530289 h 595431"/>
                  <a:gd name="T2" fmla="*/ 1045028 w 2827175"/>
                  <a:gd name="T3" fmla="*/ 73249 h 595431"/>
                  <a:gd name="T4" fmla="*/ 1828800 w 2827175"/>
                  <a:gd name="T5" fmla="*/ 40010 h 595431"/>
                  <a:gd name="T6" fmla="*/ 2827175 w 2827175"/>
                  <a:gd name="T7" fmla="*/ 463810 h 5954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7175" h="595431">
                    <a:moveTo>
                      <a:pt x="0" y="595431"/>
                    </a:moveTo>
                    <a:cubicBezTo>
                      <a:pt x="370114" y="384714"/>
                      <a:pt x="740228" y="173998"/>
                      <a:pt x="1045028" y="82247"/>
                    </a:cubicBezTo>
                    <a:cubicBezTo>
                      <a:pt x="1349828" y="-9504"/>
                      <a:pt x="1531775" y="-28165"/>
                      <a:pt x="1828800" y="44925"/>
                    </a:cubicBezTo>
                    <a:cubicBezTo>
                      <a:pt x="2125825" y="118015"/>
                      <a:pt x="2662334" y="443031"/>
                      <a:pt x="2827175" y="520786"/>
                    </a:cubicBezTo>
                  </a:path>
                </a:pathLst>
              </a:custGeom>
              <a:noFill/>
              <a:ln w="19050" cap="flat" cmpd="sng" algn="ctr">
                <a:solidFill>
                  <a:schemeClr val="tx1"/>
                </a:solidFill>
                <a:prstDash val="lgDash"/>
                <a:round/>
                <a:headEnd type="none" w="med" len="med"/>
                <a:tailEnd type="triangle" w="lg" len="lg"/>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a:solidFill>
                    <a:srgbClr val="000000"/>
                  </a:solidFill>
                  <a:latin typeface="Times New Roman" charset="0"/>
                </a:endParaRPr>
              </a:p>
            </p:txBody>
          </p:sp>
          <p:sp>
            <p:nvSpPr>
              <p:cNvPr id="17" name="Freeform 7"/>
              <p:cNvSpPr>
                <a:spLocks/>
              </p:cNvSpPr>
              <p:nvPr/>
            </p:nvSpPr>
            <p:spPr bwMode="auto">
              <a:xfrm flipV="1">
                <a:off x="2999791" y="4724400"/>
                <a:ext cx="2827175" cy="530289"/>
              </a:xfrm>
              <a:custGeom>
                <a:avLst/>
                <a:gdLst>
                  <a:gd name="T0" fmla="*/ 0 w 2827175"/>
                  <a:gd name="T1" fmla="*/ 530289 h 595431"/>
                  <a:gd name="T2" fmla="*/ 1045028 w 2827175"/>
                  <a:gd name="T3" fmla="*/ 73249 h 595431"/>
                  <a:gd name="T4" fmla="*/ 1828800 w 2827175"/>
                  <a:gd name="T5" fmla="*/ 40010 h 595431"/>
                  <a:gd name="T6" fmla="*/ 2827175 w 2827175"/>
                  <a:gd name="T7" fmla="*/ 463810 h 5954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7175" h="595431">
                    <a:moveTo>
                      <a:pt x="0" y="595431"/>
                    </a:moveTo>
                    <a:cubicBezTo>
                      <a:pt x="370114" y="384714"/>
                      <a:pt x="740228" y="173998"/>
                      <a:pt x="1045028" y="82247"/>
                    </a:cubicBezTo>
                    <a:cubicBezTo>
                      <a:pt x="1349828" y="-9504"/>
                      <a:pt x="1531775" y="-28165"/>
                      <a:pt x="1828800" y="44925"/>
                    </a:cubicBezTo>
                    <a:cubicBezTo>
                      <a:pt x="2125825" y="118015"/>
                      <a:pt x="2662334" y="443031"/>
                      <a:pt x="2827175" y="520786"/>
                    </a:cubicBezTo>
                  </a:path>
                </a:pathLst>
              </a:custGeom>
              <a:noFill/>
              <a:ln w="19050" cap="flat" cmpd="sng" algn="ctr">
                <a:solidFill>
                  <a:schemeClr val="tx1"/>
                </a:solidFill>
                <a:prstDash val="lgDash"/>
                <a:round/>
                <a:headEnd type="triangle" w="lg" len="lg"/>
                <a:tailEnd type="non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a:solidFill>
                    <a:srgbClr val="000000"/>
                  </a:solidFill>
                  <a:latin typeface="Times New Roman" charset="0"/>
                </a:endParaRPr>
              </a:p>
            </p:txBody>
          </p:sp>
          <p:sp>
            <p:nvSpPr>
              <p:cNvPr id="18" name="TextBox 8"/>
              <p:cNvSpPr txBox="1">
                <a:spLocks noChangeArrowheads="1"/>
              </p:cNvSpPr>
              <p:nvPr/>
            </p:nvSpPr>
            <p:spPr bwMode="auto">
              <a:xfrm>
                <a:off x="3550004" y="2971350"/>
                <a:ext cx="32733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sz="2000">
                    <a:solidFill>
                      <a:srgbClr val="000000"/>
                    </a:solidFill>
                    <a:latin typeface="Arial" charset="0"/>
                    <a:cs typeface="Arial" charset="0"/>
                  </a:rPr>
                  <a:t>$</a:t>
                </a:r>
              </a:p>
            </p:txBody>
          </p:sp>
          <p:sp>
            <p:nvSpPr>
              <p:cNvPr id="19" name="TextBox 9"/>
              <p:cNvSpPr txBox="1">
                <a:spLocks noChangeArrowheads="1"/>
              </p:cNvSpPr>
              <p:nvPr/>
            </p:nvSpPr>
            <p:spPr bwMode="auto">
              <a:xfrm>
                <a:off x="4967758" y="2949579"/>
                <a:ext cx="32733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sz="2000">
                    <a:solidFill>
                      <a:srgbClr val="000000"/>
                    </a:solidFill>
                    <a:latin typeface="Arial" charset="0"/>
                    <a:cs typeface="Arial" charset="0"/>
                  </a:rPr>
                  <a:t>$</a:t>
                </a:r>
              </a:p>
            </p:txBody>
          </p:sp>
          <p:sp>
            <p:nvSpPr>
              <p:cNvPr id="20" name="TextBox 10"/>
              <p:cNvSpPr txBox="1">
                <a:spLocks noChangeArrowheads="1"/>
              </p:cNvSpPr>
              <p:nvPr/>
            </p:nvSpPr>
            <p:spPr bwMode="auto">
              <a:xfrm>
                <a:off x="3657600" y="4727061"/>
                <a:ext cx="32733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sz="2000">
                    <a:solidFill>
                      <a:srgbClr val="000000"/>
                    </a:solidFill>
                    <a:latin typeface="Arial" charset="0"/>
                    <a:cs typeface="Arial" charset="0"/>
                  </a:rPr>
                  <a:t>$</a:t>
                </a:r>
              </a:p>
            </p:txBody>
          </p:sp>
          <p:sp>
            <p:nvSpPr>
              <p:cNvPr id="21" name="TextBox 11"/>
              <p:cNvSpPr txBox="1">
                <a:spLocks noChangeArrowheads="1"/>
              </p:cNvSpPr>
              <p:nvPr/>
            </p:nvSpPr>
            <p:spPr bwMode="auto">
              <a:xfrm>
                <a:off x="4986007" y="4724400"/>
                <a:ext cx="32733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sz="2000">
                    <a:solidFill>
                      <a:srgbClr val="000000"/>
                    </a:solidFill>
                    <a:latin typeface="Arial" charset="0"/>
                    <a:cs typeface="Arial" charset="0"/>
                  </a:rPr>
                  <a:t>$</a:t>
                </a:r>
              </a:p>
            </p:txBody>
          </p:sp>
        </p:grpSp>
        <p:sp>
          <p:nvSpPr>
            <p:cNvPr id="6" name="Freeform 18"/>
            <p:cNvSpPr>
              <a:spLocks/>
            </p:cNvSpPr>
            <p:nvPr/>
          </p:nvSpPr>
          <p:spPr bwMode="auto">
            <a:xfrm>
              <a:off x="2846388" y="2667000"/>
              <a:ext cx="3171825" cy="636588"/>
            </a:xfrm>
            <a:custGeom>
              <a:avLst/>
              <a:gdLst>
                <a:gd name="T0" fmla="*/ 3172408 w 3172408"/>
                <a:gd name="T1" fmla="*/ 602999 h 718540"/>
                <a:gd name="T2" fmla="*/ 1632857 w 3172408"/>
                <a:gd name="T3" fmla="*/ 73 h 718540"/>
                <a:gd name="T4" fmla="*/ 0 w 3172408"/>
                <a:gd name="T5" fmla="*/ 636037 h 718540"/>
                <a:gd name="T6" fmla="*/ 0 60000 65536"/>
                <a:gd name="T7" fmla="*/ 0 60000 65536"/>
                <a:gd name="T8" fmla="*/ 0 60000 65536"/>
              </a:gdLst>
              <a:ahLst/>
              <a:cxnLst>
                <a:cxn ang="T6">
                  <a:pos x="T0" y="T1"/>
                </a:cxn>
                <a:cxn ang="T7">
                  <a:pos x="T2" y="T3"/>
                </a:cxn>
                <a:cxn ang="T8">
                  <a:pos x="T4" y="T5"/>
                </a:cxn>
              </a:cxnLst>
              <a:rect l="0" t="0" r="r" b="b"/>
              <a:pathLst>
                <a:path w="3172408" h="718540">
                  <a:moveTo>
                    <a:pt x="3172408" y="681217"/>
                  </a:moveTo>
                  <a:cubicBezTo>
                    <a:pt x="2667000" y="337540"/>
                    <a:pt x="2161592" y="-6137"/>
                    <a:pt x="1632857" y="83"/>
                  </a:cubicBezTo>
                  <a:cubicBezTo>
                    <a:pt x="1104122" y="6303"/>
                    <a:pt x="552061" y="362421"/>
                    <a:pt x="0" y="718540"/>
                  </a:cubicBezTo>
                </a:path>
              </a:pathLst>
            </a:custGeom>
            <a:noFill/>
            <a:ln w="19050" cap="flat" cmpd="sng" algn="ctr">
              <a:solidFill>
                <a:schemeClr val="tx1"/>
              </a:solidFill>
              <a:prstDash val="solid"/>
              <a:round/>
              <a:headEnd type="none" w="med" len="med"/>
              <a:tailEnd type="triangle" w="lg" len="lg"/>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a:solidFill>
                  <a:srgbClr val="000000"/>
                </a:solidFill>
                <a:latin typeface="Times New Roman" charset="0"/>
              </a:endParaRPr>
            </a:p>
          </p:txBody>
        </p:sp>
        <p:sp>
          <p:nvSpPr>
            <p:cNvPr id="7" name="Freeform 19"/>
            <p:cNvSpPr>
              <a:spLocks/>
            </p:cNvSpPr>
            <p:nvPr/>
          </p:nvSpPr>
          <p:spPr bwMode="auto">
            <a:xfrm flipV="1">
              <a:off x="2852738" y="4781550"/>
              <a:ext cx="3171825" cy="628650"/>
            </a:xfrm>
            <a:custGeom>
              <a:avLst/>
              <a:gdLst>
                <a:gd name="T0" fmla="*/ 3172408 w 3172408"/>
                <a:gd name="T1" fmla="*/ 595589 h 718540"/>
                <a:gd name="T2" fmla="*/ 1632857 w 3172408"/>
                <a:gd name="T3" fmla="*/ 73 h 718540"/>
                <a:gd name="T4" fmla="*/ 0 w 3172408"/>
                <a:gd name="T5" fmla="*/ 628221 h 718540"/>
                <a:gd name="T6" fmla="*/ 0 60000 65536"/>
                <a:gd name="T7" fmla="*/ 0 60000 65536"/>
                <a:gd name="T8" fmla="*/ 0 60000 65536"/>
              </a:gdLst>
              <a:ahLst/>
              <a:cxnLst>
                <a:cxn ang="T6">
                  <a:pos x="T0" y="T1"/>
                </a:cxn>
                <a:cxn ang="T7">
                  <a:pos x="T2" y="T3"/>
                </a:cxn>
                <a:cxn ang="T8">
                  <a:pos x="T4" y="T5"/>
                </a:cxn>
              </a:cxnLst>
              <a:rect l="0" t="0" r="r" b="b"/>
              <a:pathLst>
                <a:path w="3172408" h="718540">
                  <a:moveTo>
                    <a:pt x="3172408" y="681217"/>
                  </a:moveTo>
                  <a:cubicBezTo>
                    <a:pt x="2667000" y="337540"/>
                    <a:pt x="2161592" y="-6137"/>
                    <a:pt x="1632857" y="83"/>
                  </a:cubicBezTo>
                  <a:cubicBezTo>
                    <a:pt x="1104122" y="6303"/>
                    <a:pt x="552061" y="362421"/>
                    <a:pt x="0" y="718540"/>
                  </a:cubicBezTo>
                </a:path>
              </a:pathLst>
            </a:custGeom>
            <a:noFill/>
            <a:ln w="19050" cap="flat" cmpd="sng" algn="ctr">
              <a:solidFill>
                <a:schemeClr val="tx1"/>
              </a:solidFill>
              <a:prstDash val="solid"/>
              <a:round/>
              <a:headEnd type="triangle" w="lg" len="lg"/>
              <a:tailEnd type="non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a:solidFill>
                  <a:srgbClr val="000000"/>
                </a:solidFill>
                <a:latin typeface="Times New Roman" charset="0"/>
              </a:endParaRPr>
            </a:p>
          </p:txBody>
        </p:sp>
        <p:sp>
          <p:nvSpPr>
            <p:cNvPr id="8" name="Flowchart: Decision 20"/>
            <p:cNvSpPr>
              <a:spLocks noChangeArrowheads="1"/>
            </p:cNvSpPr>
            <p:nvPr/>
          </p:nvSpPr>
          <p:spPr bwMode="auto">
            <a:xfrm>
              <a:off x="4230688" y="2581275"/>
              <a:ext cx="492125" cy="304800"/>
            </a:xfrm>
            <a:prstGeom prst="flowChartDecision">
              <a:avLst/>
            </a:prstGeom>
            <a:noFill/>
            <a:ln w="19050" algn="ctr">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2400">
                <a:solidFill>
                  <a:srgbClr val="000000"/>
                </a:solidFill>
                <a:latin typeface="Times New Roman" charset="0"/>
              </a:endParaRPr>
            </a:p>
          </p:txBody>
        </p:sp>
        <p:sp>
          <p:nvSpPr>
            <p:cNvPr id="9" name="Flowchart: Decision 23"/>
            <p:cNvSpPr>
              <a:spLocks noChangeArrowheads="1"/>
            </p:cNvSpPr>
            <p:nvPr/>
          </p:nvSpPr>
          <p:spPr bwMode="auto">
            <a:xfrm>
              <a:off x="4186238" y="5168900"/>
              <a:ext cx="492125" cy="304800"/>
            </a:xfrm>
            <a:prstGeom prst="flowChartDecision">
              <a:avLst/>
            </a:prstGeom>
            <a:noFill/>
            <a:ln w="19050" algn="ctr">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2400">
                <a:solidFill>
                  <a:srgbClr val="000000"/>
                </a:solidFill>
                <a:latin typeface="Times New Roman" charset="0"/>
              </a:endParaRPr>
            </a:p>
          </p:txBody>
        </p:sp>
        <p:sp>
          <p:nvSpPr>
            <p:cNvPr id="10" name="TextBox 24"/>
            <p:cNvSpPr txBox="1">
              <a:spLocks noChangeArrowheads="1"/>
            </p:cNvSpPr>
            <p:nvPr/>
          </p:nvSpPr>
          <p:spPr bwMode="auto">
            <a:xfrm>
              <a:off x="4538663" y="3282950"/>
              <a:ext cx="8937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sz="1800">
                  <a:solidFill>
                    <a:srgbClr val="000000"/>
                  </a:solidFill>
                  <a:latin typeface="Arial" charset="0"/>
                  <a:cs typeface="Arial" charset="0"/>
                </a:rPr>
                <a:t>Wages</a:t>
              </a:r>
            </a:p>
          </p:txBody>
        </p:sp>
        <p:sp>
          <p:nvSpPr>
            <p:cNvPr id="11" name="TextBox 25"/>
            <p:cNvSpPr txBox="1">
              <a:spLocks noChangeArrowheads="1"/>
            </p:cNvSpPr>
            <p:nvPr/>
          </p:nvSpPr>
          <p:spPr bwMode="auto">
            <a:xfrm>
              <a:off x="5221288" y="5264150"/>
              <a:ext cx="863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sz="1800">
                  <a:solidFill>
                    <a:srgbClr val="000000"/>
                  </a:solidFill>
                  <a:latin typeface="Arial" charset="0"/>
                  <a:cs typeface="Arial" charset="0"/>
                </a:rPr>
                <a:t>Goods</a:t>
              </a:r>
            </a:p>
          </p:txBody>
        </p:sp>
        <p:sp>
          <p:nvSpPr>
            <p:cNvPr id="12" name="TextBox 26"/>
            <p:cNvSpPr txBox="1">
              <a:spLocks noChangeArrowheads="1"/>
            </p:cNvSpPr>
            <p:nvPr/>
          </p:nvSpPr>
          <p:spPr bwMode="auto">
            <a:xfrm>
              <a:off x="2873375" y="2473325"/>
              <a:ext cx="7747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sz="1800">
                  <a:solidFill>
                    <a:srgbClr val="000000"/>
                  </a:solidFill>
                  <a:latin typeface="Arial" charset="0"/>
                  <a:cs typeface="Arial" charset="0"/>
                </a:rPr>
                <a:t>Labor</a:t>
              </a:r>
            </a:p>
          </p:txBody>
        </p:sp>
        <p:sp>
          <p:nvSpPr>
            <p:cNvPr id="13" name="TextBox 27"/>
            <p:cNvSpPr txBox="1">
              <a:spLocks noChangeArrowheads="1"/>
            </p:cNvSpPr>
            <p:nvPr/>
          </p:nvSpPr>
          <p:spPr bwMode="auto">
            <a:xfrm>
              <a:off x="3567113" y="4413250"/>
              <a:ext cx="127476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sz="1800">
                  <a:solidFill>
                    <a:srgbClr val="000000"/>
                  </a:solidFill>
                  <a:latin typeface="Arial" charset="0"/>
                  <a:cs typeface="Arial" charset="0"/>
                </a:rPr>
                <a:t>Purchases</a:t>
              </a:r>
            </a:p>
          </p:txBody>
        </p:sp>
      </p:grpSp>
    </p:spTree>
    <p:extLst>
      <p:ext uri="{BB962C8B-B14F-4D97-AF65-F5344CB8AC3E}">
        <p14:creationId xmlns="" xmlns:p14="http://schemas.microsoft.com/office/powerpoint/2010/main" val="292224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632" y="304800"/>
            <a:ext cx="7772400" cy="1143000"/>
          </a:xfrm>
        </p:spPr>
        <p:txBody>
          <a:bodyPr/>
          <a:lstStyle/>
          <a:p>
            <a:r>
              <a:rPr lang="en-US" dirty="0" smtClean="0"/>
              <a:t>The environment supplies value</a:t>
            </a:r>
            <a:endParaRPr lang="en-US" dirty="0"/>
          </a:p>
        </p:txBody>
      </p:sp>
      <p:grpSp>
        <p:nvGrpSpPr>
          <p:cNvPr id="3" name="Group 27"/>
          <p:cNvGrpSpPr/>
          <p:nvPr/>
        </p:nvGrpSpPr>
        <p:grpSpPr>
          <a:xfrm>
            <a:off x="2957060" y="2966773"/>
            <a:ext cx="5189145" cy="1954014"/>
            <a:chOff x="3002589" y="2633966"/>
            <a:chExt cx="5189145" cy="1954014"/>
          </a:xfrm>
        </p:grpSpPr>
        <p:grpSp>
          <p:nvGrpSpPr>
            <p:cNvPr id="4" name="Group 4"/>
            <p:cNvGrpSpPr>
              <a:grpSpLocks/>
            </p:cNvGrpSpPr>
            <p:nvPr/>
          </p:nvGrpSpPr>
          <p:grpSpPr bwMode="auto">
            <a:xfrm>
              <a:off x="3002589" y="3000812"/>
              <a:ext cx="1834188" cy="1222819"/>
              <a:chOff x="1371600" y="3276600"/>
              <a:chExt cx="2286000" cy="1524000"/>
            </a:xfrm>
          </p:grpSpPr>
          <p:sp>
            <p:nvSpPr>
              <p:cNvPr id="24" name="Flowchart: Delay 14"/>
              <p:cNvSpPr>
                <a:spLocks noChangeArrowheads="1"/>
              </p:cNvSpPr>
              <p:nvPr/>
            </p:nvSpPr>
            <p:spPr bwMode="auto">
              <a:xfrm>
                <a:off x="1371600" y="3276600"/>
                <a:ext cx="2286000" cy="1524000"/>
              </a:xfrm>
              <a:prstGeom prst="flowChartDelay">
                <a:avLst/>
              </a:prstGeom>
              <a:solidFill>
                <a:srgbClr val="FFFFCC"/>
              </a:solidFill>
              <a:ln w="9525" algn="ctr">
                <a:solidFill>
                  <a:schemeClr val="tx1"/>
                </a:solidFill>
                <a:round/>
                <a:headEnd/>
                <a:tailEnd/>
              </a:ln>
            </p:spPr>
            <p:txBody>
              <a:bodyPr/>
              <a:lstStyle/>
              <a:p>
                <a:pPr eaLnBrk="0" hangingPunct="0"/>
                <a:endParaRPr lang="en-US" sz="2400">
                  <a:solidFill>
                    <a:srgbClr val="000000"/>
                  </a:solidFill>
                  <a:latin typeface="Times New Roman" charset="0"/>
                </a:endParaRPr>
              </a:p>
            </p:txBody>
          </p:sp>
          <p:sp>
            <p:nvSpPr>
              <p:cNvPr id="25" name="TextBox 15"/>
              <p:cNvSpPr txBox="1">
                <a:spLocks noChangeArrowheads="1"/>
              </p:cNvSpPr>
              <p:nvPr/>
            </p:nvSpPr>
            <p:spPr bwMode="auto">
              <a:xfrm>
                <a:off x="1524000" y="3807767"/>
                <a:ext cx="1758524" cy="498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sz="2000" dirty="0">
                    <a:solidFill>
                      <a:srgbClr val="000000"/>
                    </a:solidFill>
                    <a:latin typeface="Arial" charset="0"/>
                    <a:cs typeface="Arial" charset="0"/>
                  </a:rPr>
                  <a:t>Production</a:t>
                </a:r>
              </a:p>
            </p:txBody>
          </p:sp>
        </p:grpSp>
        <p:grpSp>
          <p:nvGrpSpPr>
            <p:cNvPr id="14" name="Group 5"/>
            <p:cNvGrpSpPr>
              <a:grpSpLocks/>
            </p:cNvGrpSpPr>
            <p:nvPr/>
          </p:nvGrpSpPr>
          <p:grpSpPr bwMode="auto">
            <a:xfrm>
              <a:off x="6434296" y="3000812"/>
              <a:ext cx="1757438" cy="1222819"/>
              <a:chOff x="5648634" y="3276600"/>
              <a:chExt cx="2190344" cy="1524000"/>
            </a:xfrm>
          </p:grpSpPr>
          <p:sp>
            <p:nvSpPr>
              <p:cNvPr id="22" name="Flowchart: Alternate Process 12"/>
              <p:cNvSpPr>
                <a:spLocks noChangeArrowheads="1"/>
              </p:cNvSpPr>
              <p:nvPr/>
            </p:nvSpPr>
            <p:spPr bwMode="auto">
              <a:xfrm>
                <a:off x="5648634" y="3276600"/>
                <a:ext cx="2133600" cy="1524000"/>
              </a:xfrm>
              <a:prstGeom prst="flowChartAlternateProcess">
                <a:avLst/>
              </a:prstGeom>
              <a:solidFill>
                <a:srgbClr val="FFFFCC"/>
              </a:solidFill>
              <a:ln w="9525" algn="ctr">
                <a:solidFill>
                  <a:schemeClr val="tx1"/>
                </a:solidFill>
                <a:round/>
                <a:headEnd/>
                <a:tailEnd/>
              </a:ln>
            </p:spPr>
            <p:txBody>
              <a:bodyPr/>
              <a:lstStyle/>
              <a:p>
                <a:pPr eaLnBrk="0" hangingPunct="0"/>
                <a:endParaRPr lang="en-US" sz="2400">
                  <a:solidFill>
                    <a:srgbClr val="000000"/>
                  </a:solidFill>
                  <a:latin typeface="Times New Roman" charset="0"/>
                </a:endParaRPr>
              </a:p>
            </p:txBody>
          </p:sp>
          <p:sp>
            <p:nvSpPr>
              <p:cNvPr id="23" name="TextBox 13"/>
              <p:cNvSpPr txBox="1">
                <a:spLocks noChangeArrowheads="1"/>
              </p:cNvSpPr>
              <p:nvPr/>
            </p:nvSpPr>
            <p:spPr bwMode="auto">
              <a:xfrm>
                <a:off x="5724834" y="3817098"/>
                <a:ext cx="2114144" cy="498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sz="2000" dirty="0">
                    <a:solidFill>
                      <a:srgbClr val="000000"/>
                    </a:solidFill>
                    <a:latin typeface="Arial" charset="0"/>
                    <a:cs typeface="Arial" charset="0"/>
                  </a:rPr>
                  <a:t>Consumption</a:t>
                </a:r>
              </a:p>
            </p:txBody>
          </p:sp>
        </p:grpSp>
        <p:sp>
          <p:nvSpPr>
            <p:cNvPr id="16" name="Freeform 6"/>
            <p:cNvSpPr>
              <a:spLocks/>
            </p:cNvSpPr>
            <p:nvPr/>
          </p:nvSpPr>
          <p:spPr bwMode="auto">
            <a:xfrm>
              <a:off x="4286520" y="2633966"/>
              <a:ext cx="2268403" cy="425490"/>
            </a:xfrm>
            <a:custGeom>
              <a:avLst/>
              <a:gdLst>
                <a:gd name="T0" fmla="*/ 0 w 2827175"/>
                <a:gd name="T1" fmla="*/ 530289 h 595431"/>
                <a:gd name="T2" fmla="*/ 1045028 w 2827175"/>
                <a:gd name="T3" fmla="*/ 73249 h 595431"/>
                <a:gd name="T4" fmla="*/ 1828800 w 2827175"/>
                <a:gd name="T5" fmla="*/ 40010 h 595431"/>
                <a:gd name="T6" fmla="*/ 2827175 w 2827175"/>
                <a:gd name="T7" fmla="*/ 463810 h 5954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7175" h="595431">
                  <a:moveTo>
                    <a:pt x="0" y="595431"/>
                  </a:moveTo>
                  <a:cubicBezTo>
                    <a:pt x="370114" y="384714"/>
                    <a:pt x="740228" y="173998"/>
                    <a:pt x="1045028" y="82247"/>
                  </a:cubicBezTo>
                  <a:cubicBezTo>
                    <a:pt x="1349828" y="-9504"/>
                    <a:pt x="1531775" y="-28165"/>
                    <a:pt x="1828800" y="44925"/>
                  </a:cubicBezTo>
                  <a:cubicBezTo>
                    <a:pt x="2125825" y="118015"/>
                    <a:pt x="2662334" y="443031"/>
                    <a:pt x="2827175" y="520786"/>
                  </a:cubicBezTo>
                </a:path>
              </a:pathLst>
            </a:custGeom>
            <a:noFill/>
            <a:ln w="19050" cap="flat" cmpd="sng" algn="ctr">
              <a:solidFill>
                <a:schemeClr val="tx1"/>
              </a:solidFill>
              <a:prstDash val="lgDash"/>
              <a:round/>
              <a:headEnd type="none" w="med" len="med"/>
              <a:tailEnd type="triangle" w="lg" len="lg"/>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a:solidFill>
                  <a:srgbClr val="000000"/>
                </a:solidFill>
                <a:latin typeface="Times New Roman" charset="0"/>
              </a:endParaRPr>
            </a:p>
          </p:txBody>
        </p:sp>
        <p:sp>
          <p:nvSpPr>
            <p:cNvPr id="17" name="Freeform 7"/>
            <p:cNvSpPr>
              <a:spLocks/>
            </p:cNvSpPr>
            <p:nvPr/>
          </p:nvSpPr>
          <p:spPr bwMode="auto">
            <a:xfrm flipV="1">
              <a:off x="4308979" y="4162490"/>
              <a:ext cx="2268403" cy="425490"/>
            </a:xfrm>
            <a:custGeom>
              <a:avLst/>
              <a:gdLst>
                <a:gd name="T0" fmla="*/ 0 w 2827175"/>
                <a:gd name="T1" fmla="*/ 530289 h 595431"/>
                <a:gd name="T2" fmla="*/ 1045028 w 2827175"/>
                <a:gd name="T3" fmla="*/ 73249 h 595431"/>
                <a:gd name="T4" fmla="*/ 1828800 w 2827175"/>
                <a:gd name="T5" fmla="*/ 40010 h 595431"/>
                <a:gd name="T6" fmla="*/ 2827175 w 2827175"/>
                <a:gd name="T7" fmla="*/ 463810 h 5954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27175" h="595431">
                  <a:moveTo>
                    <a:pt x="0" y="595431"/>
                  </a:moveTo>
                  <a:cubicBezTo>
                    <a:pt x="370114" y="384714"/>
                    <a:pt x="740228" y="173998"/>
                    <a:pt x="1045028" y="82247"/>
                  </a:cubicBezTo>
                  <a:cubicBezTo>
                    <a:pt x="1349828" y="-9504"/>
                    <a:pt x="1531775" y="-28165"/>
                    <a:pt x="1828800" y="44925"/>
                  </a:cubicBezTo>
                  <a:cubicBezTo>
                    <a:pt x="2125825" y="118015"/>
                    <a:pt x="2662334" y="443031"/>
                    <a:pt x="2827175" y="520786"/>
                  </a:cubicBezTo>
                </a:path>
              </a:pathLst>
            </a:custGeom>
            <a:noFill/>
            <a:ln w="19050" cap="flat" cmpd="sng" algn="ctr">
              <a:solidFill>
                <a:schemeClr val="tx1"/>
              </a:solidFill>
              <a:prstDash val="lgDash"/>
              <a:round/>
              <a:headEnd type="triangle" w="lg" len="lg"/>
              <a:tailEnd type="non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a:solidFill>
                  <a:srgbClr val="000000"/>
                </a:solidFill>
                <a:latin typeface="Times New Roman" charset="0"/>
              </a:endParaRPr>
            </a:p>
          </p:txBody>
        </p:sp>
        <p:sp>
          <p:nvSpPr>
            <p:cNvPr id="18" name="TextBox 8"/>
            <p:cNvSpPr txBox="1">
              <a:spLocks noChangeArrowheads="1"/>
            </p:cNvSpPr>
            <p:nvPr/>
          </p:nvSpPr>
          <p:spPr bwMode="auto">
            <a:xfrm>
              <a:off x="4750446" y="2755887"/>
              <a:ext cx="262639" cy="321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sz="2000">
                  <a:solidFill>
                    <a:srgbClr val="000000"/>
                  </a:solidFill>
                  <a:latin typeface="Arial" charset="0"/>
                  <a:cs typeface="Arial" charset="0"/>
                </a:rPr>
                <a:t>$</a:t>
              </a:r>
            </a:p>
          </p:txBody>
        </p:sp>
        <p:sp>
          <p:nvSpPr>
            <p:cNvPr id="19" name="TextBox 9"/>
            <p:cNvSpPr txBox="1">
              <a:spLocks noChangeArrowheads="1"/>
            </p:cNvSpPr>
            <p:nvPr/>
          </p:nvSpPr>
          <p:spPr bwMode="auto">
            <a:xfrm>
              <a:off x="5887991" y="2738418"/>
              <a:ext cx="262639" cy="321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sz="2000">
                  <a:solidFill>
                    <a:srgbClr val="000000"/>
                  </a:solidFill>
                  <a:latin typeface="Arial" charset="0"/>
                  <a:cs typeface="Arial" charset="0"/>
                </a:rPr>
                <a:t>$</a:t>
              </a:r>
            </a:p>
          </p:txBody>
        </p:sp>
        <p:sp>
          <p:nvSpPr>
            <p:cNvPr id="20" name="TextBox 10"/>
            <p:cNvSpPr txBox="1">
              <a:spLocks noChangeArrowheads="1"/>
            </p:cNvSpPr>
            <p:nvPr/>
          </p:nvSpPr>
          <p:spPr bwMode="auto">
            <a:xfrm>
              <a:off x="4836777" y="4164625"/>
              <a:ext cx="262639" cy="321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sz="2000">
                  <a:solidFill>
                    <a:srgbClr val="000000"/>
                  </a:solidFill>
                  <a:latin typeface="Arial" charset="0"/>
                  <a:cs typeface="Arial" charset="0"/>
                </a:rPr>
                <a:t>$</a:t>
              </a:r>
            </a:p>
          </p:txBody>
        </p:sp>
        <p:sp>
          <p:nvSpPr>
            <p:cNvPr id="21" name="TextBox 11"/>
            <p:cNvSpPr txBox="1">
              <a:spLocks noChangeArrowheads="1"/>
            </p:cNvSpPr>
            <p:nvPr/>
          </p:nvSpPr>
          <p:spPr bwMode="auto">
            <a:xfrm>
              <a:off x="5902633" y="4162490"/>
              <a:ext cx="262639" cy="321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sz="2000">
                  <a:solidFill>
                    <a:srgbClr val="000000"/>
                  </a:solidFill>
                  <a:latin typeface="Arial" charset="0"/>
                  <a:cs typeface="Arial" charset="0"/>
                </a:rPr>
                <a:t>$</a:t>
              </a:r>
            </a:p>
          </p:txBody>
        </p:sp>
      </p:grpSp>
      <p:sp>
        <p:nvSpPr>
          <p:cNvPr id="6" name="Freeform 18"/>
          <p:cNvSpPr>
            <a:spLocks/>
          </p:cNvSpPr>
          <p:nvPr/>
        </p:nvSpPr>
        <p:spPr bwMode="auto">
          <a:xfrm>
            <a:off x="4140423" y="2844488"/>
            <a:ext cx="2545058" cy="510795"/>
          </a:xfrm>
          <a:custGeom>
            <a:avLst/>
            <a:gdLst>
              <a:gd name="T0" fmla="*/ 3172408 w 3172408"/>
              <a:gd name="T1" fmla="*/ 602999 h 718540"/>
              <a:gd name="T2" fmla="*/ 1632857 w 3172408"/>
              <a:gd name="T3" fmla="*/ 73 h 718540"/>
              <a:gd name="T4" fmla="*/ 0 w 3172408"/>
              <a:gd name="T5" fmla="*/ 636037 h 718540"/>
              <a:gd name="T6" fmla="*/ 0 60000 65536"/>
              <a:gd name="T7" fmla="*/ 0 60000 65536"/>
              <a:gd name="T8" fmla="*/ 0 60000 65536"/>
            </a:gdLst>
            <a:ahLst/>
            <a:cxnLst>
              <a:cxn ang="T6">
                <a:pos x="T0" y="T1"/>
              </a:cxn>
              <a:cxn ang="T7">
                <a:pos x="T2" y="T3"/>
              </a:cxn>
              <a:cxn ang="T8">
                <a:pos x="T4" y="T5"/>
              </a:cxn>
            </a:cxnLst>
            <a:rect l="0" t="0" r="r" b="b"/>
            <a:pathLst>
              <a:path w="3172408" h="718540">
                <a:moveTo>
                  <a:pt x="3172408" y="681217"/>
                </a:moveTo>
                <a:cubicBezTo>
                  <a:pt x="2667000" y="337540"/>
                  <a:pt x="2161592" y="-6137"/>
                  <a:pt x="1632857" y="83"/>
                </a:cubicBezTo>
                <a:cubicBezTo>
                  <a:pt x="1104122" y="6303"/>
                  <a:pt x="552061" y="362421"/>
                  <a:pt x="0" y="718540"/>
                </a:cubicBezTo>
              </a:path>
            </a:pathLst>
          </a:custGeom>
          <a:noFill/>
          <a:ln w="19050" cap="flat" cmpd="sng" algn="ctr">
            <a:solidFill>
              <a:schemeClr val="tx1"/>
            </a:solidFill>
            <a:prstDash val="solid"/>
            <a:round/>
            <a:headEnd type="none" w="med" len="med"/>
            <a:tailEnd type="triangle" w="lg" len="lg"/>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a:solidFill>
                <a:srgbClr val="000000"/>
              </a:solidFill>
              <a:latin typeface="Times New Roman" charset="0"/>
            </a:endParaRPr>
          </a:p>
        </p:txBody>
      </p:sp>
      <p:sp>
        <p:nvSpPr>
          <p:cNvPr id="7" name="Freeform 19"/>
          <p:cNvSpPr>
            <a:spLocks/>
          </p:cNvSpPr>
          <p:nvPr/>
        </p:nvSpPr>
        <p:spPr bwMode="auto">
          <a:xfrm flipV="1">
            <a:off x="4145518" y="4541193"/>
            <a:ext cx="2545058" cy="504426"/>
          </a:xfrm>
          <a:custGeom>
            <a:avLst/>
            <a:gdLst>
              <a:gd name="T0" fmla="*/ 3172408 w 3172408"/>
              <a:gd name="T1" fmla="*/ 595589 h 718540"/>
              <a:gd name="T2" fmla="*/ 1632857 w 3172408"/>
              <a:gd name="T3" fmla="*/ 73 h 718540"/>
              <a:gd name="T4" fmla="*/ 0 w 3172408"/>
              <a:gd name="T5" fmla="*/ 628221 h 718540"/>
              <a:gd name="T6" fmla="*/ 0 60000 65536"/>
              <a:gd name="T7" fmla="*/ 0 60000 65536"/>
              <a:gd name="T8" fmla="*/ 0 60000 65536"/>
            </a:gdLst>
            <a:ahLst/>
            <a:cxnLst>
              <a:cxn ang="T6">
                <a:pos x="T0" y="T1"/>
              </a:cxn>
              <a:cxn ang="T7">
                <a:pos x="T2" y="T3"/>
              </a:cxn>
              <a:cxn ang="T8">
                <a:pos x="T4" y="T5"/>
              </a:cxn>
            </a:cxnLst>
            <a:rect l="0" t="0" r="r" b="b"/>
            <a:pathLst>
              <a:path w="3172408" h="718540">
                <a:moveTo>
                  <a:pt x="3172408" y="681217"/>
                </a:moveTo>
                <a:cubicBezTo>
                  <a:pt x="2667000" y="337540"/>
                  <a:pt x="2161592" y="-6137"/>
                  <a:pt x="1632857" y="83"/>
                </a:cubicBezTo>
                <a:cubicBezTo>
                  <a:pt x="1104122" y="6303"/>
                  <a:pt x="552061" y="362421"/>
                  <a:pt x="0" y="718540"/>
                </a:cubicBezTo>
              </a:path>
            </a:pathLst>
          </a:custGeom>
          <a:noFill/>
          <a:ln w="19050" cap="flat" cmpd="sng" algn="ctr">
            <a:solidFill>
              <a:schemeClr val="tx1"/>
            </a:solidFill>
            <a:prstDash val="solid"/>
            <a:round/>
            <a:headEnd type="triangle" w="lg" len="lg"/>
            <a:tailEnd type="non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eaLnBrk="0" hangingPunct="0"/>
            <a:endParaRPr lang="en-US" sz="2400">
              <a:solidFill>
                <a:srgbClr val="000000"/>
              </a:solidFill>
              <a:latin typeface="Times New Roman" charset="0"/>
            </a:endParaRPr>
          </a:p>
        </p:txBody>
      </p:sp>
      <p:sp>
        <p:nvSpPr>
          <p:cNvPr id="8" name="Flowchart: Decision 20"/>
          <p:cNvSpPr>
            <a:spLocks noChangeArrowheads="1"/>
          </p:cNvSpPr>
          <p:nvPr/>
        </p:nvSpPr>
        <p:spPr bwMode="auto">
          <a:xfrm>
            <a:off x="5251179" y="2775703"/>
            <a:ext cx="394879" cy="244570"/>
          </a:xfrm>
          <a:prstGeom prst="flowChartDecision">
            <a:avLst/>
          </a:prstGeom>
          <a:noFill/>
          <a:ln w="19050" algn="ctr">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2400">
              <a:solidFill>
                <a:srgbClr val="000000"/>
              </a:solidFill>
              <a:latin typeface="Times New Roman" charset="0"/>
            </a:endParaRPr>
          </a:p>
        </p:txBody>
      </p:sp>
      <p:sp>
        <p:nvSpPr>
          <p:cNvPr id="9" name="Flowchart: Decision 23"/>
          <p:cNvSpPr>
            <a:spLocks noChangeArrowheads="1"/>
          </p:cNvSpPr>
          <p:nvPr/>
        </p:nvSpPr>
        <p:spPr bwMode="auto">
          <a:xfrm>
            <a:off x="5215513" y="4852001"/>
            <a:ext cx="394879" cy="244570"/>
          </a:xfrm>
          <a:prstGeom prst="flowChartDecision">
            <a:avLst/>
          </a:prstGeom>
          <a:noFill/>
          <a:ln w="19050" algn="ctr">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2400">
              <a:solidFill>
                <a:srgbClr val="000000"/>
              </a:solidFill>
              <a:latin typeface="Times New Roman" charset="0"/>
            </a:endParaRPr>
          </a:p>
        </p:txBody>
      </p:sp>
      <p:sp>
        <p:nvSpPr>
          <p:cNvPr id="10" name="TextBox 24"/>
          <p:cNvSpPr txBox="1">
            <a:spLocks noChangeArrowheads="1"/>
          </p:cNvSpPr>
          <p:nvPr/>
        </p:nvSpPr>
        <p:spPr bwMode="auto">
          <a:xfrm>
            <a:off x="5498297" y="3338723"/>
            <a:ext cx="81503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sz="1600" dirty="0">
                <a:solidFill>
                  <a:srgbClr val="000000"/>
                </a:solidFill>
                <a:latin typeface="Arial" charset="0"/>
                <a:cs typeface="Arial" charset="0"/>
              </a:rPr>
              <a:t>Wages</a:t>
            </a:r>
          </a:p>
        </p:txBody>
      </p:sp>
      <p:sp>
        <p:nvSpPr>
          <p:cNvPr id="11" name="TextBox 25"/>
          <p:cNvSpPr txBox="1">
            <a:spLocks noChangeArrowheads="1"/>
          </p:cNvSpPr>
          <p:nvPr/>
        </p:nvSpPr>
        <p:spPr bwMode="auto">
          <a:xfrm>
            <a:off x="5901314" y="4876342"/>
            <a:ext cx="78899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sz="1600" dirty="0">
                <a:solidFill>
                  <a:srgbClr val="000000"/>
                </a:solidFill>
                <a:latin typeface="Arial" charset="0"/>
                <a:cs typeface="Arial" charset="0"/>
              </a:rPr>
              <a:t>Goods</a:t>
            </a:r>
          </a:p>
        </p:txBody>
      </p:sp>
      <p:sp>
        <p:nvSpPr>
          <p:cNvPr id="12" name="TextBox 26"/>
          <p:cNvSpPr txBox="1">
            <a:spLocks noChangeArrowheads="1"/>
          </p:cNvSpPr>
          <p:nvPr/>
        </p:nvSpPr>
        <p:spPr bwMode="auto">
          <a:xfrm>
            <a:off x="4162078" y="2689084"/>
            <a:ext cx="70884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sz="1600" dirty="0">
                <a:solidFill>
                  <a:srgbClr val="000000"/>
                </a:solidFill>
                <a:latin typeface="Arial" charset="0"/>
                <a:cs typeface="Arial" charset="0"/>
              </a:rPr>
              <a:t>Labor</a:t>
            </a:r>
          </a:p>
        </p:txBody>
      </p:sp>
      <p:sp>
        <p:nvSpPr>
          <p:cNvPr id="13" name="TextBox 27"/>
          <p:cNvSpPr txBox="1">
            <a:spLocks noChangeArrowheads="1"/>
          </p:cNvSpPr>
          <p:nvPr/>
        </p:nvSpPr>
        <p:spPr bwMode="auto">
          <a:xfrm>
            <a:off x="4718730" y="4245671"/>
            <a:ext cx="115288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0" hangingPunct="0"/>
            <a:r>
              <a:rPr lang="en-US" sz="1600" dirty="0">
                <a:solidFill>
                  <a:srgbClr val="000000"/>
                </a:solidFill>
                <a:latin typeface="Arial" charset="0"/>
                <a:cs typeface="Arial" charset="0"/>
              </a:rPr>
              <a:t>Purchases</a:t>
            </a:r>
          </a:p>
        </p:txBody>
      </p:sp>
      <p:grpSp>
        <p:nvGrpSpPr>
          <p:cNvPr id="15" name="Group 31"/>
          <p:cNvGrpSpPr/>
          <p:nvPr/>
        </p:nvGrpSpPr>
        <p:grpSpPr>
          <a:xfrm>
            <a:off x="1575401" y="1883405"/>
            <a:ext cx="1503938" cy="1305300"/>
            <a:chOff x="1665633" y="1574614"/>
            <a:chExt cx="1503938" cy="1305300"/>
          </a:xfrm>
        </p:grpSpPr>
        <p:sp>
          <p:nvSpPr>
            <p:cNvPr id="27" name="Freeform 22"/>
            <p:cNvSpPr>
              <a:spLocks/>
            </p:cNvSpPr>
            <p:nvPr/>
          </p:nvSpPr>
          <p:spPr bwMode="auto">
            <a:xfrm>
              <a:off x="1710336" y="1574614"/>
              <a:ext cx="1414532" cy="1305300"/>
            </a:xfrm>
            <a:custGeom>
              <a:avLst/>
              <a:gdLst>
                <a:gd name="T0" fmla="*/ 1 w 868"/>
                <a:gd name="T1" fmla="*/ 249 h 757"/>
                <a:gd name="T2" fmla="*/ 435 w 868"/>
                <a:gd name="T3" fmla="*/ 0 h 757"/>
                <a:gd name="T4" fmla="*/ 868 w 868"/>
                <a:gd name="T5" fmla="*/ 255 h 757"/>
                <a:gd name="T6" fmla="*/ 868 w 868"/>
                <a:gd name="T7" fmla="*/ 334 h 757"/>
                <a:gd name="T8" fmla="*/ 859 w 868"/>
                <a:gd name="T9" fmla="*/ 376 h 757"/>
                <a:gd name="T10" fmla="*/ 850 w 868"/>
                <a:gd name="T11" fmla="*/ 427 h 757"/>
                <a:gd name="T12" fmla="*/ 832 w 868"/>
                <a:gd name="T13" fmla="*/ 484 h 757"/>
                <a:gd name="T14" fmla="*/ 802 w 868"/>
                <a:gd name="T15" fmla="*/ 529 h 757"/>
                <a:gd name="T16" fmla="*/ 766 w 868"/>
                <a:gd name="T17" fmla="*/ 577 h 757"/>
                <a:gd name="T18" fmla="*/ 721 w 868"/>
                <a:gd name="T19" fmla="*/ 628 h 757"/>
                <a:gd name="T20" fmla="*/ 667 w 868"/>
                <a:gd name="T21" fmla="*/ 664 h 757"/>
                <a:gd name="T22" fmla="*/ 610 w 868"/>
                <a:gd name="T23" fmla="*/ 703 h 757"/>
                <a:gd name="T24" fmla="*/ 541 w 868"/>
                <a:gd name="T25" fmla="*/ 730 h 757"/>
                <a:gd name="T26" fmla="*/ 463 w 868"/>
                <a:gd name="T27" fmla="*/ 751 h 757"/>
                <a:gd name="T28" fmla="*/ 397 w 868"/>
                <a:gd name="T29" fmla="*/ 757 h 757"/>
                <a:gd name="T30" fmla="*/ 325 w 868"/>
                <a:gd name="T31" fmla="*/ 742 h 757"/>
                <a:gd name="T32" fmla="*/ 283 w 868"/>
                <a:gd name="T33" fmla="*/ 730 h 757"/>
                <a:gd name="T34" fmla="*/ 220 w 868"/>
                <a:gd name="T35" fmla="*/ 706 h 757"/>
                <a:gd name="T36" fmla="*/ 169 w 868"/>
                <a:gd name="T37" fmla="*/ 676 h 757"/>
                <a:gd name="T38" fmla="*/ 124 w 868"/>
                <a:gd name="T39" fmla="*/ 634 h 757"/>
                <a:gd name="T40" fmla="*/ 85 w 868"/>
                <a:gd name="T41" fmla="*/ 589 h 757"/>
                <a:gd name="T42" fmla="*/ 58 w 868"/>
                <a:gd name="T43" fmla="*/ 556 h 757"/>
                <a:gd name="T44" fmla="*/ 37 w 868"/>
                <a:gd name="T45" fmla="*/ 517 h 757"/>
                <a:gd name="T46" fmla="*/ 22 w 868"/>
                <a:gd name="T47" fmla="*/ 484 h 757"/>
                <a:gd name="T48" fmla="*/ 10 w 868"/>
                <a:gd name="T49" fmla="*/ 424 h 757"/>
                <a:gd name="T50" fmla="*/ 0 w 868"/>
                <a:gd name="T51" fmla="*/ 337 h 757"/>
                <a:gd name="T52" fmla="*/ 1 w 868"/>
                <a:gd name="T53" fmla="*/ 249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8" h="757">
                  <a:moveTo>
                    <a:pt x="1" y="249"/>
                  </a:moveTo>
                  <a:lnTo>
                    <a:pt x="435" y="0"/>
                  </a:lnTo>
                  <a:lnTo>
                    <a:pt x="868" y="255"/>
                  </a:lnTo>
                  <a:lnTo>
                    <a:pt x="868" y="334"/>
                  </a:lnTo>
                  <a:lnTo>
                    <a:pt x="859" y="376"/>
                  </a:lnTo>
                  <a:lnTo>
                    <a:pt x="850" y="427"/>
                  </a:lnTo>
                  <a:lnTo>
                    <a:pt x="832" y="484"/>
                  </a:lnTo>
                  <a:lnTo>
                    <a:pt x="802" y="529"/>
                  </a:lnTo>
                  <a:lnTo>
                    <a:pt x="766" y="577"/>
                  </a:lnTo>
                  <a:lnTo>
                    <a:pt x="721" y="628"/>
                  </a:lnTo>
                  <a:lnTo>
                    <a:pt x="667" y="664"/>
                  </a:lnTo>
                  <a:lnTo>
                    <a:pt x="610" y="703"/>
                  </a:lnTo>
                  <a:lnTo>
                    <a:pt x="541" y="730"/>
                  </a:lnTo>
                  <a:lnTo>
                    <a:pt x="463" y="751"/>
                  </a:lnTo>
                  <a:lnTo>
                    <a:pt x="397" y="757"/>
                  </a:lnTo>
                  <a:lnTo>
                    <a:pt x="325" y="742"/>
                  </a:lnTo>
                  <a:lnTo>
                    <a:pt x="283" y="730"/>
                  </a:lnTo>
                  <a:lnTo>
                    <a:pt x="220" y="706"/>
                  </a:lnTo>
                  <a:lnTo>
                    <a:pt x="169" y="676"/>
                  </a:lnTo>
                  <a:lnTo>
                    <a:pt x="124" y="634"/>
                  </a:lnTo>
                  <a:lnTo>
                    <a:pt x="85" y="589"/>
                  </a:lnTo>
                  <a:lnTo>
                    <a:pt x="58" y="556"/>
                  </a:lnTo>
                  <a:lnTo>
                    <a:pt x="37" y="517"/>
                  </a:lnTo>
                  <a:lnTo>
                    <a:pt x="22" y="484"/>
                  </a:lnTo>
                  <a:lnTo>
                    <a:pt x="10" y="424"/>
                  </a:lnTo>
                  <a:lnTo>
                    <a:pt x="0" y="337"/>
                  </a:lnTo>
                  <a:lnTo>
                    <a:pt x="1" y="249"/>
                  </a:lnTo>
                  <a:close/>
                </a:path>
              </a:pathLst>
            </a:custGeom>
            <a:solidFill>
              <a:srgbClr val="FFFFCC"/>
            </a:solidFill>
            <a:ln w="9525">
              <a:solidFill>
                <a:schemeClr val="tx1"/>
              </a:solidFill>
              <a:round/>
              <a:headEnd/>
              <a:tailEnd/>
            </a:ln>
            <a:effectLst/>
          </p:spPr>
          <p:txBody>
            <a:bodyPr wrap="none" anchor="ctr"/>
            <a:lstStyle/>
            <a:p>
              <a:pPr eaLnBrk="0" hangingPunct="0"/>
              <a:endParaRPr lang="en-US" sz="2400">
                <a:solidFill>
                  <a:srgbClr val="000000"/>
                </a:solidFill>
                <a:latin typeface="Times New Roman" charset="0"/>
              </a:endParaRPr>
            </a:p>
          </p:txBody>
        </p:sp>
        <p:sp>
          <p:nvSpPr>
            <p:cNvPr id="30" name="TextBox 29"/>
            <p:cNvSpPr txBox="1"/>
            <p:nvPr/>
          </p:nvSpPr>
          <p:spPr>
            <a:xfrm>
              <a:off x="1665633" y="1907421"/>
              <a:ext cx="1503938" cy="830997"/>
            </a:xfrm>
            <a:prstGeom prst="rect">
              <a:avLst/>
            </a:prstGeom>
            <a:noFill/>
          </p:spPr>
          <p:txBody>
            <a:bodyPr wrap="none" rtlCol="0">
              <a:spAutoFit/>
            </a:bodyPr>
            <a:lstStyle/>
            <a:p>
              <a:pPr algn="ctr" eaLnBrk="0" hangingPunct="0"/>
              <a:r>
                <a:rPr lang="en-US" sz="1600" dirty="0" smtClean="0">
                  <a:solidFill>
                    <a:srgbClr val="000000"/>
                  </a:solidFill>
                  <a:latin typeface="Arial" pitchFamily="34" charset="0"/>
                  <a:cs typeface="Arial" pitchFamily="34" charset="0"/>
                </a:rPr>
                <a:t>Nonrenewable</a:t>
              </a:r>
            </a:p>
            <a:p>
              <a:pPr algn="ctr" eaLnBrk="0" hangingPunct="0"/>
              <a:r>
                <a:rPr lang="en-US" sz="1600" dirty="0" smtClean="0">
                  <a:solidFill>
                    <a:srgbClr val="000000"/>
                  </a:solidFill>
                  <a:latin typeface="Arial" pitchFamily="34" charset="0"/>
                  <a:cs typeface="Arial" pitchFamily="34" charset="0"/>
                </a:rPr>
                <a:t>energy</a:t>
              </a:r>
            </a:p>
            <a:p>
              <a:pPr algn="ctr" eaLnBrk="0" hangingPunct="0"/>
              <a:r>
                <a:rPr lang="en-US" sz="1600" dirty="0" smtClean="0">
                  <a:solidFill>
                    <a:srgbClr val="000000"/>
                  </a:solidFill>
                  <a:latin typeface="Arial" pitchFamily="34" charset="0"/>
                  <a:cs typeface="Arial" pitchFamily="34" charset="0"/>
                </a:rPr>
                <a:t>sources</a:t>
              </a:r>
              <a:endParaRPr lang="en-US" sz="1600" dirty="0">
                <a:solidFill>
                  <a:srgbClr val="000000"/>
                </a:solidFill>
                <a:latin typeface="Arial" pitchFamily="34" charset="0"/>
                <a:cs typeface="Arial" pitchFamily="34" charset="0"/>
              </a:endParaRPr>
            </a:p>
          </p:txBody>
        </p:sp>
      </p:grpSp>
      <p:grpSp>
        <p:nvGrpSpPr>
          <p:cNvPr id="28" name="Group 32"/>
          <p:cNvGrpSpPr/>
          <p:nvPr/>
        </p:nvGrpSpPr>
        <p:grpSpPr>
          <a:xfrm>
            <a:off x="1173671" y="3738043"/>
            <a:ext cx="1371600" cy="1371600"/>
            <a:chOff x="1219200" y="3405236"/>
            <a:chExt cx="1371600" cy="1371600"/>
          </a:xfrm>
        </p:grpSpPr>
        <p:sp>
          <p:nvSpPr>
            <p:cNvPr id="26" name="Oval 25"/>
            <p:cNvSpPr/>
            <p:nvPr/>
          </p:nvSpPr>
          <p:spPr bwMode="auto">
            <a:xfrm>
              <a:off x="1219200" y="3405236"/>
              <a:ext cx="1371600" cy="1371600"/>
            </a:xfrm>
            <a:prstGeom prst="ellipse">
              <a:avLst/>
            </a:prstGeom>
            <a:solidFill>
              <a:srgbClr val="FFFFCC"/>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z="2400" smtClean="0">
                <a:solidFill>
                  <a:srgbClr val="000000"/>
                </a:solidFill>
                <a:latin typeface="Times New Roman" charset="0"/>
              </a:endParaRPr>
            </a:p>
          </p:txBody>
        </p:sp>
        <p:sp>
          <p:nvSpPr>
            <p:cNvPr id="31" name="TextBox 30"/>
            <p:cNvSpPr txBox="1"/>
            <p:nvPr/>
          </p:nvSpPr>
          <p:spPr>
            <a:xfrm>
              <a:off x="1301309" y="3692586"/>
              <a:ext cx="1207382" cy="830997"/>
            </a:xfrm>
            <a:prstGeom prst="rect">
              <a:avLst/>
            </a:prstGeom>
            <a:noFill/>
          </p:spPr>
          <p:txBody>
            <a:bodyPr wrap="none" rtlCol="0">
              <a:spAutoFit/>
            </a:bodyPr>
            <a:lstStyle/>
            <a:p>
              <a:pPr algn="ctr" eaLnBrk="0" hangingPunct="0"/>
              <a:r>
                <a:rPr lang="en-US" sz="1600" dirty="0">
                  <a:solidFill>
                    <a:srgbClr val="000000"/>
                  </a:solidFill>
                  <a:latin typeface="Arial" pitchFamily="34" charset="0"/>
                  <a:cs typeface="Arial" pitchFamily="34" charset="0"/>
                </a:rPr>
                <a:t>R</a:t>
              </a:r>
              <a:r>
                <a:rPr lang="en-US" sz="1600" dirty="0" smtClean="0">
                  <a:solidFill>
                    <a:srgbClr val="000000"/>
                  </a:solidFill>
                  <a:latin typeface="Arial" pitchFamily="34" charset="0"/>
                  <a:cs typeface="Arial" pitchFamily="34" charset="0"/>
                </a:rPr>
                <a:t>enewable</a:t>
              </a:r>
            </a:p>
            <a:p>
              <a:pPr algn="ctr" eaLnBrk="0" hangingPunct="0"/>
              <a:r>
                <a:rPr lang="en-US" sz="1600" dirty="0" smtClean="0">
                  <a:solidFill>
                    <a:srgbClr val="000000"/>
                  </a:solidFill>
                  <a:latin typeface="Arial" pitchFamily="34" charset="0"/>
                  <a:cs typeface="Arial" pitchFamily="34" charset="0"/>
                </a:rPr>
                <a:t>energy</a:t>
              </a:r>
            </a:p>
            <a:p>
              <a:pPr algn="ctr" eaLnBrk="0" hangingPunct="0"/>
              <a:r>
                <a:rPr lang="en-US" sz="1600" dirty="0" smtClean="0">
                  <a:solidFill>
                    <a:srgbClr val="000000"/>
                  </a:solidFill>
                  <a:latin typeface="Arial" pitchFamily="34" charset="0"/>
                  <a:cs typeface="Arial" pitchFamily="34" charset="0"/>
                </a:rPr>
                <a:t>sources</a:t>
              </a:r>
              <a:endParaRPr lang="en-US" sz="1600" dirty="0">
                <a:solidFill>
                  <a:srgbClr val="000000"/>
                </a:solidFill>
                <a:latin typeface="Arial" pitchFamily="34" charset="0"/>
                <a:cs typeface="Arial" pitchFamily="34" charset="0"/>
              </a:endParaRPr>
            </a:p>
          </p:txBody>
        </p:sp>
      </p:grpSp>
      <p:sp>
        <p:nvSpPr>
          <p:cNvPr id="36" name="Freeform 35"/>
          <p:cNvSpPr/>
          <p:nvPr/>
        </p:nvSpPr>
        <p:spPr bwMode="auto">
          <a:xfrm>
            <a:off x="2921606" y="2805419"/>
            <a:ext cx="388438" cy="531845"/>
          </a:xfrm>
          <a:custGeom>
            <a:avLst/>
            <a:gdLst>
              <a:gd name="connsiteX0" fmla="*/ 0 w 388438"/>
              <a:gd name="connsiteY0" fmla="*/ 0 h 531845"/>
              <a:gd name="connsiteX1" fmla="*/ 335902 w 388438"/>
              <a:gd name="connsiteY1" fmla="*/ 233266 h 531845"/>
              <a:gd name="connsiteX2" fmla="*/ 382555 w 388438"/>
              <a:gd name="connsiteY2" fmla="*/ 531845 h 531845"/>
            </a:gdLst>
            <a:ahLst/>
            <a:cxnLst>
              <a:cxn ang="0">
                <a:pos x="connsiteX0" y="connsiteY0"/>
              </a:cxn>
              <a:cxn ang="0">
                <a:pos x="connsiteX1" y="connsiteY1"/>
              </a:cxn>
              <a:cxn ang="0">
                <a:pos x="connsiteX2" y="connsiteY2"/>
              </a:cxn>
            </a:cxnLst>
            <a:rect l="l" t="t" r="r" b="b"/>
            <a:pathLst>
              <a:path w="388438" h="531845">
                <a:moveTo>
                  <a:pt x="0" y="0"/>
                </a:moveTo>
                <a:cubicBezTo>
                  <a:pt x="136071" y="72312"/>
                  <a:pt x="272143" y="144625"/>
                  <a:pt x="335902" y="233266"/>
                </a:cubicBezTo>
                <a:cubicBezTo>
                  <a:pt x="399661" y="321907"/>
                  <a:pt x="391108" y="426876"/>
                  <a:pt x="382555" y="531845"/>
                </a:cubicBezTo>
              </a:path>
            </a:pathLst>
          </a:custGeom>
          <a:noFill/>
          <a:ln w="1905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smtClean="0">
              <a:solidFill>
                <a:srgbClr val="000000"/>
              </a:solidFill>
              <a:latin typeface="Times New Roman" charset="0"/>
            </a:endParaRPr>
          </a:p>
        </p:txBody>
      </p:sp>
      <p:sp>
        <p:nvSpPr>
          <p:cNvPr id="38" name="Freeform 37"/>
          <p:cNvSpPr/>
          <p:nvPr/>
        </p:nvSpPr>
        <p:spPr bwMode="auto">
          <a:xfrm>
            <a:off x="2399091" y="3957633"/>
            <a:ext cx="453211" cy="816545"/>
          </a:xfrm>
          <a:custGeom>
            <a:avLst/>
            <a:gdLst>
              <a:gd name="connsiteX0" fmla="*/ 0 w 453211"/>
              <a:gd name="connsiteY0" fmla="*/ 51435 h 816545"/>
              <a:gd name="connsiteX1" fmla="*/ 177282 w 453211"/>
              <a:gd name="connsiteY1" fmla="*/ 4782 h 816545"/>
              <a:gd name="connsiteX2" fmla="*/ 429209 w 453211"/>
              <a:gd name="connsiteY2" fmla="*/ 154072 h 816545"/>
              <a:gd name="connsiteX3" fmla="*/ 429209 w 453211"/>
              <a:gd name="connsiteY3" fmla="*/ 489974 h 816545"/>
              <a:gd name="connsiteX4" fmla="*/ 307911 w 453211"/>
              <a:gd name="connsiteY4" fmla="*/ 816545 h 816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211" h="816545">
                <a:moveTo>
                  <a:pt x="0" y="51435"/>
                </a:moveTo>
                <a:cubicBezTo>
                  <a:pt x="52873" y="19555"/>
                  <a:pt x="105747" y="-12324"/>
                  <a:pt x="177282" y="4782"/>
                </a:cubicBezTo>
                <a:cubicBezTo>
                  <a:pt x="248817" y="21888"/>
                  <a:pt x="387221" y="73207"/>
                  <a:pt x="429209" y="154072"/>
                </a:cubicBezTo>
                <a:cubicBezTo>
                  <a:pt x="471197" y="234937"/>
                  <a:pt x="449425" y="379562"/>
                  <a:pt x="429209" y="489974"/>
                </a:cubicBezTo>
                <a:cubicBezTo>
                  <a:pt x="408993" y="600386"/>
                  <a:pt x="358452" y="708465"/>
                  <a:pt x="307911" y="816545"/>
                </a:cubicBezTo>
              </a:path>
            </a:pathLst>
          </a:custGeom>
          <a:noFill/>
          <a:ln w="1905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smtClean="0">
              <a:solidFill>
                <a:srgbClr val="000000"/>
              </a:solidFill>
              <a:latin typeface="Times New Roman" charset="0"/>
            </a:endParaRPr>
          </a:p>
        </p:txBody>
      </p:sp>
      <p:sp>
        <p:nvSpPr>
          <p:cNvPr id="39" name="Freeform 38"/>
          <p:cNvSpPr/>
          <p:nvPr/>
        </p:nvSpPr>
        <p:spPr bwMode="auto">
          <a:xfrm>
            <a:off x="2772316" y="3897101"/>
            <a:ext cx="186612" cy="130628"/>
          </a:xfrm>
          <a:custGeom>
            <a:avLst/>
            <a:gdLst>
              <a:gd name="connsiteX0" fmla="*/ 0 w 186612"/>
              <a:gd name="connsiteY0" fmla="*/ 130628 h 130628"/>
              <a:gd name="connsiteX1" fmla="*/ 93306 w 186612"/>
              <a:gd name="connsiteY1" fmla="*/ 27992 h 130628"/>
              <a:gd name="connsiteX2" fmla="*/ 186612 w 186612"/>
              <a:gd name="connsiteY2" fmla="*/ 0 h 130628"/>
            </a:gdLst>
            <a:ahLst/>
            <a:cxnLst>
              <a:cxn ang="0">
                <a:pos x="connsiteX0" y="connsiteY0"/>
              </a:cxn>
              <a:cxn ang="0">
                <a:pos x="connsiteX1" y="connsiteY1"/>
              </a:cxn>
              <a:cxn ang="0">
                <a:pos x="connsiteX2" y="connsiteY2"/>
              </a:cxn>
            </a:cxnLst>
            <a:rect l="l" t="t" r="r" b="b"/>
            <a:pathLst>
              <a:path w="186612" h="130628">
                <a:moveTo>
                  <a:pt x="0" y="130628"/>
                </a:moveTo>
                <a:cubicBezTo>
                  <a:pt x="31102" y="90195"/>
                  <a:pt x="62204" y="49763"/>
                  <a:pt x="93306" y="27992"/>
                </a:cubicBezTo>
                <a:cubicBezTo>
                  <a:pt x="124408" y="6221"/>
                  <a:pt x="155510" y="3110"/>
                  <a:pt x="186612" y="0"/>
                </a:cubicBezTo>
              </a:path>
            </a:pathLst>
          </a:custGeom>
          <a:noFill/>
          <a:ln w="19050" cap="flat" cmpd="sng" algn="ctr">
            <a:solidFill>
              <a:schemeClr val="tx1"/>
            </a:solidFill>
            <a:prstDash val="solid"/>
            <a:round/>
            <a:headEnd type="none" w="med" len="med"/>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smtClean="0">
              <a:solidFill>
                <a:srgbClr val="000000"/>
              </a:solidFill>
              <a:latin typeface="Times New Roman" charset="0"/>
            </a:endParaRPr>
          </a:p>
        </p:txBody>
      </p:sp>
      <p:sp>
        <p:nvSpPr>
          <p:cNvPr id="5" name="Freeform 4"/>
          <p:cNvSpPr/>
          <p:nvPr/>
        </p:nvSpPr>
        <p:spPr bwMode="auto">
          <a:xfrm>
            <a:off x="3279531" y="4554415"/>
            <a:ext cx="2207432" cy="1266093"/>
          </a:xfrm>
          <a:custGeom>
            <a:avLst/>
            <a:gdLst>
              <a:gd name="connsiteX0" fmla="*/ 0 w 2207432"/>
              <a:gd name="connsiteY0" fmla="*/ 0 h 1266093"/>
              <a:gd name="connsiteX1" fmla="*/ 149469 w 2207432"/>
              <a:gd name="connsiteY1" fmla="*/ 272562 h 1266093"/>
              <a:gd name="connsiteX2" fmla="*/ 844061 w 2207432"/>
              <a:gd name="connsiteY2" fmla="*/ 703385 h 1266093"/>
              <a:gd name="connsiteX3" fmla="*/ 1626577 w 2207432"/>
              <a:gd name="connsiteY3" fmla="*/ 800100 h 1266093"/>
              <a:gd name="connsiteX4" fmla="*/ 1978269 w 2207432"/>
              <a:gd name="connsiteY4" fmla="*/ 817685 h 1266093"/>
              <a:gd name="connsiteX5" fmla="*/ 2171700 w 2207432"/>
              <a:gd name="connsiteY5" fmla="*/ 1019908 h 1266093"/>
              <a:gd name="connsiteX6" fmla="*/ 2206869 w 2207432"/>
              <a:gd name="connsiteY6" fmla="*/ 1266093 h 126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7432" h="1266093">
                <a:moveTo>
                  <a:pt x="0" y="0"/>
                </a:moveTo>
                <a:cubicBezTo>
                  <a:pt x="4396" y="77665"/>
                  <a:pt x="8792" y="155331"/>
                  <a:pt x="149469" y="272562"/>
                </a:cubicBezTo>
                <a:cubicBezTo>
                  <a:pt x="290146" y="389793"/>
                  <a:pt x="597876" y="615462"/>
                  <a:pt x="844061" y="703385"/>
                </a:cubicBezTo>
                <a:cubicBezTo>
                  <a:pt x="1090246" y="791308"/>
                  <a:pt x="1437542" y="781050"/>
                  <a:pt x="1626577" y="800100"/>
                </a:cubicBezTo>
                <a:cubicBezTo>
                  <a:pt x="1815612" y="819150"/>
                  <a:pt x="1887415" y="781050"/>
                  <a:pt x="1978269" y="817685"/>
                </a:cubicBezTo>
                <a:cubicBezTo>
                  <a:pt x="2069123" y="854320"/>
                  <a:pt x="2133600" y="945173"/>
                  <a:pt x="2171700" y="1019908"/>
                </a:cubicBezTo>
                <a:cubicBezTo>
                  <a:pt x="2209800" y="1094643"/>
                  <a:pt x="2208334" y="1180368"/>
                  <a:pt x="2206869" y="1266093"/>
                </a:cubicBezTo>
              </a:path>
            </a:pathLst>
          </a:custGeom>
          <a:noFill/>
          <a:ln w="9525" cap="flat" cmpd="sng" algn="ctr">
            <a:solidFill>
              <a:schemeClr val="bg1">
                <a:lumMod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smtClean="0">
              <a:solidFill>
                <a:srgbClr val="000000"/>
              </a:solidFill>
              <a:latin typeface="Times New Roman" charset="0"/>
            </a:endParaRPr>
          </a:p>
        </p:txBody>
      </p:sp>
      <p:sp>
        <p:nvSpPr>
          <p:cNvPr id="47" name="Freeform 46"/>
          <p:cNvSpPr/>
          <p:nvPr/>
        </p:nvSpPr>
        <p:spPr bwMode="auto">
          <a:xfrm>
            <a:off x="5486400" y="4560570"/>
            <a:ext cx="2032275" cy="1177290"/>
          </a:xfrm>
          <a:custGeom>
            <a:avLst/>
            <a:gdLst>
              <a:gd name="connsiteX0" fmla="*/ 2030730 w 2032275"/>
              <a:gd name="connsiteY0" fmla="*/ 0 h 1177290"/>
              <a:gd name="connsiteX1" fmla="*/ 2000250 w 2032275"/>
              <a:gd name="connsiteY1" fmla="*/ 160020 h 1177290"/>
              <a:gd name="connsiteX2" fmla="*/ 1813560 w 2032275"/>
              <a:gd name="connsiteY2" fmla="*/ 487680 h 1177290"/>
              <a:gd name="connsiteX3" fmla="*/ 1455420 w 2032275"/>
              <a:gd name="connsiteY3" fmla="*/ 632460 h 1177290"/>
              <a:gd name="connsiteX4" fmla="*/ 1131570 w 2032275"/>
              <a:gd name="connsiteY4" fmla="*/ 720090 h 1177290"/>
              <a:gd name="connsiteX5" fmla="*/ 910590 w 2032275"/>
              <a:gd name="connsiteY5" fmla="*/ 754380 h 1177290"/>
              <a:gd name="connsiteX6" fmla="*/ 712470 w 2032275"/>
              <a:gd name="connsiteY6" fmla="*/ 792480 h 1177290"/>
              <a:gd name="connsiteX7" fmla="*/ 544830 w 2032275"/>
              <a:gd name="connsiteY7" fmla="*/ 803910 h 1177290"/>
              <a:gd name="connsiteX8" fmla="*/ 365760 w 2032275"/>
              <a:gd name="connsiteY8" fmla="*/ 819150 h 1177290"/>
              <a:gd name="connsiteX9" fmla="*/ 247650 w 2032275"/>
              <a:gd name="connsiteY9" fmla="*/ 826770 h 1177290"/>
              <a:gd name="connsiteX10" fmla="*/ 171450 w 2032275"/>
              <a:gd name="connsiteY10" fmla="*/ 838200 h 1177290"/>
              <a:gd name="connsiteX11" fmla="*/ 102870 w 2032275"/>
              <a:gd name="connsiteY11" fmla="*/ 868680 h 1177290"/>
              <a:gd name="connsiteX12" fmla="*/ 60960 w 2032275"/>
              <a:gd name="connsiteY12" fmla="*/ 922020 h 1177290"/>
              <a:gd name="connsiteX13" fmla="*/ 34290 w 2032275"/>
              <a:gd name="connsiteY13" fmla="*/ 990600 h 1177290"/>
              <a:gd name="connsiteX14" fmla="*/ 22860 w 2032275"/>
              <a:gd name="connsiteY14" fmla="*/ 1032510 h 1177290"/>
              <a:gd name="connsiteX15" fmla="*/ 15240 w 2032275"/>
              <a:gd name="connsiteY15" fmla="*/ 1062990 h 1177290"/>
              <a:gd name="connsiteX16" fmla="*/ 7620 w 2032275"/>
              <a:gd name="connsiteY16" fmla="*/ 1112520 h 1177290"/>
              <a:gd name="connsiteX17" fmla="*/ 7620 w 2032275"/>
              <a:gd name="connsiteY17" fmla="*/ 1131570 h 1177290"/>
              <a:gd name="connsiteX18" fmla="*/ 3810 w 2032275"/>
              <a:gd name="connsiteY18" fmla="*/ 1146810 h 1177290"/>
              <a:gd name="connsiteX19" fmla="*/ 0 w 2032275"/>
              <a:gd name="connsiteY19" fmla="*/ 1177290 h 117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32275" h="1177290">
                <a:moveTo>
                  <a:pt x="2030730" y="0"/>
                </a:moveTo>
                <a:cubicBezTo>
                  <a:pt x="2033587" y="39370"/>
                  <a:pt x="2036445" y="78740"/>
                  <a:pt x="2000250" y="160020"/>
                </a:cubicBezTo>
                <a:cubicBezTo>
                  <a:pt x="1964055" y="241300"/>
                  <a:pt x="1904365" y="408940"/>
                  <a:pt x="1813560" y="487680"/>
                </a:cubicBezTo>
                <a:cubicBezTo>
                  <a:pt x="1722755" y="566420"/>
                  <a:pt x="1569085" y="593725"/>
                  <a:pt x="1455420" y="632460"/>
                </a:cubicBezTo>
                <a:cubicBezTo>
                  <a:pt x="1341755" y="671195"/>
                  <a:pt x="1222375" y="699770"/>
                  <a:pt x="1131570" y="720090"/>
                </a:cubicBezTo>
                <a:cubicBezTo>
                  <a:pt x="1040765" y="740410"/>
                  <a:pt x="980440" y="742315"/>
                  <a:pt x="910590" y="754380"/>
                </a:cubicBezTo>
                <a:cubicBezTo>
                  <a:pt x="840740" y="766445"/>
                  <a:pt x="773430" y="784225"/>
                  <a:pt x="712470" y="792480"/>
                </a:cubicBezTo>
                <a:cubicBezTo>
                  <a:pt x="651510" y="800735"/>
                  <a:pt x="544830" y="803910"/>
                  <a:pt x="544830" y="803910"/>
                </a:cubicBezTo>
                <a:lnTo>
                  <a:pt x="365760" y="819150"/>
                </a:lnTo>
                <a:cubicBezTo>
                  <a:pt x="316230" y="822960"/>
                  <a:pt x="280035" y="823595"/>
                  <a:pt x="247650" y="826770"/>
                </a:cubicBezTo>
                <a:cubicBezTo>
                  <a:pt x="215265" y="829945"/>
                  <a:pt x="195580" y="831215"/>
                  <a:pt x="171450" y="838200"/>
                </a:cubicBezTo>
                <a:cubicBezTo>
                  <a:pt x="147320" y="845185"/>
                  <a:pt x="121285" y="854710"/>
                  <a:pt x="102870" y="868680"/>
                </a:cubicBezTo>
                <a:cubicBezTo>
                  <a:pt x="84455" y="882650"/>
                  <a:pt x="72390" y="901700"/>
                  <a:pt x="60960" y="922020"/>
                </a:cubicBezTo>
                <a:cubicBezTo>
                  <a:pt x="49530" y="942340"/>
                  <a:pt x="40640" y="972185"/>
                  <a:pt x="34290" y="990600"/>
                </a:cubicBezTo>
                <a:cubicBezTo>
                  <a:pt x="27940" y="1009015"/>
                  <a:pt x="26035" y="1020445"/>
                  <a:pt x="22860" y="1032510"/>
                </a:cubicBezTo>
                <a:cubicBezTo>
                  <a:pt x="19685" y="1044575"/>
                  <a:pt x="17780" y="1049655"/>
                  <a:pt x="15240" y="1062990"/>
                </a:cubicBezTo>
                <a:cubicBezTo>
                  <a:pt x="12700" y="1076325"/>
                  <a:pt x="8890" y="1101090"/>
                  <a:pt x="7620" y="1112520"/>
                </a:cubicBezTo>
                <a:cubicBezTo>
                  <a:pt x="6350" y="1123950"/>
                  <a:pt x="8255" y="1125855"/>
                  <a:pt x="7620" y="1131570"/>
                </a:cubicBezTo>
                <a:cubicBezTo>
                  <a:pt x="6985" y="1137285"/>
                  <a:pt x="5080" y="1139190"/>
                  <a:pt x="3810" y="1146810"/>
                </a:cubicBezTo>
                <a:cubicBezTo>
                  <a:pt x="2540" y="1154430"/>
                  <a:pt x="1270" y="1165860"/>
                  <a:pt x="0" y="1177290"/>
                </a:cubicBezTo>
              </a:path>
            </a:pathLst>
          </a:custGeom>
          <a:noFill/>
          <a:ln w="9525" cap="flat" cmpd="sng" algn="ctr">
            <a:solidFill>
              <a:schemeClr val="bg1">
                <a:lumMod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z="2400" smtClean="0">
              <a:solidFill>
                <a:srgbClr val="000000"/>
              </a:solidFill>
              <a:latin typeface="Times New Roman" charset="0"/>
            </a:endParaRPr>
          </a:p>
        </p:txBody>
      </p:sp>
      <p:grpSp>
        <p:nvGrpSpPr>
          <p:cNvPr id="29" name="Group 54"/>
          <p:cNvGrpSpPr>
            <a:grpSpLocks/>
          </p:cNvGrpSpPr>
          <p:nvPr/>
        </p:nvGrpSpPr>
        <p:grpSpPr bwMode="auto">
          <a:xfrm>
            <a:off x="5241780" y="5737860"/>
            <a:ext cx="463550" cy="254331"/>
            <a:chOff x="2935" y="3582"/>
            <a:chExt cx="596" cy="327"/>
          </a:xfrm>
        </p:grpSpPr>
        <p:grpSp>
          <p:nvGrpSpPr>
            <p:cNvPr id="32" name="Group 53"/>
            <p:cNvGrpSpPr>
              <a:grpSpLocks/>
            </p:cNvGrpSpPr>
            <p:nvPr/>
          </p:nvGrpSpPr>
          <p:grpSpPr bwMode="auto">
            <a:xfrm>
              <a:off x="2935" y="3821"/>
              <a:ext cx="596" cy="88"/>
              <a:chOff x="2935" y="3821"/>
              <a:chExt cx="596" cy="88"/>
            </a:xfrm>
          </p:grpSpPr>
          <p:sp>
            <p:nvSpPr>
              <p:cNvPr id="51" name="Line 47"/>
              <p:cNvSpPr>
                <a:spLocks noChangeShapeType="1"/>
              </p:cNvSpPr>
              <p:nvPr/>
            </p:nvSpPr>
            <p:spPr bwMode="auto">
              <a:xfrm>
                <a:off x="2935" y="3821"/>
                <a:ext cx="596" cy="0"/>
              </a:xfrm>
              <a:prstGeom prst="line">
                <a:avLst/>
              </a:prstGeom>
              <a:noFill/>
              <a:ln w="12700">
                <a:solidFill>
                  <a:schemeClr val="bg1">
                    <a:lumMod val="5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400">
                  <a:solidFill>
                    <a:srgbClr val="000000"/>
                  </a:solidFill>
                  <a:latin typeface="Times New Roman" charset="0"/>
                </a:endParaRPr>
              </a:p>
            </p:txBody>
          </p:sp>
          <p:sp>
            <p:nvSpPr>
              <p:cNvPr id="52" name="Line 48"/>
              <p:cNvSpPr>
                <a:spLocks noChangeShapeType="1"/>
              </p:cNvSpPr>
              <p:nvPr/>
            </p:nvSpPr>
            <p:spPr bwMode="auto">
              <a:xfrm>
                <a:off x="3051" y="3866"/>
                <a:ext cx="376" cy="0"/>
              </a:xfrm>
              <a:prstGeom prst="line">
                <a:avLst/>
              </a:prstGeom>
              <a:noFill/>
              <a:ln w="12700">
                <a:solidFill>
                  <a:schemeClr val="bg1">
                    <a:lumMod val="5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400">
                  <a:solidFill>
                    <a:srgbClr val="000000"/>
                  </a:solidFill>
                  <a:latin typeface="Times New Roman" charset="0"/>
                </a:endParaRPr>
              </a:p>
            </p:txBody>
          </p:sp>
          <p:sp>
            <p:nvSpPr>
              <p:cNvPr id="53" name="Line 49"/>
              <p:cNvSpPr>
                <a:spLocks noChangeShapeType="1"/>
              </p:cNvSpPr>
              <p:nvPr/>
            </p:nvSpPr>
            <p:spPr bwMode="auto">
              <a:xfrm>
                <a:off x="3175" y="3909"/>
                <a:ext cx="155" cy="0"/>
              </a:xfrm>
              <a:prstGeom prst="line">
                <a:avLst/>
              </a:prstGeom>
              <a:noFill/>
              <a:ln w="12700">
                <a:solidFill>
                  <a:schemeClr val="bg1">
                    <a:lumMod val="50000"/>
                  </a:scheme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400">
                  <a:solidFill>
                    <a:srgbClr val="000000"/>
                  </a:solidFill>
                  <a:latin typeface="Times New Roman" charset="0"/>
                </a:endParaRPr>
              </a:p>
            </p:txBody>
          </p:sp>
        </p:grpSp>
        <p:sp>
          <p:nvSpPr>
            <p:cNvPr id="50" name="Line 52"/>
            <p:cNvSpPr>
              <a:spLocks noChangeShapeType="1"/>
            </p:cNvSpPr>
            <p:nvPr/>
          </p:nvSpPr>
          <p:spPr bwMode="auto">
            <a:xfrm flipH="1">
              <a:off x="3252" y="3582"/>
              <a:ext cx="0" cy="240"/>
            </a:xfrm>
            <a:prstGeom prst="line">
              <a:avLst/>
            </a:prstGeom>
            <a:noFill/>
            <a:ln w="9525">
              <a:solidFill>
                <a:schemeClr val="bg1">
                  <a:lumMod val="50000"/>
                </a:schemeClr>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sz="2400">
                <a:solidFill>
                  <a:srgbClr val="000000"/>
                </a:solidFill>
                <a:latin typeface="Times New Roman" charset="0"/>
              </a:endParaRPr>
            </a:p>
          </p:txBody>
        </p:sp>
      </p:grpSp>
    </p:spTree>
    <p:extLst>
      <p:ext uri="{BB962C8B-B14F-4D97-AF65-F5344CB8AC3E}">
        <p14:creationId xmlns="" xmlns:p14="http://schemas.microsoft.com/office/powerpoint/2010/main" val="5026254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smtClean="0"/>
              <a:t>An alternative value system</a:t>
            </a:r>
            <a:endParaRPr lang="en-US" dirty="0"/>
          </a:p>
        </p:txBody>
      </p:sp>
      <p:sp>
        <p:nvSpPr>
          <p:cNvPr id="3" name="Content Placeholder 2"/>
          <p:cNvSpPr>
            <a:spLocks noGrp="1"/>
          </p:cNvSpPr>
          <p:nvPr>
            <p:ph idx="1"/>
          </p:nvPr>
        </p:nvSpPr>
        <p:spPr>
          <a:xfrm>
            <a:off x="533400" y="1524000"/>
            <a:ext cx="8153400" cy="4800600"/>
          </a:xfrm>
        </p:spPr>
        <p:txBody>
          <a:bodyPr/>
          <a:lstStyle/>
          <a:p>
            <a:pPr eaLnBrk="1" hangingPunct="1">
              <a:spcBef>
                <a:spcPts val="0"/>
              </a:spcBef>
              <a:spcAft>
                <a:spcPts val="1200"/>
              </a:spcAft>
            </a:pPr>
            <a:r>
              <a:rPr lang="en-US" dirty="0" smtClean="0"/>
              <a:t>All action is accompanied by the transformation of available energy</a:t>
            </a:r>
          </a:p>
          <a:p>
            <a:pPr eaLnBrk="1" hangingPunct="1">
              <a:spcBef>
                <a:spcPts val="0"/>
              </a:spcBef>
              <a:spcAft>
                <a:spcPts val="1200"/>
              </a:spcAft>
            </a:pPr>
            <a:r>
              <a:rPr lang="en-US" dirty="0" smtClean="0"/>
              <a:t>The available energy used in the past to create a good or service is a measure of what was required to produce that good or service</a:t>
            </a:r>
          </a:p>
          <a:p>
            <a:pPr eaLnBrk="1" hangingPunct="1">
              <a:spcBef>
                <a:spcPts val="0"/>
              </a:spcBef>
              <a:spcAft>
                <a:spcPts val="1200"/>
              </a:spcAft>
            </a:pPr>
            <a:r>
              <a:rPr lang="en-US" dirty="0" smtClean="0"/>
              <a:t>But available energy of different kinds has different ability to do work when used in a network </a:t>
            </a:r>
          </a:p>
          <a:p>
            <a:pPr marL="0" indent="0">
              <a:spcBef>
                <a:spcPts val="0"/>
              </a:spcBef>
              <a:spcAft>
                <a:spcPts val="1200"/>
              </a:spcAft>
              <a:buNone/>
            </a:pPr>
            <a:endParaRPr lang="en-US" dirty="0"/>
          </a:p>
        </p:txBody>
      </p:sp>
    </p:spTree>
    <p:extLst>
      <p:ext uri="{BB962C8B-B14F-4D97-AF65-F5344CB8AC3E}">
        <p14:creationId xmlns="" xmlns:p14="http://schemas.microsoft.com/office/powerpoint/2010/main" val="10017374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990600"/>
          </a:xfrm>
        </p:spPr>
        <p:txBody>
          <a:bodyPr/>
          <a:lstStyle/>
          <a:p>
            <a:r>
              <a:rPr lang="en-US" dirty="0" smtClean="0"/>
              <a:t>What is </a:t>
            </a:r>
            <a:r>
              <a:rPr lang="en-US" dirty="0" err="1" smtClean="0"/>
              <a:t>emergy</a:t>
            </a:r>
            <a:r>
              <a:rPr lang="en-US" dirty="0" smtClean="0"/>
              <a:t>?</a:t>
            </a:r>
            <a:endParaRPr lang="en-US" dirty="0"/>
          </a:p>
        </p:txBody>
      </p:sp>
      <p:sp>
        <p:nvSpPr>
          <p:cNvPr id="3" name="Content Placeholder 2"/>
          <p:cNvSpPr>
            <a:spLocks noGrp="1"/>
          </p:cNvSpPr>
          <p:nvPr>
            <p:ph idx="1"/>
          </p:nvPr>
        </p:nvSpPr>
        <p:spPr>
          <a:xfrm>
            <a:off x="685800" y="1371600"/>
            <a:ext cx="7772400" cy="4419600"/>
          </a:xfrm>
        </p:spPr>
        <p:txBody>
          <a:bodyPr/>
          <a:lstStyle/>
          <a:p>
            <a:pPr eaLnBrk="1" hangingPunct="1">
              <a:spcBef>
                <a:spcPts val="0"/>
              </a:spcBef>
              <a:spcAft>
                <a:spcPts val="1200"/>
              </a:spcAft>
              <a:defRPr/>
            </a:pPr>
            <a:r>
              <a:rPr lang="en-US" b="1" dirty="0" err="1">
                <a:solidFill>
                  <a:srgbClr val="FF0000"/>
                </a:solidFill>
              </a:rPr>
              <a:t>Emergy</a:t>
            </a:r>
            <a:r>
              <a:rPr lang="en-US" dirty="0">
                <a:solidFill>
                  <a:srgbClr val="FF0000"/>
                </a:solidFill>
              </a:rPr>
              <a:t> </a:t>
            </a:r>
            <a:r>
              <a:rPr lang="en-US" dirty="0"/>
              <a:t>is the available energy of one kind previously used both directly and indirectly to make </a:t>
            </a:r>
            <a:r>
              <a:rPr lang="en-US" dirty="0">
                <a:latin typeface="Arial" pitchFamily="34" charset="0"/>
              </a:rPr>
              <a:t>another form of energy, product or </a:t>
            </a:r>
            <a:r>
              <a:rPr lang="en-US" dirty="0" smtClean="0">
                <a:latin typeface="Arial" pitchFamily="34" charset="0"/>
              </a:rPr>
              <a:t>service</a:t>
            </a:r>
            <a:endParaRPr lang="en-US" dirty="0">
              <a:solidFill>
                <a:srgbClr val="000000"/>
              </a:solidFill>
              <a:latin typeface="Arial" pitchFamily="34" charset="0"/>
            </a:endParaRPr>
          </a:p>
          <a:p>
            <a:pPr eaLnBrk="1" hangingPunct="1">
              <a:spcBef>
                <a:spcPts val="0"/>
              </a:spcBef>
              <a:spcAft>
                <a:spcPts val="1200"/>
              </a:spcAft>
              <a:defRPr/>
            </a:pPr>
            <a:r>
              <a:rPr lang="en-US" dirty="0" err="1">
                <a:latin typeface="Arial" pitchFamily="34" charset="0"/>
              </a:rPr>
              <a:t>Emergy</a:t>
            </a:r>
            <a:r>
              <a:rPr lang="en-US" dirty="0">
                <a:latin typeface="Arial" pitchFamily="34" charset="0"/>
              </a:rPr>
              <a:t> </a:t>
            </a:r>
            <a:r>
              <a:rPr lang="en-US" dirty="0" smtClean="0">
                <a:latin typeface="Arial" pitchFamily="34" charset="0"/>
              </a:rPr>
              <a:t>can be </a:t>
            </a:r>
            <a:r>
              <a:rPr lang="en-US" dirty="0">
                <a:latin typeface="Arial" pitchFamily="34" charset="0"/>
              </a:rPr>
              <a:t>thought of as energy </a:t>
            </a:r>
            <a:r>
              <a:rPr lang="en-US" dirty="0" smtClean="0">
                <a:latin typeface="Arial" pitchFamily="34" charset="0"/>
              </a:rPr>
              <a:t>memory</a:t>
            </a:r>
            <a:endParaRPr lang="en-US" dirty="0"/>
          </a:p>
          <a:p>
            <a:r>
              <a:rPr lang="en-US" dirty="0" smtClean="0"/>
              <a:t>Most studies use solar energy as the starting point. The units of </a:t>
            </a:r>
            <a:r>
              <a:rPr lang="en-US" dirty="0" err="1" smtClean="0"/>
              <a:t>emergy</a:t>
            </a:r>
            <a:r>
              <a:rPr lang="en-US" dirty="0" smtClean="0"/>
              <a:t> are then solar </a:t>
            </a:r>
            <a:r>
              <a:rPr lang="en-US" dirty="0" err="1" smtClean="0"/>
              <a:t>emjoules</a:t>
            </a:r>
            <a:r>
              <a:rPr lang="en-US" dirty="0" smtClean="0"/>
              <a:t>.</a:t>
            </a:r>
            <a:endParaRPr lang="en-US" dirty="0"/>
          </a:p>
        </p:txBody>
      </p:sp>
    </p:spTree>
    <p:extLst>
      <p:ext uri="{BB962C8B-B14F-4D97-AF65-F5344CB8AC3E}">
        <p14:creationId xmlns="" xmlns:p14="http://schemas.microsoft.com/office/powerpoint/2010/main" val="21346275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smtClean="0"/>
              <a:t>Welcome</a:t>
            </a:r>
            <a:endParaRPr lang="en-GB"/>
          </a:p>
        </p:txBody>
      </p:sp>
      <p:sp>
        <p:nvSpPr>
          <p:cNvPr id="44037" name="Content Placeholder 2"/>
          <p:cNvSpPr>
            <a:spLocks noGrp="1"/>
          </p:cNvSpPr>
          <p:nvPr>
            <p:ph idx="1"/>
          </p:nvPr>
        </p:nvSpPr>
        <p:spPr>
          <a:xfrm>
            <a:off x="971550" y="1214438"/>
            <a:ext cx="7921625" cy="5143500"/>
          </a:xfrm>
        </p:spPr>
        <p:txBody>
          <a:bodyPr/>
          <a:lstStyle/>
          <a:p>
            <a:pPr algn="ctr">
              <a:buFont typeface="Arial" charset="0"/>
              <a:buNone/>
            </a:pPr>
            <a:endParaRPr lang="en-GB" dirty="0" smtClean="0">
              <a:latin typeface="Arial" charset="0"/>
              <a:cs typeface="Arial" charset="0"/>
            </a:endParaRPr>
          </a:p>
          <a:p>
            <a:pPr algn="ctr">
              <a:buFont typeface="Arial" charset="0"/>
              <a:buNone/>
            </a:pPr>
            <a:endParaRPr lang="en-GB" dirty="0" smtClean="0">
              <a:latin typeface="Arial" charset="0"/>
              <a:cs typeface="Arial" charset="0"/>
            </a:endParaRPr>
          </a:p>
        </p:txBody>
      </p:sp>
      <p:sp>
        <p:nvSpPr>
          <p:cNvPr id="4" name="Content Placeholder 2"/>
          <p:cNvSpPr txBox="1">
            <a:spLocks/>
          </p:cNvSpPr>
          <p:nvPr/>
        </p:nvSpPr>
        <p:spPr bwMode="auto">
          <a:xfrm>
            <a:off x="899592" y="1196752"/>
            <a:ext cx="7921625" cy="5143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rgbClr val="F03B34"/>
              </a:buClr>
              <a:buSzTx/>
              <a:buFont typeface="Arial" charset="0"/>
              <a:buNone/>
              <a:tabLst/>
              <a:defRPr/>
            </a:pPr>
            <a:endParaRPr kumimoji="0" lang="en-GB" sz="3200" b="0" i="0" u="none" strike="noStrike" kern="1200" cap="none" spc="0" normalizeH="0" baseline="0" noProof="0" dirty="0" smtClean="0">
              <a:ln>
                <a:noFill/>
              </a:ln>
              <a:solidFill>
                <a:schemeClr val="tx1"/>
              </a:solidFill>
              <a:effectLst/>
              <a:uLnTx/>
              <a:uFillTx/>
              <a:latin typeface="Arial" charset="0"/>
              <a:ea typeface="+mn-ea"/>
              <a:cs typeface="Arial" charset="0"/>
            </a:endParaRPr>
          </a:p>
          <a:p>
            <a:pPr marL="342900" marR="0" lvl="0" indent="-342900" algn="ctr" defTabSz="914400" rtl="0" eaLnBrk="0" fontAlgn="base" latinLnBrk="0" hangingPunct="0">
              <a:lnSpc>
                <a:spcPct val="100000"/>
              </a:lnSpc>
              <a:spcBef>
                <a:spcPct val="20000"/>
              </a:spcBef>
              <a:spcAft>
                <a:spcPct val="0"/>
              </a:spcAft>
              <a:buClr>
                <a:srgbClr val="F03B34"/>
              </a:buClr>
              <a:buSzTx/>
              <a:buFont typeface="Arial" charset="0"/>
              <a:buNone/>
              <a:tabLst/>
              <a:defRPr/>
            </a:pPr>
            <a:endParaRPr kumimoji="0" lang="en-GB" sz="3200" b="0" i="0" u="none" strike="noStrike" kern="1200" cap="none" spc="0" normalizeH="0" baseline="0" noProof="0" dirty="0" smtClean="0">
              <a:ln>
                <a:noFill/>
              </a:ln>
              <a:solidFill>
                <a:schemeClr val="tx1"/>
              </a:solidFill>
              <a:effectLst/>
              <a:uLnTx/>
              <a:uFillTx/>
              <a:latin typeface="Arial" charset="0"/>
              <a:ea typeface="+mn-ea"/>
              <a:cs typeface="Arial" charset="0"/>
            </a:endParaRPr>
          </a:p>
          <a:p>
            <a:pPr marL="342900" marR="0" lvl="0" indent="-342900" algn="ctr" defTabSz="914400" rtl="0" eaLnBrk="0" fontAlgn="base" latinLnBrk="0" hangingPunct="0">
              <a:lnSpc>
                <a:spcPct val="100000"/>
              </a:lnSpc>
              <a:spcBef>
                <a:spcPct val="20000"/>
              </a:spcBef>
              <a:spcAft>
                <a:spcPct val="0"/>
              </a:spcAft>
              <a:buClr>
                <a:srgbClr val="F03B34"/>
              </a:buClr>
              <a:buSzTx/>
              <a:buFont typeface="Arial" charset="0"/>
              <a:buNone/>
              <a:tabLst/>
              <a:defRPr/>
            </a:pPr>
            <a:r>
              <a:rPr kumimoji="0" lang="en-GB" sz="3600" b="1" i="0" u="none" strike="noStrike" kern="1200" cap="none" spc="0" normalizeH="0" baseline="0" noProof="0" dirty="0" smtClean="0">
                <a:ln>
                  <a:noFill/>
                </a:ln>
                <a:solidFill>
                  <a:schemeClr val="tx1"/>
                </a:solidFill>
                <a:effectLst/>
                <a:uLnTx/>
                <a:uFillTx/>
                <a:latin typeface="Arial" charset="0"/>
                <a:ea typeface="+mn-ea"/>
                <a:cs typeface="Arial" charset="0"/>
              </a:rPr>
              <a:t>Professor Malcolm Grant</a:t>
            </a:r>
          </a:p>
          <a:p>
            <a:pPr marL="342900" marR="0" lvl="0" indent="-342900" algn="ctr" defTabSz="914400" rtl="0" eaLnBrk="0" fontAlgn="base" latinLnBrk="0" hangingPunct="0">
              <a:lnSpc>
                <a:spcPct val="100000"/>
              </a:lnSpc>
              <a:spcBef>
                <a:spcPct val="20000"/>
              </a:spcBef>
              <a:spcAft>
                <a:spcPct val="0"/>
              </a:spcAft>
              <a:buClr>
                <a:srgbClr val="F03B34"/>
              </a:buClr>
              <a:buSzTx/>
              <a:buFont typeface="Arial" charset="0"/>
              <a:buNone/>
              <a:tabLst/>
              <a:defRPr/>
            </a:pPr>
            <a:r>
              <a:rPr kumimoji="0" lang="en-GB" sz="3600" b="1" i="0" u="none" strike="noStrike" kern="1200" cap="none" spc="0" normalizeH="0" baseline="0" noProof="0" dirty="0" smtClean="0">
                <a:ln>
                  <a:noFill/>
                </a:ln>
                <a:solidFill>
                  <a:schemeClr val="tx1"/>
                </a:solidFill>
                <a:effectLst/>
                <a:uLnTx/>
                <a:uFillTx/>
                <a:latin typeface="Arial" charset="0"/>
                <a:ea typeface="+mn-ea"/>
                <a:cs typeface="Arial" charset="0"/>
              </a:rPr>
              <a:t> </a:t>
            </a:r>
          </a:p>
          <a:p>
            <a:pPr marL="342900" marR="0" lvl="0" indent="-342900" algn="ctr" defTabSz="914400" rtl="0" eaLnBrk="0" fontAlgn="base" latinLnBrk="0" hangingPunct="0">
              <a:lnSpc>
                <a:spcPct val="100000"/>
              </a:lnSpc>
              <a:spcBef>
                <a:spcPct val="20000"/>
              </a:spcBef>
              <a:spcAft>
                <a:spcPct val="0"/>
              </a:spcAft>
              <a:buClr>
                <a:srgbClr val="F03B34"/>
              </a:buClr>
              <a:buSzTx/>
              <a:buFont typeface="Arial" charset="0"/>
              <a:buNone/>
              <a:tabLst/>
              <a:defRPr/>
            </a:pPr>
            <a:r>
              <a:rPr kumimoji="0" lang="en-GB" sz="3600" b="1" i="0" u="none" strike="noStrike" kern="1200" cap="none" spc="0" normalizeH="0" baseline="0" noProof="0" dirty="0" smtClean="0">
                <a:ln>
                  <a:noFill/>
                </a:ln>
                <a:solidFill>
                  <a:schemeClr val="tx1"/>
                </a:solidFill>
                <a:effectLst/>
                <a:uLnTx/>
                <a:uFillTx/>
                <a:latin typeface="Arial" charset="0"/>
                <a:ea typeface="+mn-ea"/>
                <a:cs typeface="Arial" charset="0"/>
              </a:rPr>
              <a:t>President </a:t>
            </a:r>
            <a:r>
              <a:rPr lang="en-GB" sz="3600" b="1" dirty="0" smtClean="0">
                <a:cs typeface="Arial" charset="0"/>
              </a:rPr>
              <a:t>and </a:t>
            </a:r>
            <a:r>
              <a:rPr kumimoji="0" lang="en-GB" sz="3600" b="1" i="0" u="none" strike="noStrike" kern="1200" cap="none" spc="0" normalizeH="0" baseline="0" noProof="0" dirty="0" smtClean="0">
                <a:ln>
                  <a:noFill/>
                </a:ln>
                <a:solidFill>
                  <a:schemeClr val="tx1"/>
                </a:solidFill>
                <a:effectLst/>
                <a:uLnTx/>
                <a:uFillTx/>
                <a:latin typeface="Arial" charset="0"/>
                <a:ea typeface="+mn-ea"/>
                <a:cs typeface="Arial" charset="0"/>
              </a:rPr>
              <a:t>Provost, </a:t>
            </a:r>
          </a:p>
          <a:p>
            <a:pPr marL="342900" marR="0" lvl="0" indent="-342900" algn="ctr" defTabSz="914400" rtl="0" eaLnBrk="0" fontAlgn="base" latinLnBrk="0" hangingPunct="0">
              <a:lnSpc>
                <a:spcPct val="100000"/>
              </a:lnSpc>
              <a:spcBef>
                <a:spcPct val="20000"/>
              </a:spcBef>
              <a:spcAft>
                <a:spcPct val="0"/>
              </a:spcAft>
              <a:buClr>
                <a:srgbClr val="F03B34"/>
              </a:buClr>
              <a:buSzTx/>
              <a:buFont typeface="Arial" charset="0"/>
              <a:buNone/>
              <a:tabLst/>
              <a:defRPr/>
            </a:pPr>
            <a:r>
              <a:rPr kumimoji="0" lang="en-GB" sz="3600" b="1" i="0" u="none" strike="noStrike" kern="1200" cap="none" spc="0" normalizeH="0" baseline="0" noProof="0" dirty="0" smtClean="0">
                <a:ln>
                  <a:noFill/>
                </a:ln>
                <a:solidFill>
                  <a:schemeClr val="tx1"/>
                </a:solidFill>
                <a:effectLst/>
                <a:uLnTx/>
                <a:uFillTx/>
                <a:latin typeface="Arial" charset="0"/>
                <a:ea typeface="+mn-ea"/>
                <a:cs typeface="Arial" charset="0"/>
              </a:rPr>
              <a:t>University College London</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What is the basis for </a:t>
            </a:r>
            <a:r>
              <a:rPr lang="en-US" dirty="0" err="1" smtClean="0"/>
              <a:t>emergy</a:t>
            </a:r>
            <a:r>
              <a:rPr lang="en-US" dirty="0" smtClean="0"/>
              <a:t>?</a:t>
            </a:r>
            <a:endParaRPr lang="en-US" dirty="0"/>
          </a:p>
        </p:txBody>
      </p:sp>
      <p:sp>
        <p:nvSpPr>
          <p:cNvPr id="3" name="Content Placeholder 2"/>
          <p:cNvSpPr>
            <a:spLocks noGrp="1"/>
          </p:cNvSpPr>
          <p:nvPr>
            <p:ph idx="1"/>
          </p:nvPr>
        </p:nvSpPr>
        <p:spPr/>
        <p:txBody>
          <a:bodyPr/>
          <a:lstStyle/>
          <a:p>
            <a:pPr eaLnBrk="1" hangingPunct="1">
              <a:spcBef>
                <a:spcPts val="0"/>
              </a:spcBef>
              <a:spcAft>
                <a:spcPts val="1200"/>
              </a:spcAft>
            </a:pPr>
            <a:r>
              <a:rPr lang="en-US" dirty="0"/>
              <a:t>Based on the laws of physics and thermodynamics </a:t>
            </a:r>
          </a:p>
          <a:p>
            <a:pPr eaLnBrk="1" hangingPunct="1">
              <a:spcBef>
                <a:spcPts val="0"/>
              </a:spcBef>
              <a:spcAft>
                <a:spcPts val="1200"/>
              </a:spcAft>
            </a:pPr>
            <a:r>
              <a:rPr lang="en-US" dirty="0"/>
              <a:t>Derived from energy systems principles</a:t>
            </a:r>
          </a:p>
          <a:p>
            <a:pPr eaLnBrk="1" hangingPunct="1">
              <a:spcBef>
                <a:spcPts val="0"/>
              </a:spcBef>
              <a:spcAft>
                <a:spcPts val="1200"/>
              </a:spcAft>
            </a:pPr>
            <a:r>
              <a:rPr lang="en-US" dirty="0"/>
              <a:t>All goods, services and information (either environmental, economic or cultural) are put into a common unit of </a:t>
            </a:r>
            <a:r>
              <a:rPr lang="en-US" dirty="0" smtClean="0"/>
              <a:t>measure</a:t>
            </a:r>
            <a:endParaRPr lang="en-US" dirty="0"/>
          </a:p>
        </p:txBody>
      </p:sp>
    </p:spTree>
    <p:extLst>
      <p:ext uri="{BB962C8B-B14F-4D97-AF65-F5344CB8AC3E}">
        <p14:creationId xmlns="" xmlns:p14="http://schemas.microsoft.com/office/powerpoint/2010/main" val="10524681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Energy quality</a:t>
            </a:r>
            <a:endParaRPr lang="en-US" dirty="0"/>
          </a:p>
        </p:txBody>
      </p:sp>
      <p:sp>
        <p:nvSpPr>
          <p:cNvPr id="3" name="Content Placeholder 2"/>
          <p:cNvSpPr>
            <a:spLocks noGrp="1"/>
          </p:cNvSpPr>
          <p:nvPr>
            <p:ph idx="1"/>
          </p:nvPr>
        </p:nvSpPr>
        <p:spPr>
          <a:xfrm>
            <a:off x="685800" y="1371600"/>
            <a:ext cx="7772400" cy="5029200"/>
          </a:xfrm>
        </p:spPr>
        <p:txBody>
          <a:bodyPr/>
          <a:lstStyle/>
          <a:p>
            <a:r>
              <a:rPr lang="en-US" dirty="0" smtClean="0"/>
              <a:t>Sunlight = Wind = Fuels = Electricity</a:t>
            </a:r>
          </a:p>
          <a:p>
            <a:r>
              <a:rPr lang="en-US" dirty="0"/>
              <a:t>C</a:t>
            </a:r>
            <a:r>
              <a:rPr lang="en-US" dirty="0" smtClean="0"/>
              <a:t>alories </a:t>
            </a:r>
            <a:r>
              <a:rPr lang="en-US" dirty="0"/>
              <a:t>of one form of energy </a:t>
            </a:r>
            <a:r>
              <a:rPr lang="en-US" dirty="0" smtClean="0"/>
              <a:t>are not necessarily equal </a:t>
            </a:r>
            <a:r>
              <a:rPr lang="en-US" dirty="0"/>
              <a:t>to calories of another form in </a:t>
            </a:r>
            <a:r>
              <a:rPr lang="en-US" dirty="0" smtClean="0"/>
              <a:t>their </a:t>
            </a:r>
            <a:r>
              <a:rPr lang="en-US" dirty="0"/>
              <a:t>ability </a:t>
            </a:r>
            <a:r>
              <a:rPr lang="en-US" dirty="0" smtClean="0"/>
              <a:t>to cause work</a:t>
            </a:r>
          </a:p>
          <a:p>
            <a:r>
              <a:rPr lang="en-US" dirty="0" smtClean="0"/>
              <a:t>Energy quality is related to</a:t>
            </a:r>
          </a:p>
          <a:p>
            <a:pPr lvl="1"/>
            <a:r>
              <a:rPr lang="en-US" dirty="0" smtClean="0"/>
              <a:t>Concentration</a:t>
            </a:r>
          </a:p>
          <a:p>
            <a:pPr lvl="1"/>
            <a:r>
              <a:rPr lang="en-US" dirty="0" smtClean="0"/>
              <a:t>Flexibility</a:t>
            </a:r>
          </a:p>
          <a:p>
            <a:pPr lvl="1"/>
            <a:r>
              <a:rPr lang="en-US" dirty="0" smtClean="0"/>
              <a:t>Ease of transportation</a:t>
            </a:r>
          </a:p>
          <a:p>
            <a:pPr lvl="1"/>
            <a:r>
              <a:rPr lang="en-US" dirty="0" smtClean="0"/>
              <a:t>Convertibility</a:t>
            </a:r>
            <a:endParaRPr lang="en-US" dirty="0"/>
          </a:p>
        </p:txBody>
      </p:sp>
      <p:grpSp>
        <p:nvGrpSpPr>
          <p:cNvPr id="4" name="Group 8"/>
          <p:cNvGrpSpPr/>
          <p:nvPr/>
        </p:nvGrpSpPr>
        <p:grpSpPr>
          <a:xfrm>
            <a:off x="2747865" y="1524000"/>
            <a:ext cx="2971800" cy="304800"/>
            <a:chOff x="2743200" y="2152260"/>
            <a:chExt cx="2971800" cy="304800"/>
          </a:xfrm>
        </p:grpSpPr>
        <p:cxnSp>
          <p:nvCxnSpPr>
            <p:cNvPr id="5" name="Straight Connector 4"/>
            <p:cNvCxnSpPr/>
            <p:nvPr/>
          </p:nvCxnSpPr>
          <p:spPr bwMode="auto">
            <a:xfrm flipH="1">
              <a:off x="2743200" y="2152260"/>
              <a:ext cx="152400" cy="30480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flipH="1">
              <a:off x="4114800" y="2152260"/>
              <a:ext cx="152400" cy="30480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bwMode="auto">
            <a:xfrm flipH="1">
              <a:off x="5562600" y="2152260"/>
              <a:ext cx="152400" cy="30480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 xmlns:p14="http://schemas.microsoft.com/office/powerpoint/2010/main" val="28994021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Hierarchy of energy transformations</a:t>
            </a:r>
            <a:endParaRPr lang="en-US" dirty="0"/>
          </a:p>
        </p:txBody>
      </p:sp>
      <p:sp>
        <p:nvSpPr>
          <p:cNvPr id="5" name="AutoShape 7"/>
          <p:cNvSpPr>
            <a:spLocks noChangeAspect="1" noChangeArrowheads="1" noTextEdit="1"/>
          </p:cNvSpPr>
          <p:nvPr/>
        </p:nvSpPr>
        <p:spPr bwMode="auto">
          <a:xfrm>
            <a:off x="193675" y="2311400"/>
            <a:ext cx="8645525" cy="401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hangingPunct="0"/>
            <a:endParaRPr lang="en-US" sz="2400">
              <a:solidFill>
                <a:srgbClr val="000000"/>
              </a:solidFill>
              <a:latin typeface="Times New Roman" charset="0"/>
            </a:endParaRPr>
          </a:p>
        </p:txBody>
      </p:sp>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5825" y="1842796"/>
            <a:ext cx="8901224" cy="4419600"/>
          </a:xfrm>
          <a:prstGeom prst="rect">
            <a:avLst/>
          </a:prstGeom>
        </p:spPr>
      </p:pic>
      <p:pic>
        <p:nvPicPr>
          <p:cNvPr id="7" name="Picture 5"/>
          <p:cNvPicPr>
            <a:picLocks noChangeAspect="1" noChangeArrowheads="1"/>
          </p:cNvPicPr>
          <p:nvPr/>
        </p:nvPicPr>
        <p:blipFill>
          <a:blip r:embed="rId3" cstate="print"/>
          <a:srcRect/>
          <a:stretch>
            <a:fillRect/>
          </a:stretch>
        </p:blipFill>
        <p:spPr bwMode="auto">
          <a:xfrm>
            <a:off x="30785" y="1630977"/>
            <a:ext cx="9060109" cy="4114800"/>
          </a:xfrm>
          <a:prstGeom prst="rect">
            <a:avLst/>
          </a:prstGeom>
          <a:noFill/>
          <a:effectLst/>
        </p:spPr>
      </p:pic>
      <p:sp>
        <p:nvSpPr>
          <p:cNvPr id="3" name="TextBox 2"/>
          <p:cNvSpPr txBox="1"/>
          <p:nvPr/>
        </p:nvSpPr>
        <p:spPr>
          <a:xfrm>
            <a:off x="580768" y="5562600"/>
            <a:ext cx="8258432" cy="523220"/>
          </a:xfrm>
          <a:prstGeom prst="rect">
            <a:avLst/>
          </a:prstGeom>
          <a:solidFill>
            <a:schemeClr val="bg1"/>
          </a:solidFill>
        </p:spPr>
        <p:txBody>
          <a:bodyPr wrap="square" rtlCol="0">
            <a:spAutoFit/>
          </a:bodyPr>
          <a:lstStyle/>
          <a:p>
            <a:pPr eaLnBrk="0" hangingPunct="0"/>
            <a:r>
              <a:rPr lang="en-US" sz="2800" dirty="0" smtClean="0">
                <a:solidFill>
                  <a:srgbClr val="0033CC"/>
                </a:solidFill>
                <a:latin typeface="Arial"/>
              </a:rPr>
              <a:t>A contemporary energy chain to provision humans</a:t>
            </a:r>
            <a:endParaRPr lang="en-US" sz="2800" dirty="0">
              <a:solidFill>
                <a:srgbClr val="0033CC"/>
              </a:solidFill>
              <a:latin typeface="Arial"/>
            </a:endParaRPr>
          </a:p>
        </p:txBody>
      </p:sp>
    </p:spTree>
    <p:extLst>
      <p:ext uri="{BB962C8B-B14F-4D97-AF65-F5344CB8AC3E}">
        <p14:creationId xmlns="" xmlns:p14="http://schemas.microsoft.com/office/powerpoint/2010/main" val="28683929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990600"/>
          </a:xfrm>
        </p:spPr>
        <p:txBody>
          <a:bodyPr/>
          <a:lstStyle/>
          <a:p>
            <a:r>
              <a:rPr lang="en-US" dirty="0" err="1" smtClean="0"/>
              <a:t>Transformities</a:t>
            </a:r>
            <a:endParaRPr lang="en-US" dirty="0"/>
          </a:p>
        </p:txBody>
      </p:sp>
      <p:sp>
        <p:nvSpPr>
          <p:cNvPr id="3" name="Content Placeholder 2"/>
          <p:cNvSpPr>
            <a:spLocks noGrp="1"/>
          </p:cNvSpPr>
          <p:nvPr>
            <p:ph idx="1"/>
          </p:nvPr>
        </p:nvSpPr>
        <p:spPr>
          <a:xfrm>
            <a:off x="685800" y="1676400"/>
            <a:ext cx="7772400" cy="4724400"/>
          </a:xfrm>
        </p:spPr>
        <p:txBody>
          <a:bodyPr/>
          <a:lstStyle/>
          <a:p>
            <a:pPr eaLnBrk="1" hangingPunct="1">
              <a:spcBef>
                <a:spcPts val="0"/>
              </a:spcBef>
              <a:spcAft>
                <a:spcPts val="1200"/>
              </a:spcAft>
            </a:pPr>
            <a:r>
              <a:rPr lang="en-US" dirty="0" smtClean="0"/>
              <a:t>The energy along any pathway can be quantified </a:t>
            </a:r>
          </a:p>
          <a:p>
            <a:pPr eaLnBrk="1" hangingPunct="1">
              <a:spcBef>
                <a:spcPts val="0"/>
              </a:spcBef>
              <a:spcAft>
                <a:spcPts val="1200"/>
              </a:spcAft>
            </a:pPr>
            <a:r>
              <a:rPr lang="en-US" dirty="0" smtClean="0"/>
              <a:t>The ratio of total </a:t>
            </a:r>
            <a:r>
              <a:rPr lang="en-US" dirty="0" err="1" smtClean="0"/>
              <a:t>emergy</a:t>
            </a:r>
            <a:r>
              <a:rPr lang="en-US" dirty="0" smtClean="0"/>
              <a:t> coming into the system to the energy leaving any component is a useful number known as the </a:t>
            </a:r>
            <a:r>
              <a:rPr lang="en-US" dirty="0" err="1" smtClean="0"/>
              <a:t>emergy</a:t>
            </a:r>
            <a:r>
              <a:rPr lang="en-US" dirty="0" smtClean="0"/>
              <a:t> per unit ratio</a:t>
            </a:r>
          </a:p>
          <a:p>
            <a:pPr eaLnBrk="1" hangingPunct="1">
              <a:spcBef>
                <a:spcPts val="0"/>
              </a:spcBef>
              <a:spcAft>
                <a:spcPts val="1200"/>
              </a:spcAft>
            </a:pPr>
            <a:r>
              <a:rPr lang="en-US" dirty="0"/>
              <a:t>If the unit is </a:t>
            </a:r>
            <a:r>
              <a:rPr lang="en-US" dirty="0" smtClean="0"/>
              <a:t>available energy</a:t>
            </a:r>
            <a:r>
              <a:rPr lang="en-US" dirty="0"/>
              <a:t>, the ratio is called a </a:t>
            </a:r>
            <a:r>
              <a:rPr lang="en-US" dirty="0" err="1"/>
              <a:t>transformity</a:t>
            </a:r>
            <a:endParaRPr lang="en-US" dirty="0"/>
          </a:p>
          <a:p>
            <a:endParaRPr lang="en-US" dirty="0"/>
          </a:p>
        </p:txBody>
      </p:sp>
    </p:spTree>
    <p:extLst>
      <p:ext uri="{BB962C8B-B14F-4D97-AF65-F5344CB8AC3E}">
        <p14:creationId xmlns="" xmlns:p14="http://schemas.microsoft.com/office/powerpoint/2010/main" val="5369397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441"/>
            <a:ext cx="7772400" cy="838200"/>
          </a:xfrm>
        </p:spPr>
        <p:txBody>
          <a:bodyPr/>
          <a:lstStyle/>
          <a:p>
            <a:r>
              <a:rPr lang="en-US" dirty="0" err="1" smtClean="0"/>
              <a:t>Transformities</a:t>
            </a:r>
            <a:r>
              <a:rPr lang="en-US" dirty="0" smtClean="0"/>
              <a:t> (typical)</a:t>
            </a:r>
            <a:endParaRPr lang="en-US" dirty="0"/>
          </a:p>
        </p:txBody>
      </p:sp>
      <p:graphicFrame>
        <p:nvGraphicFramePr>
          <p:cNvPr id="4" name="Table 3"/>
          <p:cNvGraphicFramePr>
            <a:graphicFrameLocks noGrp="1"/>
          </p:cNvGraphicFramePr>
          <p:nvPr>
            <p:extLst>
              <p:ext uri="{D42A27DB-BD31-4B8C-83A1-F6EECF244321}">
                <p14:modId xmlns="" xmlns:p14="http://schemas.microsoft.com/office/powerpoint/2010/main" val="193898637"/>
              </p:ext>
            </p:extLst>
          </p:nvPr>
        </p:nvGraphicFramePr>
        <p:xfrm>
          <a:off x="1066800" y="838200"/>
          <a:ext cx="7162800" cy="5902960"/>
        </p:xfrm>
        <a:graphic>
          <a:graphicData uri="http://schemas.openxmlformats.org/drawingml/2006/table">
            <a:tbl>
              <a:tblPr firstRow="1" bandRow="1">
                <a:tableStyleId>{BDBED569-4797-4DF1-A0F4-6AAB3CD982D8}</a:tableStyleId>
              </a:tblPr>
              <a:tblGrid>
                <a:gridCol w="5029200"/>
                <a:gridCol w="2133600"/>
              </a:tblGrid>
              <a:tr h="375920">
                <a:tc>
                  <a:txBody>
                    <a:bodyPr/>
                    <a:lstStyle/>
                    <a:p>
                      <a:endParaRPr lang="en-US" dirty="0" smtClean="0"/>
                    </a:p>
                    <a:p>
                      <a:r>
                        <a:rPr lang="en-US" dirty="0" smtClean="0"/>
                        <a:t>Sources,</a:t>
                      </a:r>
                      <a:r>
                        <a:rPr lang="en-US" baseline="0" dirty="0" smtClean="0"/>
                        <a:t> goods, and services</a:t>
                      </a:r>
                      <a:endParaRPr lang="en-US" dirty="0"/>
                    </a:p>
                  </a:txBody>
                  <a:tcPr/>
                </a:tc>
                <a:tc>
                  <a:txBody>
                    <a:bodyPr/>
                    <a:lstStyle/>
                    <a:p>
                      <a:pPr algn="r"/>
                      <a:r>
                        <a:rPr lang="en-US" dirty="0" smtClean="0"/>
                        <a:t>Solar </a:t>
                      </a:r>
                      <a:r>
                        <a:rPr lang="en-US" dirty="0" err="1" smtClean="0"/>
                        <a:t>Emcalories</a:t>
                      </a:r>
                      <a:r>
                        <a:rPr lang="en-US" dirty="0" smtClean="0"/>
                        <a:t> per calorie</a:t>
                      </a:r>
                      <a:endParaRPr lang="en-US" dirty="0"/>
                    </a:p>
                  </a:txBody>
                  <a:tcPr/>
                </a:tc>
              </a:tr>
              <a:tr h="375920">
                <a:tc>
                  <a:txBody>
                    <a:bodyPr/>
                    <a:lstStyle/>
                    <a:p>
                      <a:r>
                        <a:rPr lang="en-US" dirty="0" smtClean="0"/>
                        <a:t>Sunlight</a:t>
                      </a:r>
                      <a:r>
                        <a:rPr lang="en-US" baseline="0" dirty="0" smtClean="0"/>
                        <a:t> energy</a:t>
                      </a:r>
                      <a:endParaRPr lang="en-US" dirty="0"/>
                    </a:p>
                  </a:txBody>
                  <a:tcPr/>
                </a:tc>
                <a:tc>
                  <a:txBody>
                    <a:bodyPr/>
                    <a:lstStyle/>
                    <a:p>
                      <a:pPr algn="r"/>
                      <a:r>
                        <a:rPr lang="en-US" dirty="0" smtClean="0"/>
                        <a:t>1</a:t>
                      </a:r>
                      <a:endParaRPr lang="en-US" dirty="0"/>
                    </a:p>
                  </a:txBody>
                  <a:tcPr/>
                </a:tc>
              </a:tr>
              <a:tr h="375920">
                <a:tc>
                  <a:txBody>
                    <a:bodyPr/>
                    <a:lstStyle/>
                    <a:p>
                      <a:r>
                        <a:rPr lang="en-US" dirty="0" smtClean="0"/>
                        <a:t>Wind energy</a:t>
                      </a:r>
                    </a:p>
                  </a:txBody>
                  <a:tcPr/>
                </a:tc>
                <a:tc>
                  <a:txBody>
                    <a:bodyPr/>
                    <a:lstStyle/>
                    <a:p>
                      <a:pPr algn="r"/>
                      <a:r>
                        <a:rPr lang="en-US" dirty="0" smtClean="0"/>
                        <a:t>1,500</a:t>
                      </a:r>
                    </a:p>
                  </a:txBody>
                  <a:tcPr/>
                </a:tc>
              </a:tr>
              <a:tr h="375920">
                <a:tc>
                  <a:txBody>
                    <a:bodyPr/>
                    <a:lstStyle/>
                    <a:p>
                      <a:r>
                        <a:rPr lang="en-US" dirty="0" smtClean="0"/>
                        <a:t>Organic matter, wood, soil</a:t>
                      </a:r>
                      <a:endParaRPr lang="en-US" dirty="0"/>
                    </a:p>
                  </a:txBody>
                  <a:tcPr/>
                </a:tc>
                <a:tc>
                  <a:txBody>
                    <a:bodyPr/>
                    <a:lstStyle/>
                    <a:p>
                      <a:pPr algn="r"/>
                      <a:r>
                        <a:rPr lang="en-US" dirty="0" smtClean="0"/>
                        <a:t>4,400</a:t>
                      </a:r>
                    </a:p>
                  </a:txBody>
                  <a:tcPr/>
                </a:tc>
              </a:tr>
              <a:tr h="375920">
                <a:tc>
                  <a:txBody>
                    <a:bodyPr/>
                    <a:lstStyle/>
                    <a:p>
                      <a:r>
                        <a:rPr lang="en-US" dirty="0" smtClean="0"/>
                        <a:t>Potential of elevated rainwater</a:t>
                      </a:r>
                      <a:endParaRPr lang="en-US" dirty="0"/>
                    </a:p>
                  </a:txBody>
                  <a:tcPr/>
                </a:tc>
                <a:tc>
                  <a:txBody>
                    <a:bodyPr/>
                    <a:lstStyle/>
                    <a:p>
                      <a:pPr algn="r"/>
                      <a:r>
                        <a:rPr lang="en-US" dirty="0" smtClean="0"/>
                        <a:t>10,000</a:t>
                      </a:r>
                      <a:endParaRPr lang="en-US" dirty="0"/>
                    </a:p>
                  </a:txBody>
                  <a:tcPr/>
                </a:tc>
              </a:tr>
              <a:tr h="375920">
                <a:tc>
                  <a:txBody>
                    <a:bodyPr/>
                    <a:lstStyle/>
                    <a:p>
                      <a:r>
                        <a:rPr lang="en-US" dirty="0" smtClean="0"/>
                        <a:t>Chemical energy of rainwater</a:t>
                      </a:r>
                      <a:endParaRPr lang="en-US" dirty="0"/>
                    </a:p>
                  </a:txBody>
                  <a:tcPr/>
                </a:tc>
                <a:tc>
                  <a:txBody>
                    <a:bodyPr/>
                    <a:lstStyle/>
                    <a:p>
                      <a:pPr algn="r"/>
                      <a:r>
                        <a:rPr lang="en-US" dirty="0" smtClean="0"/>
                        <a:t>18,000</a:t>
                      </a:r>
                      <a:endParaRPr lang="en-US" dirty="0"/>
                    </a:p>
                  </a:txBody>
                  <a:tcPr/>
                </a:tc>
              </a:tr>
              <a:tr h="375920">
                <a:tc>
                  <a:txBody>
                    <a:bodyPr/>
                    <a:lstStyle/>
                    <a:p>
                      <a:r>
                        <a:rPr lang="en-US" dirty="0" smtClean="0"/>
                        <a:t>Mechanical energy</a:t>
                      </a:r>
                      <a:endParaRPr lang="en-US" dirty="0"/>
                    </a:p>
                  </a:txBody>
                  <a:tcPr/>
                </a:tc>
                <a:tc>
                  <a:txBody>
                    <a:bodyPr/>
                    <a:lstStyle/>
                    <a:p>
                      <a:pPr algn="r"/>
                      <a:r>
                        <a:rPr lang="en-US" dirty="0" smtClean="0"/>
                        <a:t>20,000</a:t>
                      </a:r>
                      <a:endParaRPr lang="en-US" dirty="0"/>
                    </a:p>
                  </a:txBody>
                  <a:tcPr/>
                </a:tc>
              </a:tr>
              <a:tr h="375920">
                <a:tc>
                  <a:txBody>
                    <a:bodyPr/>
                    <a:lstStyle/>
                    <a:p>
                      <a:r>
                        <a:rPr lang="en-US" dirty="0" smtClean="0"/>
                        <a:t>Large river energy</a:t>
                      </a:r>
                      <a:endParaRPr lang="en-US" dirty="0"/>
                    </a:p>
                  </a:txBody>
                  <a:tcPr/>
                </a:tc>
                <a:tc>
                  <a:txBody>
                    <a:bodyPr/>
                    <a:lstStyle/>
                    <a:p>
                      <a:pPr algn="r"/>
                      <a:r>
                        <a:rPr lang="en-US" dirty="0" smtClean="0"/>
                        <a:t>40,000</a:t>
                      </a:r>
                      <a:endParaRPr lang="en-US" dirty="0"/>
                    </a:p>
                  </a:txBody>
                  <a:tcPr/>
                </a:tc>
              </a:tr>
              <a:tr h="375920">
                <a:tc>
                  <a:txBody>
                    <a:bodyPr/>
                    <a:lstStyle/>
                    <a:p>
                      <a:r>
                        <a:rPr lang="en-US" dirty="0" smtClean="0"/>
                        <a:t>Fossil fuels</a:t>
                      </a:r>
                      <a:endParaRPr lang="en-US" dirty="0"/>
                    </a:p>
                  </a:txBody>
                  <a:tcPr/>
                </a:tc>
                <a:tc>
                  <a:txBody>
                    <a:bodyPr/>
                    <a:lstStyle/>
                    <a:p>
                      <a:pPr algn="r"/>
                      <a:r>
                        <a:rPr lang="en-US" dirty="0" smtClean="0"/>
                        <a:t>50,000</a:t>
                      </a:r>
                    </a:p>
                  </a:txBody>
                  <a:tcPr/>
                </a:tc>
              </a:tr>
              <a:tr h="375920">
                <a:tc>
                  <a:txBody>
                    <a:bodyPr/>
                    <a:lstStyle/>
                    <a:p>
                      <a:r>
                        <a:rPr lang="en-US" dirty="0" smtClean="0"/>
                        <a:t>Foods</a:t>
                      </a:r>
                      <a:endParaRPr lang="en-US" dirty="0"/>
                    </a:p>
                  </a:txBody>
                  <a:tcPr/>
                </a:tc>
                <a:tc>
                  <a:txBody>
                    <a:bodyPr/>
                    <a:lstStyle/>
                    <a:p>
                      <a:pPr algn="r"/>
                      <a:r>
                        <a:rPr lang="en-US" dirty="0" smtClean="0"/>
                        <a:t>100,000</a:t>
                      </a:r>
                      <a:endParaRPr lang="en-US" dirty="0"/>
                    </a:p>
                  </a:txBody>
                  <a:tcPr/>
                </a:tc>
              </a:tr>
              <a:tr h="375920">
                <a:tc>
                  <a:txBody>
                    <a:bodyPr/>
                    <a:lstStyle/>
                    <a:p>
                      <a:r>
                        <a:rPr lang="en-US" dirty="0" smtClean="0"/>
                        <a:t>Electric power</a:t>
                      </a:r>
                      <a:endParaRPr lang="en-US" dirty="0"/>
                    </a:p>
                  </a:txBody>
                  <a:tcPr/>
                </a:tc>
                <a:tc>
                  <a:txBody>
                    <a:bodyPr/>
                    <a:lstStyle/>
                    <a:p>
                      <a:pPr algn="r"/>
                      <a:r>
                        <a:rPr lang="en-US" dirty="0" smtClean="0"/>
                        <a:t>170,000</a:t>
                      </a:r>
                      <a:endParaRPr lang="en-US" dirty="0"/>
                    </a:p>
                  </a:txBody>
                  <a:tcPr/>
                </a:tc>
              </a:tr>
              <a:tr h="375920">
                <a:tc>
                  <a:txBody>
                    <a:bodyPr/>
                    <a:lstStyle/>
                    <a:p>
                      <a:r>
                        <a:rPr lang="en-US" dirty="0" smtClean="0"/>
                        <a:t>Protein foods</a:t>
                      </a:r>
                      <a:endParaRPr lang="en-US" dirty="0"/>
                    </a:p>
                  </a:txBody>
                  <a:tcPr/>
                </a:tc>
                <a:tc>
                  <a:txBody>
                    <a:bodyPr/>
                    <a:lstStyle/>
                    <a:p>
                      <a:pPr algn="r"/>
                      <a:r>
                        <a:rPr lang="en-US" dirty="0" smtClean="0"/>
                        <a:t>1,000,000</a:t>
                      </a:r>
                      <a:endParaRPr lang="en-US" dirty="0"/>
                    </a:p>
                  </a:txBody>
                  <a:tcPr/>
                </a:tc>
              </a:tr>
              <a:tr h="375920">
                <a:tc>
                  <a:txBody>
                    <a:bodyPr/>
                    <a:lstStyle/>
                    <a:p>
                      <a:r>
                        <a:rPr lang="en-US" dirty="0" smtClean="0"/>
                        <a:t>Human services</a:t>
                      </a:r>
                      <a:endParaRPr lang="en-US" dirty="0"/>
                    </a:p>
                  </a:txBody>
                  <a:tcPr/>
                </a:tc>
                <a:tc>
                  <a:txBody>
                    <a:bodyPr/>
                    <a:lstStyle/>
                    <a:p>
                      <a:pPr algn="r"/>
                      <a:r>
                        <a:rPr lang="en-US" dirty="0" smtClean="0"/>
                        <a:t>100,000,000</a:t>
                      </a:r>
                      <a:endParaRPr lang="en-US" dirty="0"/>
                    </a:p>
                  </a:txBody>
                  <a:tcPr/>
                </a:tc>
              </a:tr>
              <a:tr h="375920">
                <a:tc>
                  <a:txBody>
                    <a:bodyPr/>
                    <a:lstStyle/>
                    <a:p>
                      <a:r>
                        <a:rPr lang="en-US" dirty="0" smtClean="0"/>
                        <a:t>Information</a:t>
                      </a:r>
                      <a:endParaRPr lang="en-US" dirty="0"/>
                    </a:p>
                  </a:txBody>
                  <a:tcPr/>
                </a:tc>
                <a:tc>
                  <a:txBody>
                    <a:bodyPr/>
                    <a:lstStyle/>
                    <a:p>
                      <a:pPr algn="r"/>
                      <a:r>
                        <a:rPr lang="en-US" dirty="0" smtClean="0"/>
                        <a:t>1 x 10</a:t>
                      </a:r>
                      <a:r>
                        <a:rPr lang="en-US" baseline="30000" dirty="0" smtClean="0"/>
                        <a:t>11</a:t>
                      </a:r>
                      <a:endParaRPr lang="en-US" baseline="30000" dirty="0"/>
                    </a:p>
                  </a:txBody>
                  <a:tcPr/>
                </a:tc>
              </a:tr>
              <a:tr h="375920">
                <a:tc>
                  <a:txBody>
                    <a:bodyPr/>
                    <a:lstStyle/>
                    <a:p>
                      <a:r>
                        <a:rPr lang="en-US" dirty="0" smtClean="0"/>
                        <a:t>Species formation</a:t>
                      </a:r>
                      <a:endParaRPr lang="en-US" dirty="0"/>
                    </a:p>
                  </a:txBody>
                  <a:tcPr/>
                </a:tc>
                <a:tc>
                  <a:txBody>
                    <a:bodyPr/>
                    <a:lstStyle/>
                    <a:p>
                      <a:pPr algn="r"/>
                      <a:r>
                        <a:rPr lang="en-US" dirty="0" smtClean="0"/>
                        <a:t>1 x 10</a:t>
                      </a:r>
                      <a:r>
                        <a:rPr lang="en-US" baseline="30000" dirty="0" smtClean="0"/>
                        <a:t>15</a:t>
                      </a:r>
                      <a:endParaRPr lang="en-US" baseline="30000" dirty="0"/>
                    </a:p>
                  </a:txBody>
                  <a:tcPr/>
                </a:tc>
              </a:tr>
            </a:tbl>
          </a:graphicData>
        </a:graphic>
      </p:graphicFrame>
    </p:spTree>
    <p:extLst>
      <p:ext uri="{BB962C8B-B14F-4D97-AF65-F5344CB8AC3E}">
        <p14:creationId xmlns="" xmlns:p14="http://schemas.microsoft.com/office/powerpoint/2010/main" val="29997353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89" y="3110"/>
            <a:ext cx="7772400" cy="987490"/>
          </a:xfrm>
        </p:spPr>
        <p:txBody>
          <a:bodyPr/>
          <a:lstStyle/>
          <a:p>
            <a:r>
              <a:rPr lang="en-US" dirty="0" err="1" smtClean="0"/>
              <a:t>Emergy</a:t>
            </a:r>
            <a:r>
              <a:rPr lang="en-US" dirty="0" smtClean="0"/>
              <a:t> applications</a:t>
            </a:r>
            <a:endParaRPr lang="en-US"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676400" y="990600"/>
            <a:ext cx="6628542" cy="2048240"/>
          </a:xfrm>
          <a:prstGeom prst="rect">
            <a:avLst/>
          </a:prstGeom>
        </p:spPr>
      </p:pic>
      <p:sp>
        <p:nvSpPr>
          <p:cNvPr id="6" name="TextBox 5"/>
          <p:cNvSpPr txBox="1"/>
          <p:nvPr/>
        </p:nvSpPr>
        <p:spPr>
          <a:xfrm>
            <a:off x="405011" y="1369483"/>
            <a:ext cx="1263487" cy="1569660"/>
          </a:xfrm>
          <a:prstGeom prst="rect">
            <a:avLst/>
          </a:prstGeom>
          <a:noFill/>
        </p:spPr>
        <p:txBody>
          <a:bodyPr wrap="none" rtlCol="0">
            <a:spAutoFit/>
          </a:bodyPr>
          <a:lstStyle/>
          <a:p>
            <a:pPr eaLnBrk="0" hangingPunct="0"/>
            <a:r>
              <a:rPr lang="en-US" sz="2400" dirty="0" smtClean="0">
                <a:solidFill>
                  <a:srgbClr val="0033CC"/>
                </a:solidFill>
                <a:latin typeface="Arial" pitchFamily="34" charset="0"/>
                <a:cs typeface="Arial" pitchFamily="34" charset="0"/>
              </a:rPr>
              <a:t>Energy</a:t>
            </a:r>
          </a:p>
          <a:p>
            <a:pPr eaLnBrk="0" hangingPunct="0"/>
            <a:r>
              <a:rPr lang="en-US" sz="2400" dirty="0" smtClean="0">
                <a:solidFill>
                  <a:srgbClr val="0033CC"/>
                </a:solidFill>
                <a:latin typeface="Arial" pitchFamily="34" charset="0"/>
                <a:cs typeface="Arial" pitchFamily="34" charset="0"/>
              </a:rPr>
              <a:t>network</a:t>
            </a:r>
          </a:p>
          <a:p>
            <a:pPr eaLnBrk="0" hangingPunct="0"/>
            <a:r>
              <a:rPr lang="en-US" sz="2400" dirty="0" smtClean="0">
                <a:solidFill>
                  <a:srgbClr val="0033CC"/>
                </a:solidFill>
                <a:latin typeface="Arial" pitchFamily="34" charset="0"/>
                <a:cs typeface="Arial" pitchFamily="34" charset="0"/>
              </a:rPr>
              <a:t>in plant</a:t>
            </a:r>
          </a:p>
          <a:p>
            <a:pPr eaLnBrk="0" hangingPunct="0"/>
            <a:r>
              <a:rPr lang="en-US" sz="2400" dirty="0" smtClean="0">
                <a:solidFill>
                  <a:srgbClr val="0033CC"/>
                </a:solidFill>
                <a:latin typeface="Arial" pitchFamily="34" charset="0"/>
                <a:cs typeface="Arial" pitchFamily="34" charset="0"/>
              </a:rPr>
              <a:t>cells</a:t>
            </a:r>
            <a:endParaRPr lang="en-US" sz="2400" dirty="0">
              <a:solidFill>
                <a:srgbClr val="0033CC"/>
              </a:solidFill>
              <a:latin typeface="Arial" pitchFamily="34" charset="0"/>
              <a:cs typeface="Arial" pitchFamily="34" charset="0"/>
            </a:endParaRPr>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971457" y="3547061"/>
            <a:ext cx="6773712" cy="2922069"/>
          </a:xfrm>
          <a:prstGeom prst="rect">
            <a:avLst/>
          </a:prstGeom>
        </p:spPr>
      </p:pic>
      <p:sp>
        <p:nvSpPr>
          <p:cNvPr id="7" name="TextBox 6"/>
          <p:cNvSpPr txBox="1"/>
          <p:nvPr/>
        </p:nvSpPr>
        <p:spPr>
          <a:xfrm>
            <a:off x="412208" y="3724835"/>
            <a:ext cx="1742785" cy="2308324"/>
          </a:xfrm>
          <a:prstGeom prst="rect">
            <a:avLst/>
          </a:prstGeom>
          <a:noFill/>
        </p:spPr>
        <p:txBody>
          <a:bodyPr wrap="none" rtlCol="0">
            <a:spAutoFit/>
          </a:bodyPr>
          <a:lstStyle/>
          <a:p>
            <a:pPr eaLnBrk="0" hangingPunct="0"/>
            <a:r>
              <a:rPr lang="en-US" sz="2400" dirty="0" err="1" smtClean="0">
                <a:solidFill>
                  <a:srgbClr val="0033CC"/>
                </a:solidFill>
                <a:latin typeface="Arial" pitchFamily="34" charset="0"/>
                <a:cs typeface="Arial" pitchFamily="34" charset="0"/>
              </a:rPr>
              <a:t>Emergy</a:t>
            </a:r>
            <a:endParaRPr lang="en-US" sz="2400" dirty="0" smtClean="0">
              <a:solidFill>
                <a:srgbClr val="0033CC"/>
              </a:solidFill>
              <a:latin typeface="Arial" pitchFamily="34" charset="0"/>
              <a:cs typeface="Arial" pitchFamily="34" charset="0"/>
            </a:endParaRPr>
          </a:p>
          <a:p>
            <a:pPr eaLnBrk="0" hangingPunct="0"/>
            <a:r>
              <a:rPr lang="en-US" sz="2400" dirty="0" smtClean="0">
                <a:solidFill>
                  <a:srgbClr val="0033CC"/>
                </a:solidFill>
                <a:latin typeface="Arial" pitchFamily="34" charset="0"/>
                <a:cs typeface="Arial" pitchFamily="34" charset="0"/>
              </a:rPr>
              <a:t>network</a:t>
            </a:r>
          </a:p>
          <a:p>
            <a:pPr eaLnBrk="0" hangingPunct="0"/>
            <a:r>
              <a:rPr lang="en-US" sz="2400" dirty="0">
                <a:solidFill>
                  <a:srgbClr val="0033CC"/>
                </a:solidFill>
                <a:latin typeface="Arial" pitchFamily="34" charset="0"/>
                <a:cs typeface="Arial" pitchFamily="34" charset="0"/>
              </a:rPr>
              <a:t>i</a:t>
            </a:r>
            <a:r>
              <a:rPr lang="en-US" sz="2400" dirty="0" smtClean="0">
                <a:solidFill>
                  <a:srgbClr val="0033CC"/>
                </a:solidFill>
                <a:latin typeface="Arial" pitchFamily="34" charset="0"/>
                <a:cs typeface="Arial" pitchFamily="34" charset="0"/>
              </a:rPr>
              <a:t>n Indian</a:t>
            </a:r>
          </a:p>
          <a:p>
            <a:pPr eaLnBrk="0" hangingPunct="0"/>
            <a:r>
              <a:rPr lang="en-US" sz="2400" dirty="0">
                <a:solidFill>
                  <a:srgbClr val="0033CC"/>
                </a:solidFill>
                <a:latin typeface="Arial" pitchFamily="34" charset="0"/>
                <a:cs typeface="Arial" pitchFamily="34" charset="0"/>
              </a:rPr>
              <a:t>a</a:t>
            </a:r>
            <a:r>
              <a:rPr lang="en-US" sz="2400" dirty="0" smtClean="0">
                <a:solidFill>
                  <a:srgbClr val="0033CC"/>
                </a:solidFill>
                <a:latin typeface="Arial" pitchFamily="34" charset="0"/>
                <a:cs typeface="Arial" pitchFamily="34" charset="0"/>
              </a:rPr>
              <a:t>griculture</a:t>
            </a:r>
          </a:p>
          <a:p>
            <a:pPr eaLnBrk="0" hangingPunct="0"/>
            <a:r>
              <a:rPr lang="en-US" sz="2400" dirty="0">
                <a:solidFill>
                  <a:srgbClr val="0033CC"/>
                </a:solidFill>
                <a:latin typeface="Arial" pitchFamily="34" charset="0"/>
                <a:cs typeface="Arial" pitchFamily="34" charset="0"/>
              </a:rPr>
              <a:t>w</a:t>
            </a:r>
            <a:r>
              <a:rPr lang="en-US" sz="2400" dirty="0" smtClean="0">
                <a:solidFill>
                  <a:srgbClr val="0033CC"/>
                </a:solidFill>
                <a:latin typeface="Arial" pitchFamily="34" charset="0"/>
                <a:cs typeface="Arial" pitchFamily="34" charset="0"/>
              </a:rPr>
              <a:t>ith</a:t>
            </a:r>
          </a:p>
          <a:p>
            <a:pPr eaLnBrk="0" hangingPunct="0"/>
            <a:r>
              <a:rPr lang="en-US" sz="2400" dirty="0">
                <a:solidFill>
                  <a:srgbClr val="0033CC"/>
                </a:solidFill>
                <a:latin typeface="Arial" pitchFamily="34" charset="0"/>
                <a:cs typeface="Arial" pitchFamily="34" charset="0"/>
              </a:rPr>
              <a:t>s</a:t>
            </a:r>
            <a:r>
              <a:rPr lang="en-US" sz="2400" dirty="0" smtClean="0">
                <a:solidFill>
                  <a:srgbClr val="0033CC"/>
                </a:solidFill>
                <a:latin typeface="Arial" pitchFamily="34" charset="0"/>
                <a:cs typeface="Arial" pitchFamily="34" charset="0"/>
              </a:rPr>
              <a:t>acred cow</a:t>
            </a:r>
          </a:p>
        </p:txBody>
      </p:sp>
    </p:spTree>
    <p:extLst>
      <p:ext uri="{BB962C8B-B14F-4D97-AF65-F5344CB8AC3E}">
        <p14:creationId xmlns="" xmlns:p14="http://schemas.microsoft.com/office/powerpoint/2010/main" val="42888705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765" y="179294"/>
            <a:ext cx="8588187" cy="869576"/>
          </a:xfrm>
        </p:spPr>
        <p:txBody>
          <a:bodyPr/>
          <a:lstStyle/>
          <a:p>
            <a:r>
              <a:rPr lang="en-US" dirty="0" smtClean="0"/>
              <a:t>Market price, standard of living</a:t>
            </a:r>
            <a:endParaRPr lang="en-US" dirty="0"/>
          </a:p>
        </p:txBody>
      </p:sp>
      <p:sp>
        <p:nvSpPr>
          <p:cNvPr id="3" name="Content Placeholder 2"/>
          <p:cNvSpPr>
            <a:spLocks noGrp="1"/>
          </p:cNvSpPr>
          <p:nvPr>
            <p:ph idx="1"/>
          </p:nvPr>
        </p:nvSpPr>
        <p:spPr>
          <a:xfrm>
            <a:off x="295835" y="1156447"/>
            <a:ext cx="8579224" cy="5414682"/>
          </a:xfrm>
        </p:spPr>
        <p:txBody>
          <a:bodyPr/>
          <a:lstStyle/>
          <a:p>
            <a:pPr>
              <a:spcBef>
                <a:spcPts val="0"/>
              </a:spcBef>
              <a:spcAft>
                <a:spcPts val="1200"/>
              </a:spcAft>
            </a:pPr>
            <a:r>
              <a:rPr lang="en-US" dirty="0"/>
              <a:t>When environmental resources are </a:t>
            </a:r>
            <a:r>
              <a:rPr lang="en-US" dirty="0" smtClean="0"/>
              <a:t>abundant, </a:t>
            </a:r>
            <a:r>
              <a:rPr lang="en-US" dirty="0"/>
              <a:t>little work is required to obtain them, costs are small and prices are </a:t>
            </a:r>
            <a:r>
              <a:rPr lang="en-US" dirty="0" smtClean="0"/>
              <a:t>low</a:t>
            </a:r>
            <a:endParaRPr lang="en-US" dirty="0"/>
          </a:p>
          <a:p>
            <a:pPr>
              <a:spcBef>
                <a:spcPts val="0"/>
              </a:spcBef>
              <a:spcAft>
                <a:spcPts val="1200"/>
              </a:spcAft>
            </a:pPr>
            <a:r>
              <a:rPr lang="en-US" dirty="0"/>
              <a:t>N</a:t>
            </a:r>
            <a:r>
              <a:rPr lang="en-US" dirty="0" smtClean="0"/>
              <a:t>et </a:t>
            </a:r>
            <a:r>
              <a:rPr lang="en-US" dirty="0"/>
              <a:t>contributions to the economy are </a:t>
            </a:r>
            <a:r>
              <a:rPr lang="en-US" dirty="0" smtClean="0"/>
              <a:t>greatest then, there are abundant resources </a:t>
            </a:r>
            <a:r>
              <a:rPr lang="en-US" dirty="0"/>
              <a:t>and standard of living is </a:t>
            </a:r>
            <a:r>
              <a:rPr lang="en-US" dirty="0" smtClean="0"/>
              <a:t>high</a:t>
            </a:r>
            <a:endParaRPr lang="en-US" dirty="0"/>
          </a:p>
          <a:p>
            <a:pPr>
              <a:spcBef>
                <a:spcPts val="0"/>
              </a:spcBef>
              <a:spcAft>
                <a:spcPts val="1200"/>
              </a:spcAft>
            </a:pPr>
            <a:r>
              <a:rPr lang="en-US" dirty="0"/>
              <a:t>When resources are scarce, </a:t>
            </a:r>
            <a:r>
              <a:rPr lang="en-US" dirty="0" smtClean="0"/>
              <a:t>costs </a:t>
            </a:r>
            <a:r>
              <a:rPr lang="en-US" dirty="0"/>
              <a:t>are higher, </a:t>
            </a:r>
            <a:r>
              <a:rPr lang="en-US" dirty="0" smtClean="0"/>
              <a:t>supply is low and prices are higher</a:t>
            </a:r>
            <a:endParaRPr lang="en-US" dirty="0"/>
          </a:p>
          <a:p>
            <a:pPr>
              <a:spcBef>
                <a:spcPts val="0"/>
              </a:spcBef>
              <a:spcAft>
                <a:spcPts val="1200"/>
              </a:spcAft>
            </a:pPr>
            <a:r>
              <a:rPr lang="en-US" dirty="0" smtClean="0"/>
              <a:t>Then </a:t>
            </a:r>
            <a:r>
              <a:rPr lang="en-US" dirty="0"/>
              <a:t>real wealth is scarce </a:t>
            </a:r>
            <a:r>
              <a:rPr lang="en-US" dirty="0" smtClean="0"/>
              <a:t>and </a:t>
            </a:r>
            <a:r>
              <a:rPr lang="en-US" dirty="0"/>
              <a:t>standard of living is </a:t>
            </a:r>
            <a:r>
              <a:rPr lang="en-US" dirty="0" smtClean="0"/>
              <a:t>low</a:t>
            </a:r>
            <a:endParaRPr lang="en-US" dirty="0"/>
          </a:p>
        </p:txBody>
      </p:sp>
    </p:spTree>
    <p:extLst>
      <p:ext uri="{BB962C8B-B14F-4D97-AF65-F5344CB8AC3E}">
        <p14:creationId xmlns="" xmlns:p14="http://schemas.microsoft.com/office/powerpoint/2010/main" val="3543324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896471"/>
          </a:xfrm>
        </p:spPr>
        <p:txBody>
          <a:bodyPr/>
          <a:lstStyle/>
          <a:p>
            <a:r>
              <a:rPr lang="en-US" dirty="0" smtClean="0"/>
              <a:t>Market price, real wealth</a:t>
            </a:r>
            <a:endParaRPr lang="en-US" dirty="0"/>
          </a:p>
        </p:txBody>
      </p:sp>
      <p:sp>
        <p:nvSpPr>
          <p:cNvPr id="3" name="Content Placeholder 2"/>
          <p:cNvSpPr>
            <a:spLocks noGrp="1"/>
          </p:cNvSpPr>
          <p:nvPr>
            <p:ph idx="1"/>
          </p:nvPr>
        </p:nvSpPr>
        <p:spPr>
          <a:xfrm>
            <a:off x="879895" y="1335741"/>
            <a:ext cx="7556740" cy="4876800"/>
          </a:xfrm>
        </p:spPr>
        <p:txBody>
          <a:bodyPr/>
          <a:lstStyle/>
          <a:p>
            <a:pPr>
              <a:spcBef>
                <a:spcPts val="0"/>
              </a:spcBef>
              <a:spcAft>
                <a:spcPts val="1200"/>
              </a:spcAft>
            </a:pPr>
            <a:r>
              <a:rPr lang="en-US" dirty="0" smtClean="0"/>
              <a:t>Thus, market prices are </a:t>
            </a:r>
            <a:r>
              <a:rPr lang="en-US" dirty="0"/>
              <a:t>inverse to the real wealth contributions </a:t>
            </a:r>
            <a:r>
              <a:rPr lang="en-US" dirty="0" smtClean="0"/>
              <a:t>of the environment</a:t>
            </a:r>
          </a:p>
          <a:p>
            <a:pPr>
              <a:spcBef>
                <a:spcPts val="0"/>
              </a:spcBef>
              <a:spcAft>
                <a:spcPts val="1200"/>
              </a:spcAft>
            </a:pPr>
            <a:r>
              <a:rPr lang="en-US" dirty="0" smtClean="0"/>
              <a:t>Note also that money </a:t>
            </a:r>
            <a:r>
              <a:rPr lang="en-US" dirty="0"/>
              <a:t>is paid only to people for their work, not to the </a:t>
            </a:r>
            <a:r>
              <a:rPr lang="en-US" dirty="0" smtClean="0"/>
              <a:t>environment</a:t>
            </a:r>
          </a:p>
          <a:p>
            <a:pPr>
              <a:spcBef>
                <a:spcPts val="0"/>
              </a:spcBef>
              <a:spcAft>
                <a:spcPts val="1200"/>
              </a:spcAft>
            </a:pPr>
            <a:r>
              <a:rPr lang="en-US" dirty="0" smtClean="0"/>
              <a:t>Market prices also do not value impacts on the environment, which become liabilities on a balance sheet</a:t>
            </a:r>
            <a:endParaRPr lang="en-US" dirty="0"/>
          </a:p>
        </p:txBody>
      </p:sp>
    </p:spTree>
    <p:extLst>
      <p:ext uri="{BB962C8B-B14F-4D97-AF65-F5344CB8AC3E}">
        <p14:creationId xmlns="" xmlns:p14="http://schemas.microsoft.com/office/powerpoint/2010/main" val="2574542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500"/>
            <a:ext cx="7772400" cy="702350"/>
          </a:xfrm>
        </p:spPr>
        <p:txBody>
          <a:bodyPr/>
          <a:lstStyle/>
          <a:p>
            <a:r>
              <a:rPr lang="en-US" dirty="0"/>
              <a:t>B</a:t>
            </a:r>
            <a:r>
              <a:rPr lang="en-US" dirty="0" smtClean="0"/>
              <a:t>alance sheet</a:t>
            </a:r>
            <a:endParaRPr lang="en-US" dirty="0"/>
          </a:p>
        </p:txBody>
      </p:sp>
      <p:graphicFrame>
        <p:nvGraphicFramePr>
          <p:cNvPr id="4" name="Table 3"/>
          <p:cNvGraphicFramePr>
            <a:graphicFrameLocks noGrp="1"/>
          </p:cNvGraphicFramePr>
          <p:nvPr>
            <p:extLst>
              <p:ext uri="{D42A27DB-BD31-4B8C-83A1-F6EECF244321}">
                <p14:modId xmlns="" xmlns:p14="http://schemas.microsoft.com/office/powerpoint/2010/main" val="1928276496"/>
              </p:ext>
            </p:extLst>
          </p:nvPr>
        </p:nvGraphicFramePr>
        <p:xfrm>
          <a:off x="484771" y="842298"/>
          <a:ext cx="8153400" cy="5731011"/>
        </p:xfrm>
        <a:graphic>
          <a:graphicData uri="http://schemas.openxmlformats.org/drawingml/2006/table">
            <a:tbl>
              <a:tblPr>
                <a:tableStyleId>{C4B1156A-380E-4F78-BDF5-A606A8083BF9}</a:tableStyleId>
              </a:tblPr>
              <a:tblGrid>
                <a:gridCol w="2743200"/>
                <a:gridCol w="1143000"/>
                <a:gridCol w="1219200"/>
                <a:gridCol w="1752600"/>
                <a:gridCol w="1295400"/>
              </a:tblGrid>
              <a:tr h="6311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u="none" strike="noStrike" cap="none" normalizeH="0" baseline="0" dirty="0" smtClean="0">
                        <a:ln>
                          <a:noFill/>
                        </a:ln>
                        <a:effectLst/>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Description</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600" u="none" strike="noStrike" cap="none" normalizeH="0" baseline="0" dirty="0" smtClean="0">
                        <a:ln>
                          <a:noFill/>
                        </a:ln>
                        <a:effectLst/>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Data</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600" u="none" strike="noStrike" cap="none" normalizeH="0" baseline="0" dirty="0" smtClean="0">
                        <a:ln>
                          <a:noFill/>
                        </a:ln>
                        <a:effectLst/>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Unit</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Emergy/Unit</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sej/unit</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Emergy</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rPr>
                        <a:t>x 10</a:t>
                      </a:r>
                      <a:r>
                        <a:rPr kumimoji="0" lang="en-US" sz="1600" u="none" strike="noStrike" cap="none" normalizeH="0" baseline="30000" dirty="0" smtClean="0">
                          <a:ln>
                            <a:noFill/>
                          </a:ln>
                          <a:effectLst/>
                        </a:rPr>
                        <a:t>20</a:t>
                      </a:r>
                      <a:r>
                        <a:rPr kumimoji="0" lang="en-US" sz="1600" u="none" strike="noStrike" cap="none" normalizeH="0" baseline="0" dirty="0" smtClean="0">
                          <a:ln>
                            <a:noFill/>
                          </a:ln>
                          <a:effectLst/>
                        </a:rPr>
                        <a:t> sej</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tc>
              </a:tr>
              <a:tr h="341363">
                <a:tc gridSpan="5">
                  <a:txBody>
                    <a:bodyPr/>
                    <a:lstStyle/>
                    <a:p>
                      <a:r>
                        <a:rPr lang="en-US" sz="1600" b="1" dirty="0" smtClean="0"/>
                        <a:t>Assets</a:t>
                      </a:r>
                      <a:endParaRPr lang="en-US" sz="1600" b="1" dirty="0"/>
                    </a:p>
                  </a:txBody>
                  <a:tcPr marT="45721" marB="45721" horzOverflow="overflow">
                    <a:solidFill>
                      <a:srgbClr val="CCECFF"/>
                    </a:solidFill>
                  </a:tcPr>
                </a:tc>
                <a:tc hMerge="1">
                  <a:txBody>
                    <a:bodyPr/>
                    <a:lstStyle/>
                    <a:p>
                      <a:pPr algn="r"/>
                      <a:endParaRPr lang="en-US" dirty="0"/>
                    </a:p>
                  </a:txBody>
                  <a:tcPr marT="45721" marB="45721" horzOverflow="overflow">
                    <a:solidFill>
                      <a:srgbClr val="CCECFF"/>
                    </a:solidFill>
                  </a:tcPr>
                </a:tc>
                <a:tc hMerge="1">
                  <a:txBody>
                    <a:bodyPr/>
                    <a:lstStyle/>
                    <a:p>
                      <a:pPr algn="r"/>
                      <a:endParaRPr lang="en-US" dirty="0"/>
                    </a:p>
                  </a:txBody>
                  <a:tcPr marT="45721" marB="45721" horzOverflow="overflow">
                    <a:solidFill>
                      <a:srgbClr val="CCECFF"/>
                    </a:solidFill>
                  </a:tcPr>
                </a:tc>
                <a:tc hMerge="1">
                  <a:txBody>
                    <a:bodyPr/>
                    <a:lstStyle/>
                    <a:p>
                      <a:endParaRPr lang="en-US"/>
                    </a:p>
                  </a:txBody>
                  <a:tcPr/>
                </a:tc>
                <a:tc hMerge="1">
                  <a:txBody>
                    <a:bodyPr/>
                    <a:lstStyle/>
                    <a:p>
                      <a:endParaRPr lang="en-US"/>
                    </a:p>
                  </a:txBody>
                  <a:tcPr/>
                </a:tc>
              </a:tr>
              <a:tr h="334295">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  Forest biomass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E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1.04x10</a:t>
                      </a:r>
                      <a:r>
                        <a:rPr kumimoji="0" lang="en-US" sz="1600" u="none" strike="noStrike" cap="none" normalizeH="0" baseline="30000" dirty="0" smtClean="0">
                          <a:ln>
                            <a:noFill/>
                          </a:ln>
                          <a:effectLst/>
                        </a:rPr>
                        <a:t>19</a:t>
                      </a:r>
                      <a:endParaRPr kumimoji="0" lang="en-US" sz="1600" b="0" i="0" u="none" strike="noStrike" cap="none" normalizeH="0" baseline="30000" dirty="0" smtClean="0">
                        <a:ln>
                          <a:noFill/>
                        </a:ln>
                        <a:solidFill>
                          <a:schemeClr val="tx1"/>
                        </a:solidFill>
                        <a:effectLst/>
                        <a:latin typeface="Arial" pitchFamily="34" charset="0"/>
                        <a:cs typeface="Arial" pitchFamily="34" charset="0"/>
                      </a:endParaRPr>
                    </a:p>
                  </a:txBody>
                  <a:tcPr marT="45721" marB="45721" horzOverflow="overflow">
                    <a:solidFill>
                      <a:srgbClr val="CCE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Joules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E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28,200</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E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2,933</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ECFF"/>
                    </a:solidFill>
                  </a:tcPr>
                </a:tc>
              </a:tr>
              <a:tr h="334295">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  Coal</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E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1.42x10</a:t>
                      </a:r>
                      <a:r>
                        <a:rPr kumimoji="0" lang="en-US" sz="1600" u="none" strike="noStrike" cap="none" normalizeH="0" baseline="30000" dirty="0" smtClean="0">
                          <a:ln>
                            <a:noFill/>
                          </a:ln>
                          <a:effectLst/>
                        </a:rPr>
                        <a:t>21</a:t>
                      </a:r>
                      <a:endParaRPr kumimoji="0" lang="en-US" sz="1600" b="0" i="0" u="none" strike="noStrike" cap="none" normalizeH="0" baseline="30000" dirty="0" smtClean="0">
                        <a:ln>
                          <a:noFill/>
                        </a:ln>
                        <a:solidFill>
                          <a:schemeClr val="tx1"/>
                        </a:solidFill>
                        <a:effectLst/>
                        <a:latin typeface="Arial" pitchFamily="34" charset="0"/>
                        <a:cs typeface="Arial" pitchFamily="34" charset="0"/>
                      </a:endParaRPr>
                    </a:p>
                  </a:txBody>
                  <a:tcPr marT="45721" marB="45721" horzOverflow="overflow">
                    <a:solidFill>
                      <a:srgbClr val="CCE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Joules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E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39,200</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E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556,640</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ECFF"/>
                    </a:solidFill>
                  </a:tcPr>
                </a:tc>
              </a:tr>
              <a:tr h="352497">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  Knowledge of People</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E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1,816,000</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E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b="0" i="0" u="none" strike="noStrike" cap="none" normalizeH="0" baseline="0" dirty="0" smtClean="0">
                          <a:ln>
                            <a:noFill/>
                          </a:ln>
                          <a:solidFill>
                            <a:schemeClr val="dk1"/>
                          </a:solidFill>
                          <a:effectLst/>
                          <a:latin typeface="+mn-lt"/>
                          <a:cs typeface="+mn-cs"/>
                        </a:rPr>
                        <a:t>Individuals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E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Various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E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4,498</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ECFF"/>
                    </a:solidFill>
                  </a:tcPr>
                </a:tc>
              </a:tr>
              <a:tr h="334295">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Buildings</a:t>
                      </a:r>
                    </a:p>
                  </a:txBody>
                  <a:tcPr marT="45721" marB="45721" horzOverflow="overflow">
                    <a:solidFill>
                      <a:srgbClr val="CCE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4.45x10</a:t>
                      </a:r>
                      <a:r>
                        <a:rPr kumimoji="0" lang="en-US" sz="1600" b="0" i="0" u="none" strike="noStrike" cap="none" normalizeH="0" baseline="30000" dirty="0" smtClean="0">
                          <a:ln>
                            <a:noFill/>
                          </a:ln>
                          <a:solidFill>
                            <a:schemeClr val="tx1"/>
                          </a:solidFill>
                          <a:effectLst/>
                          <a:latin typeface="Arial" pitchFamily="34" charset="0"/>
                          <a:cs typeface="Arial" pitchFamily="34" charset="0"/>
                        </a:rPr>
                        <a:t>9</a:t>
                      </a:r>
                    </a:p>
                  </a:txBody>
                  <a:tcPr marT="45721" marB="45721" horzOverflow="overflow">
                    <a:solidFill>
                      <a:srgbClr val="CCE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a:t>
                      </a:r>
                    </a:p>
                  </a:txBody>
                  <a:tcPr marT="45721" marB="45721" horzOverflow="overflow">
                    <a:solidFill>
                      <a:srgbClr val="CCECFF"/>
                    </a:solidFill>
                  </a:tcPr>
                </a:tc>
                <a:tc>
                  <a:txBody>
                    <a:bodyPr/>
                    <a:lstStyle/>
                    <a:p>
                      <a:pPr algn="r">
                        <a:spcBef>
                          <a:spcPts val="0"/>
                        </a:spcBef>
                        <a:spcAft>
                          <a:spcPts val="0"/>
                        </a:spcAft>
                      </a:pPr>
                      <a:r>
                        <a:rPr lang="en-US" sz="1600" dirty="0" smtClean="0"/>
                        <a:t>1.08x10</a:t>
                      </a:r>
                      <a:r>
                        <a:rPr lang="en-US" sz="1600" baseline="30000" dirty="0" smtClean="0"/>
                        <a:t>12</a:t>
                      </a:r>
                      <a:endParaRPr lang="en-US" sz="1600" baseline="30000" dirty="0"/>
                    </a:p>
                  </a:txBody>
                  <a:tcPr marT="45721" marB="45721" horzOverflow="overflow">
                    <a:solidFill>
                      <a:srgbClr val="CCE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481</a:t>
                      </a:r>
                    </a:p>
                  </a:txBody>
                  <a:tcPr marT="45721" marB="45721" horzOverflow="overflow">
                    <a:solidFill>
                      <a:srgbClr val="CCECFF"/>
                    </a:solidFill>
                  </a:tcPr>
                </a:tc>
              </a:tr>
              <a:tr h="334295">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Accumulated Depreciation</a:t>
                      </a:r>
                    </a:p>
                  </a:txBody>
                  <a:tcPr marT="45721" marB="45721" horzOverflow="overflow">
                    <a:solidFill>
                      <a:srgbClr val="CCE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18x10</a:t>
                      </a:r>
                      <a:r>
                        <a:rPr kumimoji="0" lang="en-US" sz="1600" b="0" i="0" u="none" strike="noStrike" cap="none" normalizeH="0" baseline="30000" dirty="0" smtClean="0">
                          <a:ln>
                            <a:noFill/>
                          </a:ln>
                          <a:solidFill>
                            <a:schemeClr val="tx1"/>
                          </a:solidFill>
                          <a:effectLst/>
                          <a:latin typeface="Arial" pitchFamily="34" charset="0"/>
                          <a:cs typeface="Arial" pitchFamily="34" charset="0"/>
                        </a:rPr>
                        <a:t>9</a:t>
                      </a:r>
                    </a:p>
                  </a:txBody>
                  <a:tcPr marT="45721" marB="45721" horzOverflow="overflow">
                    <a:solidFill>
                      <a:srgbClr val="CCE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a:t>
                      </a:r>
                    </a:p>
                  </a:txBody>
                  <a:tcPr marT="45721" marB="45721" horzOverflow="overflow">
                    <a:solidFill>
                      <a:srgbClr val="CCECFF"/>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dirty="0" smtClean="0"/>
                        <a:t>1.08x10</a:t>
                      </a:r>
                      <a:r>
                        <a:rPr lang="en-US" sz="1600" baseline="30000" dirty="0" smtClean="0"/>
                        <a:t>12</a:t>
                      </a:r>
                    </a:p>
                  </a:txBody>
                  <a:tcPr marT="45721" marB="45721" horzOverflow="overflow">
                    <a:solidFill>
                      <a:srgbClr val="CCE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(194)</a:t>
                      </a:r>
                    </a:p>
                  </a:txBody>
                  <a:tcPr marT="45721" marB="45721" horzOverflow="overflow">
                    <a:solidFill>
                      <a:srgbClr val="CCECFF"/>
                    </a:solidFill>
                  </a:tcPr>
                </a:tc>
              </a:tr>
              <a:tr h="334295">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Total Assets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E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E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ECFF"/>
                    </a:solidFill>
                  </a:tcPr>
                </a:tc>
                <a:tc>
                  <a:txBody>
                    <a:bodyPr/>
                    <a:lstStyle/>
                    <a:p>
                      <a:pPr>
                        <a:spcBef>
                          <a:spcPts val="0"/>
                        </a:spcBef>
                        <a:spcAft>
                          <a:spcPts val="0"/>
                        </a:spcAft>
                      </a:pPr>
                      <a:endParaRPr lang="en-US" sz="1600" dirty="0"/>
                    </a:p>
                  </a:txBody>
                  <a:tcPr marT="45721" marB="45721" horzOverflow="overflow">
                    <a:solidFill>
                      <a:srgbClr val="CCE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b="1" u="none" strike="noStrike" cap="none" normalizeH="0" baseline="0" dirty="0" smtClean="0">
                          <a:ln>
                            <a:noFill/>
                          </a:ln>
                          <a:effectLst/>
                        </a:rPr>
                        <a:t>564,358</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ECFF"/>
                    </a:solidFill>
                  </a:tcPr>
                </a:tc>
              </a:tr>
              <a:tr h="334295">
                <a:tc gridSpan="5">
                  <a:txBody>
                    <a:bodyPr/>
                    <a:lstStyle/>
                    <a:p>
                      <a:pPr>
                        <a:spcBef>
                          <a:spcPts val="0"/>
                        </a:spcBef>
                        <a:spcAft>
                          <a:spcPts val="0"/>
                        </a:spcAft>
                      </a:pPr>
                      <a:r>
                        <a:rPr lang="en-US" sz="1600" b="1" dirty="0" smtClean="0"/>
                        <a:t>Liabilities</a:t>
                      </a:r>
                      <a:endParaRPr lang="en-US" sz="1600" b="1" dirty="0"/>
                    </a:p>
                  </a:txBody>
                  <a:tcPr marT="45721" marB="45721" horzOverflow="overflow">
                    <a:solidFill>
                      <a:srgbClr val="FFCCFF"/>
                    </a:solidFill>
                  </a:tcPr>
                </a:tc>
                <a:tc hMerge="1">
                  <a:txBody>
                    <a:bodyPr/>
                    <a:lstStyle/>
                    <a:p>
                      <a:pPr algn="r"/>
                      <a:endParaRPr lang="en-US" dirty="0"/>
                    </a:p>
                  </a:txBody>
                  <a:tcPr marT="45721" marB="45721" horzOverflow="overflow">
                    <a:solidFill>
                      <a:srgbClr val="FFCCFF"/>
                    </a:solidFill>
                  </a:tcPr>
                </a:tc>
                <a:tc hMerge="1">
                  <a:txBody>
                    <a:bodyPr/>
                    <a:lstStyle/>
                    <a:p>
                      <a:pPr algn="r"/>
                      <a:endParaRPr lang="en-US" dirty="0"/>
                    </a:p>
                  </a:txBody>
                  <a:tcPr marT="45721" marB="45721" horzOverflow="overflow">
                    <a:solidFill>
                      <a:srgbClr val="FFCCFF"/>
                    </a:solidFill>
                  </a:tcPr>
                </a:tc>
                <a:tc hMerge="1">
                  <a:txBody>
                    <a:bodyPr/>
                    <a:lstStyle/>
                    <a:p>
                      <a:endParaRPr lang="en-US"/>
                    </a:p>
                  </a:txBody>
                  <a:tcPr/>
                </a:tc>
                <a:tc hMerge="1">
                  <a:txBody>
                    <a:bodyPr/>
                    <a:lstStyle/>
                    <a:p>
                      <a:endParaRPr lang="en-US"/>
                    </a:p>
                  </a:txBody>
                  <a:tcPr/>
                </a:tc>
              </a:tr>
              <a:tr h="350319">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  Extraction Damage</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FFC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1.25x10</a:t>
                      </a:r>
                      <a:r>
                        <a:rPr kumimoji="0" lang="en-US" sz="1600" u="none" strike="noStrike" cap="none" normalizeH="0" baseline="30000" dirty="0" smtClean="0">
                          <a:ln>
                            <a:noFill/>
                          </a:ln>
                          <a:effectLst/>
                        </a:rPr>
                        <a:t>19</a:t>
                      </a:r>
                      <a:endParaRPr kumimoji="0" lang="en-US" sz="1600" b="0" i="0" u="none" strike="noStrike" cap="none" normalizeH="0" baseline="30000" dirty="0" smtClean="0">
                        <a:ln>
                          <a:noFill/>
                        </a:ln>
                        <a:solidFill>
                          <a:schemeClr val="tx1"/>
                        </a:solidFill>
                        <a:effectLst/>
                        <a:latin typeface="Arial" pitchFamily="34" charset="0"/>
                        <a:cs typeface="Arial" pitchFamily="34" charset="0"/>
                      </a:endParaRPr>
                    </a:p>
                  </a:txBody>
                  <a:tcPr marT="45721" marB="45721" horzOverflow="overflow">
                    <a:solidFill>
                      <a:srgbClr val="FFC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Joules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FFC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Average, 1.0x10</a:t>
                      </a:r>
                      <a:r>
                        <a:rPr kumimoji="0" lang="en-US" sz="1600" u="none" strike="noStrike" cap="none" normalizeH="0" baseline="30000" dirty="0" smtClean="0">
                          <a:ln>
                            <a:noFill/>
                          </a:ln>
                          <a:effectLst/>
                        </a:rPr>
                        <a:t>5</a:t>
                      </a:r>
                      <a:endParaRPr kumimoji="0" lang="en-US" sz="1600" b="0" i="0" u="none" strike="noStrike" cap="none" normalizeH="0" baseline="30000" dirty="0" smtClean="0">
                        <a:ln>
                          <a:noFill/>
                        </a:ln>
                        <a:solidFill>
                          <a:schemeClr val="tx1"/>
                        </a:solidFill>
                        <a:effectLst/>
                        <a:latin typeface="Arial" pitchFamily="34" charset="0"/>
                        <a:cs typeface="Arial" pitchFamily="34" charset="0"/>
                      </a:endParaRPr>
                    </a:p>
                  </a:txBody>
                  <a:tcPr marT="45721" marB="45721" horzOverflow="overflow">
                    <a:solidFill>
                      <a:srgbClr val="FFC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17,400</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FFCCFF"/>
                    </a:solidFill>
                  </a:tcPr>
                </a:tc>
              </a:tr>
              <a:tr h="334295">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Bonds Outstanding</a:t>
                      </a:r>
                    </a:p>
                  </a:txBody>
                  <a:tcPr marT="45721" marB="45721" horzOverflow="overflow">
                    <a:solidFill>
                      <a:srgbClr val="FFC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3.956x10</a:t>
                      </a:r>
                      <a:r>
                        <a:rPr kumimoji="0" lang="en-US" sz="1600" b="0" i="0" u="none" strike="noStrike" cap="none" normalizeH="0" baseline="30000" dirty="0" smtClean="0">
                          <a:ln>
                            <a:noFill/>
                          </a:ln>
                          <a:solidFill>
                            <a:schemeClr val="tx1"/>
                          </a:solidFill>
                          <a:effectLst/>
                          <a:latin typeface="Arial" pitchFamily="34" charset="0"/>
                          <a:cs typeface="Arial" pitchFamily="34" charset="0"/>
                        </a:rPr>
                        <a:t>9</a:t>
                      </a:r>
                    </a:p>
                  </a:txBody>
                  <a:tcPr marT="45721" marB="45721" horzOverflow="overflow">
                    <a:solidFill>
                      <a:srgbClr val="FFC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a:t>
                      </a:r>
                    </a:p>
                  </a:txBody>
                  <a:tcPr marT="45721" marB="45721" horzOverflow="overflow">
                    <a:solidFill>
                      <a:srgbClr val="FFC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1.08x10</a:t>
                      </a:r>
                      <a:r>
                        <a:rPr kumimoji="0" lang="en-US" sz="1600" b="0" i="0" u="none" strike="noStrike" cap="none" normalizeH="0" baseline="30000" dirty="0" smtClean="0">
                          <a:ln>
                            <a:noFill/>
                          </a:ln>
                          <a:solidFill>
                            <a:schemeClr val="tx1"/>
                          </a:solidFill>
                          <a:effectLst/>
                          <a:latin typeface="Arial" pitchFamily="34" charset="0"/>
                          <a:cs typeface="Arial" pitchFamily="34" charset="0"/>
                        </a:rPr>
                        <a:t>12</a:t>
                      </a:r>
                    </a:p>
                  </a:txBody>
                  <a:tcPr marT="45721" marB="45721" horzOverflow="overflow">
                    <a:solidFill>
                      <a:srgbClr val="FFCCFF"/>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43</a:t>
                      </a:r>
                    </a:p>
                  </a:txBody>
                  <a:tcPr marT="45721" marB="45721" horzOverflow="overflow">
                    <a:solidFill>
                      <a:srgbClr val="FFCCFF"/>
                    </a:solidFill>
                  </a:tcPr>
                </a:tc>
              </a:tr>
              <a:tr h="337120">
                <a:tc gridSpan="5">
                  <a:txBody>
                    <a:bodyPr/>
                    <a:lstStyle/>
                    <a:p>
                      <a:pPr>
                        <a:spcBef>
                          <a:spcPts val="0"/>
                        </a:spcBef>
                        <a:spcAft>
                          <a:spcPts val="0"/>
                        </a:spcAft>
                      </a:pPr>
                      <a:r>
                        <a:rPr lang="en-US" sz="1600" b="1" dirty="0" smtClean="0"/>
                        <a:t>Public and private equity</a:t>
                      </a:r>
                      <a:endParaRPr lang="en-US" sz="1600" b="1" dirty="0"/>
                    </a:p>
                  </a:txBody>
                  <a:tcPr marT="45721" marB="45721" horzOverflow="overflow">
                    <a:solidFill>
                      <a:srgbClr val="CCFFCC"/>
                    </a:solidFill>
                  </a:tcPr>
                </a:tc>
                <a:tc hMerge="1">
                  <a:txBody>
                    <a:bodyPr/>
                    <a:lstStyle/>
                    <a:p>
                      <a:pPr algn="r"/>
                      <a:endParaRPr lang="en-US" dirty="0"/>
                    </a:p>
                  </a:txBody>
                  <a:tcPr marT="45721" marB="45721" horzOverflow="overflow">
                    <a:solidFill>
                      <a:srgbClr val="CCFFCC"/>
                    </a:solidFill>
                  </a:tcPr>
                </a:tc>
                <a:tc hMerge="1">
                  <a:txBody>
                    <a:bodyPr/>
                    <a:lstStyle/>
                    <a:p>
                      <a:pPr algn="r"/>
                      <a:endParaRPr lang="en-US" dirty="0"/>
                    </a:p>
                  </a:txBody>
                  <a:tcPr marT="45721" marB="45721" horzOverflow="overflow">
                    <a:solidFill>
                      <a:srgbClr val="CCFFCC"/>
                    </a:solidFill>
                  </a:tcPr>
                </a:tc>
                <a:tc hMerge="1">
                  <a:txBody>
                    <a:bodyPr/>
                    <a:lstStyle/>
                    <a:p>
                      <a:endParaRPr lang="en-US"/>
                    </a:p>
                  </a:txBody>
                  <a:tcPr/>
                </a:tc>
                <a:tc hMerge="1">
                  <a:txBody>
                    <a:bodyPr/>
                    <a:lstStyle/>
                    <a:p>
                      <a:endParaRPr lang="en-US"/>
                    </a:p>
                  </a:txBody>
                  <a:tcPr/>
                </a:tc>
              </a:tr>
              <a:tr h="334295">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  Built Capital</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FFCC"/>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22.5x10</a:t>
                      </a:r>
                      <a:r>
                        <a:rPr kumimoji="0" lang="en-US" sz="1600" u="none" strike="noStrike" cap="none" normalizeH="0" baseline="30000" dirty="0" smtClean="0">
                          <a:ln>
                            <a:noFill/>
                          </a:ln>
                          <a:effectLst/>
                        </a:rPr>
                        <a:t>9</a:t>
                      </a:r>
                      <a:endParaRPr kumimoji="0" lang="en-US" sz="1600" b="0" i="0" u="none" strike="noStrike" cap="none" normalizeH="0" baseline="30000" dirty="0" smtClean="0">
                        <a:ln>
                          <a:noFill/>
                        </a:ln>
                        <a:solidFill>
                          <a:schemeClr val="tx1"/>
                        </a:solidFill>
                        <a:effectLst/>
                        <a:latin typeface="Arial" pitchFamily="34" charset="0"/>
                        <a:cs typeface="Arial" pitchFamily="34" charset="0"/>
                      </a:endParaRPr>
                    </a:p>
                  </a:txBody>
                  <a:tcPr marT="45721" marB="45721" horzOverflow="overflow">
                    <a:solidFill>
                      <a:srgbClr val="CCFFCC"/>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FFCC"/>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1.08x10</a:t>
                      </a:r>
                      <a:r>
                        <a:rPr kumimoji="0" lang="en-US" sz="1600" u="none" strike="noStrike" cap="none" normalizeH="0" baseline="30000" dirty="0" smtClean="0">
                          <a:ln>
                            <a:noFill/>
                          </a:ln>
                          <a:effectLst/>
                        </a:rPr>
                        <a:t>12</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FFCC"/>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244</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FFCC"/>
                    </a:solidFill>
                  </a:tcPr>
                </a:tc>
              </a:tr>
              <a:tr h="334295">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  Natural Capital</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FFCC"/>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1.43x10</a:t>
                      </a:r>
                      <a:r>
                        <a:rPr kumimoji="0" lang="en-US" sz="1600" b="0" i="0" u="none" strike="noStrike" cap="none" normalizeH="0" baseline="30000" dirty="0" smtClean="0">
                          <a:ln>
                            <a:noFill/>
                          </a:ln>
                          <a:solidFill>
                            <a:schemeClr val="tx1"/>
                          </a:solidFill>
                          <a:effectLst/>
                          <a:latin typeface="Arial" pitchFamily="34" charset="0"/>
                          <a:cs typeface="Arial" pitchFamily="34" charset="0"/>
                        </a:rPr>
                        <a:t>21</a:t>
                      </a:r>
                    </a:p>
                  </a:txBody>
                  <a:tcPr marT="45721" marB="45721" horzOverflow="overflow">
                    <a:solidFill>
                      <a:srgbClr val="CCFFCC"/>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Various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FFCC"/>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Various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FFCC"/>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b="0" i="0" u="none" strike="noStrike" cap="none" normalizeH="0" baseline="0" dirty="0" smtClean="0">
                          <a:ln>
                            <a:noFill/>
                          </a:ln>
                          <a:solidFill>
                            <a:schemeClr val="dk1"/>
                          </a:solidFill>
                          <a:effectLst/>
                          <a:latin typeface="+mn-lt"/>
                          <a:cs typeface="+mn-cs"/>
                        </a:rPr>
                        <a:t>542,173</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FFCC"/>
                    </a:solidFill>
                  </a:tcPr>
                </a:tc>
              </a:tr>
              <a:tr h="334295">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  Human Capital</a:t>
                      </a:r>
                    </a:p>
                  </a:txBody>
                  <a:tcPr marT="45721" marB="45721" horzOverflow="overflow">
                    <a:solidFill>
                      <a:srgbClr val="CCFFCC"/>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1,816,000</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FFCC"/>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b="0" i="0" u="none" strike="noStrike" cap="none" normalizeH="0" baseline="0" dirty="0" smtClean="0">
                          <a:ln>
                            <a:noFill/>
                          </a:ln>
                          <a:solidFill>
                            <a:schemeClr val="dk1"/>
                          </a:solidFill>
                          <a:effectLst/>
                          <a:latin typeface="+mn-lt"/>
                          <a:cs typeface="+mn-cs"/>
                        </a:rPr>
                        <a:t>Individuals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FFCC"/>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Various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FFCC"/>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4,498</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CCFFCC"/>
                    </a:solidFill>
                  </a:tcPr>
                </a:tc>
              </a:tr>
              <a:tr h="364685">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US" sz="1600" u="none" strike="noStrike" cap="none" normalizeH="0" baseline="0" dirty="0" smtClean="0">
                          <a:ln>
                            <a:noFill/>
                          </a:ln>
                          <a:effectLst/>
                        </a:rPr>
                        <a:t>Total Liabilities + Equity</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FFFFCC"/>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FFFFCC"/>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FFFFCC"/>
                    </a:solidFill>
                  </a:tcPr>
                </a:tc>
                <a:tc>
                  <a:txBody>
                    <a:bodyPr/>
                    <a:lstStyle/>
                    <a:p>
                      <a:pPr>
                        <a:spcBef>
                          <a:spcPts val="0"/>
                        </a:spcBef>
                        <a:spcAft>
                          <a:spcPts val="0"/>
                        </a:spcAft>
                      </a:pPr>
                      <a:endParaRPr lang="en-US"/>
                    </a:p>
                  </a:txBody>
                  <a:tcPr marT="45721" marB="45721" horzOverflow="overflow">
                    <a:solidFill>
                      <a:srgbClr val="FFFFCC"/>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US" sz="1600" b="1" u="none" strike="noStrike" cap="none" normalizeH="0" baseline="0" dirty="0" smtClean="0">
                          <a:ln>
                            <a:noFill/>
                          </a:ln>
                          <a:effectLst/>
                        </a:rPr>
                        <a:t>564,358</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T="45721" marB="45721" horzOverflow="overflow">
                    <a:solidFill>
                      <a:srgbClr val="FFFFCC"/>
                    </a:solidFill>
                  </a:tcPr>
                </a:tc>
              </a:tr>
            </a:tbl>
          </a:graphicData>
        </a:graphic>
      </p:graphicFrame>
    </p:spTree>
    <p:extLst>
      <p:ext uri="{BB962C8B-B14F-4D97-AF65-F5344CB8AC3E}">
        <p14:creationId xmlns="" xmlns:p14="http://schemas.microsoft.com/office/powerpoint/2010/main" val="605323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385" y="0"/>
            <a:ext cx="7772400" cy="788894"/>
          </a:xfrm>
        </p:spPr>
        <p:txBody>
          <a:bodyPr/>
          <a:lstStyle/>
          <a:p>
            <a:r>
              <a:rPr lang="en-US" dirty="0" smtClean="0"/>
              <a:t>International trade</a:t>
            </a:r>
            <a:endParaRPr lang="en-US" dirty="0"/>
          </a:p>
        </p:txBody>
      </p:sp>
      <p:sp>
        <p:nvSpPr>
          <p:cNvPr id="3" name="Content Placeholder 2"/>
          <p:cNvSpPr>
            <a:spLocks noGrp="1"/>
          </p:cNvSpPr>
          <p:nvPr>
            <p:ph idx="1"/>
          </p:nvPr>
        </p:nvSpPr>
        <p:spPr>
          <a:xfrm>
            <a:off x="408151" y="735106"/>
            <a:ext cx="8307238" cy="3587744"/>
          </a:xfrm>
        </p:spPr>
        <p:txBody>
          <a:bodyPr/>
          <a:lstStyle/>
          <a:p>
            <a:pPr>
              <a:spcBef>
                <a:spcPts val="0"/>
              </a:spcBef>
              <a:spcAft>
                <a:spcPts val="600"/>
              </a:spcAft>
            </a:pPr>
            <a:r>
              <a:rPr lang="en-US" dirty="0" err="1" smtClean="0"/>
              <a:t>Emergy</a:t>
            </a:r>
            <a:r>
              <a:rPr lang="en-US" dirty="0" smtClean="0"/>
              <a:t> analysis can reveal imbalances in international trade</a:t>
            </a:r>
          </a:p>
          <a:p>
            <a:pPr>
              <a:spcBef>
                <a:spcPts val="0"/>
              </a:spcBef>
              <a:spcAft>
                <a:spcPts val="600"/>
              </a:spcAft>
            </a:pPr>
            <a:r>
              <a:rPr lang="en-US" dirty="0" smtClean="0"/>
              <a:t>Assume all income from shrimp production in Ecuador was spent on goods and services from the US (1991 data)</a:t>
            </a:r>
          </a:p>
          <a:p>
            <a:pPr>
              <a:spcBef>
                <a:spcPts val="0"/>
              </a:spcBef>
              <a:spcAft>
                <a:spcPts val="600"/>
              </a:spcAft>
            </a:pPr>
            <a:r>
              <a:rPr lang="en-US" dirty="0" smtClean="0"/>
              <a:t>Ecuador exported 31.2/7.6=~4.1 times more </a:t>
            </a:r>
            <a:r>
              <a:rPr lang="en-US" dirty="0" err="1" smtClean="0"/>
              <a:t>emergy</a:t>
            </a:r>
            <a:r>
              <a:rPr lang="en-US" dirty="0" smtClean="0"/>
              <a:t> than it received from the US</a:t>
            </a:r>
            <a:endParaRPr lang="en-US" dirty="0"/>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33417" y="4601750"/>
            <a:ext cx="7656706" cy="2023167"/>
          </a:xfrm>
          <a:prstGeom prst="rect">
            <a:avLst/>
          </a:prstGeom>
        </p:spPr>
      </p:pic>
    </p:spTree>
    <p:extLst>
      <p:ext uri="{BB962C8B-B14F-4D97-AF65-F5344CB8AC3E}">
        <p14:creationId xmlns="" xmlns:p14="http://schemas.microsoft.com/office/powerpoint/2010/main" val="1207401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smtClean="0"/>
              <a:t>Introduction </a:t>
            </a:r>
            <a:endParaRPr lang="en-GB"/>
          </a:p>
        </p:txBody>
      </p:sp>
      <p:sp>
        <p:nvSpPr>
          <p:cNvPr id="45061" name="Content Placeholder 2"/>
          <p:cNvSpPr>
            <a:spLocks noGrp="1"/>
          </p:cNvSpPr>
          <p:nvPr>
            <p:ph idx="1"/>
          </p:nvPr>
        </p:nvSpPr>
        <p:spPr>
          <a:xfrm>
            <a:off x="971550" y="1214438"/>
            <a:ext cx="7921625" cy="5143500"/>
          </a:xfrm>
        </p:spPr>
        <p:txBody>
          <a:bodyPr/>
          <a:lstStyle/>
          <a:p>
            <a:pPr algn="ctr">
              <a:buFont typeface="Arial" charset="0"/>
              <a:buNone/>
            </a:pPr>
            <a:endParaRPr lang="en-GB" dirty="0" smtClean="0">
              <a:latin typeface="Arial" charset="0"/>
              <a:cs typeface="Arial" charset="0"/>
            </a:endParaRPr>
          </a:p>
          <a:p>
            <a:pPr algn="ctr">
              <a:buFont typeface="Arial" charset="0"/>
              <a:buNone/>
            </a:pPr>
            <a:endParaRPr lang="en-GB" dirty="0" smtClean="0">
              <a:latin typeface="Arial" charset="0"/>
              <a:cs typeface="Arial" charset="0"/>
            </a:endParaRPr>
          </a:p>
          <a:p>
            <a:pPr algn="ctr">
              <a:buFont typeface="Arial" charset="0"/>
              <a:buNone/>
            </a:pPr>
            <a:r>
              <a:rPr lang="en-GB" sz="3600" b="1" dirty="0" smtClean="0">
                <a:latin typeface="Arial" charset="0"/>
                <a:cs typeface="Arial" charset="0"/>
              </a:rPr>
              <a:t>Professor Michael Mainelli</a:t>
            </a:r>
          </a:p>
          <a:p>
            <a:pPr algn="ctr">
              <a:buFont typeface="Arial" charset="0"/>
              <a:buNone/>
            </a:pPr>
            <a:r>
              <a:rPr lang="en-GB" sz="3600" b="1" dirty="0" smtClean="0">
                <a:latin typeface="Arial" charset="0"/>
                <a:cs typeface="Arial" charset="0"/>
              </a:rPr>
              <a:t> </a:t>
            </a:r>
          </a:p>
          <a:p>
            <a:pPr algn="ctr">
              <a:buFont typeface="Arial" charset="0"/>
              <a:buNone/>
            </a:pPr>
            <a:r>
              <a:rPr lang="en-GB" sz="3600" b="1" dirty="0" smtClean="0">
                <a:latin typeface="Arial" charset="0"/>
                <a:cs typeface="Arial" charset="0"/>
              </a:rPr>
              <a:t>Chairman, Z/Yen Group</a:t>
            </a:r>
          </a:p>
          <a:p>
            <a:pPr algn="ctr">
              <a:buFont typeface="Arial" charset="0"/>
              <a:buNone/>
            </a:pPr>
            <a:r>
              <a:rPr lang="en-GB" sz="3600" b="1" dirty="0" smtClean="0">
                <a:latin typeface="Arial" charset="0"/>
                <a:cs typeface="Arial" charset="0"/>
              </a:rPr>
              <a:t>Principal Advisor, Long Finance</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446"/>
            <a:ext cx="7772400" cy="1143000"/>
          </a:xfrm>
        </p:spPr>
        <p:txBody>
          <a:bodyPr/>
          <a:lstStyle/>
          <a:p>
            <a:r>
              <a:rPr lang="en-US" dirty="0" err="1" smtClean="0"/>
              <a:t>Emprint</a:t>
            </a:r>
            <a:r>
              <a:rPr lang="en-US" dirty="0" smtClean="0"/>
              <a:t> of </a:t>
            </a:r>
            <a:r>
              <a:rPr lang="en-US" dirty="0" err="1" smtClean="0"/>
              <a:t>emergy</a:t>
            </a:r>
            <a:endParaRPr lang="en-US" dirty="0"/>
          </a:p>
        </p:txBody>
      </p:sp>
      <p:sp>
        <p:nvSpPr>
          <p:cNvPr id="3" name="Content Placeholder 2"/>
          <p:cNvSpPr>
            <a:spLocks noGrp="1"/>
          </p:cNvSpPr>
          <p:nvPr>
            <p:ph idx="1"/>
          </p:nvPr>
        </p:nvSpPr>
        <p:spPr>
          <a:xfrm>
            <a:off x="533400" y="1143000"/>
            <a:ext cx="8153400" cy="5410200"/>
          </a:xfrm>
        </p:spPr>
        <p:txBody>
          <a:bodyPr/>
          <a:lstStyle/>
          <a:p>
            <a:pPr>
              <a:spcBef>
                <a:spcPts val="0"/>
              </a:spcBef>
              <a:spcAft>
                <a:spcPts val="1200"/>
              </a:spcAft>
            </a:pPr>
            <a:r>
              <a:rPr lang="en-US" dirty="0" smtClean="0"/>
              <a:t>3x2 </a:t>
            </a:r>
            <a:r>
              <a:rPr lang="en-US" dirty="0"/>
              <a:t>matrix with columns for renewable and nonrenewable </a:t>
            </a:r>
            <a:r>
              <a:rPr lang="en-US" dirty="0" err="1"/>
              <a:t>emergy</a:t>
            </a:r>
            <a:r>
              <a:rPr lang="en-US" dirty="0"/>
              <a:t> and rows for local, </a:t>
            </a:r>
            <a:r>
              <a:rPr lang="en-US" dirty="0" smtClean="0"/>
              <a:t>imported</a:t>
            </a:r>
            <a:r>
              <a:rPr lang="en-US" dirty="0"/>
              <a:t>, and exported </a:t>
            </a:r>
            <a:r>
              <a:rPr lang="en-US" dirty="0" err="1" smtClean="0"/>
              <a:t>emergy</a:t>
            </a:r>
            <a:endParaRPr lang="en-US" dirty="0" smtClean="0"/>
          </a:p>
          <a:p>
            <a:pPr>
              <a:spcBef>
                <a:spcPts val="0"/>
              </a:spcBef>
              <a:spcAft>
                <a:spcPts val="1200"/>
              </a:spcAft>
            </a:pPr>
            <a:r>
              <a:rPr lang="en-US" dirty="0" smtClean="0"/>
              <a:t>Based on the </a:t>
            </a:r>
            <a:r>
              <a:rPr lang="en-US" dirty="0" err="1" smtClean="0"/>
              <a:t>emergy</a:t>
            </a:r>
            <a:r>
              <a:rPr lang="en-US" dirty="0" smtClean="0"/>
              <a:t> budget for a fixed time (one year) for a well defined system (a nation, or group of nations for example)</a:t>
            </a:r>
          </a:p>
          <a:p>
            <a:pPr>
              <a:spcBef>
                <a:spcPts val="0"/>
              </a:spcBef>
              <a:spcAft>
                <a:spcPts val="1200"/>
              </a:spcAft>
            </a:pPr>
            <a:r>
              <a:rPr lang="en-US" dirty="0"/>
              <a:t>S</a:t>
            </a:r>
            <a:r>
              <a:rPr lang="en-US" dirty="0" smtClean="0"/>
              <a:t>napshot </a:t>
            </a:r>
            <a:r>
              <a:rPr lang="en-US" dirty="0"/>
              <a:t>of system inflows and outflows that shows the relative sustainability and self-sufficiency of a system at any given point in </a:t>
            </a:r>
            <a:r>
              <a:rPr lang="en-US" dirty="0" smtClean="0"/>
              <a:t>time</a:t>
            </a:r>
            <a:endParaRPr lang="en-US" dirty="0"/>
          </a:p>
        </p:txBody>
      </p:sp>
    </p:spTree>
    <p:extLst>
      <p:ext uri="{BB962C8B-B14F-4D97-AF65-F5344CB8AC3E}">
        <p14:creationId xmlns="" xmlns:p14="http://schemas.microsoft.com/office/powerpoint/2010/main" val="1900328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43100"/>
            <a:ext cx="3314700" cy="2971800"/>
          </a:xfrm>
        </p:spPr>
        <p:txBody>
          <a:bodyPr/>
          <a:lstStyle/>
          <a:p>
            <a:r>
              <a:rPr lang="en-US" dirty="0" err="1" smtClean="0"/>
              <a:t>Emprint</a:t>
            </a:r>
            <a:r>
              <a:rPr lang="en-US" dirty="0"/>
              <a:t/>
            </a:r>
            <a:br>
              <a:rPr lang="en-US" dirty="0"/>
            </a:br>
            <a:r>
              <a:rPr lang="en-US" dirty="0" smtClean="0"/>
              <a:t>of</a:t>
            </a:r>
            <a:br>
              <a:rPr lang="en-US" dirty="0" smtClean="0"/>
            </a:br>
            <a:r>
              <a:rPr lang="en-US" dirty="0" smtClean="0"/>
              <a:t>all</a:t>
            </a:r>
            <a:br>
              <a:rPr lang="en-US" dirty="0" smtClean="0"/>
            </a:br>
            <a:r>
              <a:rPr lang="en-US" dirty="0" smtClean="0"/>
              <a:t>Countries</a:t>
            </a:r>
            <a:endParaRPr lang="en-US" dirty="0"/>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000500" y="0"/>
            <a:ext cx="5143500" cy="6858000"/>
          </a:xfrm>
          <a:prstGeom prst="rect">
            <a:avLst/>
          </a:prstGeom>
        </p:spPr>
      </p:pic>
    </p:spTree>
    <p:extLst>
      <p:ext uri="{BB962C8B-B14F-4D97-AF65-F5344CB8AC3E}">
        <p14:creationId xmlns="" xmlns:p14="http://schemas.microsoft.com/office/powerpoint/2010/main" val="2104826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447800"/>
          </a:xfrm>
        </p:spPr>
        <p:txBody>
          <a:bodyPr/>
          <a:lstStyle/>
          <a:p>
            <a:r>
              <a:rPr lang="en-US" dirty="0" err="1" smtClean="0"/>
              <a:t>Emprints</a:t>
            </a:r>
            <a:r>
              <a:rPr lang="en-US" dirty="0" smtClean="0"/>
              <a:t> of countries</a:t>
            </a:r>
            <a:br>
              <a:rPr lang="en-US" dirty="0" smtClean="0"/>
            </a:br>
            <a:r>
              <a:rPr lang="en-US" dirty="0" smtClean="0"/>
              <a:t>at extremes</a:t>
            </a:r>
            <a:endParaRPr lang="en-US"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96807" y="2057400"/>
            <a:ext cx="7315215" cy="3657608"/>
          </a:xfrm>
          <a:prstGeom prst="rect">
            <a:avLst/>
          </a:prstGeom>
        </p:spPr>
      </p:pic>
    </p:spTree>
    <p:extLst>
      <p:ext uri="{BB962C8B-B14F-4D97-AF65-F5344CB8AC3E}">
        <p14:creationId xmlns="" xmlns:p14="http://schemas.microsoft.com/office/powerpoint/2010/main" val="1969022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286000" y="5862"/>
            <a:ext cx="6858000" cy="6858000"/>
          </a:xfrm>
          <a:prstGeom prst="rect">
            <a:avLst/>
          </a:prstGeom>
        </p:spPr>
      </p:pic>
      <p:sp>
        <p:nvSpPr>
          <p:cNvPr id="2" name="Title 1"/>
          <p:cNvSpPr>
            <a:spLocks noGrp="1"/>
          </p:cNvSpPr>
          <p:nvPr>
            <p:ph type="title"/>
          </p:nvPr>
        </p:nvSpPr>
        <p:spPr>
          <a:xfrm>
            <a:off x="0" y="304800"/>
            <a:ext cx="2743200" cy="5791200"/>
          </a:xfrm>
        </p:spPr>
        <p:txBody>
          <a:bodyPr/>
          <a:lstStyle/>
          <a:p>
            <a:r>
              <a:rPr lang="en-US" dirty="0" err="1" smtClean="0"/>
              <a:t>Emprints</a:t>
            </a:r>
            <a:r>
              <a:rPr lang="en-US" dirty="0" smtClean="0"/>
              <a:t/>
            </a:r>
            <a:br>
              <a:rPr lang="en-US" dirty="0" smtClean="0"/>
            </a:br>
            <a:r>
              <a:rPr lang="en-US" dirty="0" smtClean="0"/>
              <a:t>of</a:t>
            </a:r>
            <a:br>
              <a:rPr lang="en-US" dirty="0" smtClean="0"/>
            </a:br>
            <a:r>
              <a:rPr lang="en-US" dirty="0"/>
              <a:t>s</a:t>
            </a:r>
            <a:r>
              <a:rPr lang="en-US" dirty="0" smtClean="0"/>
              <a:t>elected</a:t>
            </a:r>
            <a:br>
              <a:rPr lang="en-US" dirty="0" smtClean="0"/>
            </a:br>
            <a:r>
              <a:rPr lang="en-US" dirty="0" smtClean="0"/>
              <a:t>EU</a:t>
            </a:r>
            <a:br>
              <a:rPr lang="en-US" dirty="0" smtClean="0"/>
            </a:br>
            <a:r>
              <a:rPr lang="en-US" dirty="0" smtClean="0"/>
              <a:t>countries</a:t>
            </a:r>
            <a:br>
              <a:rPr lang="en-US" dirty="0" smtClean="0"/>
            </a:br>
            <a:r>
              <a:rPr lang="en-US" dirty="0" smtClean="0"/>
              <a:t>plus</a:t>
            </a:r>
            <a:br>
              <a:rPr lang="en-US" dirty="0" smtClean="0"/>
            </a:br>
            <a:r>
              <a:rPr lang="en-US" dirty="0" smtClean="0"/>
              <a:t>US</a:t>
            </a:r>
            <a:endParaRPr lang="en-US" dirty="0"/>
          </a:p>
        </p:txBody>
      </p:sp>
    </p:spTree>
    <p:extLst>
      <p:ext uri="{BB962C8B-B14F-4D97-AF65-F5344CB8AC3E}">
        <p14:creationId xmlns="" xmlns:p14="http://schemas.microsoft.com/office/powerpoint/2010/main" val="1389407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308"/>
            <a:ext cx="5257800" cy="1371600"/>
          </a:xfrm>
        </p:spPr>
        <p:txBody>
          <a:bodyPr/>
          <a:lstStyle/>
          <a:p>
            <a:r>
              <a:rPr lang="en-US" dirty="0" smtClean="0"/>
              <a:t>Self-sufficiency,</a:t>
            </a:r>
            <a:br>
              <a:rPr lang="en-US" dirty="0" smtClean="0"/>
            </a:br>
            <a:r>
              <a:rPr lang="en-US" dirty="0" smtClean="0"/>
              <a:t>Sustainability</a:t>
            </a:r>
            <a:endParaRPr lang="en-US"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800600" y="685800"/>
            <a:ext cx="4343400" cy="5791200"/>
          </a:xfrm>
          <a:prstGeom prst="rect">
            <a:avLst/>
          </a:prstGeom>
        </p:spPr>
      </p:pic>
      <p:sp>
        <p:nvSpPr>
          <p:cNvPr id="3" name="Content Placeholder 2"/>
          <p:cNvSpPr>
            <a:spLocks noGrp="1"/>
          </p:cNvSpPr>
          <p:nvPr>
            <p:ph idx="1"/>
          </p:nvPr>
        </p:nvSpPr>
        <p:spPr>
          <a:xfrm>
            <a:off x="152400" y="1524000"/>
            <a:ext cx="4953000" cy="5257800"/>
          </a:xfrm>
        </p:spPr>
        <p:txBody>
          <a:bodyPr/>
          <a:lstStyle/>
          <a:p>
            <a:pPr>
              <a:spcBef>
                <a:spcPts val="0"/>
              </a:spcBef>
              <a:spcAft>
                <a:spcPts val="1200"/>
              </a:spcAft>
            </a:pPr>
            <a:r>
              <a:rPr lang="en-US" dirty="0" smtClean="0"/>
              <a:t>Sustainability is the sum </a:t>
            </a:r>
            <a:r>
              <a:rPr lang="en-US" dirty="0"/>
              <a:t>of the local and imported </a:t>
            </a:r>
            <a:r>
              <a:rPr lang="en-US" u="sng" dirty="0"/>
              <a:t>renewable</a:t>
            </a:r>
            <a:r>
              <a:rPr lang="en-US" dirty="0"/>
              <a:t> </a:t>
            </a:r>
            <a:r>
              <a:rPr lang="en-US" dirty="0" err="1" smtClean="0"/>
              <a:t>emergy</a:t>
            </a:r>
            <a:r>
              <a:rPr lang="en-US" dirty="0" smtClean="0"/>
              <a:t> (first column, first </a:t>
            </a:r>
            <a:r>
              <a:rPr lang="en-US" dirty="0"/>
              <a:t>two rows</a:t>
            </a:r>
            <a:r>
              <a:rPr lang="en-US" dirty="0" smtClean="0"/>
              <a:t>)</a:t>
            </a:r>
          </a:p>
          <a:p>
            <a:pPr>
              <a:spcBef>
                <a:spcPts val="0"/>
              </a:spcBef>
              <a:spcAft>
                <a:spcPts val="1200"/>
              </a:spcAft>
            </a:pPr>
            <a:r>
              <a:rPr lang="en-US" dirty="0"/>
              <a:t>Self-sufficiency is the sum of the </a:t>
            </a:r>
            <a:r>
              <a:rPr lang="en-US" u="sng" dirty="0"/>
              <a:t>local</a:t>
            </a:r>
            <a:r>
              <a:rPr lang="en-US" dirty="0"/>
              <a:t> renewable and nonrenewable </a:t>
            </a:r>
            <a:r>
              <a:rPr lang="en-US" dirty="0" err="1"/>
              <a:t>emergy</a:t>
            </a:r>
            <a:r>
              <a:rPr lang="en-US" dirty="0"/>
              <a:t> (top row of </a:t>
            </a:r>
            <a:r>
              <a:rPr lang="en-US" dirty="0" err="1"/>
              <a:t>emprint</a:t>
            </a:r>
            <a:r>
              <a:rPr lang="en-US" dirty="0" smtClean="0"/>
              <a:t>)</a:t>
            </a:r>
            <a:endParaRPr lang="en-US" dirty="0"/>
          </a:p>
        </p:txBody>
      </p:sp>
    </p:spTree>
    <p:extLst>
      <p:ext uri="{BB962C8B-B14F-4D97-AF65-F5344CB8AC3E}">
        <p14:creationId xmlns="" xmlns:p14="http://schemas.microsoft.com/office/powerpoint/2010/main" val="174969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34469" y="304800"/>
            <a:ext cx="8875059" cy="6858000"/>
          </a:xfrm>
          <a:prstGeom prst="rect">
            <a:avLst/>
          </a:prstGeom>
        </p:spPr>
      </p:pic>
      <p:sp>
        <p:nvSpPr>
          <p:cNvPr id="2" name="Title 1"/>
          <p:cNvSpPr>
            <a:spLocks noGrp="1"/>
          </p:cNvSpPr>
          <p:nvPr>
            <p:ph type="title"/>
          </p:nvPr>
        </p:nvSpPr>
        <p:spPr/>
        <p:txBody>
          <a:bodyPr/>
          <a:lstStyle/>
          <a:p>
            <a:r>
              <a:rPr lang="en-US" dirty="0" smtClean="0"/>
              <a:t>Sustainability index</a:t>
            </a:r>
            <a:endParaRPr lang="en-US" dirty="0"/>
          </a:p>
        </p:txBody>
      </p:sp>
    </p:spTree>
    <p:extLst>
      <p:ext uri="{BB962C8B-B14F-4D97-AF65-F5344CB8AC3E}">
        <p14:creationId xmlns="" xmlns:p14="http://schemas.microsoft.com/office/powerpoint/2010/main" val="3859889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22746" y="304800"/>
            <a:ext cx="8875059" cy="6858000"/>
          </a:xfrm>
          <a:prstGeom prst="rect">
            <a:avLst/>
          </a:prstGeom>
        </p:spPr>
      </p:pic>
      <p:sp>
        <p:nvSpPr>
          <p:cNvPr id="2" name="Title 1"/>
          <p:cNvSpPr>
            <a:spLocks noGrp="1"/>
          </p:cNvSpPr>
          <p:nvPr>
            <p:ph type="title"/>
          </p:nvPr>
        </p:nvSpPr>
        <p:spPr/>
        <p:txBody>
          <a:bodyPr/>
          <a:lstStyle/>
          <a:p>
            <a:r>
              <a:rPr lang="en-US" dirty="0" smtClean="0"/>
              <a:t>Self-sufficiency index</a:t>
            </a:r>
            <a:endParaRPr lang="en-US" dirty="0"/>
          </a:p>
        </p:txBody>
      </p:sp>
    </p:spTree>
    <p:extLst>
      <p:ext uri="{BB962C8B-B14F-4D97-AF65-F5344CB8AC3E}">
        <p14:creationId xmlns="" xmlns:p14="http://schemas.microsoft.com/office/powerpoint/2010/main" val="623051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762000"/>
          </a:xfrm>
        </p:spPr>
        <p:txBody>
          <a:bodyPr/>
          <a:lstStyle/>
          <a:p>
            <a:r>
              <a:rPr lang="en-US" dirty="0" smtClean="0"/>
              <a:t>Sustainable, Self-sufficient</a:t>
            </a:r>
            <a:endParaRPr lang="en-US" dirty="0"/>
          </a:p>
        </p:txBody>
      </p:sp>
      <p:graphicFrame>
        <p:nvGraphicFramePr>
          <p:cNvPr id="6" name="Table 5"/>
          <p:cNvGraphicFramePr>
            <a:graphicFrameLocks noGrp="1"/>
          </p:cNvGraphicFramePr>
          <p:nvPr>
            <p:extLst>
              <p:ext uri="{D42A27DB-BD31-4B8C-83A1-F6EECF244321}">
                <p14:modId xmlns="" xmlns:p14="http://schemas.microsoft.com/office/powerpoint/2010/main" val="3492764606"/>
              </p:ext>
            </p:extLst>
          </p:nvPr>
        </p:nvGraphicFramePr>
        <p:xfrm>
          <a:off x="1380564" y="793376"/>
          <a:ext cx="6096000" cy="5852154"/>
        </p:xfrm>
        <a:graphic>
          <a:graphicData uri="http://schemas.openxmlformats.org/drawingml/2006/table">
            <a:tbl>
              <a:tblPr firstRow="1" bandRow="1">
                <a:tableStyleId>{BDBED569-4797-4DF1-A0F4-6AAB3CD982D8}</a:tableStyleId>
              </a:tblPr>
              <a:tblGrid>
                <a:gridCol w="2209800"/>
                <a:gridCol w="685800"/>
                <a:gridCol w="533399"/>
                <a:gridCol w="2057401"/>
                <a:gridCol w="609600"/>
              </a:tblGrid>
              <a:tr h="266007">
                <a:tc>
                  <a:txBody>
                    <a:bodyPr/>
                    <a:lstStyle/>
                    <a:p>
                      <a:pPr algn="l" fontAlgn="b"/>
                      <a:r>
                        <a:rPr lang="en-US" sz="1400" u="none" strike="noStrike" dirty="0" smtClean="0">
                          <a:effectLst/>
                        </a:rPr>
                        <a:t>Most Sustainable</a:t>
                      </a:r>
                      <a:endParaRPr lang="en-US" sz="1400" b="0" i="0" u="none" strike="noStrike" dirty="0">
                        <a:solidFill>
                          <a:srgbClr val="000000"/>
                        </a:solidFill>
                        <a:effectLst/>
                        <a:latin typeface="Arial" pitchFamily="34" charset="0"/>
                        <a:cs typeface="Arial" pitchFamily="34" charset="0"/>
                      </a:endParaRPr>
                    </a:p>
                  </a:txBody>
                  <a:tcPr marL="7620" marR="7620" marT="7620" marB="0" anchor="b">
                    <a:solidFill>
                      <a:srgbClr val="CCECFF"/>
                    </a:solidFill>
                  </a:tcPr>
                </a:tc>
                <a:tc>
                  <a:txBody>
                    <a:bodyPr/>
                    <a:lstStyle/>
                    <a:p>
                      <a:pPr algn="r" fontAlgn="b"/>
                      <a:r>
                        <a:rPr lang="en-US" sz="1400" b="1" i="0" u="none" strike="noStrike" dirty="0" smtClean="0">
                          <a:solidFill>
                            <a:srgbClr val="000000"/>
                          </a:solidFill>
                          <a:effectLst/>
                          <a:latin typeface="Arial" pitchFamily="34" charset="0"/>
                          <a:cs typeface="Arial" pitchFamily="34" charset="0"/>
                        </a:rPr>
                        <a:t>%</a:t>
                      </a:r>
                      <a:endParaRPr lang="en-US" sz="1400" b="1" i="0" u="none" strike="noStrike" dirty="0">
                        <a:solidFill>
                          <a:srgbClr val="000000"/>
                        </a:solidFill>
                        <a:effectLst/>
                        <a:latin typeface="Arial" pitchFamily="34" charset="0"/>
                        <a:cs typeface="Arial" pitchFamily="34" charset="0"/>
                      </a:endParaRPr>
                    </a:p>
                  </a:txBody>
                  <a:tcPr marL="7620" marR="7620" marT="7620" marB="0" anchor="b">
                    <a:solidFill>
                      <a:srgbClr val="CCECFF"/>
                    </a:solidFill>
                  </a:tcPr>
                </a:tc>
                <a:tc>
                  <a:txBody>
                    <a:bodyPr/>
                    <a:lstStyle/>
                    <a:p>
                      <a:pPr algn="l" fontAlgn="b"/>
                      <a:endParaRPr lang="en-US" sz="1400" b="0" i="0" u="none" strike="noStrike" dirty="0">
                        <a:solidFill>
                          <a:srgbClr val="000000"/>
                        </a:solidFill>
                        <a:effectLst/>
                        <a:latin typeface="Arial" pitchFamily="34" charset="0"/>
                        <a:cs typeface="Arial" pitchFamily="34" charset="0"/>
                      </a:endParaRPr>
                    </a:p>
                  </a:txBody>
                  <a:tcPr marL="7620" marR="7620" marT="7620" marB="0" anchor="b">
                    <a:solidFill>
                      <a:srgbClr val="CCECFF"/>
                    </a:solidFill>
                  </a:tcPr>
                </a:tc>
                <a:tc>
                  <a:txBody>
                    <a:bodyPr/>
                    <a:lstStyle/>
                    <a:p>
                      <a:pPr algn="l" fontAlgn="b"/>
                      <a:r>
                        <a:rPr lang="en-US" sz="1400" b="1" i="0" u="none" strike="noStrike" dirty="0" smtClean="0">
                          <a:solidFill>
                            <a:schemeClr val="tx1"/>
                          </a:solidFill>
                          <a:effectLst/>
                          <a:latin typeface="+mn-lt"/>
                          <a:cs typeface="+mn-cs"/>
                        </a:rPr>
                        <a:t>Least</a:t>
                      </a:r>
                      <a:r>
                        <a:rPr lang="en-US" sz="1400" b="1" i="0" u="none" strike="noStrike" baseline="0" dirty="0" smtClean="0">
                          <a:solidFill>
                            <a:schemeClr val="tx1"/>
                          </a:solidFill>
                          <a:effectLst/>
                          <a:latin typeface="+mn-lt"/>
                          <a:cs typeface="+mn-cs"/>
                        </a:rPr>
                        <a:t> Sustainable</a:t>
                      </a:r>
                      <a:endParaRPr lang="en-US" sz="1400" b="0" i="0" u="none" strike="noStrike" dirty="0">
                        <a:solidFill>
                          <a:srgbClr val="000000"/>
                        </a:solidFill>
                        <a:effectLst/>
                        <a:latin typeface="Arial" pitchFamily="34" charset="0"/>
                        <a:cs typeface="Arial" pitchFamily="34" charset="0"/>
                      </a:endParaRPr>
                    </a:p>
                  </a:txBody>
                  <a:tcPr marL="7620" marR="7620" marT="7620" marB="0" anchor="b">
                    <a:solidFill>
                      <a:srgbClr val="CCECFF"/>
                    </a:solidFill>
                  </a:tcPr>
                </a:tc>
                <a:tc>
                  <a:txBody>
                    <a:bodyPr/>
                    <a:lstStyle/>
                    <a:p>
                      <a:pPr algn="r" fontAlgn="b"/>
                      <a:r>
                        <a:rPr lang="en-US" sz="1400" b="1" i="0" u="none" strike="noStrike" dirty="0" smtClean="0">
                          <a:solidFill>
                            <a:srgbClr val="000000"/>
                          </a:solidFill>
                          <a:effectLst/>
                          <a:latin typeface="Arial" pitchFamily="34" charset="0"/>
                          <a:cs typeface="Arial" pitchFamily="34" charset="0"/>
                        </a:rPr>
                        <a:t>%</a:t>
                      </a:r>
                      <a:endParaRPr lang="en-US" sz="1400" b="1" i="0" u="none" strike="noStrike" dirty="0">
                        <a:solidFill>
                          <a:srgbClr val="000000"/>
                        </a:solidFill>
                        <a:effectLst/>
                        <a:latin typeface="Arial" pitchFamily="34" charset="0"/>
                        <a:cs typeface="Arial" pitchFamily="34" charset="0"/>
                      </a:endParaRPr>
                    </a:p>
                  </a:txBody>
                  <a:tcPr marL="7620" marR="7620" marT="7620" marB="0" anchor="b">
                    <a:solidFill>
                      <a:srgbClr val="CCECFF"/>
                    </a:solidFill>
                  </a:tcPr>
                </a:tc>
              </a:tr>
              <a:tr h="266007">
                <a:tc>
                  <a:txBody>
                    <a:bodyPr/>
                    <a:lstStyle/>
                    <a:p>
                      <a:pPr algn="l" fontAlgn="b"/>
                      <a:r>
                        <a:rPr lang="en-US" sz="1400" u="none" strike="noStrike" dirty="0">
                          <a:effectLst/>
                        </a:rPr>
                        <a:t>Guinea-Bissau</a:t>
                      </a:r>
                      <a:endParaRPr lang="en-US" sz="1400" b="0" i="0" u="none" strike="noStrike" dirty="0">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97.9</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l" fontAlgn="b"/>
                      <a:r>
                        <a:rPr lang="en-US" sz="1400" u="none" strike="noStrike">
                          <a:effectLst/>
                        </a:rPr>
                        <a:t>Kuwait</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dirty="0">
                          <a:effectLst/>
                        </a:rPr>
                        <a:t>2.0</a:t>
                      </a:r>
                      <a:endParaRPr lang="en-US" sz="1400" b="0" i="0" u="none" strike="noStrike" dirty="0">
                        <a:solidFill>
                          <a:srgbClr val="000000"/>
                        </a:solidFill>
                        <a:effectLst/>
                        <a:latin typeface="Arial" pitchFamily="34" charset="0"/>
                        <a:cs typeface="Arial" pitchFamily="34" charset="0"/>
                      </a:endParaRPr>
                    </a:p>
                  </a:txBody>
                  <a:tcPr marL="7620" marR="7620" marT="7620" marB="0" anchor="b"/>
                </a:tc>
              </a:tr>
              <a:tr h="266007">
                <a:tc>
                  <a:txBody>
                    <a:bodyPr/>
                    <a:lstStyle/>
                    <a:p>
                      <a:pPr algn="l" fontAlgn="b"/>
                      <a:r>
                        <a:rPr lang="en-US" sz="1400" u="none" strike="noStrike" dirty="0">
                          <a:effectLst/>
                        </a:rPr>
                        <a:t>Central African Republic</a:t>
                      </a:r>
                      <a:endParaRPr lang="en-US" sz="1400" b="0" i="0" u="none" strike="noStrike" dirty="0">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95.7</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l" fontAlgn="b"/>
                      <a:r>
                        <a:rPr lang="en-US" sz="1400" u="none" strike="noStrike">
                          <a:effectLst/>
                        </a:rPr>
                        <a:t>Luxembourg</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3.6</a:t>
                      </a:r>
                      <a:endParaRPr lang="en-US" sz="1400" b="0" i="0" u="none" strike="noStrike">
                        <a:solidFill>
                          <a:srgbClr val="000000"/>
                        </a:solidFill>
                        <a:effectLst/>
                        <a:latin typeface="Arial" pitchFamily="34" charset="0"/>
                        <a:cs typeface="Arial" pitchFamily="34" charset="0"/>
                      </a:endParaRPr>
                    </a:p>
                  </a:txBody>
                  <a:tcPr marL="7620" marR="7620" marT="7620" marB="0" anchor="b"/>
                </a:tc>
              </a:tr>
              <a:tr h="266007">
                <a:tc>
                  <a:txBody>
                    <a:bodyPr/>
                    <a:lstStyle/>
                    <a:p>
                      <a:pPr algn="l" fontAlgn="b"/>
                      <a:r>
                        <a:rPr lang="en-US" sz="1400" u="none" strike="noStrike" dirty="0">
                          <a:effectLst/>
                        </a:rPr>
                        <a:t>French Guiana</a:t>
                      </a:r>
                      <a:endParaRPr lang="en-US" sz="1400" b="0" i="0" u="none" strike="noStrike" dirty="0">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92.8</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l" fontAlgn="b"/>
                      <a:r>
                        <a:rPr lang="en-US" sz="1400" u="none" strike="noStrike">
                          <a:effectLst/>
                        </a:rPr>
                        <a:t>Armenia</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4.3</a:t>
                      </a:r>
                      <a:endParaRPr lang="en-US" sz="1400" b="0" i="0" u="none" strike="noStrike">
                        <a:solidFill>
                          <a:srgbClr val="000000"/>
                        </a:solidFill>
                        <a:effectLst/>
                        <a:latin typeface="Arial" pitchFamily="34" charset="0"/>
                        <a:cs typeface="Arial" pitchFamily="34" charset="0"/>
                      </a:endParaRPr>
                    </a:p>
                  </a:txBody>
                  <a:tcPr marL="7620" marR="7620" marT="7620" marB="0" anchor="b"/>
                </a:tc>
              </a:tr>
              <a:tr h="266007">
                <a:tc>
                  <a:txBody>
                    <a:bodyPr/>
                    <a:lstStyle/>
                    <a:p>
                      <a:pPr algn="l" fontAlgn="b"/>
                      <a:r>
                        <a:rPr lang="en-US" sz="1400" u="none" strike="noStrike" dirty="0">
                          <a:effectLst/>
                        </a:rPr>
                        <a:t>Somalia</a:t>
                      </a:r>
                      <a:endParaRPr lang="en-US" sz="1400" b="0" i="0" u="none" strike="noStrike" dirty="0">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92.5</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l" fontAlgn="b"/>
                      <a:r>
                        <a:rPr lang="en-US" sz="1400" u="none" strike="noStrike">
                          <a:effectLst/>
                        </a:rPr>
                        <a:t>Qatar</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4.9</a:t>
                      </a:r>
                      <a:endParaRPr lang="en-US" sz="1400" b="0" i="0" u="none" strike="noStrike">
                        <a:solidFill>
                          <a:srgbClr val="000000"/>
                        </a:solidFill>
                        <a:effectLst/>
                        <a:latin typeface="Arial" pitchFamily="34" charset="0"/>
                        <a:cs typeface="Arial" pitchFamily="34" charset="0"/>
                      </a:endParaRPr>
                    </a:p>
                  </a:txBody>
                  <a:tcPr marL="7620" marR="7620" marT="7620" marB="0" anchor="b"/>
                </a:tc>
              </a:tr>
              <a:tr h="266007">
                <a:tc>
                  <a:txBody>
                    <a:bodyPr/>
                    <a:lstStyle/>
                    <a:p>
                      <a:pPr algn="l" fontAlgn="b"/>
                      <a:r>
                        <a:rPr lang="en-US" sz="1400" u="none" strike="noStrike" dirty="0">
                          <a:effectLst/>
                        </a:rPr>
                        <a:t>Mozambique</a:t>
                      </a:r>
                      <a:endParaRPr lang="en-US" sz="1400" b="0" i="0" u="none" strike="noStrike" dirty="0">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91.1</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l" fontAlgn="b"/>
                      <a:r>
                        <a:rPr lang="en-US" sz="1400" u="none" strike="noStrike">
                          <a:effectLst/>
                        </a:rPr>
                        <a:t>United Arab Emirates</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5.5</a:t>
                      </a:r>
                      <a:endParaRPr lang="en-US" sz="1400" b="0" i="0" u="none" strike="noStrike">
                        <a:solidFill>
                          <a:srgbClr val="000000"/>
                        </a:solidFill>
                        <a:effectLst/>
                        <a:latin typeface="Arial" pitchFamily="34" charset="0"/>
                        <a:cs typeface="Arial" pitchFamily="34" charset="0"/>
                      </a:endParaRPr>
                    </a:p>
                  </a:txBody>
                  <a:tcPr marL="7620" marR="7620" marT="7620" marB="0" anchor="b"/>
                </a:tc>
              </a:tr>
              <a:tr h="266007">
                <a:tc>
                  <a:txBody>
                    <a:bodyPr/>
                    <a:lstStyle/>
                    <a:p>
                      <a:pPr algn="l" fontAlgn="b"/>
                      <a:r>
                        <a:rPr lang="en-US" sz="1400" u="none" strike="noStrike" dirty="0">
                          <a:effectLst/>
                        </a:rPr>
                        <a:t>Laos</a:t>
                      </a:r>
                      <a:endParaRPr lang="en-US" sz="1400" b="0" i="0" u="none" strike="noStrike" dirty="0">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91.0</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l" fontAlgn="b"/>
                      <a:r>
                        <a:rPr lang="en-US" sz="1400" u="none" strike="noStrike">
                          <a:effectLst/>
                        </a:rPr>
                        <a:t>Saudi Arabia</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5.6</a:t>
                      </a:r>
                      <a:endParaRPr lang="en-US" sz="1400" b="0" i="0" u="none" strike="noStrike">
                        <a:solidFill>
                          <a:srgbClr val="000000"/>
                        </a:solidFill>
                        <a:effectLst/>
                        <a:latin typeface="Arial" pitchFamily="34" charset="0"/>
                        <a:cs typeface="Arial" pitchFamily="34" charset="0"/>
                      </a:endParaRPr>
                    </a:p>
                  </a:txBody>
                  <a:tcPr marL="7620" marR="7620" marT="7620" marB="0" anchor="b"/>
                </a:tc>
              </a:tr>
              <a:tr h="266007">
                <a:tc>
                  <a:txBody>
                    <a:bodyPr/>
                    <a:lstStyle/>
                    <a:p>
                      <a:pPr algn="l" fontAlgn="b"/>
                      <a:r>
                        <a:rPr lang="en-US" sz="1400" u="none" strike="noStrike" dirty="0">
                          <a:effectLst/>
                        </a:rPr>
                        <a:t>Bhutan</a:t>
                      </a:r>
                      <a:endParaRPr lang="en-US" sz="1400" b="0" i="0" u="none" strike="noStrike" dirty="0">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88.3</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l" fontAlgn="b"/>
                      <a:r>
                        <a:rPr lang="en-US" sz="1400" u="none" strike="noStrike">
                          <a:effectLst/>
                        </a:rPr>
                        <a:t>Jordan</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5.9</a:t>
                      </a:r>
                      <a:endParaRPr lang="en-US" sz="1400" b="0" i="0" u="none" strike="noStrike">
                        <a:solidFill>
                          <a:srgbClr val="000000"/>
                        </a:solidFill>
                        <a:effectLst/>
                        <a:latin typeface="Arial" pitchFamily="34" charset="0"/>
                        <a:cs typeface="Arial" pitchFamily="34" charset="0"/>
                      </a:endParaRPr>
                    </a:p>
                  </a:txBody>
                  <a:tcPr marL="7620" marR="7620" marT="7620" marB="0" anchor="b"/>
                </a:tc>
              </a:tr>
              <a:tr h="266007">
                <a:tc>
                  <a:txBody>
                    <a:bodyPr/>
                    <a:lstStyle/>
                    <a:p>
                      <a:pPr algn="l" fontAlgn="b"/>
                      <a:r>
                        <a:rPr lang="en-US" sz="1400" u="none" strike="noStrike" dirty="0">
                          <a:effectLst/>
                        </a:rPr>
                        <a:t>Congo DRC</a:t>
                      </a:r>
                      <a:endParaRPr lang="en-US" sz="1400" b="0" i="0" u="none" strike="noStrike" dirty="0">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87.9</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l" fontAlgn="b"/>
                      <a:r>
                        <a:rPr lang="en-US" sz="1400" u="none" strike="noStrike">
                          <a:effectLst/>
                        </a:rPr>
                        <a:t>Zimbabwe</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7.1</a:t>
                      </a:r>
                      <a:endParaRPr lang="en-US" sz="1400" b="0" i="0" u="none" strike="noStrike">
                        <a:solidFill>
                          <a:srgbClr val="000000"/>
                        </a:solidFill>
                        <a:effectLst/>
                        <a:latin typeface="Arial" pitchFamily="34" charset="0"/>
                        <a:cs typeface="Arial" pitchFamily="34" charset="0"/>
                      </a:endParaRPr>
                    </a:p>
                  </a:txBody>
                  <a:tcPr marL="7620" marR="7620" marT="7620" marB="0" anchor="b"/>
                </a:tc>
              </a:tr>
              <a:tr h="266007">
                <a:tc>
                  <a:txBody>
                    <a:bodyPr/>
                    <a:lstStyle/>
                    <a:p>
                      <a:pPr algn="l" fontAlgn="b"/>
                      <a:r>
                        <a:rPr lang="en-US" sz="1400" u="none" strike="noStrike" dirty="0">
                          <a:effectLst/>
                        </a:rPr>
                        <a:t>Ethiopia</a:t>
                      </a:r>
                      <a:endParaRPr lang="en-US" sz="1400" b="0" i="0" u="none" strike="noStrike" dirty="0">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86.7</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l" fontAlgn="b"/>
                      <a:r>
                        <a:rPr lang="en-US" sz="1400" u="none" strike="noStrike">
                          <a:effectLst/>
                        </a:rPr>
                        <a:t>Syria</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7.3</a:t>
                      </a:r>
                      <a:endParaRPr lang="en-US" sz="1400" b="0" i="0" u="none" strike="noStrike">
                        <a:solidFill>
                          <a:srgbClr val="000000"/>
                        </a:solidFill>
                        <a:effectLst/>
                        <a:latin typeface="Arial" pitchFamily="34" charset="0"/>
                        <a:cs typeface="Arial" pitchFamily="34" charset="0"/>
                      </a:endParaRPr>
                    </a:p>
                  </a:txBody>
                  <a:tcPr marL="7620" marR="7620" marT="7620" marB="0" anchor="b"/>
                </a:tc>
              </a:tr>
              <a:tr h="266007">
                <a:tc>
                  <a:txBody>
                    <a:bodyPr/>
                    <a:lstStyle/>
                    <a:p>
                      <a:pPr algn="l" fontAlgn="b"/>
                      <a:r>
                        <a:rPr lang="en-US" sz="1400" u="none" strike="noStrike" dirty="0">
                          <a:effectLst/>
                        </a:rPr>
                        <a:t>Nepal</a:t>
                      </a:r>
                      <a:endParaRPr lang="en-US" sz="1400" b="0" i="0" u="none" strike="noStrike" dirty="0">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86.6</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l" fontAlgn="b"/>
                      <a:r>
                        <a:rPr lang="en-US" sz="1400" u="none" strike="noStrike">
                          <a:effectLst/>
                        </a:rPr>
                        <a:t>Ukraine</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7.3</a:t>
                      </a:r>
                      <a:endParaRPr lang="en-US" sz="1400" b="0" i="0" u="none" strike="noStrike">
                        <a:solidFill>
                          <a:srgbClr val="000000"/>
                        </a:solidFill>
                        <a:effectLst/>
                        <a:latin typeface="Arial" pitchFamily="34" charset="0"/>
                        <a:cs typeface="Arial" pitchFamily="34" charset="0"/>
                      </a:endParaRPr>
                    </a:p>
                  </a:txBody>
                  <a:tcPr marL="7620" marR="7620" marT="7620" marB="0" anchor="b"/>
                </a:tc>
              </a:tr>
              <a:tr h="266007">
                <a:tc>
                  <a:txBody>
                    <a:bodyPr/>
                    <a:lstStyle/>
                    <a:p>
                      <a:pPr algn="l" fontAlgn="b"/>
                      <a:r>
                        <a:rPr lang="en-US" sz="1400" b="1" u="none" strike="noStrike" dirty="0" smtClean="0">
                          <a:effectLst/>
                        </a:rPr>
                        <a:t>Most Self-sufficient</a:t>
                      </a:r>
                      <a:endParaRPr lang="en-US" sz="1400" b="1" i="0" u="none" strike="noStrike" dirty="0">
                        <a:solidFill>
                          <a:srgbClr val="000000"/>
                        </a:solidFill>
                        <a:effectLst/>
                        <a:latin typeface="Arial" pitchFamily="34" charset="0"/>
                        <a:cs typeface="Arial" pitchFamily="34" charset="0"/>
                      </a:endParaRPr>
                    </a:p>
                  </a:txBody>
                  <a:tcPr marL="7620" marR="7620" marT="7620" marB="0" anchor="b">
                    <a:solidFill>
                      <a:srgbClr val="5FC2FF">
                        <a:alpha val="20000"/>
                      </a:srgbClr>
                    </a:solidFill>
                  </a:tcPr>
                </a:tc>
                <a:tc>
                  <a:txBody>
                    <a:bodyPr/>
                    <a:lstStyle/>
                    <a:p>
                      <a:pPr algn="r" fontAlgn="b"/>
                      <a:r>
                        <a:rPr lang="en-US" sz="1400" b="1" i="0" u="none" strike="noStrike" dirty="0" smtClean="0">
                          <a:solidFill>
                            <a:srgbClr val="000000"/>
                          </a:solidFill>
                          <a:effectLst/>
                          <a:latin typeface="Arial" pitchFamily="34" charset="0"/>
                          <a:cs typeface="Arial" pitchFamily="34" charset="0"/>
                        </a:rPr>
                        <a:t>%</a:t>
                      </a:r>
                      <a:endParaRPr lang="en-US" sz="1400" b="1" i="0" u="none" strike="noStrike" dirty="0">
                        <a:solidFill>
                          <a:srgbClr val="000000"/>
                        </a:solidFill>
                        <a:effectLst/>
                        <a:latin typeface="Arial" pitchFamily="34" charset="0"/>
                        <a:cs typeface="Arial" pitchFamily="34" charset="0"/>
                      </a:endParaRPr>
                    </a:p>
                  </a:txBody>
                  <a:tcPr marL="7620" marR="7620" marT="7620" marB="0" anchor="b">
                    <a:solidFill>
                      <a:srgbClr val="5FC2FF">
                        <a:alpha val="20000"/>
                      </a:srgbClr>
                    </a:solidFill>
                  </a:tcPr>
                </a:tc>
                <a:tc>
                  <a:txBody>
                    <a:bodyPr/>
                    <a:lstStyle/>
                    <a:p>
                      <a:pPr algn="l" fontAlgn="b"/>
                      <a:endParaRPr lang="en-US" sz="1400" b="0" i="0" u="none" strike="noStrike" dirty="0">
                        <a:solidFill>
                          <a:srgbClr val="000000"/>
                        </a:solidFill>
                        <a:effectLst/>
                        <a:latin typeface="Arial" pitchFamily="34" charset="0"/>
                        <a:cs typeface="Arial" pitchFamily="34" charset="0"/>
                      </a:endParaRPr>
                    </a:p>
                  </a:txBody>
                  <a:tcPr marL="7620" marR="7620" marT="7620" marB="0" anchor="b">
                    <a:solidFill>
                      <a:srgbClr val="5FC2FF">
                        <a:alpha val="20000"/>
                      </a:srgbClr>
                    </a:solidFill>
                  </a:tcPr>
                </a:tc>
                <a:tc>
                  <a:txBody>
                    <a:bodyPr/>
                    <a:lstStyle/>
                    <a:p>
                      <a:pPr algn="l" fontAlgn="b"/>
                      <a:r>
                        <a:rPr lang="en-US" sz="1400" b="1" i="0" u="none" strike="noStrike" dirty="0" smtClean="0">
                          <a:solidFill>
                            <a:schemeClr val="tx1"/>
                          </a:solidFill>
                          <a:effectLst/>
                          <a:latin typeface="+mn-lt"/>
                          <a:cs typeface="+mn-cs"/>
                        </a:rPr>
                        <a:t>Least</a:t>
                      </a:r>
                      <a:r>
                        <a:rPr lang="en-US" sz="1400" b="1" i="0" u="none" strike="noStrike" baseline="0" dirty="0" smtClean="0">
                          <a:solidFill>
                            <a:schemeClr val="tx1"/>
                          </a:solidFill>
                          <a:effectLst/>
                          <a:latin typeface="+mn-lt"/>
                          <a:cs typeface="+mn-cs"/>
                        </a:rPr>
                        <a:t> Self-sufficient</a:t>
                      </a:r>
                      <a:endParaRPr lang="en-US" sz="1400" b="1" i="0" u="none" strike="noStrike" dirty="0">
                        <a:solidFill>
                          <a:srgbClr val="000000"/>
                        </a:solidFill>
                        <a:effectLst/>
                        <a:latin typeface="Arial" pitchFamily="34" charset="0"/>
                        <a:cs typeface="Arial" pitchFamily="34" charset="0"/>
                      </a:endParaRPr>
                    </a:p>
                  </a:txBody>
                  <a:tcPr marL="7620" marR="7620" marT="7620" marB="0" anchor="b">
                    <a:solidFill>
                      <a:srgbClr val="5FC2FF">
                        <a:alpha val="20000"/>
                      </a:srgbClr>
                    </a:solidFill>
                  </a:tcPr>
                </a:tc>
                <a:tc>
                  <a:txBody>
                    <a:bodyPr/>
                    <a:lstStyle/>
                    <a:p>
                      <a:pPr algn="r" fontAlgn="b"/>
                      <a:r>
                        <a:rPr lang="en-US" sz="1400" b="1" i="0" u="none" strike="noStrike" dirty="0" smtClean="0">
                          <a:solidFill>
                            <a:srgbClr val="000000"/>
                          </a:solidFill>
                          <a:effectLst/>
                          <a:latin typeface="Arial" pitchFamily="34" charset="0"/>
                          <a:cs typeface="Arial" pitchFamily="34" charset="0"/>
                        </a:rPr>
                        <a:t>%</a:t>
                      </a:r>
                      <a:endParaRPr lang="en-US" sz="1400" b="1" i="0" u="none" strike="noStrike" dirty="0">
                        <a:solidFill>
                          <a:srgbClr val="000000"/>
                        </a:solidFill>
                        <a:effectLst/>
                        <a:latin typeface="Arial" pitchFamily="34" charset="0"/>
                        <a:cs typeface="Arial" pitchFamily="34" charset="0"/>
                      </a:endParaRPr>
                    </a:p>
                  </a:txBody>
                  <a:tcPr marL="7620" marR="7620" marT="7620" marB="0" anchor="b">
                    <a:solidFill>
                      <a:srgbClr val="5FC2FF">
                        <a:alpha val="20000"/>
                      </a:srgbClr>
                    </a:solidFill>
                  </a:tcPr>
                </a:tc>
              </a:tr>
              <a:tr h="266007">
                <a:tc>
                  <a:txBody>
                    <a:bodyPr/>
                    <a:lstStyle/>
                    <a:p>
                      <a:pPr algn="l" fontAlgn="b"/>
                      <a:r>
                        <a:rPr lang="en-US" sz="1400" u="none" strike="noStrike" dirty="0">
                          <a:effectLst/>
                        </a:rPr>
                        <a:t>Central African Republic</a:t>
                      </a:r>
                      <a:endParaRPr lang="en-US" sz="1400" b="0" i="0" u="none" strike="noStrike" dirty="0">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99.4</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l" fontAlgn="b"/>
                      <a:r>
                        <a:rPr lang="en-US" sz="1400" u="none" strike="noStrike">
                          <a:effectLst/>
                        </a:rPr>
                        <a:t>Switzerland</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3.9</a:t>
                      </a:r>
                      <a:endParaRPr lang="en-US" sz="1400" b="0" i="0" u="none" strike="noStrike">
                        <a:solidFill>
                          <a:srgbClr val="000000"/>
                        </a:solidFill>
                        <a:effectLst/>
                        <a:latin typeface="Arial" pitchFamily="34" charset="0"/>
                        <a:cs typeface="Arial" pitchFamily="34" charset="0"/>
                      </a:endParaRPr>
                    </a:p>
                  </a:txBody>
                  <a:tcPr marL="7620" marR="7620" marT="7620" marB="0" anchor="b"/>
                </a:tc>
              </a:tr>
              <a:tr h="266007">
                <a:tc>
                  <a:txBody>
                    <a:bodyPr/>
                    <a:lstStyle/>
                    <a:p>
                      <a:pPr algn="l" fontAlgn="b"/>
                      <a:r>
                        <a:rPr lang="en-US" sz="1400" u="none" strike="noStrike" dirty="0">
                          <a:effectLst/>
                        </a:rPr>
                        <a:t>Congo DRC</a:t>
                      </a:r>
                      <a:endParaRPr lang="en-US" sz="1400" b="0" i="0" u="none" strike="noStrike" dirty="0">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99.3</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l" fontAlgn="b"/>
                      <a:r>
                        <a:rPr lang="en-US" sz="1400" u="none" strike="noStrike">
                          <a:effectLst/>
                        </a:rPr>
                        <a:t>Taiwan</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4.8</a:t>
                      </a:r>
                      <a:endParaRPr lang="en-US" sz="1400" b="0" i="0" u="none" strike="noStrike">
                        <a:solidFill>
                          <a:srgbClr val="000000"/>
                        </a:solidFill>
                        <a:effectLst/>
                        <a:latin typeface="Arial" pitchFamily="34" charset="0"/>
                        <a:cs typeface="Arial" pitchFamily="34" charset="0"/>
                      </a:endParaRPr>
                    </a:p>
                  </a:txBody>
                  <a:tcPr marL="7620" marR="7620" marT="7620" marB="0" anchor="b"/>
                </a:tc>
              </a:tr>
              <a:tr h="266007">
                <a:tc>
                  <a:txBody>
                    <a:bodyPr/>
                    <a:lstStyle/>
                    <a:p>
                      <a:pPr algn="l" fontAlgn="b"/>
                      <a:r>
                        <a:rPr lang="en-US" sz="1400" u="none" strike="noStrike" dirty="0">
                          <a:effectLst/>
                        </a:rPr>
                        <a:t>Chad</a:t>
                      </a:r>
                      <a:endParaRPr lang="en-US" sz="1400" b="0" i="0" u="none" strike="noStrike" dirty="0">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98.8</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l" fontAlgn="b"/>
                      <a:r>
                        <a:rPr lang="en-US" sz="1400" u="none" strike="noStrike">
                          <a:effectLst/>
                        </a:rPr>
                        <a:t>Lebanon</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5.8</a:t>
                      </a:r>
                      <a:endParaRPr lang="en-US" sz="1400" b="0" i="0" u="none" strike="noStrike">
                        <a:solidFill>
                          <a:srgbClr val="000000"/>
                        </a:solidFill>
                        <a:effectLst/>
                        <a:latin typeface="Arial" pitchFamily="34" charset="0"/>
                        <a:cs typeface="Arial" pitchFamily="34" charset="0"/>
                      </a:endParaRPr>
                    </a:p>
                  </a:txBody>
                  <a:tcPr marL="7620" marR="7620" marT="7620" marB="0" anchor="b"/>
                </a:tc>
              </a:tr>
              <a:tr h="266007">
                <a:tc>
                  <a:txBody>
                    <a:bodyPr/>
                    <a:lstStyle/>
                    <a:p>
                      <a:pPr algn="l" fontAlgn="b"/>
                      <a:r>
                        <a:rPr lang="en-US" sz="1400" u="none" strike="noStrike">
                          <a:effectLst/>
                        </a:rPr>
                        <a:t>Guinea-Bissau</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dirty="0">
                          <a:effectLst/>
                        </a:rPr>
                        <a:t>98.6</a:t>
                      </a:r>
                      <a:endParaRPr lang="en-US" sz="1400" b="0" i="0" u="none" strike="noStrike" dirty="0">
                        <a:solidFill>
                          <a:srgbClr val="000000"/>
                        </a:solidFill>
                        <a:effectLst/>
                        <a:latin typeface="Arial" pitchFamily="34" charset="0"/>
                        <a:cs typeface="Arial" pitchFamily="34" charset="0"/>
                      </a:endParaRPr>
                    </a:p>
                  </a:txBody>
                  <a:tcPr marL="7620" marR="7620" marT="7620" marB="0" anchor="b"/>
                </a:tc>
                <a:tc>
                  <a:txBody>
                    <a:bodyPr/>
                    <a:lstStyle/>
                    <a:p>
                      <a:pPr algn="r" fontAlgn="b"/>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l" fontAlgn="b"/>
                      <a:r>
                        <a:rPr lang="en-US" sz="1400" u="none" strike="noStrike">
                          <a:effectLst/>
                        </a:rPr>
                        <a:t>Germany</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9.9</a:t>
                      </a:r>
                      <a:endParaRPr lang="en-US" sz="1400" b="0" i="0" u="none" strike="noStrike">
                        <a:solidFill>
                          <a:srgbClr val="000000"/>
                        </a:solidFill>
                        <a:effectLst/>
                        <a:latin typeface="Arial" pitchFamily="34" charset="0"/>
                        <a:cs typeface="Arial" pitchFamily="34" charset="0"/>
                      </a:endParaRPr>
                    </a:p>
                  </a:txBody>
                  <a:tcPr marL="7620" marR="7620" marT="7620" marB="0" anchor="b"/>
                </a:tc>
              </a:tr>
              <a:tr h="266007">
                <a:tc>
                  <a:txBody>
                    <a:bodyPr/>
                    <a:lstStyle/>
                    <a:p>
                      <a:pPr algn="l" fontAlgn="b"/>
                      <a:r>
                        <a:rPr lang="en-US" sz="1400" u="none" strike="noStrike">
                          <a:effectLst/>
                        </a:rPr>
                        <a:t>Gabon</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dirty="0">
                          <a:effectLst/>
                        </a:rPr>
                        <a:t>98.4</a:t>
                      </a:r>
                      <a:endParaRPr lang="en-US" sz="1400" b="0" i="0" u="none" strike="noStrike" dirty="0">
                        <a:solidFill>
                          <a:srgbClr val="000000"/>
                        </a:solidFill>
                        <a:effectLst/>
                        <a:latin typeface="Arial" pitchFamily="34" charset="0"/>
                        <a:cs typeface="Arial" pitchFamily="34" charset="0"/>
                      </a:endParaRPr>
                    </a:p>
                  </a:txBody>
                  <a:tcPr marL="7620" marR="7620" marT="7620" marB="0" anchor="b"/>
                </a:tc>
                <a:tc>
                  <a:txBody>
                    <a:bodyPr/>
                    <a:lstStyle/>
                    <a:p>
                      <a:pPr algn="r" fontAlgn="b"/>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l" fontAlgn="b"/>
                      <a:r>
                        <a:rPr lang="en-US" sz="1400" u="none" strike="noStrike">
                          <a:effectLst/>
                        </a:rPr>
                        <a:t>Israel</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10.6</a:t>
                      </a:r>
                      <a:endParaRPr lang="en-US" sz="1400" b="0" i="0" u="none" strike="noStrike">
                        <a:solidFill>
                          <a:srgbClr val="000000"/>
                        </a:solidFill>
                        <a:effectLst/>
                        <a:latin typeface="Arial" pitchFamily="34" charset="0"/>
                        <a:cs typeface="Arial" pitchFamily="34" charset="0"/>
                      </a:endParaRPr>
                    </a:p>
                  </a:txBody>
                  <a:tcPr marL="7620" marR="7620" marT="7620" marB="0" anchor="b"/>
                </a:tc>
              </a:tr>
              <a:tr h="266007">
                <a:tc>
                  <a:txBody>
                    <a:bodyPr/>
                    <a:lstStyle/>
                    <a:p>
                      <a:pPr algn="l" fontAlgn="b"/>
                      <a:r>
                        <a:rPr lang="en-US" sz="1400" u="none" strike="noStrike">
                          <a:effectLst/>
                        </a:rPr>
                        <a:t>Congo</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dirty="0">
                          <a:effectLst/>
                        </a:rPr>
                        <a:t>97.8</a:t>
                      </a:r>
                      <a:endParaRPr lang="en-US" sz="1400" b="0" i="0" u="none" strike="noStrike" dirty="0">
                        <a:solidFill>
                          <a:srgbClr val="000000"/>
                        </a:solidFill>
                        <a:effectLst/>
                        <a:latin typeface="Arial" pitchFamily="34" charset="0"/>
                        <a:cs typeface="Arial" pitchFamily="34" charset="0"/>
                      </a:endParaRPr>
                    </a:p>
                  </a:txBody>
                  <a:tcPr marL="7620" marR="7620" marT="7620" marB="0" anchor="b"/>
                </a:tc>
                <a:tc>
                  <a:txBody>
                    <a:bodyPr/>
                    <a:lstStyle/>
                    <a:p>
                      <a:pPr algn="r" fontAlgn="b"/>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l" fontAlgn="b"/>
                      <a:r>
                        <a:rPr lang="en-US" sz="1400" u="none" strike="noStrike">
                          <a:effectLst/>
                        </a:rPr>
                        <a:t>Netherlands</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13.1</a:t>
                      </a:r>
                      <a:endParaRPr lang="en-US" sz="1400" b="0" i="0" u="none" strike="noStrike">
                        <a:solidFill>
                          <a:srgbClr val="000000"/>
                        </a:solidFill>
                        <a:effectLst/>
                        <a:latin typeface="Arial" pitchFamily="34" charset="0"/>
                        <a:cs typeface="Arial" pitchFamily="34" charset="0"/>
                      </a:endParaRPr>
                    </a:p>
                  </a:txBody>
                  <a:tcPr marL="7620" marR="7620" marT="7620" marB="0" anchor="b"/>
                </a:tc>
              </a:tr>
              <a:tr h="266007">
                <a:tc>
                  <a:txBody>
                    <a:bodyPr/>
                    <a:lstStyle/>
                    <a:p>
                      <a:pPr algn="l" fontAlgn="b"/>
                      <a:r>
                        <a:rPr lang="en-US" sz="1400" u="none" strike="noStrike">
                          <a:effectLst/>
                        </a:rPr>
                        <a:t>Zambia</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dirty="0">
                          <a:effectLst/>
                        </a:rPr>
                        <a:t>97.7</a:t>
                      </a:r>
                      <a:endParaRPr lang="en-US" sz="1400" b="0" i="0" u="none" strike="noStrike" dirty="0">
                        <a:solidFill>
                          <a:srgbClr val="000000"/>
                        </a:solidFill>
                        <a:effectLst/>
                        <a:latin typeface="Arial" pitchFamily="34" charset="0"/>
                        <a:cs typeface="Arial" pitchFamily="34" charset="0"/>
                      </a:endParaRPr>
                    </a:p>
                  </a:txBody>
                  <a:tcPr marL="7620" marR="7620" marT="7620" marB="0" anchor="b"/>
                </a:tc>
                <a:tc>
                  <a:txBody>
                    <a:bodyPr/>
                    <a:lstStyle/>
                    <a:p>
                      <a:pPr algn="r" fontAlgn="b"/>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l" fontAlgn="b"/>
                      <a:r>
                        <a:rPr lang="en-US" sz="1400" u="none" strike="noStrike">
                          <a:effectLst/>
                        </a:rPr>
                        <a:t>France</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13.4</a:t>
                      </a:r>
                      <a:endParaRPr lang="en-US" sz="1400" b="0" i="0" u="none" strike="noStrike">
                        <a:solidFill>
                          <a:srgbClr val="000000"/>
                        </a:solidFill>
                        <a:effectLst/>
                        <a:latin typeface="Arial" pitchFamily="34" charset="0"/>
                        <a:cs typeface="Arial" pitchFamily="34" charset="0"/>
                      </a:endParaRPr>
                    </a:p>
                  </a:txBody>
                  <a:tcPr marL="7620" marR="7620" marT="7620" marB="0" anchor="b"/>
                </a:tc>
              </a:tr>
              <a:tr h="266007">
                <a:tc>
                  <a:txBody>
                    <a:bodyPr/>
                    <a:lstStyle/>
                    <a:p>
                      <a:pPr algn="l" fontAlgn="b"/>
                      <a:r>
                        <a:rPr lang="en-US" sz="1400" u="none" strike="noStrike">
                          <a:effectLst/>
                        </a:rPr>
                        <a:t>Madagascar</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dirty="0">
                          <a:effectLst/>
                        </a:rPr>
                        <a:t>97.0</a:t>
                      </a:r>
                      <a:endParaRPr lang="en-US" sz="1400" b="0" i="0" u="none" strike="noStrike" dirty="0">
                        <a:solidFill>
                          <a:srgbClr val="000000"/>
                        </a:solidFill>
                        <a:effectLst/>
                        <a:latin typeface="Arial" pitchFamily="34" charset="0"/>
                        <a:cs typeface="Arial" pitchFamily="34" charset="0"/>
                      </a:endParaRPr>
                    </a:p>
                  </a:txBody>
                  <a:tcPr marL="7620" marR="7620" marT="7620" marB="0" anchor="b"/>
                </a:tc>
                <a:tc>
                  <a:txBody>
                    <a:bodyPr/>
                    <a:lstStyle/>
                    <a:p>
                      <a:pPr algn="r" fontAlgn="b"/>
                      <a:endParaRPr lang="en-US" sz="1400" b="0" i="0" u="none" strike="noStrike" dirty="0">
                        <a:solidFill>
                          <a:srgbClr val="000000"/>
                        </a:solidFill>
                        <a:effectLst/>
                        <a:latin typeface="Arial" pitchFamily="34" charset="0"/>
                        <a:cs typeface="Arial" pitchFamily="34" charset="0"/>
                      </a:endParaRPr>
                    </a:p>
                  </a:txBody>
                  <a:tcPr marL="7620" marR="7620" marT="7620" marB="0" anchor="b"/>
                </a:tc>
                <a:tc>
                  <a:txBody>
                    <a:bodyPr/>
                    <a:lstStyle/>
                    <a:p>
                      <a:pPr algn="l" fontAlgn="b"/>
                      <a:r>
                        <a:rPr lang="en-US" sz="1400" u="none" strike="noStrike">
                          <a:effectLst/>
                        </a:rPr>
                        <a:t>Sri Lanka</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14.1</a:t>
                      </a:r>
                      <a:endParaRPr lang="en-US" sz="1400" b="0" i="0" u="none" strike="noStrike">
                        <a:solidFill>
                          <a:srgbClr val="000000"/>
                        </a:solidFill>
                        <a:effectLst/>
                        <a:latin typeface="Arial" pitchFamily="34" charset="0"/>
                        <a:cs typeface="Arial" pitchFamily="34" charset="0"/>
                      </a:endParaRPr>
                    </a:p>
                  </a:txBody>
                  <a:tcPr marL="7620" marR="7620" marT="7620" marB="0" anchor="b"/>
                </a:tc>
              </a:tr>
              <a:tr h="266007">
                <a:tc>
                  <a:txBody>
                    <a:bodyPr/>
                    <a:lstStyle/>
                    <a:p>
                      <a:pPr algn="l" fontAlgn="b"/>
                      <a:r>
                        <a:rPr lang="en-US" sz="1400" u="none" strike="noStrike">
                          <a:effectLst/>
                        </a:rPr>
                        <a:t>Angola</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96.8</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endParaRPr lang="en-US" sz="1400" b="0" i="0" u="none" strike="noStrike" dirty="0">
                        <a:solidFill>
                          <a:srgbClr val="000000"/>
                        </a:solidFill>
                        <a:effectLst/>
                        <a:latin typeface="Arial" pitchFamily="34" charset="0"/>
                        <a:cs typeface="Arial" pitchFamily="34" charset="0"/>
                      </a:endParaRPr>
                    </a:p>
                  </a:txBody>
                  <a:tcPr marL="7620" marR="7620" marT="7620" marB="0" anchor="b"/>
                </a:tc>
                <a:tc>
                  <a:txBody>
                    <a:bodyPr/>
                    <a:lstStyle/>
                    <a:p>
                      <a:pPr algn="l" fontAlgn="b"/>
                      <a:r>
                        <a:rPr lang="en-US" sz="1400" u="none" strike="noStrike">
                          <a:effectLst/>
                        </a:rPr>
                        <a:t>Belarus</a:t>
                      </a:r>
                      <a:endParaRPr lang="en-US" sz="1400" b="0" i="0" u="none" strike="noStrike">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a:effectLst/>
                        </a:rPr>
                        <a:t>14.5</a:t>
                      </a:r>
                      <a:endParaRPr lang="en-US" sz="1400" b="0" i="0" u="none" strike="noStrike">
                        <a:solidFill>
                          <a:srgbClr val="000000"/>
                        </a:solidFill>
                        <a:effectLst/>
                        <a:latin typeface="Arial" pitchFamily="34" charset="0"/>
                        <a:cs typeface="Arial" pitchFamily="34" charset="0"/>
                      </a:endParaRPr>
                    </a:p>
                  </a:txBody>
                  <a:tcPr marL="7620" marR="7620" marT="7620" marB="0" anchor="b"/>
                </a:tc>
              </a:tr>
              <a:tr h="266007">
                <a:tc>
                  <a:txBody>
                    <a:bodyPr/>
                    <a:lstStyle/>
                    <a:p>
                      <a:pPr algn="l" fontAlgn="b"/>
                      <a:r>
                        <a:rPr lang="en-US" sz="1400" u="none" strike="noStrike" dirty="0">
                          <a:effectLst/>
                        </a:rPr>
                        <a:t>Zimbabwe</a:t>
                      </a:r>
                      <a:endParaRPr lang="en-US" sz="1400" b="0" i="0" u="none" strike="noStrike" dirty="0">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dirty="0">
                          <a:effectLst/>
                        </a:rPr>
                        <a:t>96.5</a:t>
                      </a:r>
                      <a:endParaRPr lang="en-US" sz="1400" b="0" i="0" u="none" strike="noStrike" dirty="0">
                        <a:solidFill>
                          <a:srgbClr val="000000"/>
                        </a:solidFill>
                        <a:effectLst/>
                        <a:latin typeface="Arial" pitchFamily="34" charset="0"/>
                        <a:cs typeface="Arial" pitchFamily="34" charset="0"/>
                      </a:endParaRPr>
                    </a:p>
                  </a:txBody>
                  <a:tcPr marL="7620" marR="7620" marT="7620" marB="0" anchor="b"/>
                </a:tc>
                <a:tc>
                  <a:txBody>
                    <a:bodyPr/>
                    <a:lstStyle/>
                    <a:p>
                      <a:pPr algn="r" fontAlgn="b"/>
                      <a:endParaRPr lang="en-US" sz="1400" b="0" i="0" u="none" strike="noStrike" dirty="0">
                        <a:solidFill>
                          <a:srgbClr val="000000"/>
                        </a:solidFill>
                        <a:effectLst/>
                        <a:latin typeface="Arial" pitchFamily="34" charset="0"/>
                        <a:cs typeface="Arial" pitchFamily="34" charset="0"/>
                      </a:endParaRPr>
                    </a:p>
                  </a:txBody>
                  <a:tcPr marL="7620" marR="7620" marT="7620" marB="0" anchor="b"/>
                </a:tc>
                <a:tc>
                  <a:txBody>
                    <a:bodyPr/>
                    <a:lstStyle/>
                    <a:p>
                      <a:pPr algn="l" fontAlgn="b"/>
                      <a:r>
                        <a:rPr lang="en-US" sz="1400" u="none" strike="noStrike" dirty="0">
                          <a:effectLst/>
                        </a:rPr>
                        <a:t>Slovenia</a:t>
                      </a:r>
                      <a:endParaRPr lang="en-US" sz="1400" b="0" i="0" u="none" strike="noStrike" dirty="0">
                        <a:solidFill>
                          <a:srgbClr val="000000"/>
                        </a:solidFill>
                        <a:effectLst/>
                        <a:latin typeface="Arial" pitchFamily="34" charset="0"/>
                        <a:cs typeface="Arial" pitchFamily="34" charset="0"/>
                      </a:endParaRPr>
                    </a:p>
                  </a:txBody>
                  <a:tcPr marL="7620" marR="7620" marT="7620" marB="0" anchor="b"/>
                </a:tc>
                <a:tc>
                  <a:txBody>
                    <a:bodyPr/>
                    <a:lstStyle/>
                    <a:p>
                      <a:pPr algn="r" fontAlgn="b"/>
                      <a:r>
                        <a:rPr lang="en-US" sz="1400" u="none" strike="noStrike" dirty="0">
                          <a:effectLst/>
                        </a:rPr>
                        <a:t>15.5</a:t>
                      </a:r>
                      <a:endParaRPr lang="en-US" sz="1400" b="0" i="0" u="none" strike="noStrike" dirty="0">
                        <a:solidFill>
                          <a:srgbClr val="000000"/>
                        </a:solidFill>
                        <a:effectLst/>
                        <a:latin typeface="Arial" pitchFamily="34" charset="0"/>
                        <a:cs typeface="Arial" pitchFamily="34" charset="0"/>
                      </a:endParaRPr>
                    </a:p>
                  </a:txBody>
                  <a:tcPr marL="7620" marR="7620" marT="7620" marB="0" anchor="b"/>
                </a:tc>
              </a:tr>
            </a:tbl>
          </a:graphicData>
        </a:graphic>
      </p:graphicFrame>
    </p:spTree>
    <p:extLst>
      <p:ext uri="{BB962C8B-B14F-4D97-AF65-F5344CB8AC3E}">
        <p14:creationId xmlns="" xmlns:p14="http://schemas.microsoft.com/office/powerpoint/2010/main" val="3694599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14400"/>
          </a:xfrm>
        </p:spPr>
        <p:txBody>
          <a:bodyPr/>
          <a:lstStyle/>
          <a:p>
            <a:r>
              <a:rPr lang="en-US" dirty="0" smtClean="0"/>
              <a:t>Comparison with other indices</a:t>
            </a:r>
            <a:endParaRPr lang="en-US" dirty="0"/>
          </a:p>
        </p:txBody>
      </p:sp>
      <p:sp>
        <p:nvSpPr>
          <p:cNvPr id="3" name="Content Placeholder 2"/>
          <p:cNvSpPr>
            <a:spLocks noGrp="1"/>
          </p:cNvSpPr>
          <p:nvPr>
            <p:ph idx="1"/>
          </p:nvPr>
        </p:nvSpPr>
        <p:spPr>
          <a:xfrm>
            <a:off x="609600" y="1295400"/>
            <a:ext cx="7848600" cy="4800600"/>
          </a:xfrm>
        </p:spPr>
        <p:txBody>
          <a:bodyPr/>
          <a:lstStyle/>
          <a:p>
            <a:r>
              <a:rPr lang="en-US" dirty="0" smtClean="0"/>
              <a:t>Human Development Index (HDI), UNDP, 2000</a:t>
            </a:r>
          </a:p>
          <a:p>
            <a:r>
              <a:rPr lang="en-US" dirty="0" smtClean="0"/>
              <a:t>Happy Planet Index (HPI), New Economics Foundation, 2005</a:t>
            </a:r>
          </a:p>
          <a:p>
            <a:r>
              <a:rPr lang="en-US" dirty="0" smtClean="0"/>
              <a:t>Environmental Performance Index (EPI), Yale &amp; Columbia Universities, 2000</a:t>
            </a:r>
          </a:p>
          <a:p>
            <a:r>
              <a:rPr lang="en-US" dirty="0" smtClean="0"/>
              <a:t>Ecological Footprint (EF), Global Footprint Network, 2001</a:t>
            </a:r>
            <a:endParaRPr lang="en-US" dirty="0"/>
          </a:p>
        </p:txBody>
      </p:sp>
    </p:spTree>
    <p:extLst>
      <p:ext uri="{BB962C8B-B14F-4D97-AF65-F5344CB8AC3E}">
        <p14:creationId xmlns="" xmlns:p14="http://schemas.microsoft.com/office/powerpoint/2010/main" val="1167532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990600"/>
          </a:xfrm>
        </p:spPr>
        <p:txBody>
          <a:bodyPr/>
          <a:lstStyle/>
          <a:p>
            <a:r>
              <a:rPr lang="en-US" dirty="0" smtClean="0"/>
              <a:t>Correlations of ranks</a:t>
            </a:r>
            <a:endParaRPr lang="en-US" dirty="0"/>
          </a:p>
        </p:txBody>
      </p:sp>
      <p:graphicFrame>
        <p:nvGraphicFramePr>
          <p:cNvPr id="4" name="Table 3"/>
          <p:cNvGraphicFramePr>
            <a:graphicFrameLocks noGrp="1"/>
          </p:cNvGraphicFramePr>
          <p:nvPr>
            <p:extLst>
              <p:ext uri="{D42A27DB-BD31-4B8C-83A1-F6EECF244321}">
                <p14:modId xmlns="" xmlns:p14="http://schemas.microsoft.com/office/powerpoint/2010/main" val="205830107"/>
              </p:ext>
            </p:extLst>
          </p:nvPr>
        </p:nvGraphicFramePr>
        <p:xfrm>
          <a:off x="609600" y="1295400"/>
          <a:ext cx="7894320" cy="4724398"/>
        </p:xfrm>
        <a:graphic>
          <a:graphicData uri="http://schemas.openxmlformats.org/drawingml/2006/table">
            <a:tbl>
              <a:tblPr firstRow="1" bandRow="1">
                <a:tableStyleId>{BDBED569-4797-4DF1-A0F4-6AAB3CD982D8}</a:tableStyleId>
              </a:tblPr>
              <a:tblGrid>
                <a:gridCol w="1676400"/>
                <a:gridCol w="822960"/>
                <a:gridCol w="822960"/>
                <a:gridCol w="822960"/>
                <a:gridCol w="822960"/>
                <a:gridCol w="1463040"/>
                <a:gridCol w="1463040"/>
              </a:tblGrid>
              <a:tr h="674914">
                <a:tc>
                  <a:txBody>
                    <a:bodyPr/>
                    <a:lstStyle/>
                    <a:p>
                      <a:endParaRPr lang="en-US" dirty="0"/>
                    </a:p>
                  </a:txBody>
                  <a:tcPr/>
                </a:tc>
                <a:tc>
                  <a:txBody>
                    <a:bodyPr/>
                    <a:lstStyle/>
                    <a:p>
                      <a:pPr algn="r"/>
                      <a:endParaRPr lang="en-US" dirty="0" smtClean="0"/>
                    </a:p>
                    <a:p>
                      <a:pPr algn="r"/>
                      <a:r>
                        <a:rPr lang="en-US" dirty="0" smtClean="0"/>
                        <a:t>HDI</a:t>
                      </a:r>
                      <a:endParaRPr lang="en-US" dirty="0"/>
                    </a:p>
                  </a:txBody>
                  <a:tcPr/>
                </a:tc>
                <a:tc>
                  <a:txBody>
                    <a:bodyPr/>
                    <a:lstStyle/>
                    <a:p>
                      <a:pPr algn="r"/>
                      <a:endParaRPr lang="en-US" dirty="0" smtClean="0"/>
                    </a:p>
                    <a:p>
                      <a:pPr algn="r"/>
                      <a:r>
                        <a:rPr lang="en-US" dirty="0" smtClean="0"/>
                        <a:t>HPI</a:t>
                      </a:r>
                      <a:endParaRPr lang="en-US" dirty="0"/>
                    </a:p>
                  </a:txBody>
                  <a:tcPr/>
                </a:tc>
                <a:tc>
                  <a:txBody>
                    <a:bodyPr/>
                    <a:lstStyle/>
                    <a:p>
                      <a:pPr algn="r"/>
                      <a:endParaRPr lang="en-US" dirty="0" smtClean="0"/>
                    </a:p>
                    <a:p>
                      <a:pPr algn="r"/>
                      <a:r>
                        <a:rPr lang="en-US" dirty="0" smtClean="0"/>
                        <a:t>EPI</a:t>
                      </a:r>
                      <a:endParaRPr lang="en-US" dirty="0"/>
                    </a:p>
                  </a:txBody>
                  <a:tcPr/>
                </a:tc>
                <a:tc>
                  <a:txBody>
                    <a:bodyPr/>
                    <a:lstStyle/>
                    <a:p>
                      <a:pPr algn="r"/>
                      <a:endParaRPr lang="en-US" dirty="0" smtClean="0"/>
                    </a:p>
                    <a:p>
                      <a:pPr algn="r"/>
                      <a:r>
                        <a:rPr lang="en-US" dirty="0" smtClean="0"/>
                        <a:t>EF</a:t>
                      </a:r>
                      <a:endParaRPr lang="en-US" dirty="0"/>
                    </a:p>
                  </a:txBody>
                  <a:tcPr/>
                </a:tc>
                <a:tc>
                  <a:txBody>
                    <a:bodyPr/>
                    <a:lstStyle/>
                    <a:p>
                      <a:pPr algn="r"/>
                      <a:r>
                        <a:rPr lang="en-US" dirty="0" smtClean="0"/>
                        <a:t>Sustain-ability</a:t>
                      </a:r>
                      <a:endParaRPr lang="en-US" dirty="0"/>
                    </a:p>
                  </a:txBody>
                  <a:tcPr/>
                </a:tc>
                <a:tc>
                  <a:txBody>
                    <a:bodyPr/>
                    <a:lstStyle/>
                    <a:p>
                      <a:pPr algn="r"/>
                      <a:r>
                        <a:rPr lang="en-US" dirty="0" smtClean="0"/>
                        <a:t>Self-sufficiency</a:t>
                      </a:r>
                      <a:endParaRPr lang="en-US" dirty="0"/>
                    </a:p>
                  </a:txBody>
                  <a:tcPr/>
                </a:tc>
              </a:tr>
              <a:tr h="674914">
                <a:tc>
                  <a:txBody>
                    <a:bodyPr/>
                    <a:lstStyle/>
                    <a:p>
                      <a:endParaRPr lang="en-US" b="1" dirty="0" smtClean="0"/>
                    </a:p>
                    <a:p>
                      <a:r>
                        <a:rPr lang="en-US" b="1" dirty="0" smtClean="0"/>
                        <a:t>HDI</a:t>
                      </a:r>
                    </a:p>
                  </a:txBody>
                  <a:tcPr/>
                </a:tc>
                <a:tc>
                  <a:txBody>
                    <a:bodyPr/>
                    <a:lstStyle/>
                    <a:p>
                      <a:pPr algn="r" fontAlgn="b"/>
                      <a:r>
                        <a:rPr lang="en-US" sz="2000" b="0" i="0" u="none" strike="noStrike" dirty="0" smtClean="0">
                          <a:effectLst/>
                          <a:latin typeface="Arial"/>
                        </a:rPr>
                        <a:t>1</a:t>
                      </a:r>
                      <a:endParaRPr lang="en-US" sz="2000" b="0" i="0" u="none" strike="noStrike" dirty="0">
                        <a:effectLst/>
                        <a:latin typeface="Arial"/>
                      </a:endParaRPr>
                    </a:p>
                  </a:txBody>
                  <a:tcPr marL="7620" marR="7620" marT="7620" marB="0" anchor="b"/>
                </a:tc>
                <a:tc>
                  <a:txBody>
                    <a:bodyPr/>
                    <a:lstStyle/>
                    <a:p>
                      <a:endParaRPr lang="en-US" dirty="0"/>
                    </a:p>
                  </a:txBody>
                  <a:tcPr marL="7620" marR="7620" marT="7620" marB="0" anchor="b"/>
                </a:tc>
                <a:tc>
                  <a:txBody>
                    <a:bodyPr/>
                    <a:lstStyle/>
                    <a:p>
                      <a:endParaRPr lang="en-US"/>
                    </a:p>
                  </a:txBody>
                  <a:tcPr marL="7620" marR="7620" marT="7620" marB="0" anchor="b"/>
                </a:tc>
                <a:tc>
                  <a:txBody>
                    <a:bodyPr/>
                    <a:lstStyle/>
                    <a:p>
                      <a:endParaRPr lang="en-US"/>
                    </a:p>
                  </a:txBody>
                  <a:tcPr marL="7620" marR="7620" marT="7620" marB="0" anchor="b"/>
                </a:tc>
                <a:tc>
                  <a:txBody>
                    <a:bodyPr/>
                    <a:lstStyle/>
                    <a:p>
                      <a:endParaRPr lang="en-US"/>
                    </a:p>
                  </a:txBody>
                  <a:tcPr marL="7620" marR="7620" marT="7620" marB="0" anchor="b"/>
                </a:tc>
                <a:tc>
                  <a:txBody>
                    <a:bodyPr/>
                    <a:lstStyle/>
                    <a:p>
                      <a:endParaRPr lang="en-US" dirty="0"/>
                    </a:p>
                  </a:txBody>
                  <a:tcPr marL="7620" marR="7620" marT="7620" marB="0" anchor="b"/>
                </a:tc>
              </a:tr>
              <a:tr h="674914">
                <a:tc>
                  <a:txBody>
                    <a:bodyPr/>
                    <a:lstStyle/>
                    <a:p>
                      <a:endParaRPr lang="en-US" b="1" dirty="0" smtClean="0"/>
                    </a:p>
                    <a:p>
                      <a:r>
                        <a:rPr lang="en-US" b="1" dirty="0" smtClean="0"/>
                        <a:t>HPI</a:t>
                      </a:r>
                      <a:endParaRPr lang="en-US" b="1" dirty="0"/>
                    </a:p>
                  </a:txBody>
                  <a:tcPr/>
                </a:tc>
                <a:tc>
                  <a:txBody>
                    <a:bodyPr/>
                    <a:lstStyle/>
                    <a:p>
                      <a:pPr algn="r" fontAlgn="b"/>
                      <a:r>
                        <a:rPr lang="en-US" sz="2000" b="0" i="0" u="none" strike="noStrike">
                          <a:effectLst/>
                          <a:latin typeface="Arial"/>
                        </a:rPr>
                        <a:t>0.06</a:t>
                      </a:r>
                    </a:p>
                  </a:txBody>
                  <a:tcPr marL="7620" marR="7620" marT="7620" marB="0" anchor="b"/>
                </a:tc>
                <a:tc>
                  <a:txBody>
                    <a:bodyPr/>
                    <a:lstStyle/>
                    <a:p>
                      <a:pPr algn="r" fontAlgn="b"/>
                      <a:r>
                        <a:rPr lang="en-US" sz="2000" b="0" i="0" u="none" strike="noStrike" dirty="0" smtClean="0">
                          <a:effectLst/>
                          <a:latin typeface="Arial"/>
                        </a:rPr>
                        <a:t>1</a:t>
                      </a:r>
                      <a:endParaRPr lang="en-US" sz="2000" b="0" i="0" u="none" strike="noStrike" dirty="0">
                        <a:effectLst/>
                        <a:latin typeface="Arial"/>
                      </a:endParaRPr>
                    </a:p>
                  </a:txBody>
                  <a:tcPr marL="7620" marR="7620" marT="7620" marB="0" anchor="b"/>
                </a:tc>
                <a:tc>
                  <a:txBody>
                    <a:bodyPr/>
                    <a:lstStyle/>
                    <a:p>
                      <a:endParaRPr lang="en-US" dirty="0"/>
                    </a:p>
                  </a:txBody>
                  <a:tcPr marL="7620" marR="7620" marT="7620" marB="0" anchor="b"/>
                </a:tc>
                <a:tc>
                  <a:txBody>
                    <a:bodyPr/>
                    <a:lstStyle/>
                    <a:p>
                      <a:endParaRPr lang="en-US"/>
                    </a:p>
                  </a:txBody>
                  <a:tcPr marL="7620" marR="7620" marT="7620" marB="0" anchor="b"/>
                </a:tc>
                <a:tc>
                  <a:txBody>
                    <a:bodyPr/>
                    <a:lstStyle/>
                    <a:p>
                      <a:endParaRPr lang="en-US"/>
                    </a:p>
                  </a:txBody>
                  <a:tcPr marL="7620" marR="7620" marT="7620" marB="0" anchor="b"/>
                </a:tc>
                <a:tc>
                  <a:txBody>
                    <a:bodyPr/>
                    <a:lstStyle/>
                    <a:p>
                      <a:endParaRPr lang="en-US" dirty="0"/>
                    </a:p>
                  </a:txBody>
                  <a:tcPr marL="7620" marR="7620" marT="7620" marB="0" anchor="b"/>
                </a:tc>
              </a:tr>
              <a:tr h="674914">
                <a:tc>
                  <a:txBody>
                    <a:bodyPr/>
                    <a:lstStyle/>
                    <a:p>
                      <a:endParaRPr lang="en-US" b="1" dirty="0" smtClean="0"/>
                    </a:p>
                    <a:p>
                      <a:r>
                        <a:rPr lang="en-US" b="1" dirty="0" smtClean="0"/>
                        <a:t>EPI</a:t>
                      </a:r>
                      <a:endParaRPr lang="en-US" b="1" dirty="0"/>
                    </a:p>
                  </a:txBody>
                  <a:tcPr/>
                </a:tc>
                <a:tc>
                  <a:txBody>
                    <a:bodyPr/>
                    <a:lstStyle/>
                    <a:p>
                      <a:pPr algn="r" fontAlgn="b"/>
                      <a:r>
                        <a:rPr lang="en-US" sz="2000" b="0" i="0" u="none" strike="noStrike">
                          <a:effectLst/>
                          <a:latin typeface="Arial"/>
                        </a:rPr>
                        <a:t>0.45</a:t>
                      </a:r>
                    </a:p>
                  </a:txBody>
                  <a:tcPr marL="7620" marR="7620" marT="7620" marB="0" anchor="b"/>
                </a:tc>
                <a:tc>
                  <a:txBody>
                    <a:bodyPr/>
                    <a:lstStyle/>
                    <a:p>
                      <a:pPr algn="r" fontAlgn="b"/>
                      <a:r>
                        <a:rPr lang="en-US" sz="2000" b="0" i="0" u="none" strike="noStrike">
                          <a:effectLst/>
                          <a:latin typeface="Arial"/>
                        </a:rPr>
                        <a:t>0.03</a:t>
                      </a:r>
                    </a:p>
                  </a:txBody>
                  <a:tcPr marL="7620" marR="7620" marT="7620" marB="0" anchor="b"/>
                </a:tc>
                <a:tc>
                  <a:txBody>
                    <a:bodyPr/>
                    <a:lstStyle/>
                    <a:p>
                      <a:pPr algn="r" fontAlgn="b"/>
                      <a:r>
                        <a:rPr lang="en-US" sz="2000" b="0" i="0" u="none" strike="noStrike" dirty="0" smtClean="0">
                          <a:effectLst/>
                          <a:latin typeface="Arial"/>
                        </a:rPr>
                        <a:t>1</a:t>
                      </a:r>
                      <a:endParaRPr lang="en-US" sz="2000" b="0" i="0" u="none" strike="noStrike" dirty="0">
                        <a:effectLst/>
                        <a:latin typeface="Arial"/>
                      </a:endParaRPr>
                    </a:p>
                  </a:txBody>
                  <a:tcPr marL="7620" marR="7620" marT="7620" marB="0" anchor="b"/>
                </a:tc>
                <a:tc>
                  <a:txBody>
                    <a:bodyPr/>
                    <a:lstStyle/>
                    <a:p>
                      <a:endParaRPr lang="en-US" dirty="0"/>
                    </a:p>
                  </a:txBody>
                  <a:tcPr marL="7620" marR="7620" marT="7620" marB="0" anchor="b"/>
                </a:tc>
                <a:tc>
                  <a:txBody>
                    <a:bodyPr/>
                    <a:lstStyle/>
                    <a:p>
                      <a:endParaRPr lang="en-US"/>
                    </a:p>
                  </a:txBody>
                  <a:tcPr marL="7620" marR="7620" marT="7620" marB="0" anchor="b"/>
                </a:tc>
                <a:tc>
                  <a:txBody>
                    <a:bodyPr/>
                    <a:lstStyle/>
                    <a:p>
                      <a:endParaRPr lang="en-US" dirty="0"/>
                    </a:p>
                  </a:txBody>
                  <a:tcPr marL="7620" marR="7620" marT="7620" marB="0" anchor="b"/>
                </a:tc>
              </a:tr>
              <a:tr h="674914">
                <a:tc>
                  <a:txBody>
                    <a:bodyPr/>
                    <a:lstStyle/>
                    <a:p>
                      <a:endParaRPr lang="en-US" b="1" dirty="0" smtClean="0"/>
                    </a:p>
                    <a:p>
                      <a:r>
                        <a:rPr lang="en-US" b="1" dirty="0" smtClean="0"/>
                        <a:t>EF</a:t>
                      </a:r>
                      <a:endParaRPr lang="en-US" b="1" dirty="0"/>
                    </a:p>
                  </a:txBody>
                  <a:tcPr/>
                </a:tc>
                <a:tc>
                  <a:txBody>
                    <a:bodyPr/>
                    <a:lstStyle/>
                    <a:p>
                      <a:pPr algn="r" fontAlgn="b"/>
                      <a:r>
                        <a:rPr lang="en-US" sz="2000" b="0" i="0" u="none" strike="noStrike" dirty="0">
                          <a:solidFill>
                            <a:srgbClr val="FF0000"/>
                          </a:solidFill>
                          <a:effectLst/>
                          <a:latin typeface="Arial"/>
                        </a:rPr>
                        <a:t>0.71</a:t>
                      </a:r>
                    </a:p>
                  </a:txBody>
                  <a:tcPr marL="7620" marR="7620" marT="7620" marB="0" anchor="b"/>
                </a:tc>
                <a:tc>
                  <a:txBody>
                    <a:bodyPr/>
                    <a:lstStyle/>
                    <a:p>
                      <a:pPr algn="r" fontAlgn="b"/>
                      <a:r>
                        <a:rPr lang="en-US" sz="2000" b="0" i="0" u="none" strike="noStrike">
                          <a:effectLst/>
                          <a:latin typeface="Arial"/>
                        </a:rPr>
                        <a:t>-0.09</a:t>
                      </a:r>
                    </a:p>
                  </a:txBody>
                  <a:tcPr marL="7620" marR="7620" marT="7620" marB="0" anchor="b"/>
                </a:tc>
                <a:tc>
                  <a:txBody>
                    <a:bodyPr/>
                    <a:lstStyle/>
                    <a:p>
                      <a:pPr algn="r" fontAlgn="b"/>
                      <a:r>
                        <a:rPr lang="en-US" sz="2000" b="0" i="0" u="none" strike="noStrike">
                          <a:effectLst/>
                          <a:latin typeface="Arial"/>
                        </a:rPr>
                        <a:t>0.36</a:t>
                      </a:r>
                    </a:p>
                  </a:txBody>
                  <a:tcPr marL="7620" marR="7620" marT="7620" marB="0" anchor="b"/>
                </a:tc>
                <a:tc>
                  <a:txBody>
                    <a:bodyPr/>
                    <a:lstStyle/>
                    <a:p>
                      <a:pPr algn="r" fontAlgn="b"/>
                      <a:r>
                        <a:rPr lang="en-US" sz="2000" b="0" i="0" u="none" strike="noStrike" dirty="0" smtClean="0">
                          <a:effectLst/>
                          <a:latin typeface="Arial"/>
                        </a:rPr>
                        <a:t>1</a:t>
                      </a:r>
                      <a:endParaRPr lang="en-US" sz="2000" b="0" i="0" u="none" strike="noStrike" dirty="0">
                        <a:effectLst/>
                        <a:latin typeface="Arial"/>
                      </a:endParaRPr>
                    </a:p>
                  </a:txBody>
                  <a:tcPr marL="7620" marR="7620" marT="7620" marB="0" anchor="b"/>
                </a:tc>
                <a:tc>
                  <a:txBody>
                    <a:bodyPr/>
                    <a:lstStyle/>
                    <a:p>
                      <a:endParaRPr lang="en-US" dirty="0"/>
                    </a:p>
                  </a:txBody>
                  <a:tcPr marL="7620" marR="7620" marT="7620" marB="0" anchor="b"/>
                </a:tc>
                <a:tc>
                  <a:txBody>
                    <a:bodyPr/>
                    <a:lstStyle/>
                    <a:p>
                      <a:endParaRPr lang="en-US" dirty="0"/>
                    </a:p>
                  </a:txBody>
                  <a:tcPr marL="7620" marR="7620" marT="7620" marB="0" anchor="b"/>
                </a:tc>
              </a:tr>
              <a:tr h="674914">
                <a:tc>
                  <a:txBody>
                    <a:bodyPr/>
                    <a:lstStyle/>
                    <a:p>
                      <a:endParaRPr lang="en-US" b="1" dirty="0" smtClean="0"/>
                    </a:p>
                    <a:p>
                      <a:r>
                        <a:rPr lang="en-US" b="1" dirty="0" smtClean="0"/>
                        <a:t>Sustainability</a:t>
                      </a:r>
                      <a:endParaRPr lang="en-US" b="1" dirty="0"/>
                    </a:p>
                  </a:txBody>
                  <a:tcPr/>
                </a:tc>
                <a:tc>
                  <a:txBody>
                    <a:bodyPr/>
                    <a:lstStyle/>
                    <a:p>
                      <a:pPr algn="r" fontAlgn="b"/>
                      <a:r>
                        <a:rPr lang="en-US" sz="2000" b="0" i="0" u="none" strike="noStrike">
                          <a:effectLst/>
                          <a:latin typeface="Arial"/>
                        </a:rPr>
                        <a:t>-0.32</a:t>
                      </a:r>
                    </a:p>
                  </a:txBody>
                  <a:tcPr marL="7620" marR="7620" marT="7620" marB="0" anchor="b"/>
                </a:tc>
                <a:tc>
                  <a:txBody>
                    <a:bodyPr/>
                    <a:lstStyle/>
                    <a:p>
                      <a:pPr algn="r" fontAlgn="b"/>
                      <a:r>
                        <a:rPr lang="en-US" sz="2000" b="0" i="0" u="none" strike="noStrike">
                          <a:effectLst/>
                          <a:latin typeface="Arial"/>
                        </a:rPr>
                        <a:t>-0.02</a:t>
                      </a:r>
                    </a:p>
                  </a:txBody>
                  <a:tcPr marL="7620" marR="7620" marT="7620" marB="0" anchor="b"/>
                </a:tc>
                <a:tc>
                  <a:txBody>
                    <a:bodyPr/>
                    <a:lstStyle/>
                    <a:p>
                      <a:pPr algn="r" fontAlgn="b"/>
                      <a:r>
                        <a:rPr lang="en-US" sz="2000" b="0" i="0" u="none" strike="noStrike">
                          <a:effectLst/>
                          <a:latin typeface="Arial"/>
                        </a:rPr>
                        <a:t>-0.01</a:t>
                      </a:r>
                    </a:p>
                  </a:txBody>
                  <a:tcPr marL="7620" marR="7620" marT="7620" marB="0" anchor="b"/>
                </a:tc>
                <a:tc>
                  <a:txBody>
                    <a:bodyPr/>
                    <a:lstStyle/>
                    <a:p>
                      <a:pPr algn="r" fontAlgn="b"/>
                      <a:r>
                        <a:rPr lang="en-US" sz="2000" b="0" i="0" u="none" strike="noStrike" dirty="0">
                          <a:effectLst/>
                          <a:latin typeface="Arial"/>
                        </a:rPr>
                        <a:t>-0.38</a:t>
                      </a:r>
                    </a:p>
                  </a:txBody>
                  <a:tcPr marL="7620" marR="7620" marT="7620" marB="0" anchor="b"/>
                </a:tc>
                <a:tc>
                  <a:txBody>
                    <a:bodyPr/>
                    <a:lstStyle/>
                    <a:p>
                      <a:pPr algn="r"/>
                      <a:r>
                        <a:rPr lang="en-US" dirty="0" smtClean="0"/>
                        <a:t>1</a:t>
                      </a:r>
                      <a:endParaRPr lang="en-US" dirty="0"/>
                    </a:p>
                  </a:txBody>
                  <a:tcPr marL="7620" marR="7620" marT="7620" marB="0" anchor="b"/>
                </a:tc>
                <a:tc>
                  <a:txBody>
                    <a:bodyPr/>
                    <a:lstStyle/>
                    <a:p>
                      <a:endParaRPr lang="en-US" dirty="0"/>
                    </a:p>
                  </a:txBody>
                  <a:tcPr marL="7620" marR="7620" marT="7620" marB="0" anchor="b"/>
                </a:tc>
              </a:tr>
              <a:tr h="674914">
                <a:tc>
                  <a:txBody>
                    <a:bodyPr/>
                    <a:lstStyle/>
                    <a:p>
                      <a:r>
                        <a:rPr lang="en-US" b="1" dirty="0" smtClean="0"/>
                        <a:t>Self-sufficiency</a:t>
                      </a:r>
                      <a:endParaRPr lang="en-US" b="1" dirty="0"/>
                    </a:p>
                  </a:txBody>
                  <a:tcPr/>
                </a:tc>
                <a:tc>
                  <a:txBody>
                    <a:bodyPr/>
                    <a:lstStyle/>
                    <a:p>
                      <a:pPr algn="r" fontAlgn="b"/>
                      <a:r>
                        <a:rPr lang="en-US" sz="2000" b="0" i="0" u="none" strike="noStrike" dirty="0">
                          <a:effectLst/>
                          <a:latin typeface="Arial"/>
                        </a:rPr>
                        <a:t>-0.43</a:t>
                      </a:r>
                    </a:p>
                  </a:txBody>
                  <a:tcPr marL="7620" marR="7620" marT="7620" marB="0" anchor="b"/>
                </a:tc>
                <a:tc>
                  <a:txBody>
                    <a:bodyPr/>
                    <a:lstStyle/>
                    <a:p>
                      <a:pPr algn="r" fontAlgn="b"/>
                      <a:r>
                        <a:rPr lang="en-US" sz="2000" b="0" i="0" u="none" strike="noStrike" dirty="0">
                          <a:effectLst/>
                          <a:latin typeface="Arial"/>
                        </a:rPr>
                        <a:t>-0.12</a:t>
                      </a:r>
                    </a:p>
                  </a:txBody>
                  <a:tcPr marL="7620" marR="7620" marT="7620" marB="0" anchor="b"/>
                </a:tc>
                <a:tc>
                  <a:txBody>
                    <a:bodyPr/>
                    <a:lstStyle/>
                    <a:p>
                      <a:pPr algn="r" fontAlgn="b"/>
                      <a:r>
                        <a:rPr lang="en-US" sz="2000" b="0" i="0" u="none" strike="noStrike" dirty="0">
                          <a:effectLst/>
                          <a:latin typeface="Arial"/>
                        </a:rPr>
                        <a:t>-0.25</a:t>
                      </a:r>
                    </a:p>
                  </a:txBody>
                  <a:tcPr marL="7620" marR="7620" marT="7620" marB="0" anchor="b"/>
                </a:tc>
                <a:tc>
                  <a:txBody>
                    <a:bodyPr/>
                    <a:lstStyle/>
                    <a:p>
                      <a:pPr algn="r" fontAlgn="b"/>
                      <a:r>
                        <a:rPr lang="en-US" sz="2000" b="0" i="0" u="none" strike="noStrike" dirty="0">
                          <a:effectLst/>
                          <a:latin typeface="Arial"/>
                        </a:rPr>
                        <a:t>-0.38</a:t>
                      </a:r>
                    </a:p>
                  </a:txBody>
                  <a:tcPr marL="7620" marR="7620" marT="7620" marB="0" anchor="b"/>
                </a:tc>
                <a:tc>
                  <a:txBody>
                    <a:bodyPr/>
                    <a:lstStyle/>
                    <a:p>
                      <a:pPr algn="r" fontAlgn="b"/>
                      <a:r>
                        <a:rPr lang="en-US" sz="2000" b="0" i="0" u="none" strike="noStrike" dirty="0">
                          <a:effectLst/>
                          <a:latin typeface="Arial"/>
                        </a:rPr>
                        <a:t>0.36</a:t>
                      </a:r>
                    </a:p>
                  </a:txBody>
                  <a:tcPr marL="7620" marR="7620" marT="7620" marB="0" anchor="b"/>
                </a:tc>
                <a:tc>
                  <a:txBody>
                    <a:bodyPr/>
                    <a:lstStyle/>
                    <a:p>
                      <a:pPr algn="r" fontAlgn="b"/>
                      <a:r>
                        <a:rPr lang="en-US" sz="2000" b="0" i="0" u="none" strike="noStrike" dirty="0" smtClean="0">
                          <a:effectLst/>
                          <a:latin typeface="Arial"/>
                        </a:rPr>
                        <a:t>1</a:t>
                      </a:r>
                      <a:endParaRPr lang="en-US" sz="2000" b="0" i="0" u="none" strike="noStrike" dirty="0">
                        <a:effectLst/>
                        <a:latin typeface="Arial"/>
                      </a:endParaRPr>
                    </a:p>
                  </a:txBody>
                  <a:tcPr marL="7620" marR="7620" marT="7620" marB="0" anchor="b"/>
                </a:tc>
              </a:tr>
            </a:tbl>
          </a:graphicData>
        </a:graphic>
      </p:graphicFrame>
    </p:spTree>
    <p:extLst>
      <p:ext uri="{BB962C8B-B14F-4D97-AF65-F5344CB8AC3E}">
        <p14:creationId xmlns="" xmlns:p14="http://schemas.microsoft.com/office/powerpoint/2010/main" val="2222959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smtClean="0"/>
              <a:t>About Long Finance </a:t>
            </a:r>
            <a:endParaRPr lang="en-GB"/>
          </a:p>
        </p:txBody>
      </p:sp>
      <p:pic>
        <p:nvPicPr>
          <p:cNvPr id="46085" name="Content Placeholder 3"/>
          <p:cNvPicPr>
            <a:picLocks noGrp="1" noChangeAspect="1" noChangeArrowheads="1"/>
          </p:cNvPicPr>
          <p:nvPr>
            <p:ph idx="1"/>
          </p:nvPr>
        </p:nvPicPr>
        <p:blipFill>
          <a:blip r:embed="rId3" cstate="print"/>
          <a:srcRect/>
          <a:stretch>
            <a:fillRect/>
          </a:stretch>
        </p:blipFill>
        <p:spPr>
          <a:xfrm>
            <a:off x="755650" y="1268413"/>
            <a:ext cx="3671888" cy="4745037"/>
          </a:xfrm>
          <a:noFill/>
          <a:ln w="12700">
            <a:solidFill>
              <a:srgbClr val="7030A0"/>
            </a:solidFill>
          </a:ln>
        </p:spPr>
      </p:pic>
      <p:sp>
        <p:nvSpPr>
          <p:cNvPr id="46086" name="TextBox 5"/>
          <p:cNvSpPr txBox="1">
            <a:spLocks noChangeArrowheads="1"/>
          </p:cNvSpPr>
          <p:nvPr/>
        </p:nvSpPr>
        <p:spPr bwMode="auto">
          <a:xfrm>
            <a:off x="4787900" y="1484313"/>
            <a:ext cx="4032250" cy="3970337"/>
          </a:xfrm>
          <a:prstGeom prst="rect">
            <a:avLst/>
          </a:prstGeom>
          <a:noFill/>
          <a:ln w="9525">
            <a:noFill/>
            <a:miter lim="800000"/>
            <a:headEnd/>
            <a:tailEnd/>
          </a:ln>
        </p:spPr>
        <p:txBody>
          <a:bodyPr>
            <a:spAutoFit/>
          </a:bodyPr>
          <a:lstStyle/>
          <a:p>
            <a:pPr algn="ctr"/>
            <a:r>
              <a:rPr lang="cy-GB" b="1" i="1" dirty="0"/>
              <a:t>‘When would we know our financial system is working?’</a:t>
            </a:r>
          </a:p>
          <a:p>
            <a:endParaRPr lang="cy-GB" dirty="0"/>
          </a:p>
          <a:p>
            <a:r>
              <a:rPr lang="cy-GB" b="1" dirty="0"/>
              <a:t>Objectives:</a:t>
            </a:r>
          </a:p>
          <a:p>
            <a:pPr>
              <a:buFont typeface="Symbol" pitchFamily="18" charset="2"/>
              <a:buChar char="¨"/>
            </a:pPr>
            <a:r>
              <a:rPr lang="cy-GB" dirty="0"/>
              <a:t> Expand Frontiers</a:t>
            </a:r>
          </a:p>
          <a:p>
            <a:pPr>
              <a:buFont typeface="Symbol" pitchFamily="18" charset="2"/>
              <a:buChar char="¨"/>
            </a:pPr>
            <a:r>
              <a:rPr lang="cy-GB" dirty="0"/>
              <a:t> Change Systems</a:t>
            </a:r>
          </a:p>
          <a:p>
            <a:pPr>
              <a:buFont typeface="Symbol" pitchFamily="18" charset="2"/>
              <a:buChar char="¨"/>
            </a:pPr>
            <a:r>
              <a:rPr lang="cy-GB" dirty="0"/>
              <a:t> Deliver Services</a:t>
            </a:r>
          </a:p>
          <a:p>
            <a:pPr>
              <a:buFont typeface="Symbol" pitchFamily="18" charset="2"/>
              <a:buChar char="¨"/>
            </a:pPr>
            <a:r>
              <a:rPr lang="cy-GB" dirty="0"/>
              <a:t> Build Communities</a:t>
            </a:r>
          </a:p>
          <a:p>
            <a:endParaRPr lang="cy-GB" dirty="0"/>
          </a:p>
          <a:p>
            <a:r>
              <a:rPr lang="cy-GB" b="1" dirty="0"/>
              <a:t>Programmes:</a:t>
            </a:r>
          </a:p>
          <a:p>
            <a:pPr>
              <a:buFont typeface="Symbol" pitchFamily="18" charset="2"/>
              <a:buChar char="¨"/>
            </a:pPr>
            <a:r>
              <a:rPr lang="cy-GB" dirty="0"/>
              <a:t> London Accord</a:t>
            </a:r>
          </a:p>
          <a:p>
            <a:pPr>
              <a:buFont typeface="Symbol" pitchFamily="18" charset="2"/>
              <a:buChar char="¨"/>
            </a:pPr>
            <a:r>
              <a:rPr lang="cy-GB" dirty="0"/>
              <a:t> Financial </a:t>
            </a:r>
            <a:r>
              <a:rPr lang="cy-GB" dirty="0" smtClean="0"/>
              <a:t>Centre </a:t>
            </a:r>
            <a:r>
              <a:rPr lang="cy-GB" dirty="0"/>
              <a:t>Futures</a:t>
            </a:r>
          </a:p>
          <a:p>
            <a:pPr>
              <a:buFont typeface="Symbol" pitchFamily="18" charset="2"/>
              <a:buChar char="¨"/>
            </a:pPr>
            <a:r>
              <a:rPr lang="cy-GB" dirty="0"/>
              <a:t> Meta-Commerce</a:t>
            </a:r>
          </a:p>
          <a:p>
            <a:pPr>
              <a:buFont typeface="Symbol" pitchFamily="18" charset="2"/>
              <a:buChar char="¨"/>
            </a:pPr>
            <a:r>
              <a:rPr lang="cy-GB" dirty="0"/>
              <a:t> Eternal Coin </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0515"/>
            <a:ext cx="7772400" cy="685800"/>
          </a:xfrm>
        </p:spPr>
        <p:txBody>
          <a:bodyPr/>
          <a:lstStyle/>
          <a:p>
            <a:r>
              <a:rPr lang="en-US" dirty="0" smtClean="0"/>
              <a:t>Conclusions</a:t>
            </a:r>
            <a:endParaRPr lang="en-US" dirty="0"/>
          </a:p>
        </p:txBody>
      </p:sp>
      <p:sp>
        <p:nvSpPr>
          <p:cNvPr id="3" name="Content Placeholder 2"/>
          <p:cNvSpPr>
            <a:spLocks noGrp="1"/>
          </p:cNvSpPr>
          <p:nvPr>
            <p:ph idx="1"/>
          </p:nvPr>
        </p:nvSpPr>
        <p:spPr>
          <a:xfrm>
            <a:off x="537882" y="1017494"/>
            <a:ext cx="8077200" cy="5428129"/>
          </a:xfrm>
        </p:spPr>
        <p:txBody>
          <a:bodyPr/>
          <a:lstStyle/>
          <a:p>
            <a:pPr marL="514350" indent="-514350">
              <a:buFont typeface="+mj-lt"/>
              <a:buAutoNum type="arabicPeriod"/>
            </a:pPr>
            <a:r>
              <a:rPr lang="en-US" b="1" dirty="0" smtClean="0"/>
              <a:t>Real wealth </a:t>
            </a:r>
            <a:r>
              <a:rPr lang="en-US" dirty="0" smtClean="0"/>
              <a:t>is the value in human goods and services, </a:t>
            </a:r>
            <a:r>
              <a:rPr lang="en-US" u="sng" dirty="0" smtClean="0"/>
              <a:t>and</a:t>
            </a:r>
            <a:r>
              <a:rPr lang="en-US" dirty="0" smtClean="0"/>
              <a:t> non-human environmental goods and services</a:t>
            </a:r>
          </a:p>
          <a:p>
            <a:pPr marL="514350" indent="-514350">
              <a:buFont typeface="+mj-lt"/>
              <a:buAutoNum type="arabicPeriod"/>
            </a:pPr>
            <a:r>
              <a:rPr lang="en-US" dirty="0" smtClean="0"/>
              <a:t>Energy is contained in every good, service, and environmental process</a:t>
            </a:r>
          </a:p>
          <a:p>
            <a:pPr marL="514350" indent="-514350">
              <a:buFont typeface="+mj-lt"/>
              <a:buAutoNum type="arabicPeriod"/>
            </a:pPr>
            <a:r>
              <a:rPr lang="en-US" dirty="0" smtClean="0"/>
              <a:t>Energy has different quality depending upon the source and position in a chain of energy transformations</a:t>
            </a:r>
          </a:p>
          <a:p>
            <a:pPr marL="514350" indent="-514350">
              <a:buFont typeface="+mj-lt"/>
              <a:buAutoNum type="arabicPeriod"/>
            </a:pPr>
            <a:r>
              <a:rPr lang="en-US" b="1" dirty="0" err="1" smtClean="0"/>
              <a:t>Emergy</a:t>
            </a:r>
            <a:r>
              <a:rPr lang="en-US" dirty="0" smtClean="0"/>
              <a:t> is the most comprehensive and scientifically correct method for valuation</a:t>
            </a:r>
            <a:endParaRPr lang="en-US" dirty="0"/>
          </a:p>
        </p:txBody>
      </p:sp>
    </p:spTree>
    <p:extLst>
      <p:ext uri="{BB962C8B-B14F-4D97-AF65-F5344CB8AC3E}">
        <p14:creationId xmlns="" xmlns:p14="http://schemas.microsoft.com/office/powerpoint/2010/main" val="1259786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cy-GB" smtClean="0"/>
              <a:t>Panel Discussion 1</a:t>
            </a:r>
            <a:endParaRPr/>
          </a:p>
        </p:txBody>
      </p:sp>
      <p:sp>
        <p:nvSpPr>
          <p:cNvPr id="82949" name="Content Placeholder 2"/>
          <p:cNvSpPr>
            <a:spLocks noGrp="1"/>
          </p:cNvSpPr>
          <p:nvPr>
            <p:ph idx="1"/>
          </p:nvPr>
        </p:nvSpPr>
        <p:spPr>
          <a:xfrm>
            <a:off x="971551" y="1052736"/>
            <a:ext cx="7848922" cy="1728787"/>
          </a:xfrm>
        </p:spPr>
        <p:txBody>
          <a:bodyPr/>
          <a:lstStyle/>
          <a:p>
            <a:pPr algn="ctr">
              <a:buNone/>
            </a:pPr>
            <a:endParaRPr lang="en-GB" sz="3600" b="1" dirty="0" smtClean="0">
              <a:latin typeface="Arial" charset="0"/>
              <a:cs typeface="Arial" charset="0"/>
            </a:endParaRPr>
          </a:p>
          <a:p>
            <a:pPr algn="ctr">
              <a:buNone/>
            </a:pPr>
            <a:r>
              <a:rPr lang="en-GB" sz="3600" b="1" dirty="0" smtClean="0"/>
              <a:t>“Beyond GDP: Measures of Growth and Well-Being”</a:t>
            </a:r>
            <a:endParaRPr lang="en-US" sz="3600" b="1" dirty="0" smtClean="0">
              <a:latin typeface="Arial" charset="0"/>
              <a:cs typeface="Arial" charset="0"/>
            </a:endParaRPr>
          </a:p>
        </p:txBody>
      </p:sp>
      <p:sp>
        <p:nvSpPr>
          <p:cNvPr id="82953" name="TextBox 6"/>
          <p:cNvSpPr txBox="1">
            <a:spLocks noChangeArrowheads="1"/>
          </p:cNvSpPr>
          <p:nvPr/>
        </p:nvSpPr>
        <p:spPr bwMode="auto">
          <a:xfrm>
            <a:off x="971601" y="6093296"/>
            <a:ext cx="7776864" cy="461665"/>
          </a:xfrm>
          <a:prstGeom prst="rect">
            <a:avLst/>
          </a:prstGeom>
          <a:noFill/>
          <a:ln w="9525">
            <a:noFill/>
            <a:miter lim="800000"/>
            <a:headEnd/>
            <a:tailEnd/>
          </a:ln>
        </p:spPr>
        <p:txBody>
          <a:bodyPr wrap="square">
            <a:spAutoFit/>
          </a:bodyPr>
          <a:lstStyle/>
          <a:p>
            <a:pPr algn="ctr"/>
            <a:r>
              <a:rPr lang="cy-GB" sz="2400" b="1" i="1" dirty="0"/>
              <a:t>Professor Michael Mainelli </a:t>
            </a:r>
            <a:r>
              <a:rPr lang="cy-GB" sz="2400" dirty="0"/>
              <a:t>(Chair)</a:t>
            </a:r>
            <a:endParaRPr lang="en-US" sz="2400" dirty="0"/>
          </a:p>
        </p:txBody>
      </p:sp>
      <p:sp>
        <p:nvSpPr>
          <p:cNvPr id="9" name="TextBox 8"/>
          <p:cNvSpPr txBox="1"/>
          <p:nvPr/>
        </p:nvSpPr>
        <p:spPr>
          <a:xfrm>
            <a:off x="899592" y="3645024"/>
            <a:ext cx="7920880" cy="1200329"/>
          </a:xfrm>
          <a:prstGeom prst="rect">
            <a:avLst/>
          </a:prstGeom>
          <a:noFill/>
        </p:spPr>
        <p:txBody>
          <a:bodyPr wrap="square" rtlCol="0">
            <a:spAutoFit/>
          </a:bodyPr>
          <a:lstStyle/>
          <a:p>
            <a:pPr algn="ctr"/>
            <a:r>
              <a:rPr lang="en-GB" sz="2400" b="1" i="1" dirty="0" smtClean="0"/>
              <a:t>Balazs Magyar, Bank Sarasin</a:t>
            </a:r>
            <a:endParaRPr lang="en-GB" sz="2400" b="1" i="1" dirty="0" smtClean="0">
              <a:cs typeface="Arial" charset="0"/>
            </a:endParaRPr>
          </a:p>
          <a:p>
            <a:pPr algn="ctr"/>
            <a:r>
              <a:rPr lang="en-GB" sz="2400" b="1" i="1" dirty="0" smtClean="0">
                <a:cs typeface="Arial" charset="0"/>
              </a:rPr>
              <a:t>Professor Stephen Smith, University College London</a:t>
            </a:r>
          </a:p>
          <a:p>
            <a:pPr algn="ctr"/>
            <a:r>
              <a:rPr lang="en-GB" sz="2400" b="1" i="1" dirty="0" smtClean="0">
                <a:cs typeface="Arial" charset="0"/>
              </a:rPr>
              <a:t>Denis White, Oregon State University</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cy-GB" smtClean="0"/>
              <a:t>Break</a:t>
            </a:r>
            <a:endParaRPr/>
          </a:p>
        </p:txBody>
      </p:sp>
      <p:sp>
        <p:nvSpPr>
          <p:cNvPr id="83973" name="Content Placeholder 2"/>
          <p:cNvSpPr>
            <a:spLocks noGrp="1"/>
          </p:cNvSpPr>
          <p:nvPr>
            <p:ph idx="1"/>
          </p:nvPr>
        </p:nvSpPr>
        <p:spPr>
          <a:xfrm>
            <a:off x="971550" y="1214438"/>
            <a:ext cx="7921625" cy="5143500"/>
          </a:xfrm>
        </p:spPr>
        <p:txBody>
          <a:bodyPr/>
          <a:lstStyle/>
          <a:p>
            <a:pPr algn="ctr">
              <a:buFont typeface="Arial" charset="0"/>
              <a:buNone/>
            </a:pPr>
            <a:endParaRPr lang="cy-GB" sz="3600" dirty="0" smtClean="0">
              <a:latin typeface="Arial" charset="0"/>
              <a:cs typeface="Arial" charset="0"/>
            </a:endParaRPr>
          </a:p>
          <a:p>
            <a:pPr algn="ctr">
              <a:buFont typeface="Arial" charset="0"/>
              <a:buNone/>
            </a:pPr>
            <a:endParaRPr lang="cy-GB" sz="3600" dirty="0" smtClean="0">
              <a:latin typeface="Arial" charset="0"/>
              <a:cs typeface="Arial" charset="0"/>
            </a:endParaRPr>
          </a:p>
          <a:p>
            <a:pPr algn="ctr">
              <a:buFont typeface="Arial" charset="0"/>
              <a:buNone/>
            </a:pPr>
            <a:r>
              <a:rPr lang="cy-GB" sz="3600" dirty="0" smtClean="0">
                <a:latin typeface="Arial" charset="0"/>
                <a:cs typeface="Arial" charset="0"/>
              </a:rPr>
              <a:t>Please come back </a:t>
            </a:r>
          </a:p>
          <a:p>
            <a:pPr algn="ctr">
              <a:buFont typeface="Arial" charset="0"/>
              <a:buNone/>
            </a:pPr>
            <a:r>
              <a:rPr lang="cy-GB" sz="3600" dirty="0" smtClean="0">
                <a:latin typeface="Arial" charset="0"/>
                <a:cs typeface="Arial" charset="0"/>
              </a:rPr>
              <a:t>to your seats by </a:t>
            </a:r>
            <a:r>
              <a:rPr lang="cy-GB" sz="3600" b="1" dirty="0" smtClean="0">
                <a:latin typeface="Arial" charset="0"/>
                <a:cs typeface="Arial" charset="0"/>
              </a:rPr>
              <a:t>16:20 </a:t>
            </a:r>
          </a:p>
          <a:p>
            <a:pPr algn="ctr">
              <a:buFont typeface="Arial" charset="0"/>
              <a:buNone/>
            </a:pPr>
            <a:endParaRPr lang="en-US" dirty="0" smtClean="0">
              <a:latin typeface="Arial" charset="0"/>
              <a:cs typeface="Arial"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cy-GB" smtClean="0"/>
              <a:t>Presentation</a:t>
            </a:r>
            <a:endParaRPr/>
          </a:p>
        </p:txBody>
      </p:sp>
      <p:sp>
        <p:nvSpPr>
          <p:cNvPr id="84997" name="Content Placeholder 2"/>
          <p:cNvSpPr>
            <a:spLocks noGrp="1"/>
          </p:cNvSpPr>
          <p:nvPr>
            <p:ph idx="1"/>
          </p:nvPr>
        </p:nvSpPr>
        <p:spPr>
          <a:xfrm>
            <a:off x="971550" y="1214438"/>
            <a:ext cx="7921625" cy="5143500"/>
          </a:xfrm>
        </p:spPr>
        <p:txBody>
          <a:bodyPr/>
          <a:lstStyle/>
          <a:p>
            <a:pPr algn="ctr">
              <a:buFont typeface="Arial" charset="0"/>
              <a:buNone/>
            </a:pPr>
            <a:endParaRPr lang="cy-GB" sz="4000" dirty="0" smtClean="0">
              <a:latin typeface="Arial" charset="0"/>
              <a:cs typeface="Arial" charset="0"/>
            </a:endParaRPr>
          </a:p>
          <a:p>
            <a:pPr algn="ctr">
              <a:buNone/>
            </a:pPr>
            <a:r>
              <a:rPr lang="en-GB" sz="3600" b="1" dirty="0" smtClean="0"/>
              <a:t>“Green Growth: </a:t>
            </a:r>
          </a:p>
          <a:p>
            <a:pPr algn="ctr">
              <a:buNone/>
            </a:pPr>
            <a:r>
              <a:rPr lang="en-GB" sz="3600" b="1" dirty="0" smtClean="0"/>
              <a:t>the What, Why and How” </a:t>
            </a:r>
          </a:p>
          <a:p>
            <a:pPr algn="ctr">
              <a:buNone/>
            </a:pPr>
            <a:endParaRPr lang="en-GB" sz="3600" b="1" dirty="0" smtClean="0"/>
          </a:p>
          <a:p>
            <a:pPr algn="ctr">
              <a:buNone/>
            </a:pPr>
            <a:r>
              <a:rPr lang="en-GB" sz="3600" dirty="0" smtClean="0"/>
              <a:t>Professor Paul </a:t>
            </a:r>
            <a:r>
              <a:rPr lang="en-GB" sz="3600" dirty="0" err="1" smtClean="0"/>
              <a:t>Ekins</a:t>
            </a:r>
            <a:r>
              <a:rPr lang="en-GB" sz="3600" dirty="0" smtClean="0"/>
              <a:t>, </a:t>
            </a:r>
          </a:p>
          <a:p>
            <a:pPr algn="ctr">
              <a:buNone/>
            </a:pPr>
            <a:r>
              <a:rPr lang="en-GB" sz="3600" dirty="0" smtClean="0"/>
              <a:t>UCL Energy Institute	 </a:t>
            </a:r>
            <a:endParaRPr lang="en-GB" sz="3600"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p:cNvPicPr>
          <p:nvPr/>
        </p:nvPicPr>
        <p:blipFill>
          <a:blip r:embed="rId2" cstate="print"/>
          <a:srcRect/>
          <a:stretch>
            <a:fillRect/>
          </a:stretch>
        </p:blipFill>
        <p:spPr bwMode="auto">
          <a:xfrm>
            <a:off x="0" y="0"/>
            <a:ext cx="9144000" cy="1052513"/>
          </a:xfrm>
          <a:prstGeom prst="rect">
            <a:avLst/>
          </a:prstGeom>
          <a:noFill/>
          <a:ln w="9525">
            <a:noFill/>
            <a:miter lim="800000"/>
            <a:headEnd/>
            <a:tailEnd/>
          </a:ln>
        </p:spPr>
      </p:pic>
      <p:sp>
        <p:nvSpPr>
          <p:cNvPr id="5" name="Rectangle 2"/>
          <p:cNvSpPr txBox="1">
            <a:spLocks noChangeArrowheads="1"/>
          </p:cNvSpPr>
          <p:nvPr/>
        </p:nvSpPr>
        <p:spPr bwMode="auto">
          <a:xfrm>
            <a:off x="323850" y="1341438"/>
            <a:ext cx="8429625" cy="1223962"/>
          </a:xfrm>
          <a:prstGeom prst="rect">
            <a:avLst/>
          </a:prstGeom>
          <a:noFill/>
          <a:ln w="9525">
            <a:noFill/>
            <a:miter lim="800000"/>
            <a:headEnd/>
            <a:tailEnd/>
          </a:ln>
        </p:spPr>
        <p:txBody>
          <a:bodyPr lIns="0" tIns="0" rIns="0" bIns="0"/>
          <a:lstStyle/>
          <a:p>
            <a:pPr>
              <a:defRPr/>
            </a:pPr>
            <a:r>
              <a:rPr lang="en-GB" sz="3600" b="1" kern="0" dirty="0">
                <a:solidFill>
                  <a:srgbClr val="000000"/>
                </a:solidFill>
                <a:latin typeface="Arial"/>
                <a:cs typeface="Arial" charset="0"/>
              </a:rPr>
              <a:t>GREEN GROWTH: THE WHAT, WHY AND HOW</a:t>
            </a:r>
            <a:endParaRPr lang="en-GB" sz="3200" b="1" kern="0" dirty="0">
              <a:solidFill>
                <a:srgbClr val="000000"/>
              </a:solidFill>
              <a:latin typeface="Arial"/>
              <a:cs typeface="Arial" charset="0"/>
            </a:endParaRPr>
          </a:p>
        </p:txBody>
      </p:sp>
      <p:sp>
        <p:nvSpPr>
          <p:cNvPr id="6" name="TextBox 2"/>
          <p:cNvSpPr txBox="1">
            <a:spLocks noChangeArrowheads="1"/>
          </p:cNvSpPr>
          <p:nvPr/>
        </p:nvSpPr>
        <p:spPr bwMode="auto">
          <a:xfrm>
            <a:off x="395288" y="2708275"/>
            <a:ext cx="8358187" cy="3694113"/>
          </a:xfrm>
          <a:prstGeom prst="rect">
            <a:avLst/>
          </a:prstGeom>
          <a:noFill/>
          <a:ln w="9525">
            <a:noFill/>
            <a:miter lim="800000"/>
            <a:headEnd/>
            <a:tailEnd/>
          </a:ln>
        </p:spPr>
        <p:txBody>
          <a:bodyPr>
            <a:spAutoFit/>
          </a:bodyPr>
          <a:lstStyle/>
          <a:p>
            <a:pPr>
              <a:defRPr/>
            </a:pPr>
            <a:r>
              <a:rPr lang="en-US" sz="2400" b="1" dirty="0">
                <a:solidFill>
                  <a:srgbClr val="000000"/>
                </a:solidFill>
                <a:cs typeface="Arial" charset="0"/>
              </a:rPr>
              <a:t>A presentation to the </a:t>
            </a:r>
            <a:r>
              <a:rPr lang="en-GB" sz="2400" b="1" dirty="0">
                <a:solidFill>
                  <a:srgbClr val="000000"/>
                </a:solidFill>
                <a:cs typeface="Arial" charset="0"/>
              </a:rPr>
              <a:t>Long Finance Autumn Conference 2012: ‘Measures Beyond Money’</a:t>
            </a:r>
          </a:p>
          <a:p>
            <a:pPr>
              <a:defRPr/>
            </a:pPr>
            <a:r>
              <a:rPr lang="en-US" sz="2800" b="1" dirty="0">
                <a:solidFill>
                  <a:srgbClr val="000000"/>
                </a:solidFill>
                <a:cs typeface="Arial" charset="0"/>
              </a:rPr>
              <a:t/>
            </a:r>
            <a:br>
              <a:rPr lang="en-US" sz="2800" b="1" dirty="0">
                <a:solidFill>
                  <a:srgbClr val="000000"/>
                </a:solidFill>
                <a:cs typeface="Arial" charset="0"/>
              </a:rPr>
            </a:br>
            <a:r>
              <a:rPr lang="en-US" dirty="0">
                <a:solidFill>
                  <a:srgbClr val="000000"/>
                </a:solidFill>
                <a:cs typeface="Arial" charset="0"/>
              </a:rPr>
              <a:t/>
            </a:r>
            <a:br>
              <a:rPr lang="en-US" dirty="0">
                <a:solidFill>
                  <a:srgbClr val="000000"/>
                </a:solidFill>
                <a:cs typeface="Arial" charset="0"/>
              </a:rPr>
            </a:br>
            <a:r>
              <a:rPr lang="en-US" sz="2000" b="1" dirty="0">
                <a:solidFill>
                  <a:srgbClr val="000000"/>
                </a:solidFill>
                <a:cs typeface="Arial" charset="0"/>
              </a:rPr>
              <a:t>Paul Ekins</a:t>
            </a:r>
            <a:br>
              <a:rPr lang="en-US" sz="2000" b="1" dirty="0">
                <a:solidFill>
                  <a:srgbClr val="000000"/>
                </a:solidFill>
                <a:cs typeface="Arial" charset="0"/>
              </a:rPr>
            </a:br>
            <a:r>
              <a:rPr lang="en-US" sz="2000" b="1" dirty="0">
                <a:solidFill>
                  <a:srgbClr val="000000"/>
                </a:solidFill>
                <a:cs typeface="Arial" charset="0"/>
              </a:rPr>
              <a:t>Professor of Resources and Environmental Policy</a:t>
            </a:r>
            <a:br>
              <a:rPr lang="en-US" sz="2000" b="1" dirty="0">
                <a:solidFill>
                  <a:srgbClr val="000000"/>
                </a:solidFill>
                <a:cs typeface="Arial" charset="0"/>
              </a:rPr>
            </a:br>
            <a:r>
              <a:rPr lang="en-US" sz="2000" b="1" dirty="0">
                <a:solidFill>
                  <a:srgbClr val="000000"/>
                </a:solidFill>
                <a:cs typeface="Arial" charset="0"/>
              </a:rPr>
              <a:t>UCL Institute for Sustainable Resources</a:t>
            </a:r>
          </a:p>
          <a:p>
            <a:pPr>
              <a:defRPr/>
            </a:pPr>
            <a:r>
              <a:rPr lang="en-US" sz="2000" b="1" dirty="0">
                <a:solidFill>
                  <a:srgbClr val="000000"/>
                </a:solidFill>
                <a:cs typeface="Arial" charset="0"/>
              </a:rPr>
              <a:t>University College London</a:t>
            </a:r>
            <a:br>
              <a:rPr lang="en-US" sz="2000" b="1" dirty="0">
                <a:solidFill>
                  <a:srgbClr val="000000"/>
                </a:solidFill>
                <a:cs typeface="Arial" charset="0"/>
              </a:rPr>
            </a:br>
            <a:r>
              <a:rPr lang="en-US" sz="2000" b="1" dirty="0">
                <a:solidFill>
                  <a:srgbClr val="000000"/>
                </a:solidFill>
                <a:cs typeface="Arial" charset="0"/>
              </a:rPr>
              <a:t/>
            </a:r>
            <a:br>
              <a:rPr lang="en-US" sz="2000" b="1" dirty="0">
                <a:solidFill>
                  <a:srgbClr val="000000"/>
                </a:solidFill>
                <a:cs typeface="Arial" charset="0"/>
              </a:rPr>
            </a:br>
            <a:endParaRPr lang="en-US" sz="2000" b="1" dirty="0">
              <a:solidFill>
                <a:srgbClr val="000000"/>
              </a:solidFill>
              <a:cs typeface="Arial" charset="0"/>
            </a:endParaRPr>
          </a:p>
          <a:p>
            <a:pPr>
              <a:defRPr/>
            </a:pPr>
            <a:r>
              <a:rPr lang="en-US" sz="2000" b="1" dirty="0">
                <a:solidFill>
                  <a:srgbClr val="000000"/>
                </a:solidFill>
                <a:cs typeface="Arial" charset="0"/>
              </a:rPr>
              <a:t>University College London			November 14</a:t>
            </a:r>
            <a:r>
              <a:rPr lang="en-US" sz="2000" b="1" baseline="30000" dirty="0">
                <a:solidFill>
                  <a:srgbClr val="000000"/>
                </a:solidFill>
                <a:cs typeface="Arial" charset="0"/>
              </a:rPr>
              <a:t>th</a:t>
            </a:r>
            <a:r>
              <a:rPr lang="en-US" sz="2000" b="1" dirty="0">
                <a:solidFill>
                  <a:srgbClr val="000000"/>
                </a:solidFill>
                <a:cs typeface="Arial" charset="0"/>
              </a:rPr>
              <a:t>, 2012</a:t>
            </a:r>
            <a:endParaRPr lang="en-GB" sz="2000" b="1" dirty="0">
              <a:solidFill>
                <a:srgbClr val="000000"/>
              </a:solidFill>
              <a:latin typeface="Arial"/>
              <a:cs typeface="Arial"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p:cNvPicPr>
          <p:nvPr/>
        </p:nvPicPr>
        <p:blipFill>
          <a:blip r:embed="rId2" cstate="print"/>
          <a:srcRect/>
          <a:stretch>
            <a:fillRect/>
          </a:stretch>
        </p:blipFill>
        <p:spPr bwMode="auto">
          <a:xfrm>
            <a:off x="0" y="0"/>
            <a:ext cx="9144000" cy="1052513"/>
          </a:xfrm>
          <a:prstGeom prst="rect">
            <a:avLst/>
          </a:prstGeom>
          <a:noFill/>
          <a:ln w="9525">
            <a:noFill/>
            <a:miter lim="800000"/>
            <a:headEnd/>
            <a:tailEnd/>
          </a:ln>
        </p:spPr>
      </p:pic>
      <p:sp>
        <p:nvSpPr>
          <p:cNvPr id="23555" name="Rectangle 2"/>
          <p:cNvSpPr txBox="1">
            <a:spLocks noChangeArrowheads="1"/>
          </p:cNvSpPr>
          <p:nvPr/>
        </p:nvSpPr>
        <p:spPr bwMode="auto">
          <a:xfrm>
            <a:off x="250825" y="1196975"/>
            <a:ext cx="8429625" cy="503238"/>
          </a:xfrm>
          <a:prstGeom prst="rect">
            <a:avLst/>
          </a:prstGeom>
          <a:noFill/>
          <a:ln w="9525">
            <a:noFill/>
            <a:miter lim="800000"/>
            <a:headEnd/>
            <a:tailEnd/>
          </a:ln>
        </p:spPr>
        <p:txBody>
          <a:bodyPr lIns="0" tIns="0" rIns="0" bIns="0"/>
          <a:lstStyle/>
          <a:p>
            <a:r>
              <a:rPr lang="en-US" sz="2800" b="1" smtClean="0">
                <a:solidFill>
                  <a:srgbClr val="000000"/>
                </a:solidFill>
                <a:cs typeface="Arial" charset="0"/>
              </a:rPr>
              <a:t>Green Economy: definition and characteristics</a:t>
            </a:r>
            <a:endParaRPr lang="en-US" sz="2800" smtClean="0">
              <a:solidFill>
                <a:srgbClr val="000000"/>
              </a:solidFill>
              <a:cs typeface="Arial" charset="0"/>
            </a:endParaRPr>
          </a:p>
        </p:txBody>
      </p:sp>
      <p:sp>
        <p:nvSpPr>
          <p:cNvPr id="23556" name="TextBox 2"/>
          <p:cNvSpPr txBox="1">
            <a:spLocks noChangeArrowheads="1"/>
          </p:cNvSpPr>
          <p:nvPr/>
        </p:nvSpPr>
        <p:spPr bwMode="auto">
          <a:xfrm>
            <a:off x="323850" y="1700213"/>
            <a:ext cx="8358188" cy="4740275"/>
          </a:xfrm>
          <a:prstGeom prst="rect">
            <a:avLst/>
          </a:prstGeom>
          <a:noFill/>
          <a:ln w="9525">
            <a:noFill/>
            <a:miter lim="800000"/>
            <a:headEnd/>
            <a:tailEnd/>
          </a:ln>
        </p:spPr>
        <p:txBody>
          <a:bodyPr>
            <a:spAutoFit/>
          </a:bodyPr>
          <a:lstStyle/>
          <a:p>
            <a:pPr marL="441325" indent="-441325"/>
            <a:r>
              <a:rPr lang="en-GB" sz="2200" smtClean="0">
                <a:solidFill>
                  <a:srgbClr val="000000"/>
                </a:solidFill>
                <a:cs typeface="Arial" charset="0"/>
              </a:rPr>
              <a:t>A Green Economy is more easily characterised than defined. It:</a:t>
            </a:r>
          </a:p>
          <a:p>
            <a:pPr marL="441325" indent="-441325">
              <a:buFont typeface="Arial" charset="0"/>
              <a:buChar char="•"/>
            </a:pPr>
            <a:r>
              <a:rPr lang="en-GB" sz="2000" smtClean="0">
                <a:solidFill>
                  <a:srgbClr val="000000"/>
                </a:solidFill>
                <a:cs typeface="Arial" charset="0"/>
              </a:rPr>
              <a:t>Has very low levels of carbon and other emissions to the atmosphere, and does not pollute the land, freshwater or seas. </a:t>
            </a:r>
          </a:p>
          <a:p>
            <a:pPr marL="441325" indent="-441325">
              <a:buFont typeface="Arial" charset="0"/>
              <a:buChar char="•"/>
            </a:pPr>
            <a:r>
              <a:rPr lang="en-GB" sz="2000" smtClean="0">
                <a:solidFill>
                  <a:srgbClr val="000000"/>
                </a:solidFill>
                <a:cs typeface="Arial" charset="0"/>
              </a:rPr>
              <a:t>Has very high levels of resource productivity, which means that it delivers high levels of human value, measured in money or other terms, for low throughput of energy and material resources. </a:t>
            </a:r>
          </a:p>
          <a:p>
            <a:pPr marL="441325" indent="-441325">
              <a:buFont typeface="Arial" charset="0"/>
              <a:buChar char="•"/>
            </a:pPr>
            <a:r>
              <a:rPr lang="en-GB" sz="2000" smtClean="0">
                <a:solidFill>
                  <a:srgbClr val="000000"/>
                </a:solidFill>
                <a:cs typeface="Arial" charset="0"/>
              </a:rPr>
              <a:t>Results in aggregate human activity remaining within local and planetary environmental limits, such that it does not damage human health, deplete renewable resources, or cause climate change or ecosystem degradation, because it takes due account of the values and human benefits which a stable climate, high environmental quality and resilient ecosystems provide. </a:t>
            </a:r>
          </a:p>
          <a:p>
            <a:pPr marL="441325" indent="-441325">
              <a:buFont typeface="Arial" charset="0"/>
              <a:buChar char="•"/>
            </a:pPr>
            <a:r>
              <a:rPr lang="en-GB" sz="2000" smtClean="0">
                <a:solidFill>
                  <a:srgbClr val="000000"/>
                </a:solidFill>
                <a:cs typeface="Arial" charset="0"/>
              </a:rPr>
              <a:t>Intersects with two important high-level public policy agendas – those on environmental sustainability and ‘GDP and Beyond’.</a:t>
            </a:r>
          </a:p>
          <a:p>
            <a:pPr marL="441325" indent="-441325">
              <a:buFont typeface="Arial" charset="0"/>
              <a:buChar char="•"/>
            </a:pPr>
            <a:r>
              <a:rPr lang="en-GB" sz="2000" smtClean="0">
                <a:solidFill>
                  <a:srgbClr val="000000"/>
                </a:solidFill>
                <a:cs typeface="Arial" charset="0"/>
              </a:rPr>
              <a:t>May or may not experience economic (GDP) growth</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p:cNvPicPr>
          <p:nvPr/>
        </p:nvPicPr>
        <p:blipFill>
          <a:blip r:embed="rId2" cstate="print"/>
          <a:srcRect/>
          <a:stretch>
            <a:fillRect/>
          </a:stretch>
        </p:blipFill>
        <p:spPr bwMode="auto">
          <a:xfrm>
            <a:off x="0" y="0"/>
            <a:ext cx="9144000" cy="1052513"/>
          </a:xfrm>
          <a:prstGeom prst="rect">
            <a:avLst/>
          </a:prstGeom>
          <a:noFill/>
          <a:ln w="9525">
            <a:noFill/>
            <a:miter lim="800000"/>
            <a:headEnd/>
            <a:tailEnd/>
          </a:ln>
        </p:spPr>
      </p:pic>
      <p:sp>
        <p:nvSpPr>
          <p:cNvPr id="5" name="Rectangle 2"/>
          <p:cNvSpPr txBox="1">
            <a:spLocks noChangeArrowheads="1"/>
          </p:cNvSpPr>
          <p:nvPr/>
        </p:nvSpPr>
        <p:spPr bwMode="auto">
          <a:xfrm>
            <a:off x="395288" y="1125538"/>
            <a:ext cx="8429625" cy="574675"/>
          </a:xfrm>
          <a:prstGeom prst="rect">
            <a:avLst/>
          </a:prstGeom>
          <a:noFill/>
          <a:ln w="9525">
            <a:noFill/>
            <a:miter lim="800000"/>
            <a:headEnd/>
            <a:tailEnd/>
          </a:ln>
        </p:spPr>
        <p:txBody>
          <a:bodyPr lIns="0" tIns="0" rIns="0" bIns="0"/>
          <a:lstStyle/>
          <a:p>
            <a:pPr>
              <a:defRPr/>
            </a:pPr>
            <a:r>
              <a:rPr lang="en-GB" sz="3200" b="1" dirty="0">
                <a:solidFill>
                  <a:srgbClr val="000000"/>
                </a:solidFill>
                <a:cs typeface="Arial" charset="0"/>
              </a:rPr>
              <a:t>Where does economic growth come from?</a:t>
            </a:r>
            <a:endParaRPr lang="en-GB" sz="3200" b="1" kern="0" dirty="0">
              <a:solidFill>
                <a:srgbClr val="000000"/>
              </a:solidFill>
              <a:latin typeface="Arial"/>
              <a:cs typeface="Arial" charset="0"/>
            </a:endParaRPr>
          </a:p>
        </p:txBody>
      </p:sp>
      <p:sp>
        <p:nvSpPr>
          <p:cNvPr id="6" name="TextBox 2"/>
          <p:cNvSpPr txBox="1">
            <a:spLocks noChangeArrowheads="1"/>
          </p:cNvSpPr>
          <p:nvPr/>
        </p:nvSpPr>
        <p:spPr bwMode="auto">
          <a:xfrm>
            <a:off x="395288" y="1916113"/>
            <a:ext cx="8358187" cy="4340225"/>
          </a:xfrm>
          <a:prstGeom prst="rect">
            <a:avLst/>
          </a:prstGeom>
          <a:noFill/>
          <a:ln w="9525">
            <a:noFill/>
            <a:miter lim="800000"/>
            <a:headEnd/>
            <a:tailEnd/>
          </a:ln>
        </p:spPr>
        <p:txBody>
          <a:bodyPr>
            <a:spAutoFit/>
          </a:bodyPr>
          <a:lstStyle/>
          <a:p>
            <a:pPr marL="630238" indent="-630238">
              <a:buFont typeface="Arial" pitchFamily="34" charset="0"/>
              <a:buChar char="•"/>
              <a:defRPr/>
            </a:pPr>
            <a:r>
              <a:rPr lang="en-GB" sz="2000" dirty="0">
                <a:solidFill>
                  <a:srgbClr val="000000"/>
                </a:solidFill>
                <a:cs typeface="Arial" charset="0"/>
              </a:rPr>
              <a:t>Applied knowledge and innovation </a:t>
            </a:r>
          </a:p>
          <a:p>
            <a:pPr marL="1087438" lvl="2" indent="-457200">
              <a:buFont typeface="Courier New" pitchFamily="49" charset="0"/>
              <a:buChar char="o"/>
              <a:defRPr/>
            </a:pPr>
            <a:r>
              <a:rPr lang="en-GB" dirty="0">
                <a:solidFill>
                  <a:srgbClr val="000000"/>
                </a:solidFill>
                <a:cs typeface="Arial" charset="0"/>
              </a:rPr>
              <a:t>Turning non-resources into resources (e.g. fossil fuels)</a:t>
            </a:r>
          </a:p>
          <a:p>
            <a:pPr marL="1087438" lvl="2" indent="-457200">
              <a:buFont typeface="Courier New" pitchFamily="49" charset="0"/>
              <a:buChar char="o"/>
              <a:defRPr/>
            </a:pPr>
            <a:r>
              <a:rPr lang="en-GB" dirty="0">
                <a:solidFill>
                  <a:srgbClr val="000000"/>
                </a:solidFill>
                <a:cs typeface="Arial" charset="0"/>
              </a:rPr>
              <a:t>Finding better ways of doing things</a:t>
            </a:r>
          </a:p>
          <a:p>
            <a:pPr marL="630238" indent="-630238">
              <a:buFont typeface="Arial" pitchFamily="34" charset="0"/>
              <a:buChar char="•"/>
              <a:defRPr/>
            </a:pPr>
            <a:r>
              <a:rPr lang="en-GB" sz="2000" dirty="0">
                <a:solidFill>
                  <a:srgbClr val="000000"/>
                </a:solidFill>
                <a:cs typeface="Arial" charset="0"/>
              </a:rPr>
              <a:t>Investment in knowledge and innovation is at an all-time high globally</a:t>
            </a:r>
          </a:p>
          <a:p>
            <a:pPr marL="630238" indent="-630238">
              <a:buFont typeface="Arial" pitchFamily="34" charset="0"/>
              <a:buChar char="•"/>
              <a:defRPr/>
            </a:pPr>
            <a:r>
              <a:rPr lang="en-GB" sz="2000" dirty="0">
                <a:solidFill>
                  <a:srgbClr val="000000"/>
                </a:solidFill>
                <a:cs typeface="Arial" charset="0"/>
              </a:rPr>
              <a:t>There is no shortage of renewable energy if we knew how to harness it (cost-)effectively</a:t>
            </a:r>
          </a:p>
          <a:p>
            <a:pPr marL="630238" indent="-630238">
              <a:buFont typeface="Arial" pitchFamily="34" charset="0"/>
              <a:buChar char="•"/>
              <a:defRPr/>
            </a:pPr>
            <a:r>
              <a:rPr lang="en-GB" sz="2000" dirty="0">
                <a:solidFill>
                  <a:srgbClr val="000000"/>
                </a:solidFill>
                <a:cs typeface="Arial" charset="0"/>
              </a:rPr>
              <a:t>There is no shortage of materials if we knew how to manipulate and use them</a:t>
            </a:r>
          </a:p>
          <a:p>
            <a:pPr marL="630238" indent="-630238">
              <a:buFont typeface="Arial" pitchFamily="34" charset="0"/>
              <a:buChar char="•"/>
              <a:defRPr/>
            </a:pPr>
            <a:r>
              <a:rPr lang="en-GB" sz="2000" dirty="0">
                <a:solidFill>
                  <a:srgbClr val="000000"/>
                </a:solidFill>
                <a:cs typeface="Arial" charset="0"/>
              </a:rPr>
              <a:t>It is not clear how policy makers could ‘stop’ economic growth even if we wanted to</a:t>
            </a:r>
          </a:p>
          <a:p>
            <a:pPr marL="630238" indent="-630238">
              <a:buFont typeface="Arial" pitchFamily="34" charset="0"/>
              <a:buChar char="•"/>
              <a:defRPr/>
            </a:pPr>
            <a:r>
              <a:rPr lang="en-GB" sz="2000" dirty="0">
                <a:solidFill>
                  <a:srgbClr val="000000"/>
                </a:solidFill>
                <a:cs typeface="Arial" charset="0"/>
              </a:rPr>
              <a:t>BUT economic growth must be consistent with environmental sustainability (and currently is not so)</a:t>
            </a:r>
            <a:endParaRPr lang="en-GB" sz="2400" dirty="0">
              <a:solidFill>
                <a:srgbClr val="000000"/>
              </a:solidFill>
              <a:cs typeface="Arial" charset="0"/>
            </a:endParaRPr>
          </a:p>
          <a:p>
            <a:pPr>
              <a:defRPr/>
            </a:pPr>
            <a:endParaRPr lang="en-GB" sz="2000" b="1" dirty="0">
              <a:solidFill>
                <a:srgbClr val="000000"/>
              </a:solidFill>
              <a:latin typeface="Arial"/>
              <a:cs typeface="Arial"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p:cNvPicPr>
          <p:nvPr/>
        </p:nvPicPr>
        <p:blipFill>
          <a:blip r:embed="rId2" cstate="print"/>
          <a:srcRect/>
          <a:stretch>
            <a:fillRect/>
          </a:stretch>
        </p:blipFill>
        <p:spPr bwMode="auto">
          <a:xfrm>
            <a:off x="0" y="0"/>
            <a:ext cx="9144000" cy="1052513"/>
          </a:xfrm>
          <a:prstGeom prst="rect">
            <a:avLst/>
          </a:prstGeom>
          <a:noFill/>
          <a:ln w="9525">
            <a:noFill/>
            <a:miter lim="800000"/>
            <a:headEnd/>
            <a:tailEnd/>
          </a:ln>
        </p:spPr>
      </p:pic>
      <p:sp>
        <p:nvSpPr>
          <p:cNvPr id="5" name="Rectangle 2"/>
          <p:cNvSpPr txBox="1">
            <a:spLocks noChangeArrowheads="1"/>
          </p:cNvSpPr>
          <p:nvPr/>
        </p:nvSpPr>
        <p:spPr bwMode="auto">
          <a:xfrm>
            <a:off x="539750" y="1196975"/>
            <a:ext cx="8429625" cy="936625"/>
          </a:xfrm>
          <a:prstGeom prst="rect">
            <a:avLst/>
          </a:prstGeom>
          <a:noFill/>
          <a:ln w="9525">
            <a:noFill/>
            <a:miter lim="800000"/>
            <a:headEnd/>
            <a:tailEnd/>
          </a:ln>
        </p:spPr>
        <p:txBody>
          <a:bodyPr lIns="0" tIns="0" rIns="0" bIns="0"/>
          <a:lstStyle/>
          <a:p>
            <a:pPr>
              <a:defRPr/>
            </a:pPr>
            <a:r>
              <a:rPr lang="en-US" sz="2800" b="1" dirty="0">
                <a:solidFill>
                  <a:srgbClr val="000000"/>
                </a:solidFill>
                <a:cs typeface="Arial" charset="0"/>
              </a:rPr>
              <a:t>How big can the economy get? </a:t>
            </a:r>
            <a:br>
              <a:rPr lang="en-US" sz="2800" b="1" dirty="0">
                <a:solidFill>
                  <a:srgbClr val="000000"/>
                </a:solidFill>
                <a:cs typeface="Arial" charset="0"/>
              </a:rPr>
            </a:br>
            <a:r>
              <a:rPr lang="en-US" sz="2800" b="1" dirty="0">
                <a:solidFill>
                  <a:srgbClr val="000000"/>
                </a:solidFill>
                <a:cs typeface="Arial" charset="0"/>
              </a:rPr>
              <a:t>what kind of growth?</a:t>
            </a:r>
            <a:endParaRPr lang="en-GB" sz="2800" b="1" kern="0" dirty="0">
              <a:solidFill>
                <a:srgbClr val="000000"/>
              </a:solidFill>
              <a:latin typeface="Arial"/>
              <a:cs typeface="Arial" charset="0"/>
            </a:endParaRPr>
          </a:p>
        </p:txBody>
      </p:sp>
      <p:sp>
        <p:nvSpPr>
          <p:cNvPr id="6" name="TextBox 2"/>
          <p:cNvSpPr txBox="1">
            <a:spLocks noChangeArrowheads="1"/>
          </p:cNvSpPr>
          <p:nvPr/>
        </p:nvSpPr>
        <p:spPr bwMode="auto">
          <a:xfrm>
            <a:off x="468313" y="2205038"/>
            <a:ext cx="8358187" cy="4791075"/>
          </a:xfrm>
          <a:prstGeom prst="rect">
            <a:avLst/>
          </a:prstGeom>
          <a:noFill/>
          <a:ln w="9525">
            <a:noFill/>
            <a:miter lim="800000"/>
            <a:headEnd/>
            <a:tailEnd/>
          </a:ln>
        </p:spPr>
        <p:txBody>
          <a:bodyPr>
            <a:spAutoFit/>
          </a:bodyPr>
          <a:lstStyle/>
          <a:p>
            <a:pPr marL="441325" lvl="2" indent="-441325">
              <a:spcBef>
                <a:spcPts val="432"/>
              </a:spcBef>
              <a:buFont typeface="Arial" pitchFamily="34" charset="0"/>
              <a:buChar char="•"/>
              <a:defRPr/>
            </a:pPr>
            <a:r>
              <a:rPr lang="en-US" dirty="0">
                <a:solidFill>
                  <a:srgbClr val="000000"/>
                </a:solidFill>
                <a:cs typeface="Arial" charset="0"/>
              </a:rPr>
              <a:t>Physical growth (growth in the amount of matter/energy </a:t>
            </a:r>
            <a:r>
              <a:rPr lang="en-US" dirty="0" err="1">
                <a:solidFill>
                  <a:srgbClr val="000000"/>
                </a:solidFill>
                <a:cs typeface="Arial" charset="0"/>
              </a:rPr>
              <a:t>mobilised</a:t>
            </a:r>
            <a:r>
              <a:rPr lang="en-US" dirty="0">
                <a:solidFill>
                  <a:srgbClr val="000000"/>
                </a:solidFill>
                <a:cs typeface="Arial" charset="0"/>
              </a:rPr>
              <a:t> by the economy: indefinite growth of this kind is impossible in a finite physical system subject to the laws of thermodynamics</a:t>
            </a:r>
          </a:p>
          <a:p>
            <a:pPr marL="441325" lvl="2" indent="-441325">
              <a:spcBef>
                <a:spcPts val="432"/>
              </a:spcBef>
              <a:buFont typeface="Arial" pitchFamily="34" charset="0"/>
              <a:buChar char="•"/>
              <a:defRPr/>
            </a:pPr>
            <a:r>
              <a:rPr lang="en-US" dirty="0">
                <a:solidFill>
                  <a:srgbClr val="000000"/>
                </a:solidFill>
                <a:cs typeface="Arial" charset="0"/>
              </a:rPr>
              <a:t>Economic (GDP) growth: growth in money flows/incomes/value added/expenditure: there is no theoretical limit on this kind of growth</a:t>
            </a:r>
          </a:p>
          <a:p>
            <a:pPr marL="441325" lvl="2" indent="-441325">
              <a:spcBef>
                <a:spcPts val="432"/>
              </a:spcBef>
              <a:buFont typeface="Arial" pitchFamily="34" charset="0"/>
              <a:buChar char="•"/>
              <a:defRPr/>
            </a:pPr>
            <a:r>
              <a:rPr lang="en-US" dirty="0">
                <a:solidFill>
                  <a:srgbClr val="000000"/>
                </a:solidFill>
                <a:cs typeface="Arial" charset="0"/>
              </a:rPr>
              <a:t>Growth in human welfare:</a:t>
            </a:r>
          </a:p>
          <a:p>
            <a:pPr marL="898525" lvl="4" indent="-441325">
              <a:spcBef>
                <a:spcPts val="432"/>
              </a:spcBef>
              <a:buFont typeface="Courier New" pitchFamily="49" charset="0"/>
              <a:buChar char="o"/>
              <a:defRPr/>
            </a:pPr>
            <a:r>
              <a:rPr lang="en-GB" sz="1600" dirty="0">
                <a:solidFill>
                  <a:srgbClr val="000000"/>
                </a:solidFill>
                <a:cs typeface="Arial" charset="0"/>
              </a:rPr>
              <a:t>Dependent on sustaining environmental functions</a:t>
            </a:r>
          </a:p>
          <a:p>
            <a:pPr marL="898525" lvl="4" indent="-441325">
              <a:spcBef>
                <a:spcPts val="432"/>
              </a:spcBef>
              <a:buFont typeface="Courier New" pitchFamily="49" charset="0"/>
              <a:buChar char="o"/>
              <a:defRPr/>
            </a:pPr>
            <a:r>
              <a:rPr lang="en-GB" sz="1600" dirty="0">
                <a:solidFill>
                  <a:srgbClr val="000000"/>
                </a:solidFill>
                <a:cs typeface="Arial" charset="0"/>
              </a:rPr>
              <a:t>Complex relationship to economic growth (although hard to argue that, </a:t>
            </a:r>
            <a:r>
              <a:rPr lang="en-GB" sz="1600" i="1" dirty="0">
                <a:solidFill>
                  <a:srgbClr val="000000"/>
                </a:solidFill>
                <a:cs typeface="Arial" charset="0"/>
              </a:rPr>
              <a:t>ceteris paribus</a:t>
            </a:r>
            <a:r>
              <a:rPr lang="en-GB" sz="1600" dirty="0">
                <a:solidFill>
                  <a:srgbClr val="000000"/>
                </a:solidFill>
                <a:cs typeface="Arial" charset="0"/>
              </a:rPr>
              <a:t>, more money is not better than less)</a:t>
            </a:r>
          </a:p>
          <a:p>
            <a:pPr marL="898525" lvl="4" indent="-441325">
              <a:spcBef>
                <a:spcPts val="432"/>
              </a:spcBef>
              <a:buFont typeface="Courier New" pitchFamily="49" charset="0"/>
              <a:buChar char="o"/>
              <a:defRPr/>
            </a:pPr>
            <a:r>
              <a:rPr lang="en-GB" sz="1600" dirty="0">
                <a:solidFill>
                  <a:srgbClr val="000000"/>
                </a:solidFill>
                <a:cs typeface="Arial" charset="0"/>
              </a:rPr>
              <a:t>Dependent on many other factors</a:t>
            </a:r>
          </a:p>
          <a:p>
            <a:pPr marL="441325" lvl="2" indent="-441325">
              <a:spcBef>
                <a:spcPts val="432"/>
              </a:spcBef>
              <a:buFont typeface="Arial" pitchFamily="34" charset="0"/>
              <a:buChar char="•"/>
              <a:defRPr/>
            </a:pPr>
            <a:r>
              <a:rPr lang="en-US" dirty="0">
                <a:solidFill>
                  <a:srgbClr val="000000"/>
                </a:solidFill>
                <a:cs typeface="Arial" charset="0"/>
              </a:rPr>
              <a:t>‘Green growth’: increases in GDP that </a:t>
            </a:r>
            <a:r>
              <a:rPr lang="en-US" i="1" dirty="0">
                <a:solidFill>
                  <a:srgbClr val="000000"/>
                </a:solidFill>
                <a:cs typeface="Arial" charset="0"/>
              </a:rPr>
              <a:t>either </a:t>
            </a:r>
            <a:r>
              <a:rPr lang="en-US" dirty="0">
                <a:solidFill>
                  <a:srgbClr val="000000"/>
                </a:solidFill>
                <a:cs typeface="Arial" charset="0"/>
              </a:rPr>
              <a:t>keep the economy within the safe operating space </a:t>
            </a:r>
            <a:r>
              <a:rPr lang="en-US" i="1" dirty="0">
                <a:solidFill>
                  <a:srgbClr val="000000"/>
                </a:solidFill>
                <a:cs typeface="Arial" charset="0"/>
              </a:rPr>
              <a:t>or </a:t>
            </a:r>
            <a:r>
              <a:rPr lang="en-US" dirty="0">
                <a:solidFill>
                  <a:srgbClr val="000000"/>
                </a:solidFill>
                <a:cs typeface="Arial" charset="0"/>
              </a:rPr>
              <a:t>move it back towards this space [optional: while also increasing human well-being]</a:t>
            </a:r>
          </a:p>
          <a:p>
            <a:pPr marL="441325" lvl="2" indent="-441325">
              <a:spcBef>
                <a:spcPts val="432"/>
              </a:spcBef>
              <a:buFont typeface="Arial" pitchFamily="34" charset="0"/>
              <a:buChar char="•"/>
              <a:defRPr/>
            </a:pPr>
            <a:r>
              <a:rPr lang="en-US" dirty="0">
                <a:solidFill>
                  <a:srgbClr val="000000"/>
                </a:solidFill>
                <a:cs typeface="Arial" charset="0"/>
              </a:rPr>
              <a:t>‘Green growth’ requires decoupling of GDP growth from resource use and environmental impact</a:t>
            </a:r>
          </a:p>
          <a:p>
            <a:pPr>
              <a:defRPr/>
            </a:pPr>
            <a:endParaRPr lang="en-GB" sz="2000" b="1" dirty="0">
              <a:solidFill>
                <a:srgbClr val="000000"/>
              </a:solidFill>
              <a:latin typeface="Arial"/>
              <a:cs typeface="Arial"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p:cNvPicPr>
          <p:nvPr/>
        </p:nvPicPr>
        <p:blipFill>
          <a:blip r:embed="rId2" cstate="print"/>
          <a:srcRect/>
          <a:stretch>
            <a:fillRect/>
          </a:stretch>
        </p:blipFill>
        <p:spPr bwMode="auto">
          <a:xfrm>
            <a:off x="0" y="0"/>
            <a:ext cx="9144000" cy="1052513"/>
          </a:xfrm>
          <a:prstGeom prst="rect">
            <a:avLst/>
          </a:prstGeom>
          <a:noFill/>
          <a:ln w="9525">
            <a:noFill/>
            <a:miter lim="800000"/>
            <a:headEnd/>
            <a:tailEnd/>
          </a:ln>
        </p:spPr>
      </p:pic>
      <p:sp>
        <p:nvSpPr>
          <p:cNvPr id="5" name="Rectangle 2"/>
          <p:cNvSpPr txBox="1">
            <a:spLocks noChangeArrowheads="1"/>
          </p:cNvSpPr>
          <p:nvPr/>
        </p:nvSpPr>
        <p:spPr bwMode="auto">
          <a:xfrm>
            <a:off x="714375" y="1125538"/>
            <a:ext cx="8429625" cy="503237"/>
          </a:xfrm>
          <a:prstGeom prst="rect">
            <a:avLst/>
          </a:prstGeom>
          <a:noFill/>
          <a:ln w="9525">
            <a:noFill/>
            <a:miter lim="800000"/>
            <a:headEnd/>
            <a:tailEnd/>
          </a:ln>
        </p:spPr>
        <p:txBody>
          <a:bodyPr lIns="0" tIns="0" rIns="0" bIns="0"/>
          <a:lstStyle/>
          <a:p>
            <a:pPr>
              <a:defRPr/>
            </a:pPr>
            <a:r>
              <a:rPr lang="en-GB" sz="3200" dirty="0">
                <a:solidFill>
                  <a:srgbClr val="000000"/>
                </a:solidFill>
                <a:cs typeface="Arial" charset="0"/>
              </a:rPr>
              <a:t>Why green growth (1)?</a:t>
            </a:r>
            <a:endParaRPr lang="en-GB" sz="3200" b="1" kern="0" dirty="0">
              <a:solidFill>
                <a:srgbClr val="000000"/>
              </a:solidFill>
              <a:latin typeface="Arial"/>
              <a:cs typeface="Arial" charset="0"/>
            </a:endParaRPr>
          </a:p>
        </p:txBody>
      </p:sp>
      <p:sp>
        <p:nvSpPr>
          <p:cNvPr id="6" name="TextBox 2"/>
          <p:cNvSpPr txBox="1">
            <a:spLocks noChangeArrowheads="1"/>
          </p:cNvSpPr>
          <p:nvPr/>
        </p:nvSpPr>
        <p:spPr bwMode="auto">
          <a:xfrm>
            <a:off x="468313" y="1773238"/>
            <a:ext cx="8358187" cy="4892675"/>
          </a:xfrm>
          <a:prstGeom prst="rect">
            <a:avLst/>
          </a:prstGeom>
          <a:noFill/>
          <a:ln w="9525">
            <a:noFill/>
            <a:miter lim="800000"/>
            <a:headEnd/>
            <a:tailEnd/>
          </a:ln>
        </p:spPr>
        <p:txBody>
          <a:bodyPr>
            <a:spAutoFit/>
          </a:bodyPr>
          <a:lstStyle/>
          <a:p>
            <a:pPr marL="449263" indent="-449263">
              <a:buFont typeface="Arial" pitchFamily="34" charset="0"/>
              <a:buChar char="•"/>
              <a:defRPr/>
            </a:pPr>
            <a:r>
              <a:rPr lang="en-GB" sz="2400" kern="0" dirty="0">
                <a:solidFill>
                  <a:srgbClr val="000000"/>
                </a:solidFill>
                <a:cs typeface="Arial" charset="0"/>
              </a:rPr>
              <a:t>The current human population is in excess of 6 billion. Barring catastrophe it will rise to 9 billion by 2050</a:t>
            </a:r>
          </a:p>
          <a:p>
            <a:pPr marL="449263" indent="-449263">
              <a:buFont typeface="Arial" pitchFamily="34" charset="0"/>
              <a:buChar char="•"/>
              <a:defRPr/>
            </a:pPr>
            <a:r>
              <a:rPr lang="en-GB" sz="2400" kern="0" dirty="0">
                <a:solidFill>
                  <a:srgbClr val="000000"/>
                </a:solidFill>
                <a:cs typeface="Arial" charset="0"/>
              </a:rPr>
              <a:t>The vast majority of the relatively poor want to live like rich consumers in Europe, North America and other currently rich countries, while the relatively rich in those countries want to get still richer</a:t>
            </a:r>
          </a:p>
          <a:p>
            <a:pPr marL="449263" indent="-449263">
              <a:buFont typeface="Arial" pitchFamily="34" charset="0"/>
              <a:buChar char="•"/>
              <a:defRPr/>
            </a:pPr>
            <a:r>
              <a:rPr lang="en-GB" sz="2400" kern="0" dirty="0">
                <a:solidFill>
                  <a:srgbClr val="000000"/>
                </a:solidFill>
                <a:cs typeface="Arial" charset="0"/>
              </a:rPr>
              <a:t>Large populations in relatively poor countries now have the human and technical capacity to get richer</a:t>
            </a:r>
          </a:p>
          <a:p>
            <a:pPr marL="449263" indent="-449263">
              <a:buFont typeface="Arial" pitchFamily="34" charset="0"/>
              <a:buChar char="•"/>
              <a:defRPr/>
            </a:pPr>
            <a:r>
              <a:rPr lang="en-GB" sz="2400" kern="0" dirty="0">
                <a:solidFill>
                  <a:srgbClr val="000000"/>
                </a:solidFill>
                <a:cs typeface="Arial" charset="0"/>
              </a:rPr>
              <a:t>There will be a considerable increase in resource consumption, energy use, greenhouse gas emissions and destruction/degradation of ecosystems</a:t>
            </a:r>
          </a:p>
          <a:p>
            <a:pPr marL="449263" indent="-449263">
              <a:buFont typeface="Arial" pitchFamily="34" charset="0"/>
              <a:buChar char="•"/>
              <a:defRPr/>
            </a:pPr>
            <a:r>
              <a:rPr lang="en-GB" sz="2400" kern="0" dirty="0">
                <a:solidFill>
                  <a:srgbClr val="000000"/>
                </a:solidFill>
                <a:cs typeface="Arial" charset="0"/>
              </a:rPr>
              <a:t>Science (IPCC, MEA) is suggesting that environmental degradation is already beyond safe limits</a:t>
            </a:r>
            <a:endParaRPr lang="en-GB" sz="2000" b="1" dirty="0">
              <a:solidFill>
                <a:srgbClr val="000000"/>
              </a:solidFill>
              <a:latin typeface="Arial"/>
              <a:cs typeface="Arial"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p:cNvPicPr>
          <p:nvPr/>
        </p:nvPicPr>
        <p:blipFill>
          <a:blip r:embed="rId2" cstate="print"/>
          <a:srcRect/>
          <a:stretch>
            <a:fillRect/>
          </a:stretch>
        </p:blipFill>
        <p:spPr bwMode="auto">
          <a:xfrm>
            <a:off x="0" y="0"/>
            <a:ext cx="9144000" cy="1052513"/>
          </a:xfrm>
          <a:prstGeom prst="rect">
            <a:avLst/>
          </a:prstGeom>
          <a:noFill/>
          <a:ln w="9525">
            <a:noFill/>
            <a:miter lim="800000"/>
            <a:headEnd/>
            <a:tailEnd/>
          </a:ln>
        </p:spPr>
      </p:pic>
      <p:sp>
        <p:nvSpPr>
          <p:cNvPr id="5" name="Rectangle 2"/>
          <p:cNvSpPr txBox="1">
            <a:spLocks noChangeArrowheads="1"/>
          </p:cNvSpPr>
          <p:nvPr/>
        </p:nvSpPr>
        <p:spPr bwMode="auto">
          <a:xfrm>
            <a:off x="714375" y="1125538"/>
            <a:ext cx="8429625" cy="503237"/>
          </a:xfrm>
          <a:prstGeom prst="rect">
            <a:avLst/>
          </a:prstGeom>
          <a:noFill/>
          <a:ln w="9525">
            <a:noFill/>
            <a:miter lim="800000"/>
            <a:headEnd/>
            <a:tailEnd/>
          </a:ln>
        </p:spPr>
        <p:txBody>
          <a:bodyPr lIns="0" tIns="0" rIns="0" bIns="0"/>
          <a:lstStyle/>
          <a:p>
            <a:pPr>
              <a:defRPr/>
            </a:pPr>
            <a:r>
              <a:rPr lang="en-GB" sz="3200" dirty="0">
                <a:solidFill>
                  <a:srgbClr val="000000"/>
                </a:solidFill>
                <a:cs typeface="Arial" charset="0"/>
              </a:rPr>
              <a:t>Why green growth (2)?</a:t>
            </a:r>
            <a:endParaRPr lang="en-GB" sz="3200" b="1" kern="0" dirty="0">
              <a:solidFill>
                <a:srgbClr val="000000"/>
              </a:solidFill>
              <a:latin typeface="Arial"/>
              <a:cs typeface="Arial" charset="0"/>
            </a:endParaRPr>
          </a:p>
        </p:txBody>
      </p:sp>
      <p:sp>
        <p:nvSpPr>
          <p:cNvPr id="27652" name="TextBox 2"/>
          <p:cNvSpPr txBox="1">
            <a:spLocks noChangeArrowheads="1"/>
          </p:cNvSpPr>
          <p:nvPr/>
        </p:nvSpPr>
        <p:spPr bwMode="auto">
          <a:xfrm>
            <a:off x="468313" y="1844675"/>
            <a:ext cx="8358187" cy="4537075"/>
          </a:xfrm>
          <a:prstGeom prst="rect">
            <a:avLst/>
          </a:prstGeom>
          <a:noFill/>
          <a:ln w="9525">
            <a:noFill/>
            <a:miter lim="800000"/>
            <a:headEnd/>
            <a:tailEnd/>
          </a:ln>
        </p:spPr>
        <p:txBody>
          <a:bodyPr>
            <a:spAutoFit/>
          </a:bodyPr>
          <a:lstStyle/>
          <a:p>
            <a:pPr marL="361950" lvl="1" indent="-361950">
              <a:buFont typeface="Arial" charset="0"/>
              <a:buChar char="•"/>
            </a:pPr>
            <a:r>
              <a:rPr lang="en-GB" sz="2000" smtClean="0">
                <a:solidFill>
                  <a:srgbClr val="000000"/>
                </a:solidFill>
                <a:cs typeface="Arial" charset="0"/>
              </a:rPr>
              <a:t>Brown growth is unsustainable, i.e. it will not/cannot continue</a:t>
            </a:r>
          </a:p>
          <a:p>
            <a:pPr marL="361950" lvl="1" indent="-361950">
              <a:buFont typeface="Arial" charset="0"/>
              <a:buChar char="•"/>
            </a:pPr>
            <a:r>
              <a:rPr lang="en-GB" sz="2000" smtClean="0">
                <a:solidFill>
                  <a:srgbClr val="000000"/>
                </a:solidFill>
                <a:cs typeface="Arial" charset="0"/>
              </a:rPr>
              <a:t>Thailand floods: “GDP declined 9% in the three months through December [2011] from a year earlier.” (Bloomberg Finance)</a:t>
            </a:r>
          </a:p>
          <a:p>
            <a:pPr marL="361950" lvl="1" indent="-361950">
              <a:buFont typeface="Arial" charset="0"/>
              <a:buChar char="•"/>
            </a:pPr>
            <a:r>
              <a:rPr lang="en-GB" sz="2000" smtClean="0">
                <a:solidFill>
                  <a:srgbClr val="000000"/>
                </a:solidFill>
                <a:cs typeface="Arial" charset="0"/>
              </a:rPr>
              <a:t>“Sustained heat, above 38</a:t>
            </a:r>
            <a:r>
              <a:rPr lang="en-GB" sz="2000" baseline="30000" smtClean="0">
                <a:solidFill>
                  <a:srgbClr val="000000"/>
                </a:solidFill>
                <a:cs typeface="Arial" charset="0"/>
              </a:rPr>
              <a:t>o</a:t>
            </a:r>
            <a:r>
              <a:rPr lang="en-GB" sz="2000" smtClean="0">
                <a:solidFill>
                  <a:srgbClr val="000000"/>
                </a:solidFill>
                <a:cs typeface="Arial" charset="0"/>
              </a:rPr>
              <a:t>C – never before endured in 130 years of record keeping” caused fires in Russia which destroyed over a quarter of Russia’s crops, took 1% off GDP ($15 bn), destroyed 50 villages (with a rebuilding cost of $400m - £1 billion) and took 15,000 lives. (BBC, Daily Telegraph, Bloomberg, Aug.2010)</a:t>
            </a:r>
          </a:p>
          <a:p>
            <a:pPr marL="361950" indent="-361950">
              <a:buFont typeface="Arial" charset="0"/>
              <a:buChar char="•"/>
            </a:pPr>
            <a:r>
              <a:rPr lang="en-GB" sz="2000" smtClean="0">
                <a:solidFill>
                  <a:srgbClr val="000000"/>
                </a:solidFill>
                <a:cs typeface="Arial" charset="0"/>
              </a:rPr>
              <a:t>“The worst drought in the US in at least half a century has destroyed one-sixth of the country’s expected corn crop in a month threatening a surge in global food price inflation.” (Financial Times, 10/8/12)</a:t>
            </a:r>
          </a:p>
          <a:p>
            <a:pPr marL="361950" indent="-361950">
              <a:buFont typeface="Arial" charset="0"/>
              <a:buChar char="•"/>
            </a:pPr>
            <a:r>
              <a:rPr lang="en-GB" sz="2000" smtClean="0">
                <a:solidFill>
                  <a:srgbClr val="000000"/>
                </a:solidFill>
                <a:cs typeface="Arial" charset="0"/>
              </a:rPr>
              <a:t>This is with less that 1</a:t>
            </a:r>
            <a:r>
              <a:rPr lang="en-GB" sz="2000" baseline="30000" smtClean="0">
                <a:solidFill>
                  <a:srgbClr val="000000"/>
                </a:solidFill>
                <a:cs typeface="Arial" charset="0"/>
              </a:rPr>
              <a:t>o</a:t>
            </a:r>
            <a:r>
              <a:rPr lang="en-GB" sz="2000" smtClean="0">
                <a:solidFill>
                  <a:srgbClr val="000000"/>
                </a:solidFill>
                <a:cs typeface="Arial" charset="0"/>
              </a:rPr>
              <a:t>C average global warming. What about 6</a:t>
            </a:r>
            <a:r>
              <a:rPr lang="en-GB" sz="2000" baseline="30000" smtClean="0">
                <a:solidFill>
                  <a:srgbClr val="000000"/>
                </a:solidFill>
                <a:cs typeface="Arial" charset="0"/>
              </a:rPr>
              <a:t>o</a:t>
            </a:r>
            <a:r>
              <a:rPr lang="en-GB" sz="2000" smtClean="0">
                <a:solidFill>
                  <a:srgbClr val="000000"/>
                </a:solidFill>
                <a:cs typeface="Arial" charset="0"/>
              </a:rPr>
              <a:t>C ?</a:t>
            </a:r>
          </a:p>
          <a:p>
            <a:pPr marL="361950" indent="-361950">
              <a:buFont typeface="Arial" charset="0"/>
              <a:buChar char="•"/>
            </a:pPr>
            <a:r>
              <a:rPr lang="en-GB" sz="2000" smtClean="0">
                <a:solidFill>
                  <a:srgbClr val="000000"/>
                </a:solidFill>
                <a:cs typeface="Arial" charset="0"/>
              </a:rPr>
              <a:t>Prof Sir John Beddington, CSA, 2009: ‘The perfect storm’ of crises in food, water and energy by 2030</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45383"/>
            <a:ext cx="7920880" cy="646331"/>
          </a:xfrm>
        </p:spPr>
        <p:txBody>
          <a:bodyPr/>
          <a:lstStyle/>
          <a:p>
            <a:r>
              <a:rPr lang="en-GB" dirty="0" smtClean="0"/>
              <a:t>Dangerous Exponentials</a:t>
            </a:r>
            <a:endParaRPr lang="en-GB" dirty="0"/>
          </a:p>
        </p:txBody>
      </p:sp>
      <p:sp>
        <p:nvSpPr>
          <p:cNvPr id="7" name="TextBox 6"/>
          <p:cNvSpPr txBox="1"/>
          <p:nvPr/>
        </p:nvSpPr>
        <p:spPr>
          <a:xfrm>
            <a:off x="179512" y="5949280"/>
            <a:ext cx="8640960" cy="369332"/>
          </a:xfrm>
          <a:prstGeom prst="rect">
            <a:avLst/>
          </a:prstGeom>
          <a:noFill/>
        </p:spPr>
        <p:txBody>
          <a:bodyPr wrap="square" rtlCol="0">
            <a:spAutoFit/>
          </a:bodyPr>
          <a:lstStyle/>
          <a:p>
            <a:pPr algn="ctr"/>
            <a:r>
              <a:rPr lang="en-GB" dirty="0" smtClean="0"/>
              <a:t>[source: Dr Tim Morgan, </a:t>
            </a:r>
            <a:r>
              <a:rPr lang="en-GB" i="1" dirty="0" smtClean="0"/>
              <a:t>Dangerous Exponentials,</a:t>
            </a:r>
            <a:r>
              <a:rPr lang="en-GB" dirty="0" smtClean="0"/>
              <a:t> </a:t>
            </a:r>
            <a:r>
              <a:rPr lang="en-GB" dirty="0" err="1" smtClean="0"/>
              <a:t>Tullett</a:t>
            </a:r>
            <a:r>
              <a:rPr lang="en-GB" dirty="0" smtClean="0"/>
              <a:t> </a:t>
            </a:r>
            <a:r>
              <a:rPr lang="en-GB" dirty="0" err="1" smtClean="0"/>
              <a:t>Prebon</a:t>
            </a:r>
            <a:r>
              <a:rPr lang="en-GB" dirty="0" smtClean="0"/>
              <a:t> (June 2010)] </a:t>
            </a:r>
            <a:endParaRPr lang="en-GB" dirty="0"/>
          </a:p>
        </p:txBody>
      </p:sp>
      <p:sp>
        <p:nvSpPr>
          <p:cNvPr id="8" name="TextBox 7"/>
          <p:cNvSpPr txBox="1"/>
          <p:nvPr/>
        </p:nvSpPr>
        <p:spPr>
          <a:xfrm>
            <a:off x="0" y="980728"/>
            <a:ext cx="8676456" cy="1107996"/>
          </a:xfrm>
          <a:prstGeom prst="rect">
            <a:avLst/>
          </a:prstGeom>
          <a:noFill/>
        </p:spPr>
        <p:txBody>
          <a:bodyPr wrap="square" rtlCol="0">
            <a:spAutoFit/>
          </a:bodyPr>
          <a:lstStyle/>
          <a:p>
            <a:pPr algn="ctr"/>
            <a:r>
              <a:rPr lang="en-GB" sz="2400" dirty="0" smtClean="0"/>
              <a:t>“The biggest shortcoming of the human race is our inability to understand the exponential function.”</a:t>
            </a:r>
          </a:p>
          <a:p>
            <a:pPr algn="ctr"/>
            <a:r>
              <a:rPr lang="en-GB" dirty="0" smtClean="0"/>
              <a:t>Professor Al Bartlett, University of Colorado</a:t>
            </a:r>
            <a:endParaRPr lang="en-GB" dirty="0"/>
          </a:p>
        </p:txBody>
      </p:sp>
      <p:pic>
        <p:nvPicPr>
          <p:cNvPr id="1031" name="Picture 7"/>
          <p:cNvPicPr>
            <a:picLocks noChangeAspect="1" noChangeArrowheads="1"/>
          </p:cNvPicPr>
          <p:nvPr/>
        </p:nvPicPr>
        <p:blipFill>
          <a:blip r:embed="rId2" cstate="print"/>
          <a:srcRect l="1593" t="40831" r="3432" b="7163"/>
          <a:stretch>
            <a:fillRect/>
          </a:stretch>
        </p:blipFill>
        <p:spPr bwMode="auto">
          <a:xfrm>
            <a:off x="107503" y="2204864"/>
            <a:ext cx="8709275" cy="3816424"/>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p:cNvPicPr>
          <p:nvPr/>
        </p:nvPicPr>
        <p:blipFill>
          <a:blip r:embed="rId2" cstate="print"/>
          <a:srcRect/>
          <a:stretch>
            <a:fillRect/>
          </a:stretch>
        </p:blipFill>
        <p:spPr bwMode="auto">
          <a:xfrm>
            <a:off x="0" y="0"/>
            <a:ext cx="9144000" cy="1052513"/>
          </a:xfrm>
          <a:prstGeom prst="rect">
            <a:avLst/>
          </a:prstGeom>
          <a:noFill/>
          <a:ln w="9525">
            <a:noFill/>
            <a:miter lim="800000"/>
            <a:headEnd/>
            <a:tailEnd/>
          </a:ln>
        </p:spPr>
      </p:pic>
      <p:sp>
        <p:nvSpPr>
          <p:cNvPr id="5" name="Rectangle 2"/>
          <p:cNvSpPr txBox="1">
            <a:spLocks noChangeArrowheads="1"/>
          </p:cNvSpPr>
          <p:nvPr/>
        </p:nvSpPr>
        <p:spPr bwMode="auto">
          <a:xfrm>
            <a:off x="714375" y="1125538"/>
            <a:ext cx="8429625" cy="863600"/>
          </a:xfrm>
          <a:prstGeom prst="rect">
            <a:avLst/>
          </a:prstGeom>
          <a:noFill/>
          <a:ln w="9525">
            <a:noFill/>
            <a:miter lim="800000"/>
            <a:headEnd/>
            <a:tailEnd/>
          </a:ln>
        </p:spPr>
        <p:txBody>
          <a:bodyPr lIns="0" tIns="0" rIns="0" bIns="0"/>
          <a:lstStyle/>
          <a:p>
            <a:pPr>
              <a:defRPr/>
            </a:pPr>
            <a:r>
              <a:rPr lang="en-GB" sz="2800" dirty="0">
                <a:solidFill>
                  <a:srgbClr val="000000"/>
                </a:solidFill>
                <a:cs typeface="Arial" charset="0"/>
              </a:rPr>
              <a:t>Projections from the 2011 UNEP Green Economy Report</a:t>
            </a:r>
            <a:endParaRPr lang="en-GB" sz="2800" b="1" kern="0" dirty="0">
              <a:solidFill>
                <a:srgbClr val="000000"/>
              </a:solidFill>
              <a:latin typeface="Arial"/>
              <a:cs typeface="Arial" charset="0"/>
            </a:endParaRPr>
          </a:p>
        </p:txBody>
      </p:sp>
      <p:pic>
        <p:nvPicPr>
          <p:cNvPr id="28676" name="Picture 2"/>
          <p:cNvPicPr>
            <a:picLocks noChangeAspect="1" noChangeArrowheads="1"/>
          </p:cNvPicPr>
          <p:nvPr/>
        </p:nvPicPr>
        <p:blipFill>
          <a:blip r:embed="rId3" cstate="print"/>
          <a:srcRect/>
          <a:stretch>
            <a:fillRect/>
          </a:stretch>
        </p:blipFill>
        <p:spPr bwMode="auto">
          <a:xfrm>
            <a:off x="119063" y="2166938"/>
            <a:ext cx="9024937" cy="4691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2" cstate="print"/>
          <a:srcRect/>
          <a:stretch>
            <a:fillRect/>
          </a:stretch>
        </p:blipFill>
        <p:spPr bwMode="auto">
          <a:xfrm>
            <a:off x="0" y="0"/>
            <a:ext cx="9144000" cy="1052513"/>
          </a:xfrm>
          <a:prstGeom prst="rect">
            <a:avLst/>
          </a:prstGeom>
          <a:noFill/>
          <a:ln w="9525">
            <a:noFill/>
            <a:miter lim="800000"/>
            <a:headEnd/>
            <a:tailEnd/>
          </a:ln>
        </p:spPr>
      </p:pic>
      <p:sp>
        <p:nvSpPr>
          <p:cNvPr id="5" name="Rectangle 2"/>
          <p:cNvSpPr txBox="1">
            <a:spLocks noChangeArrowheads="1"/>
          </p:cNvSpPr>
          <p:nvPr/>
        </p:nvSpPr>
        <p:spPr bwMode="auto">
          <a:xfrm>
            <a:off x="714375" y="1125538"/>
            <a:ext cx="8429625" cy="431800"/>
          </a:xfrm>
          <a:prstGeom prst="rect">
            <a:avLst/>
          </a:prstGeom>
          <a:noFill/>
          <a:ln w="9525">
            <a:noFill/>
            <a:miter lim="800000"/>
            <a:headEnd/>
            <a:tailEnd/>
          </a:ln>
        </p:spPr>
        <p:txBody>
          <a:bodyPr lIns="0" tIns="0" rIns="0" bIns="0"/>
          <a:lstStyle/>
          <a:p>
            <a:pPr>
              <a:defRPr/>
            </a:pPr>
            <a:r>
              <a:rPr lang="en-US" sz="3200" dirty="0">
                <a:solidFill>
                  <a:srgbClr val="000000"/>
                </a:solidFill>
                <a:cs typeface="Arial" charset="0"/>
              </a:rPr>
              <a:t>An unprecedented policy challenge</a:t>
            </a:r>
            <a:endParaRPr lang="en-GB" sz="3200" b="1" kern="0" dirty="0">
              <a:solidFill>
                <a:srgbClr val="000000"/>
              </a:solidFill>
              <a:latin typeface="Arial"/>
              <a:cs typeface="Arial" charset="0"/>
            </a:endParaRPr>
          </a:p>
        </p:txBody>
      </p:sp>
      <p:sp>
        <p:nvSpPr>
          <p:cNvPr id="6" name="TextBox 2"/>
          <p:cNvSpPr txBox="1">
            <a:spLocks noChangeArrowheads="1"/>
          </p:cNvSpPr>
          <p:nvPr/>
        </p:nvSpPr>
        <p:spPr bwMode="auto">
          <a:xfrm>
            <a:off x="539750" y="1628775"/>
            <a:ext cx="8358188" cy="4708525"/>
          </a:xfrm>
          <a:prstGeom prst="rect">
            <a:avLst/>
          </a:prstGeom>
          <a:noFill/>
          <a:ln w="9525">
            <a:noFill/>
            <a:miter lim="800000"/>
            <a:headEnd/>
            <a:tailEnd/>
          </a:ln>
        </p:spPr>
        <p:txBody>
          <a:bodyPr>
            <a:spAutoFit/>
          </a:bodyPr>
          <a:lstStyle/>
          <a:p>
            <a:pPr marL="173038">
              <a:tabLst>
                <a:tab pos="444500" algn="l"/>
              </a:tabLst>
              <a:defRPr/>
            </a:pPr>
            <a:r>
              <a:rPr lang="en-GB" sz="2400" dirty="0">
                <a:solidFill>
                  <a:srgbClr val="000000"/>
                </a:solidFill>
                <a:cs typeface="Arial" charset="0"/>
              </a:rPr>
              <a:t>The Stern Review Policy Prescription for climate change</a:t>
            </a:r>
          </a:p>
          <a:p>
            <a:pPr marL="381000" indent="-381000">
              <a:tabLst>
                <a:tab pos="444500" algn="l"/>
              </a:tabLst>
              <a:defRPr/>
            </a:pPr>
            <a:endParaRPr lang="en-GB" sz="1600" b="1" dirty="0">
              <a:solidFill>
                <a:srgbClr val="000000"/>
              </a:solidFill>
              <a:cs typeface="Arial" charset="0"/>
            </a:endParaRPr>
          </a:p>
          <a:p>
            <a:pPr marL="381000" indent="-381000">
              <a:buFont typeface="Arial" pitchFamily="34" charset="0"/>
              <a:buChar char="•"/>
              <a:tabLst>
                <a:tab pos="444500" algn="l"/>
              </a:tabLst>
              <a:defRPr/>
            </a:pPr>
            <a:r>
              <a:rPr lang="en-GB" sz="2000" dirty="0">
                <a:solidFill>
                  <a:srgbClr val="000000"/>
                </a:solidFill>
                <a:cs typeface="Arial" charset="0"/>
              </a:rPr>
              <a:t>Carbon pricing: carbon taxes; emission trading</a:t>
            </a:r>
          </a:p>
          <a:p>
            <a:pPr marL="381000" indent="-381000">
              <a:buFont typeface="Arial" pitchFamily="34" charset="0"/>
              <a:buChar char="•"/>
              <a:tabLst>
                <a:tab pos="444500" algn="l"/>
              </a:tabLst>
              <a:defRPr/>
            </a:pPr>
            <a:r>
              <a:rPr lang="en-GB" sz="2000" dirty="0">
                <a:solidFill>
                  <a:srgbClr val="000000"/>
                </a:solidFill>
                <a:cs typeface="Arial" charset="0"/>
              </a:rPr>
              <a:t>Technology policy: low-carbon energy sources; high-efficiency end-use appliances/buildings; </a:t>
            </a:r>
            <a:r>
              <a:rPr lang="en-GB" sz="2000" dirty="0" err="1">
                <a:solidFill>
                  <a:srgbClr val="000000"/>
                </a:solidFill>
                <a:cs typeface="Arial" charset="0"/>
              </a:rPr>
              <a:t>incentivisation</a:t>
            </a:r>
            <a:r>
              <a:rPr lang="en-GB" sz="2000" dirty="0">
                <a:solidFill>
                  <a:srgbClr val="000000"/>
                </a:solidFill>
                <a:cs typeface="Arial" charset="0"/>
              </a:rPr>
              <a:t> of a huge investment programme</a:t>
            </a:r>
          </a:p>
          <a:p>
            <a:pPr marL="381000" indent="-381000">
              <a:buFont typeface="Arial" pitchFamily="34" charset="0"/>
              <a:buChar char="•"/>
              <a:tabLst>
                <a:tab pos="444500" algn="l"/>
              </a:tabLst>
              <a:defRPr/>
            </a:pPr>
            <a:r>
              <a:rPr lang="en-GB" sz="2000" dirty="0">
                <a:solidFill>
                  <a:srgbClr val="000000"/>
                </a:solidFill>
                <a:cs typeface="Arial" charset="0"/>
              </a:rPr>
              <a:t>Remove other barriers and promote behaviour change: take-up of new technologies and high-efficiency end-use options; low-energy (carbon) behaviours</a:t>
            </a:r>
          </a:p>
          <a:p>
            <a:pPr marL="381000" indent="-381000">
              <a:buFont typeface="Arial" pitchFamily="34" charset="0"/>
              <a:buChar char="•"/>
              <a:tabLst>
                <a:tab pos="444500" algn="l"/>
              </a:tabLst>
              <a:defRPr/>
            </a:pPr>
            <a:r>
              <a:rPr lang="en-GB" sz="2000" dirty="0">
                <a:solidFill>
                  <a:srgbClr val="000000"/>
                </a:solidFill>
                <a:cs typeface="Arial" charset="0"/>
              </a:rPr>
              <a:t>The basic insights from the Stern Review need to be applied to the use of other environmental resources (water, materials, biodiversity [space])</a:t>
            </a:r>
          </a:p>
          <a:p>
            <a:pPr marL="381000" indent="-381000">
              <a:buFont typeface="Arial" pitchFamily="34" charset="0"/>
              <a:buChar char="•"/>
              <a:tabLst>
                <a:tab pos="444500" algn="l"/>
              </a:tabLst>
              <a:defRPr/>
            </a:pPr>
            <a:r>
              <a:rPr lang="en-GB" sz="2000" dirty="0">
                <a:solidFill>
                  <a:srgbClr val="000000"/>
                </a:solidFill>
                <a:cs typeface="Arial" charset="0"/>
              </a:rPr>
              <a:t>In a market economy, pricing is the key to resource efficiency, investment and behaviour change</a:t>
            </a:r>
          </a:p>
          <a:p>
            <a:pPr marL="381000" indent="-381000">
              <a:buFont typeface="Arial" pitchFamily="34" charset="0"/>
              <a:buChar char="•"/>
              <a:tabLst>
                <a:tab pos="444500" algn="l"/>
              </a:tabLst>
              <a:defRPr/>
            </a:pPr>
            <a:r>
              <a:rPr lang="en-GB" sz="2000" dirty="0">
                <a:solidFill>
                  <a:srgbClr val="000000"/>
                </a:solidFill>
                <a:cs typeface="Arial" charset="0"/>
              </a:rPr>
              <a:t>Policy is required to bring about a step-change in eco-innovation</a:t>
            </a:r>
            <a:endParaRPr lang="en-GB" sz="2000" b="1" dirty="0">
              <a:solidFill>
                <a:srgbClr val="000000"/>
              </a:solidFill>
              <a:latin typeface="Arial"/>
              <a:cs typeface="Arial"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p:cNvPicPr>
          <p:nvPr/>
        </p:nvPicPr>
        <p:blipFill>
          <a:blip r:embed="rId2" cstate="print"/>
          <a:srcRect/>
          <a:stretch>
            <a:fillRect/>
          </a:stretch>
        </p:blipFill>
        <p:spPr bwMode="auto">
          <a:xfrm>
            <a:off x="0" y="0"/>
            <a:ext cx="9144000" cy="1052513"/>
          </a:xfrm>
          <a:prstGeom prst="rect">
            <a:avLst/>
          </a:prstGeom>
          <a:noFill/>
          <a:ln w="9525">
            <a:noFill/>
            <a:miter lim="800000"/>
            <a:headEnd/>
            <a:tailEnd/>
          </a:ln>
        </p:spPr>
      </p:pic>
      <p:sp>
        <p:nvSpPr>
          <p:cNvPr id="5" name="Rectangle 2"/>
          <p:cNvSpPr txBox="1">
            <a:spLocks noChangeArrowheads="1"/>
          </p:cNvSpPr>
          <p:nvPr/>
        </p:nvSpPr>
        <p:spPr bwMode="auto">
          <a:xfrm>
            <a:off x="323850" y="1196975"/>
            <a:ext cx="8429625" cy="719138"/>
          </a:xfrm>
          <a:prstGeom prst="rect">
            <a:avLst/>
          </a:prstGeom>
          <a:noFill/>
          <a:ln w="9525">
            <a:noFill/>
            <a:miter lim="800000"/>
            <a:headEnd/>
            <a:tailEnd/>
          </a:ln>
        </p:spPr>
        <p:txBody>
          <a:bodyPr lIns="0" tIns="0" rIns="0" bIns="0"/>
          <a:lstStyle/>
          <a:p>
            <a:pPr>
              <a:defRPr/>
            </a:pPr>
            <a:r>
              <a:rPr lang="en-US" sz="2800" b="1" dirty="0">
                <a:solidFill>
                  <a:srgbClr val="000000"/>
                </a:solidFill>
                <a:cs typeface="Arial" charset="0"/>
              </a:rPr>
              <a:t>Policy approaches for green growth</a:t>
            </a:r>
            <a:endParaRPr lang="en-GB" sz="2800" b="1" kern="0" dirty="0">
              <a:solidFill>
                <a:srgbClr val="000000"/>
              </a:solidFill>
              <a:latin typeface="Arial"/>
              <a:cs typeface="Arial" charset="0"/>
            </a:endParaRPr>
          </a:p>
        </p:txBody>
      </p:sp>
      <p:sp>
        <p:nvSpPr>
          <p:cNvPr id="6" name="TextBox 2"/>
          <p:cNvSpPr txBox="1">
            <a:spLocks noChangeArrowheads="1"/>
          </p:cNvSpPr>
          <p:nvPr/>
        </p:nvSpPr>
        <p:spPr bwMode="auto">
          <a:xfrm>
            <a:off x="468313" y="1989138"/>
            <a:ext cx="8358187" cy="4216400"/>
          </a:xfrm>
          <a:prstGeom prst="rect">
            <a:avLst/>
          </a:prstGeom>
          <a:noFill/>
          <a:ln w="9525">
            <a:noFill/>
            <a:miter lim="800000"/>
            <a:headEnd/>
            <a:tailEnd/>
          </a:ln>
        </p:spPr>
        <p:txBody>
          <a:bodyPr>
            <a:spAutoFit/>
          </a:bodyPr>
          <a:lstStyle/>
          <a:p>
            <a:pPr marL="381000" indent="-381000">
              <a:buFont typeface="Arial" pitchFamily="34" charset="0"/>
              <a:buChar char="•"/>
              <a:tabLst>
                <a:tab pos="444500" algn="l"/>
              </a:tabLst>
              <a:defRPr/>
            </a:pPr>
            <a:r>
              <a:rPr lang="en-GB" sz="2400" dirty="0">
                <a:solidFill>
                  <a:srgbClr val="000000"/>
                </a:solidFill>
                <a:cs typeface="Arial" charset="0"/>
              </a:rPr>
              <a:t>Resource efficiency/productivity</a:t>
            </a:r>
          </a:p>
          <a:p>
            <a:pPr marL="381000" indent="-381000">
              <a:buFont typeface="Arial" pitchFamily="34" charset="0"/>
              <a:buChar char="•"/>
              <a:tabLst>
                <a:tab pos="444500" algn="l"/>
              </a:tabLst>
              <a:defRPr/>
            </a:pPr>
            <a:r>
              <a:rPr lang="en-GB" sz="2400" dirty="0">
                <a:solidFill>
                  <a:srgbClr val="000000"/>
                </a:solidFill>
                <a:cs typeface="Arial" charset="0"/>
              </a:rPr>
              <a:t>Circular economy (reduce, re-use, recycle)</a:t>
            </a:r>
          </a:p>
          <a:p>
            <a:pPr marL="381000" indent="-381000">
              <a:buFont typeface="Arial" pitchFamily="34" charset="0"/>
              <a:buChar char="•"/>
              <a:tabLst>
                <a:tab pos="444500" algn="l"/>
              </a:tabLst>
              <a:defRPr/>
            </a:pPr>
            <a:r>
              <a:rPr lang="en-GB" sz="2400" dirty="0">
                <a:solidFill>
                  <a:srgbClr val="000000"/>
                </a:solidFill>
                <a:cs typeface="Arial" charset="0"/>
              </a:rPr>
              <a:t>Waste hierarchy</a:t>
            </a:r>
          </a:p>
          <a:p>
            <a:pPr marL="381000" indent="-381000">
              <a:buFont typeface="Arial" pitchFamily="34" charset="0"/>
              <a:buChar char="•"/>
              <a:tabLst>
                <a:tab pos="444500" algn="l"/>
              </a:tabLst>
              <a:defRPr/>
            </a:pPr>
            <a:r>
              <a:rPr lang="en-GB" sz="2400" dirty="0">
                <a:solidFill>
                  <a:srgbClr val="000000"/>
                </a:solidFill>
                <a:cs typeface="Arial" charset="0"/>
              </a:rPr>
              <a:t>Extended producer responsibility</a:t>
            </a:r>
          </a:p>
          <a:p>
            <a:pPr marL="381000" indent="-381000">
              <a:buFont typeface="Arial" pitchFamily="34" charset="0"/>
              <a:buChar char="•"/>
              <a:tabLst>
                <a:tab pos="444500" algn="l"/>
              </a:tabLst>
              <a:defRPr/>
            </a:pPr>
            <a:r>
              <a:rPr lang="en-GB" sz="2400" dirty="0">
                <a:solidFill>
                  <a:srgbClr val="000000"/>
                </a:solidFill>
                <a:cs typeface="Arial" charset="0"/>
              </a:rPr>
              <a:t>Industrial symbiosis</a:t>
            </a:r>
          </a:p>
          <a:p>
            <a:pPr marL="381000" indent="-381000">
              <a:buFont typeface="Arial" pitchFamily="34" charset="0"/>
              <a:buChar char="•"/>
              <a:tabLst>
                <a:tab pos="444500" algn="l"/>
              </a:tabLst>
              <a:defRPr/>
            </a:pPr>
            <a:r>
              <a:rPr lang="en-GB" sz="2400" dirty="0">
                <a:solidFill>
                  <a:srgbClr val="000000"/>
                </a:solidFill>
                <a:cs typeface="Arial" charset="0"/>
              </a:rPr>
              <a:t>Instruments (market-based, regulation, voluntary agreements, information, R&amp;D/innovation):</a:t>
            </a:r>
          </a:p>
          <a:p>
            <a:pPr marL="781050" lvl="1" indent="-381000">
              <a:buFont typeface="Courier New" pitchFamily="49" charset="0"/>
              <a:buChar char="o"/>
              <a:tabLst>
                <a:tab pos="444500" algn="l"/>
              </a:tabLst>
              <a:defRPr/>
            </a:pPr>
            <a:r>
              <a:rPr lang="en-GB" sz="2000" dirty="0">
                <a:solidFill>
                  <a:srgbClr val="000000"/>
                </a:solidFill>
                <a:cs typeface="Arial" charset="0"/>
              </a:rPr>
              <a:t>Resource and environmental taxation</a:t>
            </a:r>
          </a:p>
          <a:p>
            <a:pPr marL="781050" lvl="1" indent="-381000">
              <a:buFont typeface="Courier New" pitchFamily="49" charset="0"/>
              <a:buChar char="o"/>
              <a:tabLst>
                <a:tab pos="444500" algn="l"/>
              </a:tabLst>
              <a:defRPr/>
            </a:pPr>
            <a:r>
              <a:rPr lang="en-GB" sz="2000" dirty="0">
                <a:solidFill>
                  <a:srgbClr val="000000"/>
                </a:solidFill>
                <a:cs typeface="Arial" charset="0"/>
              </a:rPr>
              <a:t>Recycling and efficiency targets</a:t>
            </a:r>
          </a:p>
          <a:p>
            <a:pPr marL="781050" lvl="1" indent="-381000">
              <a:buFont typeface="Courier New" pitchFamily="49" charset="0"/>
              <a:buChar char="o"/>
              <a:tabLst>
                <a:tab pos="444500" algn="l"/>
              </a:tabLst>
              <a:defRPr/>
            </a:pPr>
            <a:r>
              <a:rPr lang="en-GB" sz="2000" dirty="0">
                <a:solidFill>
                  <a:srgbClr val="000000"/>
                </a:solidFill>
                <a:cs typeface="Arial" charset="0"/>
              </a:rPr>
              <a:t>Take-back/deposit requirements</a:t>
            </a:r>
          </a:p>
          <a:p>
            <a:pPr marL="781050" lvl="1" indent="-381000">
              <a:buFont typeface="Courier New" pitchFamily="49" charset="0"/>
              <a:buChar char="o"/>
              <a:tabLst>
                <a:tab pos="444500" algn="l"/>
              </a:tabLst>
              <a:defRPr/>
            </a:pPr>
            <a:r>
              <a:rPr lang="en-GB" sz="2000" dirty="0">
                <a:solidFill>
                  <a:srgbClr val="000000"/>
                </a:solidFill>
                <a:cs typeface="Arial" charset="0"/>
              </a:rPr>
              <a:t>Consumer information/labelling</a:t>
            </a:r>
          </a:p>
          <a:p>
            <a:pPr>
              <a:defRPr/>
            </a:pPr>
            <a:endParaRPr lang="en-GB" sz="2000" b="1" dirty="0">
              <a:solidFill>
                <a:srgbClr val="000000"/>
              </a:solidFill>
              <a:latin typeface="Arial"/>
              <a:cs typeface="Arial"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p:cNvPicPr>
          <p:nvPr/>
        </p:nvPicPr>
        <p:blipFill>
          <a:blip r:embed="rId2" cstate="print"/>
          <a:srcRect/>
          <a:stretch>
            <a:fillRect/>
          </a:stretch>
        </p:blipFill>
        <p:spPr bwMode="auto">
          <a:xfrm>
            <a:off x="0" y="0"/>
            <a:ext cx="9144000" cy="1052513"/>
          </a:xfrm>
          <a:prstGeom prst="rect">
            <a:avLst/>
          </a:prstGeom>
          <a:noFill/>
          <a:ln w="9525">
            <a:noFill/>
            <a:miter lim="800000"/>
            <a:headEnd/>
            <a:tailEnd/>
          </a:ln>
        </p:spPr>
      </p:pic>
      <p:sp>
        <p:nvSpPr>
          <p:cNvPr id="5" name="Rectangle 2"/>
          <p:cNvSpPr txBox="1">
            <a:spLocks noChangeArrowheads="1"/>
          </p:cNvSpPr>
          <p:nvPr/>
        </p:nvSpPr>
        <p:spPr bwMode="auto">
          <a:xfrm>
            <a:off x="323850" y="1196975"/>
            <a:ext cx="8429625" cy="719138"/>
          </a:xfrm>
          <a:prstGeom prst="rect">
            <a:avLst/>
          </a:prstGeom>
          <a:noFill/>
          <a:ln w="9525">
            <a:noFill/>
            <a:miter lim="800000"/>
            <a:headEnd/>
            <a:tailEnd/>
          </a:ln>
        </p:spPr>
        <p:txBody>
          <a:bodyPr lIns="0" tIns="0" rIns="0" bIns="0"/>
          <a:lstStyle/>
          <a:p>
            <a:pPr>
              <a:defRPr/>
            </a:pPr>
            <a:r>
              <a:rPr lang="en-GB" sz="2800" dirty="0">
                <a:solidFill>
                  <a:srgbClr val="000000"/>
                </a:solidFill>
                <a:cs typeface="Arial" charset="0"/>
              </a:rPr>
              <a:t>The benefits of increased resource productivity</a:t>
            </a:r>
            <a:endParaRPr lang="en-GB" sz="2800" b="1" kern="0" dirty="0">
              <a:solidFill>
                <a:srgbClr val="000000"/>
              </a:solidFill>
              <a:latin typeface="Arial"/>
              <a:cs typeface="Arial" charset="0"/>
            </a:endParaRPr>
          </a:p>
        </p:txBody>
      </p:sp>
      <p:sp>
        <p:nvSpPr>
          <p:cNvPr id="6" name="TextBox 2"/>
          <p:cNvSpPr txBox="1">
            <a:spLocks noChangeArrowheads="1"/>
          </p:cNvSpPr>
          <p:nvPr/>
        </p:nvSpPr>
        <p:spPr bwMode="auto">
          <a:xfrm>
            <a:off x="468313" y="1989138"/>
            <a:ext cx="8358187" cy="5016500"/>
          </a:xfrm>
          <a:prstGeom prst="rect">
            <a:avLst/>
          </a:prstGeom>
          <a:noFill/>
          <a:ln w="9525">
            <a:noFill/>
            <a:miter lim="800000"/>
            <a:headEnd/>
            <a:tailEnd/>
          </a:ln>
        </p:spPr>
        <p:txBody>
          <a:bodyPr>
            <a:spAutoFit/>
          </a:bodyPr>
          <a:lstStyle/>
          <a:p>
            <a:pPr marL="361950" indent="-361950">
              <a:buFont typeface="Arial" pitchFamily="34" charset="0"/>
              <a:buChar char="•"/>
              <a:defRPr/>
            </a:pPr>
            <a:r>
              <a:rPr lang="en-GB" sz="2800" dirty="0">
                <a:solidFill>
                  <a:srgbClr val="000000"/>
                </a:solidFill>
                <a:cs typeface="Arial" charset="0"/>
              </a:rPr>
              <a:t>Negative cost opportunities for resource efficiency in the UK economy of £23 billion (</a:t>
            </a:r>
            <a:r>
              <a:rPr lang="en-GB" sz="2800" dirty="0" err="1">
                <a:solidFill>
                  <a:srgbClr val="000000"/>
                </a:solidFill>
                <a:cs typeface="Arial" charset="0"/>
              </a:rPr>
              <a:t>Oakdene</a:t>
            </a:r>
            <a:r>
              <a:rPr lang="en-GB" sz="2800" dirty="0">
                <a:solidFill>
                  <a:srgbClr val="000000"/>
                </a:solidFill>
                <a:cs typeface="Arial" charset="0"/>
              </a:rPr>
              <a:t> </a:t>
            </a:r>
            <a:r>
              <a:rPr lang="en-GB" sz="2800" dirty="0" err="1">
                <a:solidFill>
                  <a:srgbClr val="000000"/>
                </a:solidFill>
                <a:cs typeface="Arial" charset="0"/>
              </a:rPr>
              <a:t>Hollins</a:t>
            </a:r>
            <a:r>
              <a:rPr lang="en-GB" sz="2800" dirty="0">
                <a:solidFill>
                  <a:srgbClr val="000000"/>
                </a:solidFill>
                <a:cs typeface="Arial" charset="0"/>
              </a:rPr>
              <a:t> 2011)</a:t>
            </a:r>
          </a:p>
          <a:p>
            <a:pPr marL="361950" indent="-361950">
              <a:buFont typeface="Arial" pitchFamily="34" charset="0"/>
              <a:buChar char="•"/>
              <a:defRPr/>
            </a:pPr>
            <a:r>
              <a:rPr lang="en-GB" sz="2800" dirty="0">
                <a:solidFill>
                  <a:srgbClr val="000000"/>
                </a:solidFill>
                <a:cs typeface="Arial" charset="0"/>
              </a:rPr>
              <a:t>Innovation and investment: new technology, economic activity, exports</a:t>
            </a:r>
          </a:p>
          <a:p>
            <a:pPr marL="361950" indent="-361950">
              <a:buFont typeface="Arial" pitchFamily="34" charset="0"/>
              <a:buChar char="•"/>
              <a:defRPr/>
            </a:pPr>
            <a:r>
              <a:rPr lang="en-GB" sz="2800" dirty="0">
                <a:solidFill>
                  <a:srgbClr val="000000"/>
                </a:solidFill>
                <a:cs typeface="Arial" charset="0"/>
              </a:rPr>
              <a:t>Increased resource security (reduced vulnerability): food, water, energy, rare materials</a:t>
            </a:r>
          </a:p>
          <a:p>
            <a:pPr marL="361950" indent="-361950">
              <a:buFont typeface="Arial" pitchFamily="34" charset="0"/>
              <a:buChar char="•"/>
              <a:defRPr/>
            </a:pPr>
            <a:r>
              <a:rPr lang="en-GB" sz="2800" dirty="0">
                <a:solidFill>
                  <a:srgbClr val="000000"/>
                </a:solidFill>
                <a:cs typeface="Arial" charset="0"/>
              </a:rPr>
              <a:t>Environmental improvement: reduced GHG emissions, waste to landfill, extraction of virgin materials</a:t>
            </a:r>
          </a:p>
          <a:p>
            <a:pPr marL="781050" lvl="1" indent="-381000">
              <a:buFont typeface="Courier New" pitchFamily="49" charset="0"/>
              <a:buChar char="o"/>
              <a:tabLst>
                <a:tab pos="444500" algn="l"/>
              </a:tabLst>
              <a:defRPr/>
            </a:pPr>
            <a:endParaRPr lang="en-GB" sz="2000" dirty="0">
              <a:solidFill>
                <a:srgbClr val="000000"/>
              </a:solidFill>
              <a:cs typeface="Arial" charset="0"/>
            </a:endParaRPr>
          </a:p>
          <a:p>
            <a:pPr>
              <a:defRPr/>
            </a:pPr>
            <a:endParaRPr lang="en-GB" sz="2000" b="1" dirty="0">
              <a:solidFill>
                <a:srgbClr val="000000"/>
              </a:solidFill>
              <a:latin typeface="Arial"/>
              <a:cs typeface="Arial"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755650" y="1989138"/>
            <a:ext cx="6840538" cy="641350"/>
          </a:xfrm>
          <a:prstGeom prst="rect">
            <a:avLst/>
          </a:prstGeom>
          <a:noFill/>
          <a:ln w="9525">
            <a:noFill/>
            <a:miter lim="800000"/>
            <a:headEnd/>
            <a:tailEnd/>
          </a:ln>
        </p:spPr>
        <p:txBody>
          <a:bodyPr>
            <a:spAutoFit/>
          </a:bodyPr>
          <a:lstStyle/>
          <a:p>
            <a:pPr>
              <a:spcBef>
                <a:spcPct val="50000"/>
              </a:spcBef>
            </a:pPr>
            <a:r>
              <a:rPr lang="en-GB" sz="3600" b="1" smtClean="0">
                <a:solidFill>
                  <a:srgbClr val="FFFFFF"/>
                </a:solidFill>
                <a:cs typeface="Arial" charset="0"/>
              </a:rPr>
              <a:t>Thank You</a:t>
            </a:r>
            <a:endParaRPr lang="en-US" sz="3600" b="1" smtClean="0">
              <a:solidFill>
                <a:srgbClr val="FFFFFF"/>
              </a:solidFill>
              <a:cs typeface="Arial" charset="0"/>
            </a:endParaRPr>
          </a:p>
        </p:txBody>
      </p:sp>
      <p:sp>
        <p:nvSpPr>
          <p:cNvPr id="32771" name="Text Box 5"/>
          <p:cNvSpPr txBox="1">
            <a:spLocks noChangeArrowheads="1"/>
          </p:cNvSpPr>
          <p:nvPr/>
        </p:nvSpPr>
        <p:spPr bwMode="auto">
          <a:xfrm>
            <a:off x="0" y="6156325"/>
            <a:ext cx="9396413" cy="708025"/>
          </a:xfrm>
          <a:prstGeom prst="rect">
            <a:avLst/>
          </a:prstGeom>
          <a:noFill/>
          <a:ln w="9525">
            <a:noFill/>
            <a:miter lim="800000"/>
            <a:headEnd/>
            <a:tailEnd/>
          </a:ln>
        </p:spPr>
        <p:txBody>
          <a:bodyPr>
            <a:spAutoFit/>
          </a:bodyPr>
          <a:lstStyle/>
          <a:p>
            <a:pPr>
              <a:spcBef>
                <a:spcPct val="50000"/>
              </a:spcBef>
            </a:pPr>
            <a:r>
              <a:rPr lang="en-GB" sz="4000" b="1" smtClean="0">
                <a:solidFill>
                  <a:srgbClr val="FFFFFF"/>
                </a:solidFill>
                <a:cs typeface="Arial" charset="0"/>
              </a:rPr>
              <a:t>www.ucl.ac.uk/sustainable-resources</a:t>
            </a:r>
            <a:endParaRPr lang="en-US" sz="4000" b="1" smtClean="0">
              <a:solidFill>
                <a:srgbClr val="FFFFFF"/>
              </a:solidFill>
              <a:cs typeface="Arial"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cy-GB" smtClean="0"/>
              <a:t>Panel Discussion 2</a:t>
            </a:r>
            <a:endParaRPr/>
          </a:p>
        </p:txBody>
      </p:sp>
      <p:sp>
        <p:nvSpPr>
          <p:cNvPr id="86021" name="Content Placeholder 2"/>
          <p:cNvSpPr>
            <a:spLocks noGrp="1"/>
          </p:cNvSpPr>
          <p:nvPr>
            <p:ph idx="1"/>
          </p:nvPr>
        </p:nvSpPr>
        <p:spPr>
          <a:xfrm>
            <a:off x="971550" y="1052141"/>
            <a:ext cx="7921625" cy="1728787"/>
          </a:xfrm>
        </p:spPr>
        <p:txBody>
          <a:bodyPr/>
          <a:lstStyle/>
          <a:p>
            <a:pPr algn="ctr">
              <a:buNone/>
            </a:pPr>
            <a:r>
              <a:rPr lang="en-GB" sz="3600" b="1" dirty="0" smtClean="0"/>
              <a:t>“Green Growth: The Grand Policy Challenge and the Role of Science”</a:t>
            </a:r>
            <a:endParaRPr lang="en-US" sz="3600" b="1" dirty="0" smtClean="0">
              <a:latin typeface="Arial" charset="0"/>
              <a:cs typeface="Arial" charset="0"/>
            </a:endParaRPr>
          </a:p>
        </p:txBody>
      </p:sp>
      <p:sp>
        <p:nvSpPr>
          <p:cNvPr id="86026" name="TextBox 11"/>
          <p:cNvSpPr txBox="1">
            <a:spLocks noChangeArrowheads="1"/>
          </p:cNvSpPr>
          <p:nvPr/>
        </p:nvSpPr>
        <p:spPr bwMode="auto">
          <a:xfrm>
            <a:off x="971601" y="6165850"/>
            <a:ext cx="7704856" cy="461665"/>
          </a:xfrm>
          <a:prstGeom prst="rect">
            <a:avLst/>
          </a:prstGeom>
          <a:noFill/>
          <a:ln w="9525">
            <a:noFill/>
            <a:miter lim="800000"/>
            <a:headEnd/>
            <a:tailEnd/>
          </a:ln>
        </p:spPr>
        <p:txBody>
          <a:bodyPr wrap="square">
            <a:spAutoFit/>
          </a:bodyPr>
          <a:lstStyle/>
          <a:p>
            <a:pPr algn="ctr"/>
            <a:r>
              <a:rPr lang="cy-GB" sz="2400" b="1" i="1" dirty="0"/>
              <a:t>Professor Michael Mainelli </a:t>
            </a:r>
            <a:r>
              <a:rPr lang="cy-GB" sz="2400" dirty="0"/>
              <a:t>(Chair)</a:t>
            </a:r>
            <a:endParaRPr lang="en-US" sz="2400" dirty="0"/>
          </a:p>
        </p:txBody>
      </p:sp>
      <p:sp>
        <p:nvSpPr>
          <p:cNvPr id="5" name="TextBox 4"/>
          <p:cNvSpPr txBox="1"/>
          <p:nvPr/>
        </p:nvSpPr>
        <p:spPr>
          <a:xfrm>
            <a:off x="755576" y="3645024"/>
            <a:ext cx="8208912" cy="1938992"/>
          </a:xfrm>
          <a:prstGeom prst="rect">
            <a:avLst/>
          </a:prstGeom>
          <a:noFill/>
        </p:spPr>
        <p:txBody>
          <a:bodyPr wrap="square" rtlCol="0">
            <a:spAutoFit/>
          </a:bodyPr>
          <a:lstStyle/>
          <a:p>
            <a:pPr algn="ctr"/>
            <a:r>
              <a:rPr lang="en-GB" sz="2400" b="1" i="1" dirty="0" smtClean="0"/>
              <a:t>Professor Paul Ekins, UCL Energy Institute</a:t>
            </a:r>
          </a:p>
          <a:p>
            <a:pPr algn="ctr"/>
            <a:r>
              <a:rPr lang="en-GB" sz="2400" b="1" i="1" dirty="0" smtClean="0"/>
              <a:t>Dr Steven Fries, DECC</a:t>
            </a:r>
          </a:p>
          <a:p>
            <a:pPr algn="ctr"/>
            <a:r>
              <a:rPr lang="en-GB" sz="2400" b="1" i="1" dirty="0" smtClean="0"/>
              <a:t>Chris </a:t>
            </a:r>
            <a:r>
              <a:rPr lang="en-GB" sz="2400" b="1" i="1" dirty="0" err="1" smtClean="0"/>
              <a:t>Goodall</a:t>
            </a:r>
            <a:r>
              <a:rPr lang="en-GB" sz="2400" b="1" i="1" dirty="0" smtClean="0"/>
              <a:t>, Carbon Commentary</a:t>
            </a:r>
          </a:p>
          <a:p>
            <a:pPr algn="ctr"/>
            <a:r>
              <a:rPr lang="en-GB" sz="2400" b="1" i="1" dirty="0" smtClean="0"/>
              <a:t>Andrew Simms, the new economics foundation</a:t>
            </a:r>
          </a:p>
          <a:p>
            <a:pPr algn="ctr"/>
            <a:endParaRPr lang="en-GB" sz="2400" dirty="0" smtClean="0">
              <a:cs typeface="Arial"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cy-GB" smtClean="0"/>
              <a:t>Closing Remarks</a:t>
            </a:r>
            <a:endParaRPr/>
          </a:p>
        </p:txBody>
      </p:sp>
      <p:sp>
        <p:nvSpPr>
          <p:cNvPr id="87045" name="Content Placeholder 2"/>
          <p:cNvSpPr>
            <a:spLocks noGrp="1"/>
          </p:cNvSpPr>
          <p:nvPr>
            <p:ph idx="1"/>
          </p:nvPr>
        </p:nvSpPr>
        <p:spPr>
          <a:xfrm>
            <a:off x="971550" y="1214438"/>
            <a:ext cx="7921625" cy="5143500"/>
          </a:xfrm>
        </p:spPr>
        <p:txBody>
          <a:bodyPr/>
          <a:lstStyle/>
          <a:p>
            <a:pPr algn="ctr">
              <a:buFont typeface="Arial" charset="0"/>
              <a:buNone/>
            </a:pPr>
            <a:endParaRPr lang="cy-GB" sz="4000" dirty="0" smtClean="0">
              <a:latin typeface="Arial" charset="0"/>
              <a:cs typeface="Arial" charset="0"/>
            </a:endParaRPr>
          </a:p>
          <a:p>
            <a:pPr algn="ctr">
              <a:buFont typeface="Arial" charset="0"/>
              <a:buNone/>
            </a:pPr>
            <a:endParaRPr lang="cy-GB" dirty="0" smtClean="0">
              <a:latin typeface="Arial" charset="0"/>
              <a:cs typeface="Arial" charset="0"/>
            </a:endParaRPr>
          </a:p>
          <a:p>
            <a:pPr algn="ctr">
              <a:buFont typeface="Arial" charset="0"/>
              <a:buNone/>
            </a:pPr>
            <a:r>
              <a:rPr lang="en-GB" sz="3600" b="1" dirty="0" smtClean="0">
                <a:latin typeface="Arial" charset="0"/>
                <a:cs typeface="Arial" charset="0"/>
              </a:rPr>
              <a:t>Professor Michael Mainelli</a:t>
            </a:r>
          </a:p>
          <a:p>
            <a:pPr algn="ctr">
              <a:buFont typeface="Arial" charset="0"/>
              <a:buNone/>
            </a:pPr>
            <a:endParaRPr lang="en-GB" sz="3600" b="1" dirty="0" smtClean="0">
              <a:latin typeface="Arial" charset="0"/>
              <a:cs typeface="Arial" charset="0"/>
            </a:endParaRPr>
          </a:p>
          <a:p>
            <a:pPr algn="ctr">
              <a:buFont typeface="Arial" charset="0"/>
              <a:buNone/>
            </a:pPr>
            <a:r>
              <a:rPr lang="en-GB" sz="3600" b="1" dirty="0" smtClean="0">
                <a:latin typeface="Arial" charset="0"/>
                <a:cs typeface="Arial" charset="0"/>
              </a:rPr>
              <a:t>Chairman, Z/Yen Group</a:t>
            </a:r>
          </a:p>
          <a:p>
            <a:pPr algn="ctr">
              <a:buNone/>
            </a:pPr>
            <a:r>
              <a:rPr lang="en-GB" sz="3600" b="1" dirty="0" smtClean="0">
                <a:latin typeface="Arial" charset="0"/>
                <a:cs typeface="Arial" charset="0"/>
              </a:rPr>
              <a:t>Principal Advisor, Long Finance</a:t>
            </a:r>
          </a:p>
          <a:p>
            <a:pPr algn="ctr">
              <a:buFont typeface="Arial" charset="0"/>
              <a:buNone/>
            </a:pPr>
            <a:endParaRPr lang="en-GB" sz="3600" b="1" dirty="0" smtClean="0">
              <a:latin typeface="Arial" charset="0"/>
              <a:cs typeface="Arial" charset="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3" descr="FCF Logo.jpg"/>
          <p:cNvPicPr>
            <a:picLocks noChangeAspect="1"/>
          </p:cNvPicPr>
          <p:nvPr/>
        </p:nvPicPr>
        <p:blipFill>
          <a:blip r:embed="rId2" cstate="print"/>
          <a:srcRect/>
          <a:stretch>
            <a:fillRect/>
          </a:stretch>
        </p:blipFill>
        <p:spPr bwMode="auto">
          <a:xfrm>
            <a:off x="6947768" y="1268760"/>
            <a:ext cx="762000" cy="742950"/>
          </a:xfrm>
          <a:prstGeom prst="rect">
            <a:avLst/>
          </a:prstGeom>
          <a:noFill/>
          <a:ln w="9525">
            <a:noFill/>
            <a:miter lim="800000"/>
            <a:headEnd/>
            <a:tailEnd/>
          </a:ln>
        </p:spPr>
      </p:pic>
      <p:pic>
        <p:nvPicPr>
          <p:cNvPr id="88067" name="Picture 4" descr="Meta-Commerce Logo.jpg"/>
          <p:cNvPicPr>
            <a:picLocks noChangeAspect="1"/>
          </p:cNvPicPr>
          <p:nvPr/>
        </p:nvPicPr>
        <p:blipFill>
          <a:blip r:embed="rId3" cstate="print"/>
          <a:stretch>
            <a:fillRect/>
          </a:stretch>
        </p:blipFill>
        <p:spPr bwMode="auto">
          <a:xfrm>
            <a:off x="6876330" y="3143950"/>
            <a:ext cx="935038" cy="831145"/>
          </a:xfrm>
          <a:prstGeom prst="rect">
            <a:avLst/>
          </a:prstGeom>
          <a:noFill/>
          <a:ln w="9525">
            <a:noFill/>
            <a:miter lim="800000"/>
            <a:headEnd/>
            <a:tailEnd/>
          </a:ln>
        </p:spPr>
      </p:pic>
      <p:pic>
        <p:nvPicPr>
          <p:cNvPr id="88068" name="Picture 5" descr="Coin.jpg"/>
          <p:cNvPicPr>
            <a:picLocks noChangeAspect="1"/>
          </p:cNvPicPr>
          <p:nvPr/>
        </p:nvPicPr>
        <p:blipFill>
          <a:blip r:embed="rId4" cstate="print"/>
          <a:srcRect/>
          <a:stretch>
            <a:fillRect/>
          </a:stretch>
        </p:blipFill>
        <p:spPr bwMode="auto">
          <a:xfrm>
            <a:off x="6876330" y="4726335"/>
            <a:ext cx="1008063" cy="1000125"/>
          </a:xfrm>
          <a:prstGeom prst="rect">
            <a:avLst/>
          </a:prstGeom>
          <a:noFill/>
          <a:ln w="9525">
            <a:noFill/>
            <a:miter lim="800000"/>
            <a:headEnd/>
            <a:tailEnd/>
          </a:ln>
        </p:spPr>
      </p:pic>
      <p:pic>
        <p:nvPicPr>
          <p:cNvPr id="88069" name="Picture 15" descr="London_accord_leaf_RGB.jpg"/>
          <p:cNvPicPr>
            <a:picLocks noChangeAspect="1"/>
          </p:cNvPicPr>
          <p:nvPr/>
        </p:nvPicPr>
        <p:blipFill>
          <a:blip r:embed="rId5" cstate="print"/>
          <a:srcRect/>
          <a:stretch>
            <a:fillRect/>
          </a:stretch>
        </p:blipFill>
        <p:spPr bwMode="auto">
          <a:xfrm>
            <a:off x="1187450" y="1196975"/>
            <a:ext cx="1081088" cy="1055688"/>
          </a:xfrm>
          <a:prstGeom prst="rect">
            <a:avLst/>
          </a:prstGeom>
          <a:noFill/>
          <a:ln w="9525">
            <a:noFill/>
            <a:miter lim="800000"/>
            <a:headEnd/>
            <a:tailEnd/>
          </a:ln>
        </p:spPr>
      </p:pic>
      <p:sp>
        <p:nvSpPr>
          <p:cNvPr id="88070" name="TextBox 9"/>
          <p:cNvSpPr txBox="1">
            <a:spLocks noChangeArrowheads="1"/>
          </p:cNvSpPr>
          <p:nvPr/>
        </p:nvSpPr>
        <p:spPr bwMode="auto">
          <a:xfrm>
            <a:off x="1763713" y="1844675"/>
            <a:ext cx="2232025" cy="369888"/>
          </a:xfrm>
          <a:prstGeom prst="rect">
            <a:avLst/>
          </a:prstGeom>
          <a:noFill/>
          <a:ln w="9525">
            <a:noFill/>
            <a:miter lim="800000"/>
            <a:headEnd/>
            <a:tailEnd/>
          </a:ln>
        </p:spPr>
        <p:txBody>
          <a:bodyPr>
            <a:spAutoFit/>
          </a:bodyPr>
          <a:lstStyle/>
          <a:p>
            <a:pPr algn="ctr"/>
            <a:r>
              <a:rPr lang="cy-GB"/>
              <a:t>London Accord</a:t>
            </a:r>
            <a:endParaRPr lang="en-US"/>
          </a:p>
        </p:txBody>
      </p:sp>
      <p:sp>
        <p:nvSpPr>
          <p:cNvPr id="88071" name="TextBox 10"/>
          <p:cNvSpPr txBox="1">
            <a:spLocks noChangeArrowheads="1"/>
          </p:cNvSpPr>
          <p:nvPr/>
        </p:nvSpPr>
        <p:spPr bwMode="auto">
          <a:xfrm>
            <a:off x="6084168" y="2133947"/>
            <a:ext cx="2447925" cy="368300"/>
          </a:xfrm>
          <a:prstGeom prst="rect">
            <a:avLst/>
          </a:prstGeom>
          <a:noFill/>
          <a:ln w="9525">
            <a:noFill/>
            <a:miter lim="800000"/>
            <a:headEnd/>
            <a:tailEnd/>
          </a:ln>
        </p:spPr>
        <p:txBody>
          <a:bodyPr>
            <a:spAutoFit/>
          </a:bodyPr>
          <a:lstStyle/>
          <a:p>
            <a:pPr algn="ctr"/>
            <a:r>
              <a:rPr lang="cy-GB"/>
              <a:t>Financial Centre Futures</a:t>
            </a:r>
            <a:endParaRPr lang="en-US"/>
          </a:p>
        </p:txBody>
      </p:sp>
      <p:sp>
        <p:nvSpPr>
          <p:cNvPr id="88072" name="TextBox 11"/>
          <p:cNvSpPr txBox="1">
            <a:spLocks noChangeArrowheads="1"/>
          </p:cNvSpPr>
          <p:nvPr/>
        </p:nvSpPr>
        <p:spPr bwMode="auto">
          <a:xfrm>
            <a:off x="6263555" y="4150072"/>
            <a:ext cx="2447925" cy="368300"/>
          </a:xfrm>
          <a:prstGeom prst="rect">
            <a:avLst/>
          </a:prstGeom>
          <a:noFill/>
          <a:ln w="9525">
            <a:noFill/>
            <a:miter lim="800000"/>
            <a:headEnd/>
            <a:tailEnd/>
          </a:ln>
        </p:spPr>
        <p:txBody>
          <a:bodyPr>
            <a:spAutoFit/>
          </a:bodyPr>
          <a:lstStyle/>
          <a:p>
            <a:pPr algn="ctr"/>
            <a:r>
              <a:rPr lang="cy-GB"/>
              <a:t>Meta-Commerce</a:t>
            </a:r>
            <a:endParaRPr lang="en-US"/>
          </a:p>
        </p:txBody>
      </p:sp>
      <p:sp>
        <p:nvSpPr>
          <p:cNvPr id="88073" name="TextBox 12"/>
          <p:cNvSpPr txBox="1">
            <a:spLocks noChangeArrowheads="1"/>
          </p:cNvSpPr>
          <p:nvPr/>
        </p:nvSpPr>
        <p:spPr bwMode="auto">
          <a:xfrm>
            <a:off x="6442943" y="5805835"/>
            <a:ext cx="1944687" cy="369887"/>
          </a:xfrm>
          <a:prstGeom prst="rect">
            <a:avLst/>
          </a:prstGeom>
          <a:noFill/>
          <a:ln w="9525">
            <a:noFill/>
            <a:miter lim="800000"/>
            <a:headEnd/>
            <a:tailEnd/>
          </a:ln>
        </p:spPr>
        <p:txBody>
          <a:bodyPr>
            <a:spAutoFit/>
          </a:bodyPr>
          <a:lstStyle/>
          <a:p>
            <a:pPr algn="ctr"/>
            <a:r>
              <a:rPr lang="cy-GB"/>
              <a:t>Eternal Coin</a:t>
            </a:r>
            <a:endParaRPr lang="en-US"/>
          </a:p>
        </p:txBody>
      </p:sp>
      <p:sp>
        <p:nvSpPr>
          <p:cNvPr id="14" name="Title 13"/>
          <p:cNvSpPr>
            <a:spLocks noGrp="1"/>
          </p:cNvSpPr>
          <p:nvPr>
            <p:ph type="title"/>
          </p:nvPr>
        </p:nvSpPr>
        <p:spPr/>
        <p:txBody>
          <a:bodyPr/>
          <a:lstStyle/>
          <a:p>
            <a:pPr>
              <a:defRPr/>
            </a:pPr>
            <a:r>
              <a:rPr lang="cy-GB" smtClean="0"/>
              <a:t>Long Finance Programmes</a:t>
            </a:r>
            <a:endParaRPr/>
          </a:p>
        </p:txBody>
      </p:sp>
      <p:sp>
        <p:nvSpPr>
          <p:cNvPr id="88077" name="Content Placeholder 16"/>
          <p:cNvSpPr>
            <a:spLocks noGrp="1"/>
          </p:cNvSpPr>
          <p:nvPr>
            <p:ph sz="half" idx="2"/>
          </p:nvPr>
        </p:nvSpPr>
        <p:spPr>
          <a:xfrm>
            <a:off x="1039490" y="1196975"/>
            <a:ext cx="3892550" cy="5000625"/>
          </a:xfrm>
        </p:spPr>
        <p:txBody>
          <a:bodyPr/>
          <a:lstStyle/>
          <a:p>
            <a:endParaRPr lang="cy-GB" dirty="0" smtClean="0">
              <a:latin typeface="Arial" charset="0"/>
              <a:cs typeface="Arial" charset="0"/>
            </a:endParaRPr>
          </a:p>
          <a:p>
            <a:pPr>
              <a:buFont typeface="Arial" charset="0"/>
              <a:buNone/>
            </a:pPr>
            <a:endParaRPr lang="cy-GB" dirty="0" smtClean="0">
              <a:latin typeface="Arial" charset="0"/>
              <a:cs typeface="Arial" charset="0"/>
            </a:endParaRPr>
          </a:p>
          <a:p>
            <a:pPr lvl="1">
              <a:buFont typeface="Wingdings" pitchFamily="2" charset="2"/>
              <a:buNone/>
            </a:pPr>
            <a:endParaRPr lang="cy-GB" sz="1600" dirty="0" smtClean="0">
              <a:latin typeface="Arial" charset="0"/>
              <a:cs typeface="Arial" charset="0"/>
            </a:endParaRPr>
          </a:p>
          <a:p>
            <a:r>
              <a:rPr lang="cy-GB" sz="2000" dirty="0" smtClean="0">
                <a:latin typeface="Arial" charset="0"/>
                <a:cs typeface="Arial" charset="0"/>
              </a:rPr>
              <a:t>Founded 2005</a:t>
            </a:r>
          </a:p>
          <a:p>
            <a:r>
              <a:rPr lang="cy-GB" sz="2000" dirty="0" smtClean="0">
                <a:latin typeface="Arial" charset="0"/>
                <a:cs typeface="Arial" charset="0"/>
              </a:rPr>
              <a:t>Focus on finance &amp; ESG issues</a:t>
            </a:r>
          </a:p>
          <a:p>
            <a:r>
              <a:rPr lang="cy-GB" sz="2000" dirty="0" smtClean="0">
                <a:latin typeface="Arial" charset="0"/>
                <a:cs typeface="Arial" charset="0"/>
              </a:rPr>
              <a:t>Over 50 contributing organisations </a:t>
            </a:r>
          </a:p>
          <a:p>
            <a:r>
              <a:rPr lang="cy-GB" sz="2000" dirty="0" smtClean="0">
                <a:latin typeface="Arial" charset="0"/>
                <a:cs typeface="Arial" charset="0"/>
              </a:rPr>
              <a:t>Over 300 reports free to access on the website</a:t>
            </a:r>
          </a:p>
          <a:p>
            <a:r>
              <a:rPr lang="cy-GB" sz="2000" dirty="0" smtClean="0">
                <a:latin typeface="Arial" charset="0"/>
                <a:cs typeface="Arial" charset="0"/>
              </a:rPr>
              <a:t>Long Finance’s ‘</a:t>
            </a:r>
            <a:r>
              <a:rPr lang="cy-GB" sz="2000" i="1" dirty="0" smtClean="0">
                <a:latin typeface="Arial" charset="0"/>
                <a:cs typeface="Arial" charset="0"/>
              </a:rPr>
              <a:t>sustainable finance</a:t>
            </a:r>
            <a:r>
              <a:rPr lang="cy-GB" sz="2000" dirty="0" smtClean="0">
                <a:latin typeface="Arial" charset="0"/>
                <a:cs typeface="Arial" charset="0"/>
              </a:rPr>
              <a:t>’ programme</a:t>
            </a:r>
          </a:p>
          <a:p>
            <a:pPr>
              <a:buFont typeface="Arial" charset="0"/>
              <a:buNone/>
            </a:pPr>
            <a:endParaRPr lang="cy-GB" dirty="0" smtClean="0">
              <a:latin typeface="Arial" charset="0"/>
              <a:cs typeface="Arial" charset="0"/>
            </a:endParaRPr>
          </a:p>
          <a:p>
            <a:endParaRPr lang="en-US"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cy-GB" smtClean="0"/>
              <a:t>Long Finance Publications</a:t>
            </a:r>
            <a:endParaRPr/>
          </a:p>
        </p:txBody>
      </p:sp>
      <p:sp>
        <p:nvSpPr>
          <p:cNvPr id="89093" name="Text Placeholder 2"/>
          <p:cNvSpPr>
            <a:spLocks noGrp="1"/>
          </p:cNvSpPr>
          <p:nvPr>
            <p:ph type="body" idx="1"/>
          </p:nvPr>
        </p:nvSpPr>
        <p:spPr>
          <a:xfrm>
            <a:off x="971550" y="1285875"/>
            <a:ext cx="3887788" cy="639763"/>
          </a:xfrm>
        </p:spPr>
        <p:txBody>
          <a:bodyPr/>
          <a:lstStyle/>
          <a:p>
            <a:r>
              <a:rPr lang="cy-GB" smtClean="0">
                <a:latin typeface="Arial" charset="0"/>
                <a:cs typeface="Arial" charset="0"/>
              </a:rPr>
              <a:t>	</a:t>
            </a:r>
            <a:endParaRPr lang="en-US" smtClean="0">
              <a:latin typeface="Arial" charset="0"/>
              <a:cs typeface="Arial" charset="0"/>
            </a:endParaRPr>
          </a:p>
        </p:txBody>
      </p:sp>
      <p:pic>
        <p:nvPicPr>
          <p:cNvPr id="7" name="Content Placeholder 6" descr="DAVID_STEVEN_LongFinance - Front Cover.jpg"/>
          <p:cNvPicPr>
            <a:picLocks noGrp="1" noChangeAspect="1"/>
          </p:cNvPicPr>
          <p:nvPr>
            <p:ph sz="half" idx="2"/>
          </p:nvPr>
        </p:nvPicPr>
        <p:blipFill>
          <a:blip r:embed="rId3" cstate="print"/>
          <a:stretch>
            <a:fillRect/>
          </a:stretch>
        </p:blipFill>
        <p:spPr>
          <a:xfrm>
            <a:off x="965054" y="1496351"/>
            <a:ext cx="1368152" cy="1932649"/>
          </a:xfrm>
          <a:ln>
            <a:solidFill>
              <a:schemeClr val="tx1">
                <a:lumMod val="65000"/>
              </a:schemeClr>
            </a:solidFill>
          </a:ln>
        </p:spPr>
      </p:pic>
      <p:pic>
        <p:nvPicPr>
          <p:cNvPr id="8" name="Content Placeholder 7" descr="In Search Of The Eternal Coin - Front Cover.jpg"/>
          <p:cNvPicPr>
            <a:picLocks noGrp="1" noChangeAspect="1"/>
          </p:cNvPicPr>
          <p:nvPr>
            <p:ph sz="quarter" idx="4"/>
          </p:nvPr>
        </p:nvPicPr>
        <p:blipFill>
          <a:blip r:embed="rId4" cstate="print"/>
          <a:stretch>
            <a:fillRect/>
          </a:stretch>
        </p:blipFill>
        <p:spPr>
          <a:xfrm>
            <a:off x="4133405" y="1484785"/>
            <a:ext cx="1372388" cy="1944215"/>
          </a:xfrm>
          <a:ln>
            <a:solidFill>
              <a:schemeClr val="tx1">
                <a:lumMod val="65000"/>
              </a:schemeClr>
            </a:solidFill>
          </a:ln>
        </p:spPr>
      </p:pic>
      <p:pic>
        <p:nvPicPr>
          <p:cNvPr id="11" name="Picture 10" descr="In Safe Hands COVER.jpg"/>
          <p:cNvPicPr>
            <a:picLocks noChangeAspect="1"/>
          </p:cNvPicPr>
          <p:nvPr/>
        </p:nvPicPr>
        <p:blipFill>
          <a:blip r:embed="rId5" cstate="print"/>
          <a:stretch>
            <a:fillRect/>
          </a:stretch>
        </p:blipFill>
        <p:spPr>
          <a:xfrm>
            <a:off x="2549229" y="3943558"/>
            <a:ext cx="1368152" cy="1933714"/>
          </a:xfrm>
          <a:prstGeom prst="rect">
            <a:avLst/>
          </a:prstGeom>
          <a:ln>
            <a:solidFill>
              <a:schemeClr val="tx1"/>
            </a:solidFill>
          </a:ln>
        </p:spPr>
      </p:pic>
      <p:pic>
        <p:nvPicPr>
          <p:cNvPr id="12" name="Picture 11" descr="GFCI 11 cover.jpg"/>
          <p:cNvPicPr>
            <a:picLocks noChangeAspect="1"/>
          </p:cNvPicPr>
          <p:nvPr/>
        </p:nvPicPr>
        <p:blipFill>
          <a:blip r:embed="rId6" cstate="print"/>
          <a:stretch>
            <a:fillRect/>
          </a:stretch>
        </p:blipFill>
        <p:spPr>
          <a:xfrm>
            <a:off x="5782241" y="3933056"/>
            <a:ext cx="1378658" cy="1944216"/>
          </a:xfrm>
          <a:prstGeom prst="rect">
            <a:avLst/>
          </a:prstGeom>
          <a:ln>
            <a:solidFill>
              <a:schemeClr val="tx1"/>
            </a:solidFill>
          </a:ln>
        </p:spPr>
      </p:pic>
      <p:pic>
        <p:nvPicPr>
          <p:cNvPr id="13" name="Picture 12" descr="GFCI 12 cover.jpg"/>
          <p:cNvPicPr>
            <a:picLocks noChangeAspect="1"/>
          </p:cNvPicPr>
          <p:nvPr/>
        </p:nvPicPr>
        <p:blipFill>
          <a:blip r:embed="rId7" cstate="print"/>
          <a:stretch>
            <a:fillRect/>
          </a:stretch>
        </p:blipFill>
        <p:spPr>
          <a:xfrm>
            <a:off x="7438425" y="3933056"/>
            <a:ext cx="1375500" cy="1944216"/>
          </a:xfrm>
          <a:prstGeom prst="rect">
            <a:avLst/>
          </a:prstGeom>
          <a:ln>
            <a:solidFill>
              <a:schemeClr val="tx1"/>
            </a:solidFill>
          </a:ln>
        </p:spPr>
      </p:pic>
      <p:pic>
        <p:nvPicPr>
          <p:cNvPr id="14" name="Picture 13" descr="Future of UK Pensions 2011.jpg"/>
          <p:cNvPicPr>
            <a:picLocks noChangeAspect="1"/>
          </p:cNvPicPr>
          <p:nvPr/>
        </p:nvPicPr>
        <p:blipFill>
          <a:blip r:embed="rId8" cstate="print"/>
          <a:stretch>
            <a:fillRect/>
          </a:stretch>
        </p:blipFill>
        <p:spPr>
          <a:xfrm>
            <a:off x="2549229" y="1484784"/>
            <a:ext cx="1377439" cy="1944216"/>
          </a:xfrm>
          <a:prstGeom prst="rect">
            <a:avLst/>
          </a:prstGeom>
          <a:ln>
            <a:solidFill>
              <a:schemeClr val="tx1"/>
            </a:solidFill>
          </a:ln>
        </p:spPr>
      </p:pic>
      <p:pic>
        <p:nvPicPr>
          <p:cNvPr id="16" name="Picture 15" descr="GFCI 11 cover.jpg"/>
          <p:cNvPicPr>
            <a:picLocks noChangeAspect="1"/>
          </p:cNvPicPr>
          <p:nvPr/>
        </p:nvPicPr>
        <p:blipFill>
          <a:blip r:embed="rId9" cstate="print"/>
          <a:stretch>
            <a:fillRect/>
          </a:stretch>
        </p:blipFill>
        <p:spPr>
          <a:xfrm>
            <a:off x="4133405" y="3933056"/>
            <a:ext cx="1374832" cy="1944216"/>
          </a:xfrm>
          <a:prstGeom prst="rect">
            <a:avLst/>
          </a:prstGeom>
          <a:ln>
            <a:solidFill>
              <a:schemeClr val="tx1">
                <a:lumMod val="85000"/>
                <a:lumOff val="15000"/>
              </a:schemeClr>
            </a:solidFill>
          </a:ln>
        </p:spPr>
      </p:pic>
      <p:pic>
        <p:nvPicPr>
          <p:cNvPr id="17" name="Picture 16" descr="Great Game Cover.jpg"/>
          <p:cNvPicPr>
            <a:picLocks noChangeAspect="1"/>
          </p:cNvPicPr>
          <p:nvPr/>
        </p:nvPicPr>
        <p:blipFill>
          <a:blip r:embed="rId10" cstate="print"/>
          <a:stretch>
            <a:fillRect/>
          </a:stretch>
        </p:blipFill>
        <p:spPr>
          <a:xfrm>
            <a:off x="965053" y="3933056"/>
            <a:ext cx="1378657" cy="1944216"/>
          </a:xfrm>
          <a:prstGeom prst="rect">
            <a:avLst/>
          </a:prstGeom>
          <a:ln>
            <a:solidFill>
              <a:schemeClr val="tx1">
                <a:lumMod val="85000"/>
                <a:lumOff val="15000"/>
              </a:schemeClr>
            </a:solidFill>
          </a:ln>
        </p:spPr>
      </p:pic>
      <p:pic>
        <p:nvPicPr>
          <p:cNvPr id="18" name="Picture 17" descr="DAVID_STEVEN_LongFinance - Front Cover.jpg"/>
          <p:cNvPicPr>
            <a:picLocks noChangeAspect="1"/>
          </p:cNvPicPr>
          <p:nvPr/>
        </p:nvPicPr>
        <p:blipFill>
          <a:blip r:embed="rId11" cstate="print"/>
          <a:stretch>
            <a:fillRect/>
          </a:stretch>
        </p:blipFill>
        <p:spPr>
          <a:xfrm>
            <a:off x="5789589" y="1484784"/>
            <a:ext cx="1368152" cy="1936282"/>
          </a:xfrm>
          <a:prstGeom prst="rect">
            <a:avLst/>
          </a:prstGeom>
        </p:spPr>
      </p:pic>
      <p:pic>
        <p:nvPicPr>
          <p:cNvPr id="19" name="Picture 18" descr="Confidence Accounting Cover.jpg"/>
          <p:cNvPicPr>
            <a:picLocks noChangeAspect="1"/>
          </p:cNvPicPr>
          <p:nvPr/>
        </p:nvPicPr>
        <p:blipFill>
          <a:blip r:embed="rId12" cstate="print"/>
          <a:stretch>
            <a:fillRect/>
          </a:stretch>
        </p:blipFill>
        <p:spPr>
          <a:xfrm>
            <a:off x="7445774" y="1484784"/>
            <a:ext cx="1374698" cy="1944216"/>
          </a:xfrm>
          <a:prstGeom prst="rect">
            <a:avLst/>
          </a:prstGeom>
          <a:ln>
            <a:solidFill>
              <a:schemeClr val="tx1">
                <a:lumMod val="85000"/>
                <a:lumOff val="15000"/>
              </a:schemeClr>
            </a:solidFill>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Content Placeholder 6"/>
          <p:cNvSpPr>
            <a:spLocks noGrp="1"/>
          </p:cNvSpPr>
          <p:nvPr>
            <p:ph idx="1"/>
          </p:nvPr>
        </p:nvSpPr>
        <p:spPr>
          <a:xfrm>
            <a:off x="179512" y="1052736"/>
            <a:ext cx="8713663" cy="5143500"/>
          </a:xfrm>
        </p:spPr>
        <p:txBody>
          <a:bodyPr/>
          <a:lstStyle/>
          <a:p>
            <a:r>
              <a:rPr lang="en-US" sz="2400" b="1" dirty="0" smtClean="0">
                <a:latin typeface="Arial" charset="0"/>
                <a:cs typeface="Arial" charset="0"/>
              </a:rPr>
              <a:t>Events</a:t>
            </a:r>
          </a:p>
          <a:p>
            <a:pPr lvl="1"/>
            <a:r>
              <a:rPr lang="en-US" sz="2000" b="1" dirty="0" smtClean="0">
                <a:latin typeface="Arial" charset="0"/>
                <a:cs typeface="Arial" charset="0"/>
              </a:rPr>
              <a:t>The Role of Government Finance – 4 December 2012</a:t>
            </a:r>
          </a:p>
          <a:p>
            <a:pPr lvl="1"/>
            <a:r>
              <a:rPr lang="en-US" sz="2000" b="1" dirty="0" smtClean="0">
                <a:latin typeface="Arial" charset="0"/>
                <a:cs typeface="Arial" charset="0"/>
              </a:rPr>
              <a:t>Confidence in Corporate Reporting – 6 December 2012</a:t>
            </a:r>
          </a:p>
          <a:p>
            <a:pPr lvl="1"/>
            <a:r>
              <a:rPr lang="en-GB" sz="2000" b="1" dirty="0" smtClean="0">
                <a:latin typeface="Arial" charset="0"/>
                <a:cs typeface="Arial" charset="0"/>
              </a:rPr>
              <a:t>The Currency of Management - What Managing Money Teaches Us About People – 13 December 2012</a:t>
            </a:r>
            <a:endParaRPr lang="en-US" sz="2000" b="1" dirty="0" smtClean="0">
              <a:latin typeface="Arial" charset="0"/>
              <a:cs typeface="Arial" charset="0"/>
            </a:endParaRPr>
          </a:p>
          <a:p>
            <a:pPr lvl="1"/>
            <a:r>
              <a:rPr lang="en-US" sz="2000" b="1" dirty="0" smtClean="0">
                <a:latin typeface="Arial" charset="0"/>
                <a:cs typeface="Arial" charset="0"/>
              </a:rPr>
              <a:t>Long Finance Spring Conference – 13 March 2012</a:t>
            </a:r>
          </a:p>
          <a:p>
            <a:pPr lvl="1"/>
            <a:r>
              <a:rPr lang="en-US" sz="2000" b="1" dirty="0" smtClean="0">
                <a:latin typeface="Arial" charset="0"/>
                <a:cs typeface="Arial" charset="0"/>
              </a:rPr>
              <a:t>What Makes a Good Professional – 23 April 2013</a:t>
            </a:r>
          </a:p>
          <a:p>
            <a:pPr lvl="1" algn="ctr">
              <a:buNone/>
            </a:pPr>
            <a:r>
              <a:rPr lang="en-GB" sz="2000" dirty="0" smtClean="0">
                <a:hlinkClick r:id="rId2"/>
              </a:rPr>
              <a:t>www.longfinance.net/events.html</a:t>
            </a:r>
            <a:endParaRPr lang="en-US" sz="2000" b="1" dirty="0" smtClean="0">
              <a:latin typeface="Arial" charset="0"/>
              <a:cs typeface="Arial" charset="0"/>
            </a:endParaRPr>
          </a:p>
          <a:p>
            <a:r>
              <a:rPr lang="en-US" sz="2400" b="1" dirty="0" smtClean="0">
                <a:latin typeface="Arial" charset="0"/>
                <a:cs typeface="Arial" charset="0"/>
              </a:rPr>
              <a:t>Publications</a:t>
            </a:r>
          </a:p>
          <a:p>
            <a:pPr lvl="1"/>
            <a:r>
              <a:rPr lang="en-US" sz="2000" b="1" dirty="0" smtClean="0">
                <a:latin typeface="Arial" charset="0"/>
                <a:cs typeface="Arial" charset="0"/>
              </a:rPr>
              <a:t>Impact of the Euro Crisis on Emerging Markets – January 2013</a:t>
            </a:r>
          </a:p>
          <a:p>
            <a:pPr lvl="1"/>
            <a:r>
              <a:rPr lang="en-US" sz="2000" b="1" dirty="0" smtClean="0">
                <a:latin typeface="Arial" charset="0"/>
                <a:cs typeface="Arial" charset="0"/>
              </a:rPr>
              <a:t>GFCI 13 – March 2013</a:t>
            </a:r>
          </a:p>
          <a:p>
            <a:pPr lvl="1" algn="ctr">
              <a:buNone/>
            </a:pPr>
            <a:r>
              <a:rPr lang="en-GB" sz="2000" dirty="0" smtClean="0">
                <a:hlinkClick r:id="rId3"/>
              </a:rPr>
              <a:t>www.longfinance.net/publications.html</a:t>
            </a:r>
            <a:endParaRPr lang="en-US" sz="2000" b="1" dirty="0" smtClean="0">
              <a:latin typeface="Arial" charset="0"/>
              <a:cs typeface="Arial" charset="0"/>
              <a:hlinkClick r:id="rId4"/>
            </a:endParaRPr>
          </a:p>
          <a:p>
            <a:r>
              <a:rPr lang="en-US" sz="2400" b="1" dirty="0" smtClean="0">
                <a:latin typeface="Arial" charset="0"/>
                <a:cs typeface="Arial" charset="0"/>
              </a:rPr>
              <a:t>Long Finance Online Community - hear first about the latest news and events</a:t>
            </a:r>
            <a:endParaRPr lang="en-US" sz="2400" b="1" dirty="0" smtClean="0">
              <a:latin typeface="Arial" charset="0"/>
              <a:cs typeface="Arial" charset="0"/>
              <a:hlinkClick r:id="rId4"/>
            </a:endParaRPr>
          </a:p>
          <a:p>
            <a:pPr lvl="1" algn="ctr">
              <a:buNone/>
            </a:pPr>
            <a:r>
              <a:rPr lang="en-US" sz="2000" dirty="0" smtClean="0">
                <a:hlinkClick r:id="rId4"/>
              </a:rPr>
              <a:t>www.longfinance.net/online-community.html</a:t>
            </a:r>
            <a:endParaRPr lang="cy-GB" sz="2000" dirty="0" smtClean="0">
              <a:latin typeface="Arial" charset="0"/>
              <a:cs typeface="Arial" charset="0"/>
            </a:endParaRPr>
          </a:p>
          <a:p>
            <a:pPr lvl="1"/>
            <a:endParaRPr lang="cy-GB" dirty="0" smtClean="0">
              <a:latin typeface="Arial" charset="0"/>
              <a:cs typeface="Arial" charset="0"/>
            </a:endParaRPr>
          </a:p>
          <a:p>
            <a:pPr lvl="1"/>
            <a:endParaRPr lang="en-US" dirty="0" smtClean="0">
              <a:latin typeface="Arial" charset="0"/>
              <a:cs typeface="Arial" charset="0"/>
            </a:endParaRPr>
          </a:p>
        </p:txBody>
      </p:sp>
      <p:sp>
        <p:nvSpPr>
          <p:cNvPr id="2" name="Title 1"/>
          <p:cNvSpPr>
            <a:spLocks noGrp="1"/>
          </p:cNvSpPr>
          <p:nvPr>
            <p:ph type="title"/>
          </p:nvPr>
        </p:nvSpPr>
        <p:spPr/>
        <p:txBody>
          <a:bodyPr/>
          <a:lstStyle/>
          <a:p>
            <a:pPr>
              <a:defRPr/>
            </a:pPr>
            <a:r>
              <a:rPr lang="cy-GB" dirty="0" smtClean="0"/>
              <a:t>Outlook 2013</a:t>
            </a:r>
            <a:endParaRP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14313"/>
            <a:ext cx="9144000" cy="792162"/>
          </a:xfrm>
          <a:prstGeom prst="rect">
            <a:avLst/>
          </a:prstGeom>
        </p:spPr>
        <p:txBody>
          <a:bodyPr/>
          <a:lstStyle/>
          <a:p>
            <a:pPr algn="ctr" fontAlgn="auto">
              <a:spcAft>
                <a:spcPts val="0"/>
              </a:spcAft>
              <a:defRPr/>
            </a:pPr>
            <a:r>
              <a:rPr lang="en-GB" sz="4400" dirty="0">
                <a:solidFill>
                  <a:schemeClr val="bg1"/>
                </a:solidFill>
                <a:latin typeface="Arial" pitchFamily="34" charset="0"/>
                <a:ea typeface="+mj-ea"/>
                <a:cs typeface="Arial" pitchFamily="34" charset="0"/>
              </a:rPr>
              <a:t>Systemic Scrunch</a:t>
            </a:r>
            <a:endParaRPr lang="en-US" sz="4400" dirty="0">
              <a:solidFill>
                <a:schemeClr val="bg1"/>
              </a:solidFill>
              <a:latin typeface="Arial" pitchFamily="34" charset="0"/>
              <a:ea typeface="+mj-ea"/>
              <a:cs typeface="Arial" pitchFamily="34" charset="0"/>
            </a:endParaRPr>
          </a:p>
        </p:txBody>
      </p:sp>
      <p:pic>
        <p:nvPicPr>
          <p:cNvPr id="47107" name="Picture 5"/>
          <p:cNvPicPr>
            <a:picLocks noChangeAspect="1" noChangeArrowheads="1"/>
          </p:cNvPicPr>
          <p:nvPr/>
        </p:nvPicPr>
        <p:blipFill>
          <a:blip r:embed="rId3" cstate="print"/>
          <a:srcRect/>
          <a:stretch>
            <a:fillRect/>
          </a:stretch>
        </p:blipFill>
        <p:spPr bwMode="auto">
          <a:xfrm>
            <a:off x="428625" y="1125538"/>
            <a:ext cx="8243888" cy="5286375"/>
          </a:xfrm>
          <a:prstGeom prst="rect">
            <a:avLst/>
          </a:prstGeom>
          <a:noFill/>
          <a:ln w="9525">
            <a:noFill/>
            <a:miter lim="800000"/>
            <a:headEnd/>
            <a:tailEnd/>
          </a:ln>
        </p:spPr>
      </p:pic>
      <p:sp>
        <p:nvSpPr>
          <p:cNvPr id="4" name="Title 3"/>
          <p:cNvSpPr>
            <a:spLocks noGrp="1"/>
          </p:cNvSpPr>
          <p:nvPr>
            <p:ph type="title"/>
          </p:nvPr>
        </p:nvSpPr>
        <p:spPr/>
        <p:txBody>
          <a:bodyPr/>
          <a:lstStyle/>
          <a:p>
            <a:pPr>
              <a:defRPr/>
            </a:pPr>
            <a:r>
              <a:rPr lang="en-GB" dirty="0" smtClean="0"/>
              <a:t>Value?</a:t>
            </a:r>
            <a:endParaRPr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cy-GB" smtClean="0"/>
              <a:t>Thanks To Our Sponsors</a:t>
            </a:r>
            <a:endParaRPr/>
          </a:p>
        </p:txBody>
      </p:sp>
      <p:pic>
        <p:nvPicPr>
          <p:cNvPr id="92166" name="Picture 4" descr="Gresham logo_CMYK.jpg"/>
          <p:cNvPicPr>
            <a:picLocks noChangeAspect="1"/>
          </p:cNvPicPr>
          <p:nvPr/>
        </p:nvPicPr>
        <p:blipFill>
          <a:blip r:embed="rId3" cstate="print"/>
          <a:srcRect/>
          <a:stretch>
            <a:fillRect/>
          </a:stretch>
        </p:blipFill>
        <p:spPr bwMode="auto">
          <a:xfrm>
            <a:off x="4067944" y="4149080"/>
            <a:ext cx="1728787" cy="1042988"/>
          </a:xfrm>
          <a:prstGeom prst="rect">
            <a:avLst/>
          </a:prstGeom>
          <a:noFill/>
          <a:ln w="9525">
            <a:noFill/>
            <a:miter lim="800000"/>
            <a:headEnd/>
            <a:tailEnd/>
          </a:ln>
        </p:spPr>
      </p:pic>
      <p:pic>
        <p:nvPicPr>
          <p:cNvPr id="92167" name="Picture 5" descr="ZYen-Group-Logo-To use.jpg"/>
          <p:cNvPicPr>
            <a:picLocks noChangeAspect="1"/>
          </p:cNvPicPr>
          <p:nvPr/>
        </p:nvPicPr>
        <p:blipFill>
          <a:blip r:embed="rId4" cstate="print"/>
          <a:srcRect/>
          <a:stretch>
            <a:fillRect/>
          </a:stretch>
        </p:blipFill>
        <p:spPr bwMode="auto">
          <a:xfrm>
            <a:off x="1908175" y="4092575"/>
            <a:ext cx="1150938" cy="1144588"/>
          </a:xfrm>
          <a:prstGeom prst="rect">
            <a:avLst/>
          </a:prstGeom>
          <a:noFill/>
          <a:ln w="9525">
            <a:noFill/>
            <a:miter lim="800000"/>
            <a:headEnd/>
            <a:tailEnd/>
          </a:ln>
        </p:spPr>
      </p:pic>
      <p:pic>
        <p:nvPicPr>
          <p:cNvPr id="92168" name="Picture 9" descr="col_logo.gif"/>
          <p:cNvPicPr>
            <a:picLocks noChangeAspect="1"/>
          </p:cNvPicPr>
          <p:nvPr/>
        </p:nvPicPr>
        <p:blipFill>
          <a:blip r:embed="rId5" cstate="print"/>
          <a:srcRect/>
          <a:stretch>
            <a:fillRect/>
          </a:stretch>
        </p:blipFill>
        <p:spPr bwMode="auto">
          <a:xfrm>
            <a:off x="6444208" y="4005064"/>
            <a:ext cx="1152525" cy="1279525"/>
          </a:xfrm>
          <a:prstGeom prst="rect">
            <a:avLst/>
          </a:prstGeom>
          <a:noFill/>
          <a:ln w="9525">
            <a:noFill/>
            <a:miter lim="800000"/>
            <a:headEnd/>
            <a:tailEnd/>
          </a:ln>
        </p:spPr>
      </p:pic>
      <p:pic>
        <p:nvPicPr>
          <p:cNvPr id="6" name="Picture 5" descr="jpeg-logo-black-small.jpg"/>
          <p:cNvPicPr>
            <a:picLocks noChangeAspect="1"/>
          </p:cNvPicPr>
          <p:nvPr/>
        </p:nvPicPr>
        <p:blipFill>
          <a:blip r:embed="rId6" cstate="print"/>
          <a:stretch>
            <a:fillRect/>
          </a:stretch>
        </p:blipFill>
        <p:spPr>
          <a:xfrm>
            <a:off x="2771800" y="1916832"/>
            <a:ext cx="3600400" cy="1065059"/>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1600" y="1093776"/>
            <a:ext cx="7920880" cy="5143536"/>
          </a:xfrm>
        </p:spPr>
        <p:txBody>
          <a:bodyPr/>
          <a:lstStyle/>
          <a:p>
            <a:pPr>
              <a:buNone/>
            </a:pPr>
            <a:r>
              <a:rPr lang="en-US" sz="2800" b="1" dirty="0" smtClean="0"/>
              <a:t>Robert F. Kennedy, 1968</a:t>
            </a:r>
            <a:r>
              <a:rPr lang="en-US" sz="2800" dirty="0" smtClean="0"/>
              <a:t/>
            </a:r>
            <a:br>
              <a:rPr lang="en-US" sz="2800" dirty="0" smtClean="0"/>
            </a:br>
            <a:r>
              <a:rPr lang="en-US" sz="2800" dirty="0" smtClean="0"/>
              <a:t>"Yet the gross national product does not allow for the health of our children, the quality of their education, or the joy of their play. It does not include the beauty of our poetry or the strength of our marriages; the intelligence of our public debate or the integrity of our public officials. It measures neither our wit nor our courage; neither our wisdom nor our learning; neither our compassion nor our devotion to our country; it measures everything, in short, except that which makes life worthwhile."</a:t>
            </a:r>
          </a:p>
          <a:p>
            <a:endParaRPr lang="en-US" dirty="0"/>
          </a:p>
        </p:txBody>
      </p:sp>
      <p:sp>
        <p:nvSpPr>
          <p:cNvPr id="3" name="Title 2"/>
          <p:cNvSpPr>
            <a:spLocks noGrp="1"/>
          </p:cNvSpPr>
          <p:nvPr>
            <p:ph type="title"/>
          </p:nvPr>
        </p:nvSpPr>
        <p:spPr/>
        <p:txBody>
          <a:bodyPr/>
          <a:lstStyle/>
          <a:p>
            <a:r>
              <a:rPr lang="en-GB" dirty="0" smtClean="0"/>
              <a:t>GDP</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45383"/>
            <a:ext cx="7920880" cy="646331"/>
          </a:xfrm>
        </p:spPr>
        <p:txBody>
          <a:bodyPr/>
          <a:lstStyle/>
          <a:p>
            <a:r>
              <a:rPr lang="en-GB" dirty="0" smtClean="0"/>
              <a:t>Objective &amp; Subjective</a:t>
            </a:r>
            <a:endParaRPr lang="en-GB" dirty="0"/>
          </a:p>
        </p:txBody>
      </p:sp>
      <p:pic>
        <p:nvPicPr>
          <p:cNvPr id="254978" name="Picture 2"/>
          <p:cNvPicPr>
            <a:picLocks noChangeAspect="1" noChangeArrowheads="1"/>
          </p:cNvPicPr>
          <p:nvPr/>
        </p:nvPicPr>
        <p:blipFill>
          <a:blip r:embed="rId2" cstate="print"/>
          <a:srcRect/>
          <a:stretch>
            <a:fillRect/>
          </a:stretch>
        </p:blipFill>
        <p:spPr bwMode="auto">
          <a:xfrm>
            <a:off x="1475860" y="1196752"/>
            <a:ext cx="6336499" cy="4568474"/>
          </a:xfrm>
          <a:prstGeom prst="rect">
            <a:avLst/>
          </a:prstGeom>
          <a:noFill/>
          <a:ln w="9525">
            <a:noFill/>
            <a:miter lim="800000"/>
            <a:headEnd/>
            <a:tailEnd/>
          </a:ln>
          <a:effectLst/>
        </p:spPr>
      </p:pic>
      <p:sp>
        <p:nvSpPr>
          <p:cNvPr id="254979" name="Rectangle 3"/>
          <p:cNvSpPr>
            <a:spLocks noChangeArrowheads="1"/>
          </p:cNvSpPr>
          <p:nvPr/>
        </p:nvSpPr>
        <p:spPr bwMode="auto">
          <a:xfrm>
            <a:off x="0" y="5947048"/>
            <a:ext cx="889248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600075" algn="l"/>
                <a:tab pos="5851525" algn="l"/>
              </a:tabLst>
            </a:pP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[source: adapted from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Stiglitz</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Sen</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a:t>
            </a:r>
            <a:r>
              <a:rPr kumimoji="0" lang="en-GB" sz="12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Fitoussi</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J.P.  </a:t>
            </a:r>
            <a:r>
              <a:rPr kumimoji="0" lang="en-GB" sz="12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et al</a:t>
            </a:r>
            <a:r>
              <a:rPr kumimoji="0" lang="en-GB"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“Report by the Commission on the Measurement of Economic Performance and Social Progress” (2009)]</a:t>
            </a:r>
            <a:endParaRPr kumimoji="0" lang="en-GB" sz="3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45383"/>
            <a:ext cx="7920880" cy="646331"/>
          </a:xfrm>
        </p:spPr>
        <p:txBody>
          <a:bodyPr/>
          <a:lstStyle/>
          <a:p>
            <a:r>
              <a:rPr lang="en-GB" dirty="0" smtClean="0"/>
              <a:t>Capital Stock Model &amp; Well-Being</a:t>
            </a:r>
            <a:endParaRPr lang="en-GB" dirty="0"/>
          </a:p>
        </p:txBody>
      </p:sp>
      <p:pic>
        <p:nvPicPr>
          <p:cNvPr id="256002" name="Picture 2"/>
          <p:cNvPicPr>
            <a:picLocks noChangeAspect="1" noChangeArrowheads="1"/>
          </p:cNvPicPr>
          <p:nvPr/>
        </p:nvPicPr>
        <p:blipFill>
          <a:blip r:embed="rId2" cstate="print"/>
          <a:srcRect/>
          <a:stretch>
            <a:fillRect/>
          </a:stretch>
        </p:blipFill>
        <p:spPr bwMode="auto">
          <a:xfrm>
            <a:off x="525156" y="1124744"/>
            <a:ext cx="8223307" cy="4681622"/>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100.xml><?xml version="1.0" encoding="utf-8"?>
<a:theme xmlns:a="http://schemas.openxmlformats.org/drawingml/2006/main" name="2_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1.xml><?xml version="1.0" encoding="utf-8"?>
<a:theme xmlns:a="http://schemas.openxmlformats.org/drawingml/2006/main" name="3_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2.xml><?xml version="1.0" encoding="utf-8"?>
<a:theme xmlns:a="http://schemas.openxmlformats.org/drawingml/2006/main" name="4_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3.xml><?xml version="1.0" encoding="utf-8"?>
<a:theme xmlns:a="http://schemas.openxmlformats.org/drawingml/2006/main" name="5_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4.xml><?xml version="1.0" encoding="utf-8"?>
<a:theme xmlns:a="http://schemas.openxmlformats.org/drawingml/2006/main" name="6_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5.xml><?xml version="1.0" encoding="utf-8"?>
<a:theme xmlns:a="http://schemas.openxmlformats.org/drawingml/2006/main" name="7_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6.xml><?xml version="1.0" encoding="utf-8"?>
<a:theme xmlns:a="http://schemas.openxmlformats.org/drawingml/2006/main" name="8_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7.xml><?xml version="1.0" encoding="utf-8"?>
<a:theme xmlns:a="http://schemas.openxmlformats.org/drawingml/2006/main" name="9_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8.xml><?xml version="1.0" encoding="utf-8"?>
<a:theme xmlns:a="http://schemas.openxmlformats.org/drawingml/2006/main" name="10_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9.xml><?xml version="1.0" encoding="utf-8"?>
<a:theme xmlns:a="http://schemas.openxmlformats.org/drawingml/2006/main" name="11_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110.xml><?xml version="1.0" encoding="utf-8"?>
<a:theme xmlns:a="http://schemas.openxmlformats.org/drawingml/2006/main" name="12_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1.xml><?xml version="1.0" encoding="utf-8"?>
<a:theme xmlns:a="http://schemas.openxmlformats.org/drawingml/2006/main" name="13_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2.xml><?xml version="1.0" encoding="utf-8"?>
<a:theme xmlns:a="http://schemas.openxmlformats.org/drawingml/2006/main" name="14_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3.xml><?xml version="1.0" encoding="utf-8"?>
<a:theme xmlns:a="http://schemas.openxmlformats.org/drawingml/2006/main" name="15_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4.xml><?xml version="1.0" encoding="utf-8"?>
<a:theme xmlns:a="http://schemas.openxmlformats.org/drawingml/2006/main" name="16_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5.xml><?xml version="1.0" encoding="utf-8"?>
<a:theme xmlns:a="http://schemas.openxmlformats.org/drawingml/2006/main" name="17_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6.xml><?xml version="1.0" encoding="utf-8"?>
<a:theme xmlns:a="http://schemas.openxmlformats.org/drawingml/2006/main" name="18_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7.xml><?xml version="1.0" encoding="utf-8"?>
<a:theme xmlns:a="http://schemas.openxmlformats.org/drawingml/2006/main" name="19_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8.xml><?xml version="1.0" encoding="utf-8"?>
<a:theme xmlns:a="http://schemas.openxmlformats.org/drawingml/2006/main" name="20_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9.xml><?xml version="1.0" encoding="utf-8"?>
<a:theme xmlns:a="http://schemas.openxmlformats.org/drawingml/2006/main" name="21_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120.xml><?xml version="1.0" encoding="utf-8"?>
<a:theme xmlns:a="http://schemas.openxmlformats.org/drawingml/2006/main" name="22_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1.xml><?xml version="1.0" encoding="utf-8"?>
<a:theme xmlns:a="http://schemas.openxmlformats.org/drawingml/2006/main" name="23_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2.xml><?xml version="1.0" encoding="utf-8"?>
<a:theme xmlns:a="http://schemas.openxmlformats.org/drawingml/2006/main" name="24_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3.xml><?xml version="1.0" encoding="utf-8"?>
<a:theme xmlns:a="http://schemas.openxmlformats.org/drawingml/2006/main" name="25_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4.xml><?xml version="1.0" encoding="utf-8"?>
<a:theme xmlns:a="http://schemas.openxmlformats.org/drawingml/2006/main" name="26_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5.xml><?xml version="1.0" encoding="utf-8"?>
<a:theme xmlns:a="http://schemas.openxmlformats.org/drawingml/2006/main" name="27_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9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0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1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2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3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4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5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6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7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8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9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0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1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2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3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4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5_Custom Design">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30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3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3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3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3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3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3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3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3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3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40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4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4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4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4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4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4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4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4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4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36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37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38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39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40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41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42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93.xml><?xml version="1.0" encoding="utf-8"?>
<a:theme xmlns:a="http://schemas.openxmlformats.org/drawingml/2006/main" name="43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44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45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46_Custom Design">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47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98.xml><?xml version="1.0" encoding="utf-8"?>
<a:theme xmlns:a="http://schemas.openxmlformats.org/drawingml/2006/main" name="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9.xml><?xml version="1.0" encoding="utf-8"?>
<a:theme xmlns:a="http://schemas.openxmlformats.org/drawingml/2006/main" name="1_Blank Presentation">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6687</TotalTime>
  <Words>2538</Words>
  <Application>Microsoft Office PowerPoint</Application>
  <PresentationFormat>On-screen Show (4:3)</PresentationFormat>
  <Paragraphs>577</Paragraphs>
  <Slides>60</Slides>
  <Notes>14</Notes>
  <HiddenSlides>0</HiddenSlides>
  <MMClips>0</MMClips>
  <ScaleCrop>false</ScaleCrop>
  <HeadingPairs>
    <vt:vector size="4" baseType="variant">
      <vt:variant>
        <vt:lpstr>Theme</vt:lpstr>
      </vt:variant>
      <vt:variant>
        <vt:i4>125</vt:i4>
      </vt:variant>
      <vt:variant>
        <vt:lpstr>Slide Titles</vt:lpstr>
      </vt:variant>
      <vt:variant>
        <vt:i4>60</vt:i4>
      </vt:variant>
    </vt:vector>
  </HeadingPairs>
  <TitlesOfParts>
    <vt:vector size="185" baseType="lpstr">
      <vt:lpstr>Office Theme</vt: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15_Custom Design</vt:lpstr>
      <vt:lpstr>16_Custom Design</vt:lpstr>
      <vt:lpstr>17_Custom Design</vt:lpstr>
      <vt:lpstr>18_Custom Design</vt:lpstr>
      <vt:lpstr>19_Custom Design</vt:lpstr>
      <vt:lpstr>20_Custom Design</vt:lpstr>
      <vt:lpstr>21_Custom Design</vt:lpstr>
      <vt:lpstr>22_Custom Design</vt:lpstr>
      <vt:lpstr>23_Custom Design</vt:lpstr>
      <vt:lpstr>24_Custom Design</vt:lpstr>
      <vt:lpstr>25_Custom Design</vt:lpstr>
      <vt:lpstr>26_Custom Design</vt:lpstr>
      <vt:lpstr>27_Custom Design</vt:lpstr>
      <vt:lpstr>28_Custom Design</vt:lpstr>
      <vt:lpstr>29_Custom Design</vt:lpstr>
      <vt:lpstr>30_Custom Design</vt:lpstr>
      <vt:lpstr>31_Custom Design</vt:lpstr>
      <vt:lpstr>32_Custom Design</vt:lpstr>
      <vt:lpstr>33_Custom Design</vt:lpstr>
      <vt:lpstr>34_Custom Design</vt:lpstr>
      <vt:lpstr>35_Custom Design</vt:lpstr>
      <vt:lpstr>1_Default Design</vt:lpstr>
      <vt:lpstr>2_Default Design</vt:lpstr>
      <vt:lpstr>3_Default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12_Default Design</vt:lpstr>
      <vt:lpstr>13_Default Design</vt:lpstr>
      <vt:lpstr>14_Default Design</vt:lpstr>
      <vt:lpstr>15_Default Design</vt:lpstr>
      <vt:lpstr>16_Default Design</vt:lpstr>
      <vt:lpstr>17_Default Design</vt:lpstr>
      <vt:lpstr>18_Default Design</vt:lpstr>
      <vt:lpstr>19_Default Design</vt:lpstr>
      <vt:lpstr>20_Default Design</vt:lpstr>
      <vt:lpstr>21_Default Design</vt:lpstr>
      <vt:lpstr>22_Default Design</vt:lpstr>
      <vt:lpstr>23_Default Design</vt:lpstr>
      <vt:lpstr>24_Default Design</vt:lpstr>
      <vt:lpstr>25_Default Design</vt:lpstr>
      <vt:lpstr>26_Default Design</vt:lpstr>
      <vt:lpstr>27_Default Design</vt:lpstr>
      <vt:lpstr>28_Default Design</vt:lpstr>
      <vt:lpstr>29_Default Design</vt:lpstr>
      <vt:lpstr>30_Default Design</vt:lpstr>
      <vt:lpstr>31_Default Design</vt:lpstr>
      <vt:lpstr>32_Default Design</vt:lpstr>
      <vt:lpstr>33_Default Design</vt:lpstr>
      <vt:lpstr>34_Default Design</vt:lpstr>
      <vt:lpstr>35_Default Design</vt:lpstr>
      <vt:lpstr>36_Default Design</vt:lpstr>
      <vt:lpstr>37_Default Design</vt:lpstr>
      <vt:lpstr>38_Default Design</vt:lpstr>
      <vt:lpstr>39_Default Design</vt:lpstr>
      <vt:lpstr>40_Default Design</vt:lpstr>
      <vt:lpstr>41_Default Design</vt:lpstr>
      <vt:lpstr>42_Default Design</vt:lpstr>
      <vt:lpstr>43_Default Design</vt:lpstr>
      <vt:lpstr>44_Default Design</vt:lpstr>
      <vt:lpstr>45_Default Design</vt:lpstr>
      <vt:lpstr>46_Default Design</vt:lpstr>
      <vt:lpstr>47_Default Design</vt:lpstr>
      <vt:lpstr>48_Default Design</vt:lpstr>
      <vt:lpstr>49_Default Design</vt:lpstr>
      <vt:lpstr>36_Custom Design</vt:lpstr>
      <vt:lpstr>37_Custom Design</vt:lpstr>
      <vt:lpstr>38_Custom Design</vt:lpstr>
      <vt:lpstr>39_Custom Design</vt:lpstr>
      <vt:lpstr>40_Custom Design</vt:lpstr>
      <vt:lpstr>41_Custom Design</vt:lpstr>
      <vt:lpstr>42_Custom Design</vt:lpstr>
      <vt:lpstr>43_Custom Design</vt:lpstr>
      <vt:lpstr>44_Custom Design</vt:lpstr>
      <vt:lpstr>45_Custom Design</vt:lpstr>
      <vt:lpstr>46_Custom Design</vt:lpstr>
      <vt:lpstr>47_Custom Design</vt:lpstr>
      <vt:lpstr>Blank Presentation</vt:lpstr>
      <vt:lpstr>1_Blank Presentation</vt:lpstr>
      <vt:lpstr>2_Blank Presentation</vt:lpstr>
      <vt:lpstr>3_Blank Presentation</vt:lpstr>
      <vt:lpstr>4_Blank Presentation</vt:lpstr>
      <vt:lpstr>5_Blank Presentation</vt:lpstr>
      <vt:lpstr>6_Blank Presentation</vt:lpstr>
      <vt:lpstr>7_Blank Presentation</vt:lpstr>
      <vt:lpstr>8_Blank Presentation</vt:lpstr>
      <vt:lpstr>9_Blank Presentation</vt:lpstr>
      <vt:lpstr>10_Blank Presentation</vt:lpstr>
      <vt:lpstr>11_Blank Presentation</vt:lpstr>
      <vt:lpstr>12_Blank Presentation</vt:lpstr>
      <vt:lpstr>13_Blank Presentation</vt:lpstr>
      <vt:lpstr>14_Blank Presentation</vt:lpstr>
      <vt:lpstr>15_Blank Presentation</vt:lpstr>
      <vt:lpstr>16_Blank Presentation</vt:lpstr>
      <vt:lpstr>17_Blank Presentation</vt:lpstr>
      <vt:lpstr>18_Blank Presentation</vt:lpstr>
      <vt:lpstr>19_Blank Presentation</vt:lpstr>
      <vt:lpstr>20_Blank Presentation</vt:lpstr>
      <vt:lpstr>21_Blank Presentation</vt:lpstr>
      <vt:lpstr>22_Blank Presentation</vt:lpstr>
      <vt:lpstr>23_Blank Presentation</vt:lpstr>
      <vt:lpstr>24_Blank Presentation</vt:lpstr>
      <vt:lpstr>25_Blank Presentation</vt:lpstr>
      <vt:lpstr>26_Blank Presentation</vt:lpstr>
      <vt:lpstr>27_Blank Presentation</vt:lpstr>
      <vt:lpstr>Long Finance &amp; UCL Autumn Conference 2012</vt:lpstr>
      <vt:lpstr>Welcome</vt:lpstr>
      <vt:lpstr>Introduction </vt:lpstr>
      <vt:lpstr>About Long Finance </vt:lpstr>
      <vt:lpstr>Dangerous Exponentials</vt:lpstr>
      <vt:lpstr>Value?</vt:lpstr>
      <vt:lpstr>GDP</vt:lpstr>
      <vt:lpstr>Objective &amp; Subjective</vt:lpstr>
      <vt:lpstr>Capital Stock Model &amp; Well-Being</vt:lpstr>
      <vt:lpstr>Rio +20</vt:lpstr>
      <vt:lpstr>Agenda</vt:lpstr>
      <vt:lpstr>Keynote Address</vt:lpstr>
      <vt:lpstr>Energy &amp; Emergy – Measuring Well-Being Among Nations</vt:lpstr>
      <vt:lpstr>Two kinds of value</vt:lpstr>
      <vt:lpstr>Simple economic model</vt:lpstr>
      <vt:lpstr>Value is transferred back</vt:lpstr>
      <vt:lpstr>The environment supplies value</vt:lpstr>
      <vt:lpstr>An alternative value system</vt:lpstr>
      <vt:lpstr>What is emergy?</vt:lpstr>
      <vt:lpstr>What is the basis for emergy?</vt:lpstr>
      <vt:lpstr>Energy quality</vt:lpstr>
      <vt:lpstr>Hierarchy of energy transformations</vt:lpstr>
      <vt:lpstr>Transformities</vt:lpstr>
      <vt:lpstr>Transformities (typical)</vt:lpstr>
      <vt:lpstr>Emergy applications</vt:lpstr>
      <vt:lpstr>Market price, standard of living</vt:lpstr>
      <vt:lpstr>Market price, real wealth</vt:lpstr>
      <vt:lpstr>Balance sheet</vt:lpstr>
      <vt:lpstr>International trade</vt:lpstr>
      <vt:lpstr>Emprint of emergy</vt:lpstr>
      <vt:lpstr>Emprint of all Countries</vt:lpstr>
      <vt:lpstr>Emprints of countries at extremes</vt:lpstr>
      <vt:lpstr>Emprints of selected EU countries plus US</vt:lpstr>
      <vt:lpstr>Self-sufficiency, Sustainability</vt:lpstr>
      <vt:lpstr>Sustainability index</vt:lpstr>
      <vt:lpstr>Self-sufficiency index</vt:lpstr>
      <vt:lpstr>Sustainable, Self-sufficient</vt:lpstr>
      <vt:lpstr>Comparison with other indices</vt:lpstr>
      <vt:lpstr>Correlations of ranks</vt:lpstr>
      <vt:lpstr>Conclusions</vt:lpstr>
      <vt:lpstr>Panel Discussion 1</vt:lpstr>
      <vt:lpstr>Break</vt:lpstr>
      <vt:lpstr>Presentation</vt:lpstr>
      <vt:lpstr>Slide 44</vt:lpstr>
      <vt:lpstr>Slide 45</vt:lpstr>
      <vt:lpstr>Slide 46</vt:lpstr>
      <vt:lpstr>Slide 47</vt:lpstr>
      <vt:lpstr>Slide 48</vt:lpstr>
      <vt:lpstr>Slide 49</vt:lpstr>
      <vt:lpstr>Slide 50</vt:lpstr>
      <vt:lpstr>Slide 51</vt:lpstr>
      <vt:lpstr>Slide 52</vt:lpstr>
      <vt:lpstr>Slide 53</vt:lpstr>
      <vt:lpstr>Slide 54</vt:lpstr>
      <vt:lpstr>Panel Discussion 2</vt:lpstr>
      <vt:lpstr>Closing Remarks</vt:lpstr>
      <vt:lpstr>Long Finance Programmes</vt:lpstr>
      <vt:lpstr>Long Finance Publications</vt:lpstr>
      <vt:lpstr>Outlook 2013</vt:lpstr>
      <vt:lpstr>Thanks To Our Sponsors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zyn-stephanie</dc:creator>
  <cp:lastModifiedBy>zyn-steph</cp:lastModifiedBy>
  <cp:revision>316</cp:revision>
  <dcterms:created xsi:type="dcterms:W3CDTF">2010-01-14T16:44:58Z</dcterms:created>
  <dcterms:modified xsi:type="dcterms:W3CDTF">2012-11-13T10:30:51Z</dcterms:modified>
</cp:coreProperties>
</file>