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Default Extension="png" ContentType="image/png"/>
  <Override PartName="/ppt/slideLayouts/slideLayout7.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13004800" cy="9753600"/>
  <p:notesSz cx="6858000" cy="9144000"/>
  <p:defaultTextStyle>
    <a:defPPr>
      <a:defRPr lang="en-US"/>
    </a:defPPr>
    <a:lvl1pPr algn="l" defTabSz="584200" rtl="0" fontAlgn="base">
      <a:spcBef>
        <a:spcPct val="0"/>
      </a:spcBef>
      <a:spcAft>
        <a:spcPct val="0"/>
      </a:spcAft>
      <a:defRPr sz="3600" kern="1200">
        <a:solidFill>
          <a:schemeClr val="tx1"/>
        </a:solidFill>
        <a:latin typeface="Arial" charset="0"/>
        <a:ea typeface="Helvetica Light"/>
        <a:cs typeface="Helvetica Light"/>
        <a:sym typeface="Helvetica Light"/>
      </a:defRPr>
    </a:lvl1pPr>
    <a:lvl2pPr marL="457200" indent="-228600" algn="l" defTabSz="584200" rtl="0" fontAlgn="base">
      <a:spcBef>
        <a:spcPct val="0"/>
      </a:spcBef>
      <a:spcAft>
        <a:spcPct val="0"/>
      </a:spcAft>
      <a:defRPr sz="3600" kern="1200">
        <a:solidFill>
          <a:schemeClr val="tx1"/>
        </a:solidFill>
        <a:latin typeface="Arial" charset="0"/>
        <a:ea typeface="Helvetica Light"/>
        <a:cs typeface="Helvetica Light"/>
        <a:sym typeface="Helvetica Light"/>
      </a:defRPr>
    </a:lvl2pPr>
    <a:lvl3pPr marL="914400" indent="-457200" algn="l" defTabSz="584200" rtl="0" fontAlgn="base">
      <a:spcBef>
        <a:spcPct val="0"/>
      </a:spcBef>
      <a:spcAft>
        <a:spcPct val="0"/>
      </a:spcAft>
      <a:defRPr sz="3600" kern="1200">
        <a:solidFill>
          <a:schemeClr val="tx1"/>
        </a:solidFill>
        <a:latin typeface="Arial" charset="0"/>
        <a:ea typeface="Helvetica Light"/>
        <a:cs typeface="Helvetica Light"/>
        <a:sym typeface="Helvetica Light"/>
      </a:defRPr>
    </a:lvl3pPr>
    <a:lvl4pPr marL="1371600" indent="-685800" algn="l" defTabSz="584200" rtl="0" fontAlgn="base">
      <a:spcBef>
        <a:spcPct val="0"/>
      </a:spcBef>
      <a:spcAft>
        <a:spcPct val="0"/>
      </a:spcAft>
      <a:defRPr sz="3600" kern="1200">
        <a:solidFill>
          <a:schemeClr val="tx1"/>
        </a:solidFill>
        <a:latin typeface="Arial" charset="0"/>
        <a:ea typeface="Helvetica Light"/>
        <a:cs typeface="Helvetica Light"/>
        <a:sym typeface="Helvetica Light"/>
      </a:defRPr>
    </a:lvl4pPr>
    <a:lvl5pPr marL="1828800" indent="-914400" algn="l" defTabSz="584200" rtl="0" fontAlgn="base">
      <a:spcBef>
        <a:spcPct val="0"/>
      </a:spcBef>
      <a:spcAft>
        <a:spcPct val="0"/>
      </a:spcAft>
      <a:defRPr sz="3600" kern="1200">
        <a:solidFill>
          <a:schemeClr val="tx1"/>
        </a:solidFill>
        <a:latin typeface="Arial" charset="0"/>
        <a:ea typeface="Helvetica Light"/>
        <a:cs typeface="Helvetica Light"/>
        <a:sym typeface="Helvetica Light"/>
      </a:defRPr>
    </a:lvl5pPr>
    <a:lvl6pPr marL="2286000" algn="l" defTabSz="914400" rtl="0" eaLnBrk="1" latinLnBrk="0" hangingPunct="1">
      <a:defRPr sz="3600" kern="1200">
        <a:solidFill>
          <a:schemeClr val="tx1"/>
        </a:solidFill>
        <a:latin typeface="Arial" charset="0"/>
        <a:ea typeface="Helvetica Light"/>
        <a:cs typeface="Helvetica Light"/>
        <a:sym typeface="Helvetica Light"/>
      </a:defRPr>
    </a:lvl6pPr>
    <a:lvl7pPr marL="2743200" algn="l" defTabSz="914400" rtl="0" eaLnBrk="1" latinLnBrk="0" hangingPunct="1">
      <a:defRPr sz="3600" kern="1200">
        <a:solidFill>
          <a:schemeClr val="tx1"/>
        </a:solidFill>
        <a:latin typeface="Arial" charset="0"/>
        <a:ea typeface="Helvetica Light"/>
        <a:cs typeface="Helvetica Light"/>
        <a:sym typeface="Helvetica Light"/>
      </a:defRPr>
    </a:lvl7pPr>
    <a:lvl8pPr marL="3200400" algn="l" defTabSz="914400" rtl="0" eaLnBrk="1" latinLnBrk="0" hangingPunct="1">
      <a:defRPr sz="3600" kern="1200">
        <a:solidFill>
          <a:schemeClr val="tx1"/>
        </a:solidFill>
        <a:latin typeface="Arial" charset="0"/>
        <a:ea typeface="Helvetica Light"/>
        <a:cs typeface="Helvetica Light"/>
        <a:sym typeface="Helvetica Light"/>
      </a:defRPr>
    </a:lvl8pPr>
    <a:lvl9pPr marL="3657600" algn="l" defTabSz="914400" rtl="0" eaLnBrk="1" latinLnBrk="0" hangingPunct="1">
      <a:defRPr sz="3600" kern="1200">
        <a:solidFill>
          <a:schemeClr val="tx1"/>
        </a:solidFill>
        <a:latin typeface="Arial" charset="0"/>
        <a:ea typeface="Helvetica Light"/>
        <a:cs typeface="Helvetica Light"/>
        <a:sym typeface="Helvetica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showPr>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4" d="100"/>
          <a:sy n="74" d="100"/>
        </p:scale>
        <p:origin x="-144" y="-102"/>
      </p:cViewPr>
      <p:guideLst>
        <p:guide orient="horz" pos="3072"/>
        <p:guide pos="4096"/>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38" name="Shape 42"/>
          <p:cNvSpPr>
            <a:spLocks noGrp="1" noRot="1"/>
          </p:cNvSpPr>
          <p:nvPr>
            <p:ph type="sldImg"/>
          </p:nvPr>
        </p:nvSpPr>
        <p:spPr bwMode="auto">
          <a:xfrm>
            <a:off x="1143000" y="685800"/>
            <a:ext cx="4572000" cy="3429000"/>
          </a:xfrm>
          <a:prstGeom prst="rect">
            <a:avLst/>
          </a:prstGeom>
          <a:noFill/>
          <a:ln w="9525">
            <a:noFill/>
            <a:miter lim="800000"/>
            <a:headEnd/>
            <a:tailEnd/>
          </a:ln>
        </p:spPr>
      </p:sp>
      <p:sp>
        <p:nvSpPr>
          <p:cNvPr id="14339" name="Shape 43"/>
          <p:cNvSpPr>
            <a:spLocks noGrp="1"/>
          </p:cNvSpPr>
          <p:nvPr>
            <p:ph type="body" sz="quarter" idx="1"/>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endParaRPr lang="en-US" smtClean="0">
              <a:sym typeface="Helvetica Neue"/>
            </a:endParaRPr>
          </a:p>
        </p:txBody>
      </p:sp>
    </p:spTree>
  </p:cSld>
  <p:clrMap bg1="lt1" tx1="dk1" bg2="lt2" tx2="dk2" accent1="accent1" accent2="accent2" accent3="accent3" accent4="accent4" accent5="accent5" accent6="accent6" hlink="hlink" folHlink="folHlink"/>
  <p:notesStyle>
    <a:lvl1pPr algn="l" defTabSz="457200" rtl="0" eaLnBrk="0" fontAlgn="base" hangingPunct="0">
      <a:lnSpc>
        <a:spcPct val="118000"/>
      </a:lnSpc>
      <a:spcBef>
        <a:spcPct val="30000"/>
      </a:spcBef>
      <a:spcAft>
        <a:spcPct val="0"/>
      </a:spcAft>
      <a:defRPr sz="2200">
        <a:solidFill>
          <a:schemeClr val="tx1"/>
        </a:solidFill>
        <a:latin typeface="Helvetica Neue"/>
        <a:ea typeface="Helvetica Neue"/>
        <a:cs typeface="Helvetica Neue"/>
        <a:sym typeface="Helvetica Neue"/>
      </a:defRPr>
    </a:lvl1pPr>
    <a:lvl2pPr marL="742950" indent="-285750" algn="l" defTabSz="457200" rtl="0" eaLnBrk="0" fontAlgn="base" hangingPunct="0">
      <a:lnSpc>
        <a:spcPct val="118000"/>
      </a:lnSpc>
      <a:spcBef>
        <a:spcPct val="30000"/>
      </a:spcBef>
      <a:spcAft>
        <a:spcPct val="0"/>
      </a:spcAft>
      <a:defRPr sz="2200">
        <a:solidFill>
          <a:schemeClr val="tx1"/>
        </a:solidFill>
        <a:latin typeface="Helvetica Neue"/>
        <a:ea typeface="Helvetica Neue"/>
        <a:cs typeface="Helvetica Neue"/>
        <a:sym typeface="Helvetica Neue"/>
      </a:defRPr>
    </a:lvl2pPr>
    <a:lvl3pPr marL="1143000" indent="-228600" algn="l" defTabSz="457200" rtl="0" eaLnBrk="0" fontAlgn="base" hangingPunct="0">
      <a:lnSpc>
        <a:spcPct val="118000"/>
      </a:lnSpc>
      <a:spcBef>
        <a:spcPct val="30000"/>
      </a:spcBef>
      <a:spcAft>
        <a:spcPct val="0"/>
      </a:spcAft>
      <a:defRPr sz="2200">
        <a:solidFill>
          <a:schemeClr val="tx1"/>
        </a:solidFill>
        <a:latin typeface="Helvetica Neue"/>
        <a:ea typeface="Helvetica Neue"/>
        <a:cs typeface="Helvetica Neue"/>
        <a:sym typeface="Helvetica Neue"/>
      </a:defRPr>
    </a:lvl3pPr>
    <a:lvl4pPr marL="1600200" indent="-228600" algn="l" defTabSz="457200" rtl="0" eaLnBrk="0" fontAlgn="base" hangingPunct="0">
      <a:lnSpc>
        <a:spcPct val="118000"/>
      </a:lnSpc>
      <a:spcBef>
        <a:spcPct val="30000"/>
      </a:spcBef>
      <a:spcAft>
        <a:spcPct val="0"/>
      </a:spcAft>
      <a:defRPr sz="2200">
        <a:solidFill>
          <a:schemeClr val="tx1"/>
        </a:solidFill>
        <a:latin typeface="Helvetica Neue"/>
        <a:ea typeface="Helvetica Neue"/>
        <a:cs typeface="Helvetica Neue"/>
        <a:sym typeface="Helvetica Neue"/>
      </a:defRPr>
    </a:lvl4pPr>
    <a:lvl5pPr marL="2057400" indent="-228600" algn="l" defTabSz="457200" rtl="0" eaLnBrk="0" fontAlgn="base" hangingPunct="0">
      <a:lnSpc>
        <a:spcPct val="118000"/>
      </a:lnSpc>
      <a:spcBef>
        <a:spcPct val="30000"/>
      </a:spcBef>
      <a:spcAft>
        <a:spcPct val="0"/>
      </a:spcAft>
      <a:defRPr sz="2200">
        <a:solidFill>
          <a:schemeClr val="tx1"/>
        </a:solidFill>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6" name="Shape 6"/>
          <p:cNvSpPr>
            <a:spLocks noGrp="1"/>
          </p:cNvSpPr>
          <p:nvPr>
            <p:ph type="title"/>
          </p:nvPr>
        </p:nvSpPr>
        <p:spPr>
          <a:xfrm>
            <a:off x="1270000" y="1638300"/>
            <a:ext cx="10464800" cy="3302000"/>
          </a:xfrm>
          <a:prstGeom prst="rect">
            <a:avLst/>
          </a:prstGeom>
        </p:spPr>
        <p:txBody>
          <a:bodyPr anchor="b"/>
          <a:lstStyle/>
          <a:p>
            <a:pPr lvl="0"/>
            <a:r>
              <a:rPr/>
              <a:t>Title Text</a:t>
            </a:r>
          </a:p>
        </p:txBody>
      </p:sp>
      <p:sp>
        <p:nvSpPr>
          <p:cNvPr id="7" name="Shape 7"/>
          <p:cNvSpPr>
            <a:spLocks noGrp="1"/>
          </p:cNvSpPr>
          <p:nvPr>
            <p:ph type="body"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4"/>
          <p:cNvSpPr>
            <a:spLocks noGrp="1"/>
          </p:cNvSpPr>
          <p:nvPr>
            <p:ph type="sldNum" sz="quarter" idx="10"/>
          </p:nvPr>
        </p:nvSpPr>
        <p:spPr>
          <a:ln/>
        </p:spPr>
        <p:txBody>
          <a:bodyPr/>
          <a:lstStyle>
            <a:lvl1pPr>
              <a:defRPr/>
            </a:lvl1pPr>
          </a:lstStyle>
          <a:p>
            <a:pPr>
              <a:defRPr/>
            </a:pPr>
            <a:fld id="{C5EB1BE4-413D-46C4-871E-E8775D60AACB}" type="slidenum">
              <a:rPr/>
              <a:pPr>
                <a:defRPr/>
              </a:pPr>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2" name="Shape 4"/>
          <p:cNvSpPr>
            <a:spLocks noGrp="1"/>
          </p:cNvSpPr>
          <p:nvPr>
            <p:ph type="sldNum" sz="quarter" idx="10"/>
          </p:nvPr>
        </p:nvSpPr>
        <p:spPr>
          <a:ln/>
        </p:spPr>
        <p:txBody>
          <a:bodyPr/>
          <a:lstStyle>
            <a:lvl1pPr>
              <a:defRPr/>
            </a:lvl1pPr>
          </a:lstStyle>
          <a:p>
            <a:pPr>
              <a:defRPr/>
            </a:pPr>
            <a:fld id="{12115310-7022-4745-82D8-30F936FACD03}" type="slidenum">
              <a:rPr/>
              <a:pPr>
                <a:defRPr/>
              </a:pPr>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2" name="Shape 4"/>
          <p:cNvSpPr>
            <a:spLocks noGrp="1"/>
          </p:cNvSpPr>
          <p:nvPr>
            <p:ph type="sldNum" sz="quarter" idx="10"/>
          </p:nvPr>
        </p:nvSpPr>
        <p:spPr>
          <a:ln/>
        </p:spPr>
        <p:txBody>
          <a:bodyPr/>
          <a:lstStyle>
            <a:lvl1pPr>
              <a:defRPr/>
            </a:lvl1pPr>
          </a:lstStyle>
          <a:p>
            <a:pPr>
              <a:defRPr/>
            </a:pPr>
            <a:fld id="{56A1DE70-D1C5-4FD1-BC3F-240E5D0DFC46}" type="slidenum">
              <a:rPr/>
              <a:pPr>
                <a:defRPr/>
              </a:pPr>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 name="Shape 4"/>
          <p:cNvSpPr>
            <a:spLocks noGrp="1"/>
          </p:cNvSpPr>
          <p:nvPr>
            <p:ph type="sldNum" sz="quarter" idx="10"/>
          </p:nvPr>
        </p:nvSpPr>
        <p:spPr>
          <a:ln/>
        </p:spPr>
        <p:txBody>
          <a:bodyPr/>
          <a:lstStyle>
            <a:lvl1pPr>
              <a:defRPr/>
            </a:lvl1pPr>
          </a:lstStyle>
          <a:p>
            <a:pPr>
              <a:defRPr/>
            </a:pPr>
            <a:fld id="{750F7F48-4B3E-4DF6-A267-B0AEB90E70DE}" type="slidenum">
              <a:rPr/>
              <a:pPr>
                <a:defRPr/>
              </a:p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10" name="Shape 10"/>
          <p:cNvSpPr>
            <a:spLocks noGrp="1"/>
          </p:cNvSpPr>
          <p:nvPr>
            <p:ph type="title"/>
          </p:nvPr>
        </p:nvSpPr>
        <p:spPr>
          <a:xfrm>
            <a:off x="1270000" y="6718300"/>
            <a:ext cx="10464800" cy="1422400"/>
          </a:xfrm>
          <a:prstGeom prst="rect">
            <a:avLst/>
          </a:prstGeom>
        </p:spPr>
        <p:txBody>
          <a:bodyPr anchor="b"/>
          <a:lstStyle/>
          <a:p>
            <a:pPr lvl="0"/>
            <a:r>
              <a:rPr/>
              <a:t>Title Text</a:t>
            </a:r>
          </a:p>
        </p:txBody>
      </p:sp>
      <p:sp>
        <p:nvSpPr>
          <p:cNvPr id="11" name="Shape 11"/>
          <p:cNvSpPr>
            <a:spLocks noGrp="1"/>
          </p:cNvSpPr>
          <p:nvPr>
            <p:ph type="body"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12"/>
          <p:cNvSpPr>
            <a:spLocks noGrp="1"/>
          </p:cNvSpPr>
          <p:nvPr>
            <p:ph type="sldNum" sz="quarter" idx="10"/>
          </p:nvPr>
        </p:nvSpPr>
        <p:spPr>
          <a:xfrm>
            <a:off x="6311900" y="9245600"/>
            <a:ext cx="368300" cy="381000"/>
          </a:xfrm>
        </p:spPr>
        <p:txBody>
          <a:bodyPr/>
          <a:lstStyle>
            <a:lvl1pPr>
              <a:defRPr/>
            </a:lvl1pPr>
          </a:lstStyle>
          <a:p>
            <a:pPr>
              <a:defRPr/>
            </a:pPr>
            <a:fld id="{5898F765-F9CB-48EE-BA68-ED8B6B471CB6}" type="slidenum">
              <a:rPr/>
              <a:pPr>
                <a:defRPr/>
              </a:pPr>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4" name="Shape 14"/>
          <p:cNvSpPr>
            <a:spLocks noGrp="1"/>
          </p:cNvSpPr>
          <p:nvPr>
            <p:ph type="title"/>
          </p:nvPr>
        </p:nvSpPr>
        <p:spPr>
          <a:xfrm>
            <a:off x="1270000" y="3225800"/>
            <a:ext cx="10464800" cy="3302000"/>
          </a:xfrm>
          <a:prstGeom prst="rect">
            <a:avLst/>
          </a:prstGeom>
        </p:spPr>
        <p:txBody>
          <a:bodyPr/>
          <a:lstStyle/>
          <a:p>
            <a:pPr lvl="0"/>
            <a:r>
              <a:rPr/>
              <a:t>Title Text</a:t>
            </a:r>
          </a:p>
        </p:txBody>
      </p:sp>
      <p:sp>
        <p:nvSpPr>
          <p:cNvPr id="3" name="Shape 4"/>
          <p:cNvSpPr>
            <a:spLocks noGrp="1"/>
          </p:cNvSpPr>
          <p:nvPr>
            <p:ph type="sldNum" sz="quarter" idx="10"/>
          </p:nvPr>
        </p:nvSpPr>
        <p:spPr>
          <a:ln/>
        </p:spPr>
        <p:txBody>
          <a:bodyPr/>
          <a:lstStyle>
            <a:lvl1pPr>
              <a:defRPr/>
            </a:lvl1pPr>
          </a:lstStyle>
          <a:p>
            <a:pPr>
              <a:defRPr/>
            </a:pPr>
            <a:fld id="{C123D736-A447-4B47-881E-CE158DC52A2A}" type="slidenum">
              <a:rPr/>
              <a:pPr>
                <a:defRPr/>
              </a:pPr>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7" name="Shape 17"/>
          <p:cNvSpPr>
            <a:spLocks noGrp="1"/>
          </p:cNvSpPr>
          <p:nvPr>
            <p:ph type="title"/>
          </p:nvPr>
        </p:nvSpPr>
        <p:spPr>
          <a:xfrm>
            <a:off x="952500" y="635000"/>
            <a:ext cx="5334000" cy="3987800"/>
          </a:xfrm>
          <a:prstGeom prst="rect">
            <a:avLst/>
          </a:prstGeom>
        </p:spPr>
        <p:txBody>
          <a:bodyPr anchor="b"/>
          <a:lstStyle>
            <a:lvl1pPr>
              <a:defRPr sz="6000"/>
            </a:lvl1pPr>
          </a:lstStyle>
          <a:p>
            <a:pPr lvl="0"/>
            <a:r>
              <a:rPr/>
              <a:t>Title Text</a:t>
            </a:r>
          </a:p>
        </p:txBody>
      </p:sp>
      <p:sp>
        <p:nvSpPr>
          <p:cNvPr id="18" name="Shape 18"/>
          <p:cNvSpPr>
            <a:spLocks noGrp="1"/>
          </p:cNvSpPr>
          <p:nvPr>
            <p:ph type="body"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4"/>
          <p:cNvSpPr>
            <a:spLocks noGrp="1"/>
          </p:cNvSpPr>
          <p:nvPr>
            <p:ph type="sldNum" sz="quarter" idx="10"/>
          </p:nvPr>
        </p:nvSpPr>
        <p:spPr>
          <a:ln/>
        </p:spPr>
        <p:txBody>
          <a:bodyPr/>
          <a:lstStyle>
            <a:lvl1pPr>
              <a:defRPr/>
            </a:lvl1pPr>
          </a:lstStyle>
          <a:p>
            <a:pPr>
              <a:defRPr/>
            </a:pPr>
            <a:fld id="{D86743BD-DE75-43C9-A049-8D409918BEFF}" type="slidenum">
              <a:rPr/>
              <a:pPr>
                <a:defRPr/>
              </a:p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pPr lvl="0"/>
            <a:r>
              <a:rPr/>
              <a:t>Title Text</a:t>
            </a:r>
          </a:p>
        </p:txBody>
      </p:sp>
      <p:sp>
        <p:nvSpPr>
          <p:cNvPr id="3" name="Shape 4"/>
          <p:cNvSpPr>
            <a:spLocks noGrp="1"/>
          </p:cNvSpPr>
          <p:nvPr>
            <p:ph type="sldNum" sz="quarter" idx="10"/>
          </p:nvPr>
        </p:nvSpPr>
        <p:spPr>
          <a:ln/>
        </p:spPr>
        <p:txBody>
          <a:bodyPr/>
          <a:lstStyle>
            <a:lvl1pPr>
              <a:defRPr/>
            </a:lvl1pPr>
          </a:lstStyle>
          <a:p>
            <a:pPr>
              <a:defRPr/>
            </a:pPr>
            <a:fld id="{2B739F18-BD43-4B8A-8D4F-3A850B39D745}" type="slidenum">
              <a:rPr/>
              <a:pPr>
                <a:defRPr/>
              </a:pPr>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4" name="Shape 24"/>
          <p:cNvSpPr>
            <a:spLocks noGrp="1"/>
          </p:cNvSpPr>
          <p:nvPr>
            <p:ph type="title"/>
          </p:nvPr>
        </p:nvSpPr>
        <p:spPr>
          <a:prstGeom prst="rect">
            <a:avLst/>
          </a:prstGeom>
        </p:spPr>
        <p:txBody>
          <a:bodyPr/>
          <a:lstStyle/>
          <a:p>
            <a:pPr lvl="0"/>
            <a:r>
              <a:rPr/>
              <a:t>Title Text</a:t>
            </a:r>
          </a:p>
        </p:txBody>
      </p:sp>
      <p:sp>
        <p:nvSpPr>
          <p:cNvPr id="25" name="Shape 25"/>
          <p:cNvSpPr>
            <a:spLocks noGrp="1"/>
          </p:cNvSpPr>
          <p:nvPr>
            <p:ph type="body" idx="1"/>
          </p:nvPr>
        </p:nvSpPr>
        <p:spPr>
          <a:prstGeom prst="rect">
            <a:avLst/>
          </a:prstGeom>
        </p:spPr>
        <p:txBody>
          <a:body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4"/>
          <p:cNvSpPr>
            <a:spLocks noGrp="1"/>
          </p:cNvSpPr>
          <p:nvPr>
            <p:ph type="sldNum" sz="quarter" idx="10"/>
          </p:nvPr>
        </p:nvSpPr>
        <p:spPr>
          <a:ln/>
        </p:spPr>
        <p:txBody>
          <a:bodyPr/>
          <a:lstStyle>
            <a:lvl1pPr>
              <a:defRPr/>
            </a:lvl1pPr>
          </a:lstStyle>
          <a:p>
            <a:pPr>
              <a:defRPr/>
            </a:pPr>
            <a:fld id="{38B4678F-C73B-42B3-B378-67F8565BB833}" type="slidenum">
              <a:rPr/>
              <a:pPr>
                <a:defRPr/>
              </a:pPr>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8" name="Shape 28"/>
          <p:cNvSpPr>
            <a:spLocks noGrp="1"/>
          </p:cNvSpPr>
          <p:nvPr>
            <p:ph type="title"/>
          </p:nvPr>
        </p:nvSpPr>
        <p:spPr>
          <a:prstGeom prst="rect">
            <a:avLst/>
          </a:prstGeom>
        </p:spPr>
        <p:txBody>
          <a:bodyPr/>
          <a:lstStyle/>
          <a:p>
            <a:pPr lvl="0"/>
            <a:r>
              <a:rPr/>
              <a:t>Title Text</a:t>
            </a:r>
          </a:p>
        </p:txBody>
      </p:sp>
      <p:sp>
        <p:nvSpPr>
          <p:cNvPr id="29" name="Shape 29"/>
          <p:cNvSpPr>
            <a:spLocks noGrp="1"/>
          </p:cNvSpPr>
          <p:nvPr>
            <p:ph type="body"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4"/>
          <p:cNvSpPr>
            <a:spLocks noGrp="1"/>
          </p:cNvSpPr>
          <p:nvPr>
            <p:ph type="sldNum" sz="quarter" idx="10"/>
          </p:nvPr>
        </p:nvSpPr>
        <p:spPr>
          <a:ln/>
        </p:spPr>
        <p:txBody>
          <a:bodyPr/>
          <a:lstStyle>
            <a:lvl1pPr>
              <a:defRPr/>
            </a:lvl1pPr>
          </a:lstStyle>
          <a:p>
            <a:pPr>
              <a:defRPr/>
            </a:pPr>
            <a:fld id="{49FDCD21-2E24-4A91-B34B-1F92930EE149}" type="slidenum">
              <a:rPr/>
              <a:pPr>
                <a:defRPr/>
              </a:pPr>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32" name="Shape 32"/>
          <p:cNvSpPr>
            <a:spLocks noGrp="1"/>
          </p:cNvSpPr>
          <p:nvPr>
            <p:ph type="body" idx="1"/>
          </p:nvPr>
        </p:nvSpPr>
        <p:spPr>
          <a:xfrm>
            <a:off x="952500" y="1270000"/>
            <a:ext cx="11099800" cy="7213600"/>
          </a:xfrm>
          <a:prstGeom prst="rect">
            <a:avLst/>
          </a:prstGeom>
        </p:spPr>
        <p:txBody>
          <a:body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3" name="Shape 4"/>
          <p:cNvSpPr>
            <a:spLocks noGrp="1"/>
          </p:cNvSpPr>
          <p:nvPr>
            <p:ph type="sldNum" sz="quarter" idx="10"/>
          </p:nvPr>
        </p:nvSpPr>
        <p:spPr>
          <a:ln/>
        </p:spPr>
        <p:txBody>
          <a:bodyPr/>
          <a:lstStyle>
            <a:lvl1pPr>
              <a:defRPr/>
            </a:lvl1pPr>
          </a:lstStyle>
          <a:p>
            <a:pPr>
              <a:defRPr/>
            </a:pPr>
            <a:fld id="{4208D2A7-EA8E-47BA-9618-61F1867A0D2E}" type="slidenum">
              <a:rPr/>
              <a:pPr>
                <a:defRPr/>
              </a:pPr>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2" name="Shape 4"/>
          <p:cNvSpPr>
            <a:spLocks noGrp="1"/>
          </p:cNvSpPr>
          <p:nvPr>
            <p:ph type="sldNum" sz="quarter" idx="10"/>
          </p:nvPr>
        </p:nvSpPr>
        <p:spPr>
          <a:ln/>
        </p:spPr>
        <p:txBody>
          <a:bodyPr/>
          <a:lstStyle>
            <a:lvl1pPr>
              <a:defRPr/>
            </a:lvl1pPr>
          </a:lstStyle>
          <a:p>
            <a:pPr>
              <a:defRPr/>
            </a:pPr>
            <a:fld id="{C4413C85-5D5B-49D6-B685-1D013ECC0555}" type="slidenum">
              <a:rPr/>
              <a:pPr>
                <a:defRPr/>
              </a:pPr>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Shape 2"/>
          <p:cNvSpPr>
            <a:spLocks noGrp="1"/>
          </p:cNvSpPr>
          <p:nvPr>
            <p:ph type="title"/>
          </p:nvPr>
        </p:nvSpPr>
        <p:spPr bwMode="auto">
          <a:xfrm>
            <a:off x="952500" y="444500"/>
            <a:ext cx="11099800" cy="2159000"/>
          </a:xfrm>
          <a:prstGeom prst="rect">
            <a:avLst/>
          </a:prstGeom>
          <a:noFill/>
          <a:ln w="12700">
            <a:noFill/>
            <a:miter lim="400000"/>
            <a:headEnd/>
            <a:tailEnd/>
          </a:ln>
        </p:spPr>
        <p:txBody>
          <a:bodyPr vert="horz" wrap="square" lIns="0" tIns="0" rIns="0" bIns="0" numCol="1" anchor="ctr" anchorCtr="0" compatLnSpc="1">
            <a:prstTxWarp prst="textNoShape">
              <a:avLst/>
            </a:prstTxWarp>
          </a:bodyPr>
          <a:lstStyle/>
          <a:p>
            <a:pPr lvl="0"/>
            <a:r>
              <a:rPr lang="en-US" smtClean="0">
                <a:sym typeface="Helvetica Light"/>
              </a:rPr>
              <a:t>Title Text</a:t>
            </a:r>
          </a:p>
        </p:txBody>
      </p:sp>
      <p:sp>
        <p:nvSpPr>
          <p:cNvPr id="1027" name="Shape 3"/>
          <p:cNvSpPr>
            <a:spLocks noGrp="1"/>
          </p:cNvSpPr>
          <p:nvPr>
            <p:ph type="body" idx="1"/>
          </p:nvPr>
        </p:nvSpPr>
        <p:spPr bwMode="auto">
          <a:xfrm>
            <a:off x="952500" y="2603500"/>
            <a:ext cx="11099800" cy="6286500"/>
          </a:xfrm>
          <a:prstGeom prst="rect">
            <a:avLst/>
          </a:prstGeom>
          <a:noFill/>
          <a:ln w="12700">
            <a:noFill/>
            <a:miter lim="400000"/>
            <a:headEnd/>
            <a:tailEnd/>
          </a:ln>
        </p:spPr>
        <p:txBody>
          <a:bodyPr vert="horz" wrap="square" lIns="0" tIns="0" rIns="0" bIns="0" numCol="1" anchor="ctr" anchorCtr="0" compatLnSpc="1">
            <a:prstTxWarp prst="textNoShape">
              <a:avLst/>
            </a:prstTxWarp>
          </a:bodyPr>
          <a:lstStyle/>
          <a:p>
            <a:pPr lvl="0"/>
            <a:r>
              <a:rPr lang="en-US" smtClean="0">
                <a:sym typeface="Helvetica Light"/>
              </a:rPr>
              <a:t>Body Level One</a:t>
            </a:r>
          </a:p>
          <a:p>
            <a:pPr lvl="1"/>
            <a:r>
              <a:rPr lang="en-US" smtClean="0">
                <a:sym typeface="Helvetica Light"/>
              </a:rPr>
              <a:t>Body Level Two</a:t>
            </a:r>
          </a:p>
          <a:p>
            <a:pPr lvl="2"/>
            <a:r>
              <a:rPr lang="en-US" smtClean="0">
                <a:sym typeface="Helvetica Light"/>
              </a:rPr>
              <a:t>Body Level Three</a:t>
            </a:r>
          </a:p>
          <a:p>
            <a:pPr lvl="3"/>
            <a:r>
              <a:rPr lang="en-US" smtClean="0">
                <a:sym typeface="Helvetica Light"/>
              </a:rPr>
              <a:t>Body Level Four</a:t>
            </a:r>
          </a:p>
          <a:p>
            <a:pPr lvl="4"/>
            <a:r>
              <a:rPr lang="en-US" smtClean="0">
                <a:sym typeface="Helvetica Light"/>
              </a:rPr>
              <a:t>Body Level Five</a:t>
            </a:r>
          </a:p>
        </p:txBody>
      </p:sp>
      <p:sp>
        <p:nvSpPr>
          <p:cNvPr id="4" name="Shape 4"/>
          <p:cNvSpPr>
            <a:spLocks noGrp="1"/>
          </p:cNvSpPr>
          <p:nvPr>
            <p:ph type="sldNum" sz="quarter" idx="2"/>
          </p:nvPr>
        </p:nvSpPr>
        <p:spPr>
          <a:xfrm>
            <a:off x="6311900" y="9251950"/>
            <a:ext cx="368300" cy="381000"/>
          </a:xfrm>
          <a:prstGeom prst="rect">
            <a:avLst/>
          </a:prstGeom>
          <a:ln w="12700">
            <a:miter lim="400000"/>
          </a:ln>
        </p:spPr>
        <p:txBody>
          <a:bodyPr wrap="none" lIns="0" tIns="0" rIns="0" bIns="0">
            <a:spAutoFit/>
          </a:bodyPr>
          <a:lstStyle>
            <a:lvl1pPr algn="ctr" fontAlgn="auto">
              <a:spcBef>
                <a:spcPts val="0"/>
              </a:spcBef>
              <a:spcAft>
                <a:spcPts val="0"/>
              </a:spcAft>
              <a:defRPr sz="1800" kern="0">
                <a:solidFill>
                  <a:sysClr val="windowText" lastClr="000000"/>
                </a:solidFill>
                <a:latin typeface="+mn-lt"/>
                <a:ea typeface="+mn-ea"/>
                <a:cs typeface="+mn-cs"/>
              </a:defRPr>
            </a:lvl1pPr>
          </a:lstStyle>
          <a:p>
            <a:pPr>
              <a:defRPr/>
            </a:pPr>
            <a:fld id="{E7CB3808-C47F-4930-B672-1456BAACDFEE}" type="slidenum">
              <a:rPr/>
              <a:pPr>
                <a:defRPr/>
              </a:pPr>
              <a:t>‹#›</a:t>
            </a:fld>
            <a:endParaRPr/>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59" r:id="rId3"/>
    <p:sldLayoutId id="2147483658" r:id="rId4"/>
    <p:sldLayoutId id="2147483657" r:id="rId5"/>
    <p:sldLayoutId id="2147483656" r:id="rId6"/>
    <p:sldLayoutId id="2147483655" r:id="rId7"/>
    <p:sldLayoutId id="2147483654" r:id="rId8"/>
    <p:sldLayoutId id="2147483653" r:id="rId9"/>
    <p:sldLayoutId id="2147483652" r:id="rId10"/>
    <p:sldLayoutId id="2147483651" r:id="rId11"/>
    <p:sldLayoutId id="2147483650" r:id="rId12"/>
  </p:sldLayoutIdLst>
  <p:transition spd="med"/>
  <p:txStyles>
    <p:titleStyle>
      <a:lvl1pPr algn="ctr" defTabSz="584200" rtl="0" eaLnBrk="0" fontAlgn="base" hangingPunct="0">
        <a:spcBef>
          <a:spcPct val="0"/>
        </a:spcBef>
        <a:spcAft>
          <a:spcPct val="0"/>
        </a:spcAft>
        <a:defRPr sz="8000">
          <a:solidFill>
            <a:schemeClr val="tx2"/>
          </a:solidFill>
          <a:latin typeface="+mn-lt"/>
          <a:ea typeface="+mn-ea"/>
          <a:cs typeface="+mn-cs"/>
          <a:sym typeface="Helvetica Light"/>
        </a:defRPr>
      </a:lvl1pPr>
      <a:lvl2pPr algn="ctr" defTabSz="584200" rtl="0" eaLnBrk="0" fontAlgn="base" hangingPunct="0">
        <a:spcBef>
          <a:spcPct val="0"/>
        </a:spcBef>
        <a:spcAft>
          <a:spcPct val="0"/>
        </a:spcAft>
        <a:defRPr sz="8000">
          <a:solidFill>
            <a:schemeClr val="tx2"/>
          </a:solidFill>
          <a:latin typeface="+mn-lt"/>
          <a:ea typeface="+mn-ea"/>
          <a:cs typeface="+mn-cs"/>
          <a:sym typeface="Helvetica Light"/>
        </a:defRPr>
      </a:lvl2pPr>
      <a:lvl3pPr algn="ctr" defTabSz="584200" rtl="0" eaLnBrk="0" fontAlgn="base" hangingPunct="0">
        <a:spcBef>
          <a:spcPct val="0"/>
        </a:spcBef>
        <a:spcAft>
          <a:spcPct val="0"/>
        </a:spcAft>
        <a:defRPr sz="8000">
          <a:solidFill>
            <a:schemeClr val="tx2"/>
          </a:solidFill>
          <a:latin typeface="+mn-lt"/>
          <a:ea typeface="+mn-ea"/>
          <a:cs typeface="+mn-cs"/>
          <a:sym typeface="Helvetica Light"/>
        </a:defRPr>
      </a:lvl3pPr>
      <a:lvl4pPr algn="ctr" defTabSz="584200" rtl="0" eaLnBrk="0" fontAlgn="base" hangingPunct="0">
        <a:spcBef>
          <a:spcPct val="0"/>
        </a:spcBef>
        <a:spcAft>
          <a:spcPct val="0"/>
        </a:spcAft>
        <a:defRPr sz="8000">
          <a:solidFill>
            <a:schemeClr val="tx2"/>
          </a:solidFill>
          <a:latin typeface="+mn-lt"/>
          <a:ea typeface="+mn-ea"/>
          <a:cs typeface="+mn-cs"/>
          <a:sym typeface="Helvetica Light"/>
        </a:defRPr>
      </a:lvl4pPr>
      <a:lvl5pPr algn="ctr" defTabSz="584200" rtl="0" eaLnBrk="0" fontAlgn="base" hangingPunct="0">
        <a:spcBef>
          <a:spcPct val="0"/>
        </a:spcBef>
        <a:spcAft>
          <a:spcPct val="0"/>
        </a:spcAft>
        <a:defRPr sz="8000">
          <a:solidFill>
            <a:schemeClr val="tx2"/>
          </a:solidFill>
          <a:latin typeface="+mn-lt"/>
          <a:ea typeface="+mn-ea"/>
          <a:cs typeface="+mn-cs"/>
          <a:sym typeface="Helvetica Light"/>
        </a:defRPr>
      </a:lvl5pPr>
      <a:lvl6pPr indent="1143000" algn="ctr" defTabSz="584200">
        <a:defRPr sz="8000">
          <a:latin typeface="+mn-lt"/>
          <a:ea typeface="+mn-ea"/>
          <a:cs typeface="+mn-cs"/>
          <a:sym typeface="Helvetica Light"/>
        </a:defRPr>
      </a:lvl6pPr>
      <a:lvl7pPr indent="1371600" algn="ctr" defTabSz="584200">
        <a:defRPr sz="8000">
          <a:latin typeface="+mn-lt"/>
          <a:ea typeface="+mn-ea"/>
          <a:cs typeface="+mn-cs"/>
          <a:sym typeface="Helvetica Light"/>
        </a:defRPr>
      </a:lvl7pPr>
      <a:lvl8pPr indent="1600200" algn="ctr" defTabSz="584200">
        <a:defRPr sz="8000">
          <a:latin typeface="+mn-lt"/>
          <a:ea typeface="+mn-ea"/>
          <a:cs typeface="+mn-cs"/>
          <a:sym typeface="Helvetica Light"/>
        </a:defRPr>
      </a:lvl8pPr>
      <a:lvl9pPr indent="1828800" algn="ctr" defTabSz="584200">
        <a:defRPr sz="8000">
          <a:latin typeface="+mn-lt"/>
          <a:ea typeface="+mn-ea"/>
          <a:cs typeface="+mn-cs"/>
          <a:sym typeface="Helvetica Light"/>
        </a:defRPr>
      </a:lvl9pPr>
    </p:titleStyle>
    <p:bodyStyle>
      <a:lvl1pPr marL="444500" indent="-444500" algn="l" defTabSz="584200" rtl="0" eaLnBrk="0" fontAlgn="base" hangingPunct="0">
        <a:spcBef>
          <a:spcPts val="4200"/>
        </a:spcBef>
        <a:spcAft>
          <a:spcPct val="0"/>
        </a:spcAft>
        <a:buSzPct val="75000"/>
        <a:buChar char="•"/>
        <a:defRPr sz="3600">
          <a:solidFill>
            <a:schemeClr val="tx1"/>
          </a:solidFill>
          <a:latin typeface="+mn-lt"/>
          <a:ea typeface="+mn-ea"/>
          <a:cs typeface="+mn-cs"/>
          <a:sym typeface="Helvetica Light"/>
        </a:defRPr>
      </a:lvl1pPr>
      <a:lvl2pPr marL="889000" indent="-444500" algn="l" defTabSz="584200" rtl="0" eaLnBrk="0" fontAlgn="base" hangingPunct="0">
        <a:spcBef>
          <a:spcPts val="4200"/>
        </a:spcBef>
        <a:spcAft>
          <a:spcPct val="0"/>
        </a:spcAft>
        <a:buSzPct val="75000"/>
        <a:buChar char="•"/>
        <a:defRPr sz="3600">
          <a:solidFill>
            <a:schemeClr val="tx1"/>
          </a:solidFill>
          <a:latin typeface="+mn-lt"/>
          <a:ea typeface="+mn-ea"/>
          <a:cs typeface="+mn-cs"/>
          <a:sym typeface="Helvetica Light"/>
        </a:defRPr>
      </a:lvl2pPr>
      <a:lvl3pPr marL="1333500" indent="-444500" algn="l" defTabSz="584200" rtl="0" eaLnBrk="0" fontAlgn="base" hangingPunct="0">
        <a:spcBef>
          <a:spcPts val="4200"/>
        </a:spcBef>
        <a:spcAft>
          <a:spcPct val="0"/>
        </a:spcAft>
        <a:buSzPct val="75000"/>
        <a:buChar char="•"/>
        <a:defRPr sz="3600">
          <a:solidFill>
            <a:schemeClr val="tx1"/>
          </a:solidFill>
          <a:latin typeface="+mn-lt"/>
          <a:ea typeface="+mn-ea"/>
          <a:cs typeface="+mn-cs"/>
          <a:sym typeface="Helvetica Light"/>
        </a:defRPr>
      </a:lvl3pPr>
      <a:lvl4pPr marL="1778000" indent="-444500" algn="l" defTabSz="584200" rtl="0" eaLnBrk="0" fontAlgn="base" hangingPunct="0">
        <a:spcBef>
          <a:spcPts val="4200"/>
        </a:spcBef>
        <a:spcAft>
          <a:spcPct val="0"/>
        </a:spcAft>
        <a:buSzPct val="75000"/>
        <a:buChar char="•"/>
        <a:defRPr sz="3600">
          <a:solidFill>
            <a:schemeClr val="tx1"/>
          </a:solidFill>
          <a:latin typeface="+mn-lt"/>
          <a:ea typeface="+mn-ea"/>
          <a:cs typeface="+mn-cs"/>
          <a:sym typeface="Helvetica Light"/>
        </a:defRPr>
      </a:lvl4pPr>
      <a:lvl5pPr marL="2222500" indent="-444500" algn="l" defTabSz="584200" rtl="0" eaLnBrk="0" fontAlgn="base" hangingPunct="0">
        <a:spcBef>
          <a:spcPts val="4200"/>
        </a:spcBef>
        <a:spcAft>
          <a:spcPct val="0"/>
        </a:spcAft>
        <a:buSzPct val="75000"/>
        <a:buChar char="•"/>
        <a:defRPr sz="3600">
          <a:solidFill>
            <a:schemeClr val="tx1"/>
          </a:solidFill>
          <a:latin typeface="+mn-lt"/>
          <a:ea typeface="+mn-ea"/>
          <a:cs typeface="+mn-cs"/>
          <a:sym typeface="Helvetica Light"/>
        </a:defRPr>
      </a:lvl5pPr>
      <a:lvl6pPr marL="2667000" indent="-444500" defTabSz="584200">
        <a:spcBef>
          <a:spcPts val="4200"/>
        </a:spcBef>
        <a:buSzPct val="75000"/>
        <a:buChar char="•"/>
        <a:defRPr sz="3600">
          <a:latin typeface="+mn-lt"/>
          <a:ea typeface="+mn-ea"/>
          <a:cs typeface="+mn-cs"/>
          <a:sym typeface="Helvetica Light"/>
        </a:defRPr>
      </a:lvl6pPr>
      <a:lvl7pPr marL="3111500" indent="-444500" defTabSz="584200">
        <a:spcBef>
          <a:spcPts val="4200"/>
        </a:spcBef>
        <a:buSzPct val="75000"/>
        <a:buChar char="•"/>
        <a:defRPr sz="3600">
          <a:latin typeface="+mn-lt"/>
          <a:ea typeface="+mn-ea"/>
          <a:cs typeface="+mn-cs"/>
          <a:sym typeface="Helvetica Light"/>
        </a:defRPr>
      </a:lvl7pPr>
      <a:lvl8pPr marL="3556000" indent="-444500" defTabSz="584200">
        <a:spcBef>
          <a:spcPts val="4200"/>
        </a:spcBef>
        <a:buSzPct val="75000"/>
        <a:buChar char="•"/>
        <a:defRPr sz="3600">
          <a:latin typeface="+mn-lt"/>
          <a:ea typeface="+mn-ea"/>
          <a:cs typeface="+mn-cs"/>
          <a:sym typeface="Helvetica Light"/>
        </a:defRPr>
      </a:lvl8pPr>
      <a:lvl9pPr marL="4000500" indent="-444500" defTabSz="584200">
        <a:spcBef>
          <a:spcPts val="4200"/>
        </a:spcBef>
        <a:buSzPct val="75000"/>
        <a:buChar char="•"/>
        <a:defRPr sz="3600">
          <a:latin typeface="+mn-lt"/>
          <a:ea typeface="+mn-ea"/>
          <a:cs typeface="+mn-cs"/>
          <a:sym typeface="Helvetica Light"/>
        </a:defRPr>
      </a:lvl9pPr>
    </p:bodyStyle>
    <p:otherStyle>
      <a:lvl1pPr algn="ctr" defTabSz="584200">
        <a:defRPr>
          <a:solidFill>
            <a:schemeClr val="tx1"/>
          </a:solidFill>
          <a:latin typeface="+mn-lt"/>
          <a:ea typeface="+mn-ea"/>
          <a:cs typeface="+mn-cs"/>
          <a:sym typeface="Helvetica Light"/>
        </a:defRPr>
      </a:lvl1pPr>
      <a:lvl2pPr indent="228600" algn="ctr" defTabSz="584200">
        <a:defRPr>
          <a:solidFill>
            <a:schemeClr val="tx1"/>
          </a:solidFill>
          <a:latin typeface="+mn-lt"/>
          <a:ea typeface="+mn-ea"/>
          <a:cs typeface="+mn-cs"/>
          <a:sym typeface="Helvetica Light"/>
        </a:defRPr>
      </a:lvl2pPr>
      <a:lvl3pPr indent="457200" algn="ctr" defTabSz="584200">
        <a:defRPr>
          <a:solidFill>
            <a:schemeClr val="tx1"/>
          </a:solidFill>
          <a:latin typeface="+mn-lt"/>
          <a:ea typeface="+mn-ea"/>
          <a:cs typeface="+mn-cs"/>
          <a:sym typeface="Helvetica Light"/>
        </a:defRPr>
      </a:lvl3pPr>
      <a:lvl4pPr indent="685800" algn="ctr" defTabSz="584200">
        <a:defRPr>
          <a:solidFill>
            <a:schemeClr val="tx1"/>
          </a:solidFill>
          <a:latin typeface="+mn-lt"/>
          <a:ea typeface="+mn-ea"/>
          <a:cs typeface="+mn-cs"/>
          <a:sym typeface="Helvetica Light"/>
        </a:defRPr>
      </a:lvl4pPr>
      <a:lvl5pPr indent="914400" algn="ctr" defTabSz="584200">
        <a:defRPr>
          <a:solidFill>
            <a:schemeClr val="tx1"/>
          </a:solidFill>
          <a:latin typeface="+mn-lt"/>
          <a:ea typeface="+mn-ea"/>
          <a:cs typeface="+mn-cs"/>
          <a:sym typeface="Helvetica Light"/>
        </a:defRPr>
      </a:lvl5pPr>
      <a:lvl6pPr indent="1143000" algn="ctr" defTabSz="584200">
        <a:defRPr>
          <a:solidFill>
            <a:schemeClr val="tx1"/>
          </a:solidFill>
          <a:latin typeface="+mn-lt"/>
          <a:ea typeface="+mn-ea"/>
          <a:cs typeface="+mn-cs"/>
          <a:sym typeface="Helvetica Light"/>
        </a:defRPr>
      </a:lvl6pPr>
      <a:lvl7pPr indent="1371600" algn="ctr" defTabSz="584200">
        <a:defRPr>
          <a:solidFill>
            <a:schemeClr val="tx1"/>
          </a:solidFill>
          <a:latin typeface="+mn-lt"/>
          <a:ea typeface="+mn-ea"/>
          <a:cs typeface="+mn-cs"/>
          <a:sym typeface="Helvetica Light"/>
        </a:defRPr>
      </a:lvl7pPr>
      <a:lvl8pPr indent="1600200" algn="ctr" defTabSz="584200">
        <a:defRPr>
          <a:solidFill>
            <a:schemeClr val="tx1"/>
          </a:solidFill>
          <a:latin typeface="+mn-lt"/>
          <a:ea typeface="+mn-ea"/>
          <a:cs typeface="+mn-cs"/>
          <a:sym typeface="Helvetica Light"/>
        </a:defRPr>
      </a:lvl8pPr>
      <a:lvl9pPr indent="1828800" algn="ctr" defTabSz="584200">
        <a:defRPr>
          <a:solidFill>
            <a:schemeClr val="tx1"/>
          </a:solidFill>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hape 45"/>
          <p:cNvSpPr>
            <a:spLocks noGrp="1"/>
          </p:cNvSpPr>
          <p:nvPr>
            <p:ph type="title"/>
          </p:nvPr>
        </p:nvSpPr>
        <p:spPr>
          <a:xfrm>
            <a:off x="1270000" y="1638300"/>
            <a:ext cx="10464800" cy="2252663"/>
          </a:xfrm>
        </p:spPr>
        <p:txBody>
          <a:bodyPr anchor="t">
            <a:normAutofit/>
          </a:bodyPr>
          <a:lstStyle/>
          <a:p>
            <a:pPr defTabSz="297179" eaLnBrk="1" fontAlgn="auto" hangingPunct="1">
              <a:spcBef>
                <a:spcPts val="0"/>
              </a:spcBef>
              <a:spcAft>
                <a:spcPts val="0"/>
              </a:spcAft>
              <a:defRPr sz="1800"/>
            </a:pPr>
            <a:r>
              <a:rPr sz="4550" b="1">
                <a:solidFill>
                  <a:sysClr val="windowText" lastClr="000000"/>
                </a:solidFill>
                <a:latin typeface="Helvetica"/>
                <a:ea typeface="Helvetica"/>
                <a:cs typeface="Helvetica"/>
                <a:sym typeface="Helvetica"/>
              </a:rPr>
              <a:t>The Curious Case of </a:t>
            </a:r>
            <a:br>
              <a:rPr sz="4550" b="1">
                <a:solidFill>
                  <a:sysClr val="windowText" lastClr="000000"/>
                </a:solidFill>
                <a:latin typeface="Helvetica"/>
                <a:ea typeface="Helvetica"/>
                <a:cs typeface="Helvetica"/>
                <a:sym typeface="Helvetica"/>
              </a:rPr>
            </a:br>
            <a:r>
              <a:rPr sz="4550" b="1">
                <a:solidFill>
                  <a:sysClr val="windowText" lastClr="000000"/>
                </a:solidFill>
                <a:latin typeface="Helvetica"/>
                <a:ea typeface="Helvetica"/>
                <a:cs typeface="Helvetica"/>
                <a:sym typeface="Helvetica"/>
              </a:rPr>
              <a:t>The Economist the West Forgot</a:t>
            </a:r>
            <a:br>
              <a:rPr sz="4550" b="1">
                <a:solidFill>
                  <a:sysClr val="windowText" lastClr="000000"/>
                </a:solidFill>
                <a:latin typeface="Helvetica"/>
                <a:ea typeface="Helvetica"/>
                <a:cs typeface="Helvetica"/>
                <a:sym typeface="Helvetica"/>
              </a:rPr>
            </a:br>
            <a:r>
              <a:rPr sz="909" b="1">
                <a:solidFill>
                  <a:sysClr val="windowText" lastClr="000000"/>
                </a:solidFill>
                <a:latin typeface="Helvetica"/>
                <a:ea typeface="Helvetica"/>
                <a:cs typeface="Helvetica"/>
                <a:sym typeface="Helvetica"/>
              </a:rPr>
              <a:t/>
            </a:r>
            <a:br>
              <a:rPr sz="909" b="1">
                <a:solidFill>
                  <a:sysClr val="windowText" lastClr="000000"/>
                </a:solidFill>
                <a:latin typeface="Helvetica"/>
                <a:ea typeface="Helvetica"/>
                <a:cs typeface="Helvetica"/>
                <a:sym typeface="Helvetica"/>
              </a:rPr>
            </a:br>
            <a:r>
              <a:rPr sz="909" b="1">
                <a:solidFill>
                  <a:sysClr val="windowText" lastClr="000000"/>
                </a:solidFill>
                <a:latin typeface="Helvetica"/>
                <a:ea typeface="Helvetica"/>
                <a:cs typeface="Helvetica"/>
                <a:sym typeface="Helvetica"/>
              </a:rPr>
              <a:t/>
            </a:r>
            <a:br>
              <a:rPr sz="909" b="1">
                <a:solidFill>
                  <a:sysClr val="windowText" lastClr="000000"/>
                </a:solidFill>
                <a:latin typeface="Helvetica"/>
                <a:ea typeface="Helvetica"/>
                <a:cs typeface="Helvetica"/>
                <a:sym typeface="Helvetica"/>
              </a:rPr>
            </a:br>
            <a:r>
              <a:rPr sz="1365" b="1">
                <a:solidFill>
                  <a:sysClr val="windowText" lastClr="000000"/>
                </a:solidFill>
                <a:latin typeface="Helvetica"/>
                <a:ea typeface="Helvetica"/>
                <a:cs typeface="Helvetica"/>
                <a:sym typeface="Helvetica"/>
              </a:rPr>
              <a:t/>
            </a:r>
            <a:br>
              <a:rPr sz="1365" b="1">
                <a:solidFill>
                  <a:sysClr val="windowText" lastClr="000000"/>
                </a:solidFill>
                <a:latin typeface="Helvetica"/>
                <a:ea typeface="Helvetica"/>
                <a:cs typeface="Helvetica"/>
                <a:sym typeface="Helvetica"/>
              </a:rPr>
            </a:br>
            <a:endParaRPr sz="780">
              <a:solidFill>
                <a:sysClr val="windowText" lastClr="000000"/>
              </a:solidFill>
              <a:latin typeface="Helvetica"/>
              <a:ea typeface="Helvetica"/>
              <a:cs typeface="Helvetica"/>
              <a:sym typeface="Helvetica"/>
            </a:endParaRPr>
          </a:p>
        </p:txBody>
      </p:sp>
      <p:sp>
        <p:nvSpPr>
          <p:cNvPr id="15362" name="Shape 46"/>
          <p:cNvSpPr>
            <a:spLocks noGrp="1"/>
          </p:cNvSpPr>
          <p:nvPr>
            <p:ph type="body" idx="1"/>
          </p:nvPr>
        </p:nvSpPr>
        <p:spPr>
          <a:xfrm>
            <a:off x="1270000" y="3567113"/>
            <a:ext cx="10464800" cy="4217987"/>
          </a:xfrm>
          <a:ln w="25400">
            <a:solidFill>
              <a:srgbClr val="85888D"/>
            </a:solidFill>
          </a:ln>
        </p:spPr>
        <p:txBody>
          <a:bodyPr/>
          <a:lstStyle/>
          <a:p>
            <a:pPr defTabSz="457200" eaLnBrk="1" hangingPunct="1">
              <a:spcBef>
                <a:spcPct val="0"/>
              </a:spcBef>
            </a:pPr>
            <a:r>
              <a:rPr lang="en-US" sz="3600" b="1" smtClean="0">
                <a:solidFill>
                  <a:srgbClr val="000000"/>
                </a:solidFill>
                <a:latin typeface="Helvetica" pitchFamily="34" charset="0"/>
                <a:sym typeface="Helvetica" pitchFamily="34" charset="0"/>
              </a:rPr>
              <a:t>The Economic Understanding and </a:t>
            </a:r>
          </a:p>
          <a:p>
            <a:pPr defTabSz="457200" eaLnBrk="1" hangingPunct="1">
              <a:spcBef>
                <a:spcPct val="0"/>
              </a:spcBef>
            </a:pPr>
            <a:r>
              <a:rPr lang="en-US" sz="3600" b="1" smtClean="0">
                <a:solidFill>
                  <a:srgbClr val="000000"/>
                </a:solidFill>
                <a:latin typeface="Helvetica" pitchFamily="34" charset="0"/>
                <a:sym typeface="Helvetica" pitchFamily="34" charset="0"/>
              </a:rPr>
              <a:t>Towering Achievements of </a:t>
            </a:r>
          </a:p>
          <a:p>
            <a:pPr defTabSz="457200" eaLnBrk="1" hangingPunct="1">
              <a:spcBef>
                <a:spcPct val="0"/>
              </a:spcBef>
            </a:pPr>
            <a:r>
              <a:rPr lang="en-US" sz="3600" b="1" smtClean="0">
                <a:solidFill>
                  <a:srgbClr val="000000"/>
                </a:solidFill>
                <a:latin typeface="Helvetica" pitchFamily="34" charset="0"/>
                <a:sym typeface="Helvetica" pitchFamily="34" charset="0"/>
              </a:rPr>
              <a:t>Dr Osamu Shimomura </a:t>
            </a:r>
          </a:p>
          <a:p>
            <a:pPr defTabSz="457200" eaLnBrk="1" hangingPunct="1">
              <a:spcBef>
                <a:spcPct val="0"/>
              </a:spcBef>
            </a:pPr>
            <a:r>
              <a:rPr lang="en-US" sz="3600" b="1" smtClean="0">
                <a:solidFill>
                  <a:srgbClr val="000000"/>
                </a:solidFill>
                <a:latin typeface="Helvetica" pitchFamily="34" charset="0"/>
                <a:sym typeface="Helvetica" pitchFamily="34" charset="0"/>
              </a:rPr>
              <a:t>(27 November, 1910 - 29 June, 1989)</a:t>
            </a:r>
          </a:p>
          <a:p>
            <a:pPr defTabSz="457200" eaLnBrk="1" hangingPunct="1">
              <a:spcBef>
                <a:spcPct val="0"/>
              </a:spcBef>
            </a:pPr>
            <a:endParaRPr lang="en-US" sz="3600" b="1" smtClean="0">
              <a:solidFill>
                <a:srgbClr val="000000"/>
              </a:solidFill>
              <a:latin typeface="Helvetica" pitchFamily="34" charset="0"/>
              <a:sym typeface="Helvetica" pitchFamily="34" charset="0"/>
            </a:endParaRPr>
          </a:p>
          <a:p>
            <a:pPr defTabSz="457200" eaLnBrk="1" hangingPunct="1">
              <a:spcBef>
                <a:spcPct val="0"/>
              </a:spcBef>
            </a:pPr>
            <a:r>
              <a:rPr lang="en-US" sz="2800" b="1" smtClean="0">
                <a:solidFill>
                  <a:srgbClr val="000000"/>
                </a:solidFill>
                <a:latin typeface="Helvetica" pitchFamily="34" charset="0"/>
                <a:sym typeface="Helvetica" pitchFamily="34" charset="0"/>
              </a:rPr>
              <a:t>By George Tait Edwards MBE</a:t>
            </a:r>
          </a:p>
          <a:p>
            <a:pPr defTabSz="457200" eaLnBrk="1" hangingPunct="1">
              <a:spcBef>
                <a:spcPct val="0"/>
              </a:spcBef>
            </a:pPr>
            <a:r>
              <a:rPr lang="en-US" sz="2300" b="1" smtClean="0">
                <a:solidFill>
                  <a:srgbClr val="000000"/>
                </a:solidFill>
                <a:latin typeface="Helvetica" pitchFamily="34" charset="0"/>
                <a:sym typeface="Helvetica" pitchFamily="34" charset="0"/>
              </a:rPr>
              <a:t>Gresham College Spring Long Finance Conference 2.30pm 3 March 2015 </a:t>
            </a:r>
          </a:p>
        </p:txBody>
      </p:sp>
      <p:sp>
        <p:nvSpPr>
          <p:cNvPr id="15363" name="Shape 47"/>
          <p:cNvSpPr>
            <a:spLocks noGrp="1"/>
          </p:cNvSpPr>
          <p:nvPr>
            <p:ph type="sldNum" sz="quarter" idx="10"/>
          </p:nvPr>
        </p:nvSpPr>
        <p:spPr bwMode="auto">
          <a:xfrm>
            <a:off x="6375400" y="9251950"/>
            <a:ext cx="241300" cy="381000"/>
          </a:xfrm>
          <a:noFill/>
          <a:ln>
            <a:headEnd/>
            <a:tailEnd/>
          </a:ln>
        </p:spPr>
        <p:txBody>
          <a:bodyPr vert="horz" numCol="1" anchor="t" anchorCtr="0" compatLnSpc="1">
            <a:prstTxWarp prst="textNoShape">
              <a:avLst/>
            </a:prstTxWarp>
          </a:bodyPr>
          <a:lstStyle/>
          <a:p>
            <a:pPr fontAlgn="base">
              <a:spcBef>
                <a:spcPct val="0"/>
              </a:spcBef>
              <a:spcAft>
                <a:spcPct val="0"/>
              </a:spcAft>
            </a:pPr>
            <a:fld id="{0E69D752-647A-4FA0-A875-DF3F8DAD0687}" type="slidenum">
              <a:rPr lang="en-US" smtClean="0">
                <a:solidFill>
                  <a:srgbClr val="000000"/>
                </a:solidFill>
              </a:rPr>
              <a:pPr fontAlgn="base">
                <a:spcBef>
                  <a:spcPct val="0"/>
                </a:spcBef>
                <a:spcAft>
                  <a:spcPct val="0"/>
                </a:spcAft>
              </a:pPr>
              <a:t>1</a:t>
            </a:fld>
            <a:endParaRPr lang="en-US" smtClean="0">
              <a:solidFill>
                <a:srgbClr val="000000"/>
              </a:solidFill>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Shape 81"/>
          <p:cNvSpPr>
            <a:spLocks noGrp="1"/>
          </p:cNvSpPr>
          <p:nvPr>
            <p:ph type="title"/>
          </p:nvPr>
        </p:nvSpPr>
        <p:spPr>
          <a:xfrm>
            <a:off x="1101725" y="992188"/>
            <a:ext cx="10801350" cy="2568575"/>
          </a:xfrm>
        </p:spPr>
        <p:txBody>
          <a:bodyPr anchor="t">
            <a:normAutofit/>
          </a:bodyPr>
          <a:lstStyle>
            <a:lvl1pPr defTabSz="537463">
              <a:defRPr sz="5336" b="1">
                <a:latin typeface="Helvetica"/>
                <a:ea typeface="Helvetica"/>
                <a:cs typeface="Helvetica"/>
                <a:sym typeface="Helvetica"/>
              </a:defRPr>
            </a:lvl1pPr>
          </a:lstStyle>
          <a:p>
            <a:pPr eaLnBrk="1" fontAlgn="auto" hangingPunct="1">
              <a:spcBef>
                <a:spcPts val="0"/>
              </a:spcBef>
              <a:spcAft>
                <a:spcPts val="0"/>
              </a:spcAft>
              <a:defRPr sz="1800" b="0"/>
            </a:pPr>
            <a:r>
              <a:rPr>
                <a:solidFill>
                  <a:sysClr val="windowText" lastClr="000000"/>
                </a:solidFill>
              </a:rPr>
              <a:t>Once Upon a Time in the USA- FDR’s Economic Miracle 1938-44</a:t>
            </a:r>
          </a:p>
        </p:txBody>
      </p:sp>
      <p:sp>
        <p:nvSpPr>
          <p:cNvPr id="82" name="Shape 82"/>
          <p:cNvSpPr>
            <a:spLocks noGrp="1"/>
          </p:cNvSpPr>
          <p:nvPr>
            <p:ph type="body" idx="1"/>
          </p:nvPr>
        </p:nvSpPr>
        <p:spPr>
          <a:xfrm>
            <a:off x="1270000" y="3703638"/>
            <a:ext cx="10464800" cy="4752975"/>
          </a:xfrm>
        </p:spPr>
        <p:txBody>
          <a:bodyPr>
            <a:normAutofit/>
          </a:bodyPr>
          <a:lstStyle/>
          <a:p>
            <a:pPr marL="550863" indent="-550863" algn="l" defTabSz="396875" eaLnBrk="1" hangingPunct="1">
              <a:spcBef>
                <a:spcPct val="0"/>
              </a:spcBef>
              <a:buSzPct val="100000"/>
              <a:buFontTx/>
              <a:buAutoNum type="arabicPeriod"/>
            </a:pPr>
            <a:r>
              <a:rPr lang="en-US" sz="3100" b="1" smtClean="0">
                <a:solidFill>
                  <a:srgbClr val="000000"/>
                </a:solidFill>
                <a:latin typeface="Helvetica" pitchFamily="34" charset="0"/>
                <a:sym typeface="Helvetica" pitchFamily="34" charset="0"/>
              </a:rPr>
              <a:t>Financed by FED investment credit creation </a:t>
            </a:r>
          </a:p>
          <a:p>
            <a:pPr marL="550863" indent="-550863" defTabSz="396875" eaLnBrk="1" hangingPunct="1">
              <a:spcBef>
                <a:spcPct val="0"/>
              </a:spcBef>
              <a:buSzPct val="100000"/>
            </a:pPr>
            <a:r>
              <a:rPr lang="en-US" sz="3100" b="1" smtClean="0">
                <a:solidFill>
                  <a:srgbClr val="000000"/>
                </a:solidFill>
                <a:latin typeface="Helvetica" pitchFamily="34" charset="0"/>
                <a:sym typeface="Helvetica" pitchFamily="34" charset="0"/>
              </a:rPr>
              <a:t>(allegedly financed by “the savings of the people”</a:t>
            </a:r>
          </a:p>
          <a:p>
            <a:pPr marL="550863" indent="-550863" algn="l" defTabSz="396875" eaLnBrk="1" hangingPunct="1">
              <a:spcBef>
                <a:spcPct val="0"/>
              </a:spcBef>
              <a:buSzPct val="100000"/>
            </a:pPr>
            <a:r>
              <a:rPr lang="en-US" sz="3100" b="1" smtClean="0">
                <a:solidFill>
                  <a:srgbClr val="000000"/>
                </a:solidFill>
                <a:latin typeface="Helvetica" pitchFamily="34" charset="0"/>
                <a:sym typeface="Helvetica" pitchFamily="34" charset="0"/>
              </a:rPr>
              <a:t>2.  Every investment required by war effort funded either by investment credit or War Bonds)</a:t>
            </a:r>
          </a:p>
          <a:p>
            <a:pPr marL="550863" indent="-550863" defTabSz="396875" eaLnBrk="1" hangingPunct="1">
              <a:spcBef>
                <a:spcPct val="0"/>
              </a:spcBef>
            </a:pPr>
            <a:endParaRPr lang="en-US" sz="3100" b="1" smtClean="0">
              <a:solidFill>
                <a:srgbClr val="000000"/>
              </a:solidFill>
              <a:latin typeface="Helvetica" pitchFamily="34" charset="0"/>
              <a:sym typeface="Helvetica" pitchFamily="34" charset="0"/>
            </a:endParaRPr>
          </a:p>
          <a:p>
            <a:pPr marL="550863" indent="-550863" algn="l" defTabSz="396875" eaLnBrk="1" hangingPunct="1">
              <a:spcBef>
                <a:spcPct val="0"/>
              </a:spcBef>
              <a:buSzPct val="100000"/>
              <a:buFontTx/>
              <a:buAutoNum type="alphaUcPeriod"/>
            </a:pPr>
            <a:r>
              <a:rPr lang="en-US" sz="3100" b="1" smtClean="0">
                <a:solidFill>
                  <a:srgbClr val="000000"/>
                </a:solidFill>
                <a:latin typeface="Helvetica" pitchFamily="34" charset="0"/>
                <a:sym typeface="Helvetica" pitchFamily="34" charset="0"/>
              </a:rPr>
              <a:t>Economic growth averaged 12.2% for six years</a:t>
            </a:r>
          </a:p>
          <a:p>
            <a:pPr marL="550863" indent="-550863" algn="l" defTabSz="396875" eaLnBrk="1" hangingPunct="1">
              <a:spcBef>
                <a:spcPct val="0"/>
              </a:spcBef>
              <a:buSzPct val="100000"/>
              <a:buFontTx/>
              <a:buAutoNum type="alphaUcPeriod"/>
            </a:pPr>
            <a:r>
              <a:rPr lang="en-US" sz="3100" b="1" smtClean="0">
                <a:solidFill>
                  <a:srgbClr val="000000"/>
                </a:solidFill>
                <a:latin typeface="Helvetica" pitchFamily="34" charset="0"/>
                <a:sym typeface="Helvetica" pitchFamily="34" charset="0"/>
              </a:rPr>
              <a:t>ICC created the USA as a hegemonic power </a:t>
            </a:r>
          </a:p>
          <a:p>
            <a:pPr marL="550863" indent="-550863" algn="l" defTabSz="396875" eaLnBrk="1" hangingPunct="1">
              <a:spcBef>
                <a:spcPct val="0"/>
              </a:spcBef>
              <a:buSzPct val="100000"/>
              <a:buFontTx/>
              <a:buAutoNum type="alphaUcPeriod"/>
            </a:pPr>
            <a:r>
              <a:rPr lang="en-US" sz="3100" b="1" smtClean="0">
                <a:solidFill>
                  <a:srgbClr val="000000"/>
                </a:solidFill>
                <a:latin typeface="Helvetica" pitchFamily="34" charset="0"/>
                <a:sym typeface="Helvetica" pitchFamily="34" charset="0"/>
              </a:rPr>
              <a:t>Shimomura’s late 1945 USA visit may have assisted the development of his economic understanding </a:t>
            </a:r>
          </a:p>
        </p:txBody>
      </p:sp>
      <p:sp>
        <p:nvSpPr>
          <p:cNvPr id="24579" name="Shape 83"/>
          <p:cNvSpPr>
            <a:spLocks noGrp="1"/>
          </p:cNvSpPr>
          <p:nvPr>
            <p:ph type="sldNum" sz="quarter" idx="10"/>
          </p:nvPr>
        </p:nvSpPr>
        <p:spPr bwMode="auto">
          <a:noFill/>
          <a:ln>
            <a:headEnd/>
            <a:tailEnd/>
          </a:ln>
        </p:spPr>
        <p:txBody>
          <a:bodyPr vert="horz" numCol="1" anchor="t" anchorCtr="0" compatLnSpc="1">
            <a:prstTxWarp prst="textNoShape">
              <a:avLst/>
            </a:prstTxWarp>
          </a:bodyPr>
          <a:lstStyle/>
          <a:p>
            <a:pPr fontAlgn="base">
              <a:spcBef>
                <a:spcPct val="0"/>
              </a:spcBef>
              <a:spcAft>
                <a:spcPct val="0"/>
              </a:spcAft>
            </a:pPr>
            <a:fld id="{543A3177-D349-4B3C-A7EF-84A38B1D7F03}" type="slidenum">
              <a:rPr lang="en-US" smtClean="0">
                <a:solidFill>
                  <a:srgbClr val="000000"/>
                </a:solidFill>
              </a:rPr>
              <a:pPr fontAlgn="base">
                <a:spcBef>
                  <a:spcPct val="0"/>
                </a:spcBef>
                <a:spcAft>
                  <a:spcPct val="0"/>
                </a:spcAft>
              </a:pPr>
              <a:t>10</a:t>
            </a:fld>
            <a:endParaRPr lang="en-US" smtClean="0">
              <a:solidFill>
                <a:srgbClr val="000000"/>
              </a:solidFill>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hape 85"/>
          <p:cNvSpPr>
            <a:spLocks noGrp="1"/>
          </p:cNvSpPr>
          <p:nvPr>
            <p:ph type="title"/>
          </p:nvPr>
        </p:nvSpPr>
        <p:spPr>
          <a:xfrm>
            <a:off x="1270000" y="1638300"/>
            <a:ext cx="10464800" cy="2063750"/>
          </a:xfrm>
        </p:spPr>
        <p:txBody>
          <a:bodyPr anchor="t"/>
          <a:lstStyle/>
          <a:p>
            <a:pPr defTabSz="466725" eaLnBrk="1" hangingPunct="1"/>
            <a:r>
              <a:rPr lang="en-US" sz="6400" b="1" smtClean="0">
                <a:solidFill>
                  <a:srgbClr val="000000"/>
                </a:solidFill>
                <a:latin typeface="Helvetica" pitchFamily="34" charset="0"/>
                <a:sym typeface="Helvetica" pitchFamily="34" charset="0"/>
              </a:rPr>
              <a:t>Alan Milward’s question </a:t>
            </a:r>
          </a:p>
        </p:txBody>
      </p:sp>
      <p:sp>
        <p:nvSpPr>
          <p:cNvPr id="86" name="Shape 86"/>
          <p:cNvSpPr>
            <a:spLocks noGrp="1"/>
          </p:cNvSpPr>
          <p:nvPr>
            <p:ph type="body" idx="1"/>
          </p:nvPr>
        </p:nvSpPr>
        <p:spPr>
          <a:xfrm>
            <a:off x="1270000" y="3208338"/>
            <a:ext cx="10464800" cy="4227512"/>
          </a:xfrm>
        </p:spPr>
        <p:txBody>
          <a:bodyPr>
            <a:normAutofit/>
          </a:bodyPr>
          <a:lstStyle/>
          <a:p>
            <a:pPr defTabSz="452438" eaLnBrk="1" hangingPunct="1">
              <a:spcBef>
                <a:spcPct val="0"/>
              </a:spcBef>
            </a:pPr>
            <a:r>
              <a:rPr lang="en-US" sz="2700" b="1" smtClean="0">
                <a:solidFill>
                  <a:srgbClr val="000000"/>
                </a:solidFill>
                <a:latin typeface="Helvetica" pitchFamily="34" charset="0"/>
                <a:sym typeface="Helvetica" pitchFamily="34" charset="0"/>
              </a:rPr>
              <a:t>"Granted that the United States had peculiar advantages in the quantity of resources, in freedom of intervention from the enemy, and in the great quantity of slack which existed in the economy before 1940, it remains a logical and revealing approach to ask precisely why the productive effort in other economies fell short of that in America."</a:t>
            </a:r>
          </a:p>
          <a:p>
            <a:pPr defTabSz="452438" eaLnBrk="1" hangingPunct="1">
              <a:spcBef>
                <a:spcPct val="0"/>
              </a:spcBef>
            </a:pPr>
            <a:endParaRPr lang="en-US" sz="2700" b="1" smtClean="0">
              <a:solidFill>
                <a:srgbClr val="000000"/>
              </a:solidFill>
              <a:latin typeface="Helvetica" pitchFamily="34" charset="0"/>
              <a:sym typeface="Helvetica" pitchFamily="34" charset="0"/>
            </a:endParaRPr>
          </a:p>
          <a:p>
            <a:pPr defTabSz="452438" eaLnBrk="1" hangingPunct="1">
              <a:spcBef>
                <a:spcPct val="0"/>
              </a:spcBef>
            </a:pPr>
            <a:endParaRPr lang="en-US" sz="2700" b="1" smtClean="0">
              <a:solidFill>
                <a:srgbClr val="000000"/>
              </a:solidFill>
              <a:latin typeface="Helvetica" pitchFamily="34" charset="0"/>
              <a:sym typeface="Helvetica" pitchFamily="34" charset="0"/>
            </a:endParaRPr>
          </a:p>
          <a:p>
            <a:pPr defTabSz="452438" eaLnBrk="1" hangingPunct="1">
              <a:spcBef>
                <a:spcPct val="0"/>
              </a:spcBef>
            </a:pPr>
            <a:r>
              <a:rPr lang="en-US" sz="2700" smtClean="0">
                <a:solidFill>
                  <a:srgbClr val="000000"/>
                </a:solidFill>
              </a:rPr>
              <a:t>Alan Millward, "</a:t>
            </a:r>
            <a:r>
              <a:rPr lang="en-US" sz="2700" i="1" smtClean="0">
                <a:solidFill>
                  <a:srgbClr val="000000"/>
                </a:solidFill>
              </a:rPr>
              <a:t>War, Economy and Society, 1939-45</a:t>
            </a:r>
            <a:r>
              <a:rPr lang="en-US" sz="2700" smtClean="0">
                <a:solidFill>
                  <a:srgbClr val="000000"/>
                </a:solidFill>
              </a:rPr>
              <a:t>", (Harmondsworth: Penguin, 1977) p 75.</a:t>
            </a:r>
          </a:p>
        </p:txBody>
      </p:sp>
      <p:sp>
        <p:nvSpPr>
          <p:cNvPr id="25603" name="Shape 87"/>
          <p:cNvSpPr>
            <a:spLocks noGrp="1"/>
          </p:cNvSpPr>
          <p:nvPr>
            <p:ph type="sldNum" sz="quarter" idx="10"/>
          </p:nvPr>
        </p:nvSpPr>
        <p:spPr bwMode="auto">
          <a:noFill/>
          <a:ln>
            <a:headEnd/>
            <a:tailEnd/>
          </a:ln>
        </p:spPr>
        <p:txBody>
          <a:bodyPr vert="horz" numCol="1" anchor="t" anchorCtr="0" compatLnSpc="1">
            <a:prstTxWarp prst="textNoShape">
              <a:avLst/>
            </a:prstTxWarp>
          </a:bodyPr>
          <a:lstStyle/>
          <a:p>
            <a:pPr fontAlgn="base">
              <a:spcBef>
                <a:spcPct val="0"/>
              </a:spcBef>
              <a:spcAft>
                <a:spcPct val="0"/>
              </a:spcAft>
            </a:pPr>
            <a:fld id="{093E95F9-07E5-43A5-A02F-4F038F460A1F}" type="slidenum">
              <a:rPr lang="en-US" smtClean="0">
                <a:solidFill>
                  <a:srgbClr val="000000"/>
                </a:solidFill>
              </a:rPr>
              <a:pPr fontAlgn="base">
                <a:spcBef>
                  <a:spcPct val="0"/>
                </a:spcBef>
                <a:spcAft>
                  <a:spcPct val="0"/>
                </a:spcAft>
              </a:pPr>
              <a:t>11</a:t>
            </a:fld>
            <a:endParaRPr lang="en-US" smtClean="0">
              <a:solidFill>
                <a:srgbClr val="000000"/>
              </a:solidFill>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Shape 89"/>
          <p:cNvSpPr>
            <a:spLocks noGrp="1"/>
          </p:cNvSpPr>
          <p:nvPr>
            <p:ph type="title"/>
          </p:nvPr>
        </p:nvSpPr>
        <p:spPr>
          <a:xfrm>
            <a:off x="1270000" y="1062038"/>
            <a:ext cx="10464800" cy="1812925"/>
          </a:xfrm>
        </p:spPr>
        <p:txBody>
          <a:bodyPr>
            <a:normAutofit/>
          </a:bodyPr>
          <a:lstStyle>
            <a:lvl1pPr defTabSz="286258">
              <a:defRPr sz="3920" b="1">
                <a:latin typeface="Helvetica"/>
                <a:ea typeface="Helvetica"/>
                <a:cs typeface="Helvetica"/>
                <a:sym typeface="Helvetica"/>
              </a:defRPr>
            </a:lvl1pPr>
          </a:lstStyle>
          <a:p>
            <a:pPr eaLnBrk="1" fontAlgn="auto" hangingPunct="1">
              <a:spcBef>
                <a:spcPts val="0"/>
              </a:spcBef>
              <a:spcAft>
                <a:spcPts val="0"/>
              </a:spcAft>
              <a:defRPr sz="1800" b="0"/>
            </a:pPr>
            <a:r>
              <a:rPr>
                <a:solidFill>
                  <a:sysClr val="windowText" lastClr="000000"/>
                </a:solidFill>
              </a:rPr>
              <a:t>Japan’s Post War Circumstances were Dire</a:t>
            </a:r>
          </a:p>
        </p:txBody>
      </p:sp>
      <p:sp>
        <p:nvSpPr>
          <p:cNvPr id="90" name="Shape 90"/>
          <p:cNvSpPr>
            <a:spLocks noGrp="1"/>
          </p:cNvSpPr>
          <p:nvPr>
            <p:ph type="body" idx="1"/>
          </p:nvPr>
        </p:nvSpPr>
        <p:spPr>
          <a:xfrm>
            <a:off x="1270000" y="2982913"/>
            <a:ext cx="10464800" cy="4733925"/>
          </a:xfrm>
        </p:spPr>
        <p:txBody>
          <a:bodyPr>
            <a:normAutofit/>
          </a:bodyPr>
          <a:lstStyle/>
          <a:p>
            <a:pPr marL="511527" indent="-511527" algn="l" defTabSz="457200" eaLnBrk="1" fontAlgn="auto" hangingPunct="1">
              <a:spcAft>
                <a:spcPts val="0"/>
              </a:spcAft>
              <a:buSzPct val="100000"/>
              <a:buFontTx/>
              <a:buAutoNum type="arabicPeriod"/>
              <a:tabLst>
                <a:tab pos="203200" algn="l"/>
              </a:tabLst>
              <a:defRPr sz="1800"/>
            </a:pPr>
            <a:r>
              <a:rPr sz="2900" b="1">
                <a:solidFill>
                  <a:sysClr val="windowText" lastClr="000000"/>
                </a:solidFill>
                <a:uFill>
                  <a:solidFill/>
                </a:uFill>
                <a:latin typeface="Helvetica"/>
                <a:ea typeface="Helvetica"/>
                <a:cs typeface="Helvetica"/>
                <a:sym typeface="Helvetica"/>
              </a:rPr>
              <a:t>About 40% of the urban area destroyed in the 66 bombed cities</a:t>
            </a:r>
            <a:endParaRPr sz="2900" b="1" baseline="-6896">
              <a:solidFill>
                <a:sysClr val="windowText" lastClr="000000"/>
              </a:solidFill>
              <a:uFill>
                <a:solidFill/>
              </a:uFill>
              <a:latin typeface="Helvetica"/>
              <a:ea typeface="Helvetica"/>
              <a:cs typeface="Helvetica"/>
              <a:sym typeface="Helvetica"/>
            </a:endParaRPr>
          </a:p>
          <a:p>
            <a:pPr marL="511527" indent="-511527" algn="l" defTabSz="457200" eaLnBrk="1" fontAlgn="auto" hangingPunct="1">
              <a:spcAft>
                <a:spcPts val="0"/>
              </a:spcAft>
              <a:buSzPct val="100000"/>
              <a:buFontTx/>
              <a:buAutoNum type="arabicPeriod"/>
              <a:tabLst>
                <a:tab pos="203200" algn="l"/>
              </a:tabLst>
              <a:defRPr sz="1800"/>
            </a:pPr>
            <a:r>
              <a:rPr sz="2900" b="1">
                <a:solidFill>
                  <a:sysClr val="windowText" lastClr="000000"/>
                </a:solidFill>
                <a:uFill>
                  <a:solidFill/>
                </a:uFill>
                <a:latin typeface="Helvetica"/>
                <a:ea typeface="Helvetica"/>
                <a:cs typeface="Helvetica"/>
                <a:sym typeface="Helvetica"/>
              </a:rPr>
              <a:t>Over 600 major industrial facilities destroyed or badly damaged</a:t>
            </a:r>
            <a:endParaRPr sz="2900" b="1" baseline="-6896">
              <a:solidFill>
                <a:sysClr val="windowText" lastClr="000000"/>
              </a:solidFill>
              <a:uFill>
                <a:solidFill/>
              </a:uFill>
              <a:latin typeface="Helvetica"/>
              <a:ea typeface="Helvetica"/>
              <a:cs typeface="Helvetica"/>
              <a:sym typeface="Helvetica"/>
            </a:endParaRPr>
          </a:p>
          <a:p>
            <a:pPr marL="511527" indent="-511527" algn="l" defTabSz="457200" eaLnBrk="1" fontAlgn="auto" hangingPunct="1">
              <a:spcAft>
                <a:spcPts val="0"/>
              </a:spcAft>
              <a:buSzPct val="100000"/>
              <a:buFontTx/>
              <a:buAutoNum type="arabicPeriod"/>
              <a:tabLst>
                <a:tab pos="203200" algn="l"/>
              </a:tabLst>
              <a:defRPr sz="1800"/>
            </a:pPr>
            <a:r>
              <a:rPr sz="2900" b="1">
                <a:solidFill>
                  <a:sysClr val="windowText" lastClr="000000"/>
                </a:solidFill>
                <a:uFill>
                  <a:solidFill/>
                </a:uFill>
                <a:latin typeface="Helvetica"/>
                <a:ea typeface="Helvetica"/>
                <a:cs typeface="Helvetica"/>
                <a:sym typeface="Helvetica"/>
              </a:rPr>
              <a:t>Japanese wealth reduced by between a third and a quarter</a:t>
            </a:r>
            <a:endParaRPr sz="2900" b="1" baseline="-6896">
              <a:solidFill>
                <a:sysClr val="windowText" lastClr="000000"/>
              </a:solidFill>
              <a:uFill>
                <a:solidFill/>
              </a:uFill>
              <a:latin typeface="Helvetica"/>
              <a:ea typeface="Helvetica"/>
              <a:cs typeface="Helvetica"/>
              <a:sym typeface="Helvetica"/>
            </a:endParaRPr>
          </a:p>
          <a:p>
            <a:pPr marL="511527" indent="-511527" algn="l" defTabSz="457200" eaLnBrk="1" fontAlgn="auto" hangingPunct="1">
              <a:spcAft>
                <a:spcPts val="0"/>
              </a:spcAft>
              <a:buSzPct val="100000"/>
              <a:buFontTx/>
              <a:buAutoNum type="arabicPeriod"/>
              <a:tabLst>
                <a:tab pos="203200" algn="l"/>
              </a:tabLst>
              <a:defRPr sz="1800"/>
            </a:pPr>
            <a:r>
              <a:rPr sz="2900" b="1">
                <a:solidFill>
                  <a:sysClr val="windowText" lastClr="000000"/>
                </a:solidFill>
                <a:uFill>
                  <a:solidFill/>
                </a:uFill>
                <a:latin typeface="Helvetica"/>
                <a:ea typeface="Helvetica"/>
                <a:cs typeface="Helvetica"/>
                <a:sym typeface="Helvetica"/>
              </a:rPr>
              <a:t>Failure of the 1945 rice crop</a:t>
            </a:r>
            <a:endParaRPr sz="2900" b="1" baseline="-6896">
              <a:solidFill>
                <a:sysClr val="windowText" lastClr="000000"/>
              </a:solidFill>
              <a:uFill>
                <a:solidFill/>
              </a:uFill>
              <a:latin typeface="Helvetica"/>
              <a:ea typeface="Helvetica"/>
              <a:cs typeface="Helvetica"/>
              <a:sym typeface="Helvetica"/>
            </a:endParaRPr>
          </a:p>
          <a:p>
            <a:pPr marL="511527" indent="-511527" algn="l" defTabSz="457200" eaLnBrk="1" fontAlgn="auto" hangingPunct="1">
              <a:spcAft>
                <a:spcPts val="0"/>
              </a:spcAft>
              <a:buSzPct val="100000"/>
              <a:buFontTx/>
              <a:buAutoNum type="arabicPeriod"/>
              <a:tabLst>
                <a:tab pos="203200" algn="l"/>
              </a:tabLst>
              <a:defRPr sz="1800"/>
            </a:pPr>
            <a:r>
              <a:rPr sz="2900" b="1">
                <a:solidFill>
                  <a:sysClr val="windowText" lastClr="000000"/>
                </a:solidFill>
                <a:uFill>
                  <a:solidFill/>
                </a:uFill>
                <a:latin typeface="Helvetica"/>
                <a:ea typeface="Helvetica"/>
                <a:cs typeface="Helvetica"/>
                <a:sym typeface="Helvetica"/>
              </a:rPr>
              <a:t>2.5 million housing units destroyed, 8.5 million people homeless</a:t>
            </a:r>
            <a:endParaRPr sz="2900" b="1" baseline="-6896">
              <a:solidFill>
                <a:sysClr val="windowText" lastClr="000000"/>
              </a:solidFill>
              <a:uFill>
                <a:solidFill/>
              </a:uFill>
              <a:latin typeface="Helvetica"/>
              <a:ea typeface="Helvetica"/>
              <a:cs typeface="Helvetica"/>
              <a:sym typeface="Helvetica"/>
            </a:endParaRPr>
          </a:p>
          <a:p>
            <a:pPr marL="511527" indent="-511527" algn="l" defTabSz="457200" eaLnBrk="1" fontAlgn="auto" hangingPunct="1">
              <a:spcAft>
                <a:spcPts val="0"/>
              </a:spcAft>
              <a:buSzPct val="100000"/>
              <a:buFontTx/>
              <a:buAutoNum type="arabicPeriod"/>
              <a:tabLst>
                <a:tab pos="203200" algn="l"/>
              </a:tabLst>
              <a:defRPr sz="1800"/>
            </a:pPr>
            <a:r>
              <a:rPr sz="2900" b="1">
                <a:solidFill>
                  <a:sysClr val="windowText" lastClr="000000"/>
                </a:solidFill>
                <a:uFill>
                  <a:solidFill/>
                </a:uFill>
                <a:latin typeface="Helvetica"/>
                <a:ea typeface="Helvetica"/>
                <a:cs typeface="Helvetica"/>
                <a:sym typeface="Helvetica"/>
              </a:rPr>
              <a:t>About 760,000 SME premises destroyed</a:t>
            </a:r>
          </a:p>
        </p:txBody>
      </p:sp>
      <p:sp>
        <p:nvSpPr>
          <p:cNvPr id="26627" name="Shape 91"/>
          <p:cNvSpPr>
            <a:spLocks noGrp="1"/>
          </p:cNvSpPr>
          <p:nvPr>
            <p:ph type="sldNum" sz="quarter" idx="10"/>
          </p:nvPr>
        </p:nvSpPr>
        <p:spPr bwMode="auto">
          <a:noFill/>
          <a:ln>
            <a:headEnd/>
            <a:tailEnd/>
          </a:ln>
        </p:spPr>
        <p:txBody>
          <a:bodyPr vert="horz" numCol="1" anchor="t" anchorCtr="0" compatLnSpc="1">
            <a:prstTxWarp prst="textNoShape">
              <a:avLst/>
            </a:prstTxWarp>
          </a:bodyPr>
          <a:lstStyle/>
          <a:p>
            <a:pPr fontAlgn="base">
              <a:spcBef>
                <a:spcPct val="0"/>
              </a:spcBef>
              <a:spcAft>
                <a:spcPct val="0"/>
              </a:spcAft>
            </a:pPr>
            <a:fld id="{9894E0A6-C873-4FAC-879B-6DE8C69BB90D}" type="slidenum">
              <a:rPr lang="en-US" smtClean="0">
                <a:solidFill>
                  <a:srgbClr val="000000"/>
                </a:solidFill>
              </a:rPr>
              <a:pPr fontAlgn="base">
                <a:spcBef>
                  <a:spcPct val="0"/>
                </a:spcBef>
                <a:spcAft>
                  <a:spcPct val="0"/>
                </a:spcAft>
              </a:pPr>
              <a:t>12</a:t>
            </a:fld>
            <a:endParaRPr lang="en-US" smtClean="0">
              <a:solidFill>
                <a:srgbClr val="000000"/>
              </a:solidFill>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Shape 93"/>
          <p:cNvSpPr>
            <a:spLocks noGrp="1"/>
          </p:cNvSpPr>
          <p:nvPr>
            <p:ph type="title"/>
          </p:nvPr>
        </p:nvSpPr>
        <p:spPr>
          <a:xfrm>
            <a:off x="1270000" y="1247775"/>
            <a:ext cx="10464800" cy="1778000"/>
          </a:xfrm>
        </p:spPr>
        <p:txBody>
          <a:bodyPr anchor="t">
            <a:normAutofit/>
          </a:bodyPr>
          <a:lstStyle>
            <a:lvl1pPr defTabSz="268731">
              <a:defRPr sz="3680" b="1">
                <a:latin typeface="Helvetica"/>
                <a:ea typeface="Helvetica"/>
                <a:cs typeface="Helvetica"/>
                <a:sym typeface="Helvetica"/>
              </a:defRPr>
            </a:lvl1pPr>
          </a:lstStyle>
          <a:p>
            <a:pPr eaLnBrk="1" fontAlgn="auto" hangingPunct="1">
              <a:spcBef>
                <a:spcPts val="0"/>
              </a:spcBef>
              <a:spcAft>
                <a:spcPts val="0"/>
              </a:spcAft>
              <a:defRPr sz="1800" b="0"/>
            </a:pPr>
            <a:r>
              <a:rPr>
                <a:solidFill>
                  <a:sysClr val="windowText" lastClr="000000"/>
                </a:solidFill>
              </a:rPr>
              <a:t>The Economic Context of Japanese Government Action</a:t>
            </a:r>
          </a:p>
        </p:txBody>
      </p:sp>
      <p:sp>
        <p:nvSpPr>
          <p:cNvPr id="94" name="Shape 94"/>
          <p:cNvSpPr>
            <a:spLocks noGrp="1"/>
          </p:cNvSpPr>
          <p:nvPr>
            <p:ph type="body" idx="1"/>
          </p:nvPr>
        </p:nvSpPr>
        <p:spPr>
          <a:xfrm>
            <a:off x="1270000" y="2994025"/>
            <a:ext cx="10464800" cy="5213350"/>
          </a:xfrm>
        </p:spPr>
        <p:txBody>
          <a:bodyPr>
            <a:normAutofit/>
          </a:bodyPr>
          <a:lstStyle/>
          <a:p>
            <a:pPr marL="529166" indent="-529166" algn="l" defTabSz="457200" eaLnBrk="1" fontAlgn="auto" hangingPunct="1">
              <a:spcAft>
                <a:spcPts val="0"/>
              </a:spcAft>
              <a:buSzPct val="100000"/>
              <a:buFontTx/>
              <a:buAutoNum type="arabicPeriod"/>
              <a:tabLst>
                <a:tab pos="203200" algn="l"/>
              </a:tabLst>
              <a:defRPr sz="1800"/>
            </a:pPr>
            <a:r>
              <a:rPr sz="3000" b="1">
                <a:solidFill>
                  <a:sysClr val="windowText" lastClr="000000"/>
                </a:solidFill>
                <a:uFill>
                  <a:solidFill/>
                </a:uFill>
                <a:latin typeface="Helvetica"/>
                <a:ea typeface="Helvetica"/>
                <a:cs typeface="Helvetica"/>
                <a:sym typeface="Helvetica"/>
              </a:rPr>
              <a:t>American banker Joseph Morrel Dodge was advisor to the US Occupation Authorities</a:t>
            </a:r>
          </a:p>
          <a:p>
            <a:pPr marL="529166" indent="-529166" algn="l" defTabSz="457200" eaLnBrk="1" fontAlgn="auto" hangingPunct="1">
              <a:spcAft>
                <a:spcPts val="0"/>
              </a:spcAft>
              <a:buSzPct val="100000"/>
              <a:buFontTx/>
              <a:buAutoNum type="arabicPeriod"/>
              <a:tabLst>
                <a:tab pos="203200" algn="l"/>
              </a:tabLst>
              <a:defRPr sz="1800"/>
            </a:pPr>
            <a:r>
              <a:rPr sz="3000" b="1">
                <a:solidFill>
                  <a:sysClr val="windowText" lastClr="000000"/>
                </a:solidFill>
                <a:uFill>
                  <a:solidFill/>
                </a:uFill>
                <a:latin typeface="Helvetica"/>
                <a:ea typeface="Helvetica"/>
                <a:cs typeface="Helvetica"/>
                <a:sym typeface="Helvetica"/>
              </a:rPr>
              <a:t>He recommended Japanese Government should have a “Balanced budget” that forbade Keynesian government borrowing </a:t>
            </a:r>
          </a:p>
          <a:p>
            <a:pPr marL="529166" indent="-529166" algn="l" defTabSz="457200" eaLnBrk="1" fontAlgn="auto" hangingPunct="1">
              <a:spcAft>
                <a:spcPts val="0"/>
              </a:spcAft>
              <a:buSzPct val="100000"/>
              <a:buFontTx/>
              <a:buAutoNum type="arabicPeriod"/>
              <a:tabLst>
                <a:tab pos="203200" algn="l"/>
              </a:tabLst>
              <a:defRPr sz="1800"/>
            </a:pPr>
            <a:r>
              <a:rPr sz="3000" b="1">
                <a:solidFill>
                  <a:sysClr val="windowText" lastClr="000000"/>
                </a:solidFill>
                <a:uFill>
                  <a:solidFill/>
                </a:uFill>
                <a:latin typeface="Helvetica"/>
                <a:ea typeface="Helvetica"/>
                <a:cs typeface="Helvetica"/>
                <a:sym typeface="Helvetica"/>
              </a:rPr>
              <a:t>So from Sept 1945 until 1964 the Japanese government did not borrow at all</a:t>
            </a:r>
          </a:p>
          <a:p>
            <a:pPr marL="529166" indent="-529166" algn="l" defTabSz="457200" eaLnBrk="1" fontAlgn="auto" hangingPunct="1">
              <a:spcAft>
                <a:spcPts val="0"/>
              </a:spcAft>
              <a:buSzPct val="100000"/>
              <a:buFontTx/>
              <a:buAutoNum type="alphaUcPeriod"/>
              <a:tabLst>
                <a:tab pos="203200" algn="l"/>
              </a:tabLst>
              <a:defRPr sz="1800"/>
            </a:pPr>
            <a:r>
              <a:rPr sz="3000" b="1">
                <a:solidFill>
                  <a:sysClr val="windowText" lastClr="000000"/>
                </a:solidFill>
                <a:uFill>
                  <a:solidFill/>
                </a:uFill>
                <a:latin typeface="Helvetica"/>
                <a:ea typeface="Helvetica"/>
                <a:cs typeface="Helvetica"/>
                <a:sym typeface="Helvetica"/>
              </a:rPr>
              <a:t>BUT INSTEAD THEY CREATED FIAT INVESTMENT CREDIT AT THE BoJ </a:t>
            </a:r>
          </a:p>
          <a:p>
            <a:pPr marL="529166" indent="-529166" algn="l" defTabSz="457200" eaLnBrk="1" fontAlgn="auto" hangingPunct="1">
              <a:spcAft>
                <a:spcPts val="0"/>
              </a:spcAft>
              <a:buSzPct val="100000"/>
              <a:buFontTx/>
              <a:buAutoNum type="alphaUcPeriod"/>
              <a:tabLst>
                <a:tab pos="203200" algn="l"/>
              </a:tabLst>
              <a:defRPr sz="1800"/>
            </a:pPr>
            <a:r>
              <a:rPr sz="3000" b="1">
                <a:solidFill>
                  <a:sysClr val="windowText" lastClr="000000"/>
                </a:solidFill>
                <a:uFill>
                  <a:solidFill/>
                </a:uFill>
                <a:latin typeface="Helvetica"/>
                <a:ea typeface="Helvetica"/>
                <a:cs typeface="Helvetica"/>
                <a:sym typeface="Helvetica"/>
              </a:rPr>
              <a:t>TO REBUILD THEIR INFRASTRUCTURE AND RE-EQUIP THEIR INDUSTRIES</a:t>
            </a:r>
          </a:p>
        </p:txBody>
      </p:sp>
      <p:sp>
        <p:nvSpPr>
          <p:cNvPr id="27651" name="Shape 95"/>
          <p:cNvSpPr>
            <a:spLocks noGrp="1"/>
          </p:cNvSpPr>
          <p:nvPr>
            <p:ph type="sldNum" sz="quarter" idx="10"/>
          </p:nvPr>
        </p:nvSpPr>
        <p:spPr bwMode="auto">
          <a:noFill/>
          <a:ln>
            <a:headEnd/>
            <a:tailEnd/>
          </a:ln>
        </p:spPr>
        <p:txBody>
          <a:bodyPr vert="horz" numCol="1" anchor="t" anchorCtr="0" compatLnSpc="1">
            <a:prstTxWarp prst="textNoShape">
              <a:avLst/>
            </a:prstTxWarp>
          </a:bodyPr>
          <a:lstStyle/>
          <a:p>
            <a:pPr fontAlgn="base">
              <a:spcBef>
                <a:spcPct val="0"/>
              </a:spcBef>
              <a:spcAft>
                <a:spcPct val="0"/>
              </a:spcAft>
            </a:pPr>
            <a:fld id="{DCD9C658-22C5-44B4-A017-8148583E4E18}" type="slidenum">
              <a:rPr lang="en-US" smtClean="0">
                <a:solidFill>
                  <a:srgbClr val="000000"/>
                </a:solidFill>
              </a:rPr>
              <a:pPr fontAlgn="base">
                <a:spcBef>
                  <a:spcPct val="0"/>
                </a:spcBef>
                <a:spcAft>
                  <a:spcPct val="0"/>
                </a:spcAft>
              </a:pPr>
              <a:t>13</a:t>
            </a:fld>
            <a:endParaRPr lang="en-US" smtClean="0">
              <a:solidFill>
                <a:srgbClr val="000000"/>
              </a:solidFill>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Shape 97"/>
          <p:cNvSpPr>
            <a:spLocks noGrp="1"/>
          </p:cNvSpPr>
          <p:nvPr>
            <p:ph type="title"/>
          </p:nvPr>
        </p:nvSpPr>
        <p:spPr>
          <a:xfrm>
            <a:off x="1414463" y="876300"/>
            <a:ext cx="10464800" cy="554038"/>
          </a:xfrm>
        </p:spPr>
        <p:txBody>
          <a:bodyPr anchor="t">
            <a:normAutofit/>
          </a:bodyPr>
          <a:lstStyle>
            <a:lvl1pPr defTabSz="385572">
              <a:defRPr sz="3036" b="1">
                <a:latin typeface="Helvetica"/>
                <a:ea typeface="Helvetica"/>
                <a:cs typeface="Helvetica"/>
                <a:sym typeface="Helvetica"/>
              </a:defRPr>
            </a:lvl1pPr>
          </a:lstStyle>
          <a:p>
            <a:pPr eaLnBrk="1" fontAlgn="auto" hangingPunct="1">
              <a:spcBef>
                <a:spcPts val="0"/>
              </a:spcBef>
              <a:spcAft>
                <a:spcPts val="0"/>
              </a:spcAft>
              <a:defRPr sz="1800" b="0"/>
            </a:pPr>
            <a:r>
              <a:rPr>
                <a:solidFill>
                  <a:sysClr val="windowText" lastClr="000000"/>
                </a:solidFill>
              </a:rPr>
              <a:t>Credit Creation by the Bank of Japan</a:t>
            </a:r>
          </a:p>
        </p:txBody>
      </p:sp>
      <p:sp>
        <p:nvSpPr>
          <p:cNvPr id="28674" name="Shape 98"/>
          <p:cNvSpPr>
            <a:spLocks noGrp="1"/>
          </p:cNvSpPr>
          <p:nvPr>
            <p:ph type="body" idx="1"/>
          </p:nvPr>
        </p:nvSpPr>
        <p:spPr>
          <a:xfrm>
            <a:off x="1270000" y="1508125"/>
            <a:ext cx="10464800" cy="7354888"/>
          </a:xfrm>
        </p:spPr>
        <p:txBody>
          <a:bodyPr/>
          <a:lstStyle/>
          <a:p>
            <a:pPr eaLnBrk="1" hangingPunct="1">
              <a:spcBef>
                <a:spcPct val="0"/>
              </a:spcBef>
            </a:pPr>
            <a:endParaRPr lang="en-US" smtClean="0">
              <a:solidFill>
                <a:srgbClr val="000000"/>
              </a:solidFill>
            </a:endParaRPr>
          </a:p>
        </p:txBody>
      </p:sp>
      <p:sp>
        <p:nvSpPr>
          <p:cNvPr id="28675" name="Shape 99"/>
          <p:cNvSpPr>
            <a:spLocks noGrp="1"/>
          </p:cNvSpPr>
          <p:nvPr>
            <p:ph type="sldNum" sz="quarter" idx="10"/>
          </p:nvPr>
        </p:nvSpPr>
        <p:spPr bwMode="auto">
          <a:noFill/>
          <a:ln>
            <a:headEnd/>
            <a:tailEnd/>
          </a:ln>
        </p:spPr>
        <p:txBody>
          <a:bodyPr vert="horz" numCol="1" anchor="t" anchorCtr="0" compatLnSpc="1">
            <a:prstTxWarp prst="textNoShape">
              <a:avLst/>
            </a:prstTxWarp>
          </a:bodyPr>
          <a:lstStyle/>
          <a:p>
            <a:pPr fontAlgn="base">
              <a:spcBef>
                <a:spcPct val="0"/>
              </a:spcBef>
              <a:spcAft>
                <a:spcPct val="0"/>
              </a:spcAft>
            </a:pPr>
            <a:fld id="{EE7B1D3B-71D9-4802-BAB6-1534CE5643A3}" type="slidenum">
              <a:rPr lang="en-US" smtClean="0">
                <a:solidFill>
                  <a:srgbClr val="000000"/>
                </a:solidFill>
              </a:rPr>
              <a:pPr fontAlgn="base">
                <a:spcBef>
                  <a:spcPct val="0"/>
                </a:spcBef>
                <a:spcAft>
                  <a:spcPct val="0"/>
                </a:spcAft>
              </a:pPr>
              <a:t>14</a:t>
            </a:fld>
            <a:endParaRPr lang="en-US" smtClean="0">
              <a:solidFill>
                <a:srgbClr val="000000"/>
              </a:solidFill>
            </a:endParaRPr>
          </a:p>
        </p:txBody>
      </p:sp>
      <p:pic>
        <p:nvPicPr>
          <p:cNvPr id="28676" name="pasted-image.tif"/>
          <p:cNvPicPr>
            <a:picLocks noChangeAspect="1" noChangeArrowheads="1"/>
          </p:cNvPicPr>
          <p:nvPr/>
        </p:nvPicPr>
        <p:blipFill>
          <a:blip r:embed="rId2"/>
          <a:srcRect/>
          <a:stretch>
            <a:fillRect/>
          </a:stretch>
        </p:blipFill>
        <p:spPr bwMode="auto">
          <a:xfrm>
            <a:off x="2595563" y="1492250"/>
            <a:ext cx="7813675" cy="7388225"/>
          </a:xfrm>
          <a:prstGeom prst="rect">
            <a:avLst/>
          </a:prstGeom>
          <a:noFill/>
          <a:ln w="12700">
            <a:noFill/>
            <a:miter lim="400000"/>
            <a:headEnd/>
            <a:tailEnd/>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hape 102"/>
          <p:cNvSpPr>
            <a:spLocks noGrp="1"/>
          </p:cNvSpPr>
          <p:nvPr>
            <p:ph type="title"/>
          </p:nvPr>
        </p:nvSpPr>
        <p:spPr>
          <a:xfrm>
            <a:off x="1270000" y="1041400"/>
            <a:ext cx="10464800" cy="1500188"/>
          </a:xfrm>
        </p:spPr>
        <p:txBody>
          <a:bodyPr anchor="t"/>
          <a:lstStyle/>
          <a:p>
            <a:pPr eaLnBrk="1" hangingPunct="1"/>
            <a:r>
              <a:rPr lang="en-US" sz="3800" b="1" smtClean="0">
                <a:solidFill>
                  <a:srgbClr val="000000"/>
                </a:solidFill>
                <a:latin typeface="Helvetica" pitchFamily="34" charset="0"/>
                <a:sym typeface="Helvetica" pitchFamily="34" charset="0"/>
              </a:rPr>
              <a:t>Investment Credit Creation by </a:t>
            </a:r>
            <a:br>
              <a:rPr lang="en-US" sz="3800" b="1" smtClean="0">
                <a:solidFill>
                  <a:srgbClr val="000000"/>
                </a:solidFill>
                <a:latin typeface="Helvetica" pitchFamily="34" charset="0"/>
                <a:sym typeface="Helvetica" pitchFamily="34" charset="0"/>
              </a:rPr>
            </a:br>
            <a:r>
              <a:rPr lang="en-US" sz="3800" b="1" smtClean="0">
                <a:solidFill>
                  <a:srgbClr val="000000"/>
                </a:solidFill>
                <a:latin typeface="Helvetica" pitchFamily="34" charset="0"/>
                <a:sym typeface="Helvetica" pitchFamily="34" charset="0"/>
              </a:rPr>
              <a:t>Japanese Banking System</a:t>
            </a:r>
          </a:p>
        </p:txBody>
      </p:sp>
      <p:sp>
        <p:nvSpPr>
          <p:cNvPr id="103" name="Shape 103"/>
          <p:cNvSpPr>
            <a:spLocks noGrp="1"/>
          </p:cNvSpPr>
          <p:nvPr>
            <p:ph type="body" idx="1"/>
          </p:nvPr>
        </p:nvSpPr>
        <p:spPr>
          <a:xfrm>
            <a:off x="1270000" y="2454275"/>
            <a:ext cx="10464800" cy="5568950"/>
          </a:xfrm>
        </p:spPr>
        <p:txBody>
          <a:bodyPr>
            <a:normAutofit/>
          </a:bodyPr>
          <a:lstStyle/>
          <a:p>
            <a:pPr algn="l" defTabSz="457200" eaLnBrk="1" fontAlgn="auto" hangingPunct="1">
              <a:spcAft>
                <a:spcPts val="0"/>
              </a:spcAft>
              <a:defRPr sz="1800"/>
            </a:pPr>
            <a:r>
              <a:rPr sz="3100" b="1">
                <a:solidFill>
                  <a:sysClr val="windowText" lastClr="000000"/>
                </a:solidFill>
                <a:uFill>
                  <a:solidFill/>
                </a:uFill>
                <a:latin typeface="Helvetica"/>
                <a:ea typeface="Helvetica"/>
                <a:cs typeface="Helvetica"/>
                <a:sym typeface="Helvetica"/>
              </a:rPr>
              <a:t>Mid-	   Pa increase 		  Y/E Dependency	BoJ loan </a:t>
            </a:r>
          </a:p>
          <a:p>
            <a:pPr algn="l" defTabSz="457200" eaLnBrk="1" fontAlgn="auto" hangingPunct="1">
              <a:spcAft>
                <a:spcPts val="0"/>
              </a:spcAft>
              <a:defRPr sz="1800"/>
            </a:pPr>
            <a:r>
              <a:rPr sz="3100" b="1">
                <a:solidFill>
                  <a:sysClr val="windowText" lastClr="000000"/>
                </a:solidFill>
                <a:uFill>
                  <a:solidFill/>
                </a:uFill>
                <a:latin typeface="Helvetica"/>
                <a:ea typeface="Helvetica"/>
                <a:cs typeface="Helvetica"/>
                <a:sym typeface="Helvetica"/>
              </a:rPr>
              <a:t>Year	   Bank advances	  on BOJ Loans		Support</a:t>
            </a:r>
          </a:p>
          <a:p>
            <a:pPr algn="l" defTabSz="457200" eaLnBrk="1" fontAlgn="auto" hangingPunct="1">
              <a:spcAft>
                <a:spcPts val="0"/>
              </a:spcAft>
              <a:defRPr sz="1800"/>
            </a:pPr>
            <a:r>
              <a:rPr sz="3100" b="1">
                <a:solidFill>
                  <a:sysClr val="windowText" lastClr="000000"/>
                </a:solidFill>
                <a:uFill>
                  <a:solidFill/>
                </a:uFill>
                <a:latin typeface="Helvetica"/>
                <a:ea typeface="Helvetica"/>
                <a:cs typeface="Helvetica"/>
                <a:sym typeface="Helvetica"/>
              </a:rPr>
              <a:t>1946		72.3%			              42%				72%</a:t>
            </a:r>
          </a:p>
          <a:p>
            <a:pPr algn="l" defTabSz="457200" eaLnBrk="1" fontAlgn="auto" hangingPunct="1">
              <a:spcAft>
                <a:spcPts val="0"/>
              </a:spcAft>
              <a:defRPr sz="1800"/>
            </a:pPr>
            <a:r>
              <a:rPr sz="3100" b="1">
                <a:solidFill>
                  <a:sysClr val="windowText" lastClr="000000"/>
                </a:solidFill>
                <a:uFill>
                  <a:solidFill/>
                </a:uFill>
                <a:latin typeface="Helvetica"/>
                <a:ea typeface="Helvetica"/>
                <a:cs typeface="Helvetica"/>
                <a:sym typeface="Helvetica"/>
              </a:rPr>
              <a:t>1947		15.8%			              32%				47%</a:t>
            </a:r>
          </a:p>
          <a:p>
            <a:pPr algn="l" defTabSz="457200" eaLnBrk="1" fontAlgn="auto" hangingPunct="1">
              <a:spcAft>
                <a:spcPts val="0"/>
              </a:spcAft>
              <a:defRPr sz="1800"/>
            </a:pPr>
            <a:r>
              <a:rPr sz="3100" b="1">
                <a:solidFill>
                  <a:sysClr val="windowText" lastClr="000000"/>
                </a:solidFill>
                <a:uFill>
                  <a:solidFill/>
                </a:uFill>
                <a:latin typeface="Helvetica"/>
                <a:ea typeface="Helvetica"/>
                <a:cs typeface="Helvetica"/>
                <a:sym typeface="Helvetica"/>
              </a:rPr>
              <a:t>1948		79.9%			              22%				28%</a:t>
            </a:r>
          </a:p>
          <a:p>
            <a:pPr algn="l" defTabSz="457200" eaLnBrk="1" fontAlgn="auto" hangingPunct="1">
              <a:spcAft>
                <a:spcPts val="0"/>
              </a:spcAft>
              <a:defRPr sz="1800"/>
            </a:pPr>
            <a:r>
              <a:rPr sz="3100" b="1">
                <a:solidFill>
                  <a:sysClr val="windowText" lastClr="000000"/>
                </a:solidFill>
                <a:uFill>
                  <a:solidFill/>
                </a:uFill>
                <a:latin typeface="Helvetica"/>
                <a:ea typeface="Helvetica"/>
                <a:cs typeface="Helvetica"/>
                <a:sym typeface="Helvetica"/>
              </a:rPr>
              <a:t>1949		100.9%			              16%				19%</a:t>
            </a:r>
          </a:p>
          <a:p>
            <a:pPr algn="l" defTabSz="457200" eaLnBrk="1" fontAlgn="auto" hangingPunct="1">
              <a:spcAft>
                <a:spcPts val="0"/>
              </a:spcAft>
              <a:defRPr sz="1800"/>
            </a:pPr>
            <a:r>
              <a:rPr sz="3100" b="1">
                <a:solidFill>
                  <a:sysClr val="windowText" lastClr="000000"/>
                </a:solidFill>
                <a:uFill>
                  <a:solidFill/>
                </a:uFill>
                <a:latin typeface="Helvetica"/>
                <a:ea typeface="Helvetica"/>
                <a:cs typeface="Helvetica"/>
                <a:sym typeface="Helvetica"/>
              </a:rPr>
              <a:t>1949		66.0%			              15%				18%</a:t>
            </a:r>
          </a:p>
          <a:p>
            <a:pPr algn="l" defTabSz="457200" eaLnBrk="1" fontAlgn="auto" hangingPunct="1">
              <a:spcAft>
                <a:spcPts val="0"/>
              </a:spcAft>
              <a:defRPr sz="1800"/>
            </a:pPr>
            <a:r>
              <a:rPr sz="3100" b="1">
                <a:solidFill>
                  <a:sysClr val="windowText" lastClr="000000"/>
                </a:solidFill>
                <a:uFill>
                  <a:solidFill/>
                </a:uFill>
                <a:latin typeface="Helvetica"/>
                <a:ea typeface="Helvetica"/>
                <a:cs typeface="Helvetica"/>
                <a:sym typeface="Helvetica"/>
              </a:rPr>
              <a:t>1950		51.3%			              14%				16%</a:t>
            </a:r>
          </a:p>
          <a:p>
            <a:pPr algn="l" defTabSz="457200" eaLnBrk="1" fontAlgn="auto" hangingPunct="1">
              <a:spcAft>
                <a:spcPts val="0"/>
              </a:spcAft>
              <a:defRPr sz="1800"/>
            </a:pPr>
            <a:r>
              <a:rPr sz="3100" b="1">
                <a:solidFill>
                  <a:sysClr val="windowText" lastClr="000000"/>
                </a:solidFill>
                <a:uFill>
                  <a:solidFill/>
                </a:uFill>
                <a:latin typeface="Helvetica"/>
                <a:ea typeface="Helvetica"/>
                <a:cs typeface="Helvetica"/>
                <a:sym typeface="Helvetica"/>
              </a:rPr>
              <a:t>1951		45.7%			              13%				15%</a:t>
            </a:r>
          </a:p>
          <a:p>
            <a:pPr algn="l" defTabSz="457200" eaLnBrk="1" fontAlgn="auto" hangingPunct="1">
              <a:spcAft>
                <a:spcPts val="0"/>
              </a:spcAft>
              <a:defRPr sz="1800"/>
            </a:pPr>
            <a:endParaRPr sz="3100" b="1">
              <a:solidFill>
                <a:sysClr val="windowText" lastClr="000000"/>
              </a:solidFill>
              <a:uFill>
                <a:solidFill/>
              </a:uFill>
              <a:latin typeface="Helvetica"/>
              <a:ea typeface="Helvetica"/>
              <a:cs typeface="Helvetica"/>
              <a:sym typeface="Helvetica"/>
            </a:endParaRPr>
          </a:p>
          <a:p>
            <a:pPr algn="l" defTabSz="457200" eaLnBrk="1" fontAlgn="auto" hangingPunct="1">
              <a:spcAft>
                <a:spcPts val="0"/>
              </a:spcAft>
              <a:defRPr sz="1800"/>
            </a:pPr>
            <a:r>
              <a:rPr sz="3100">
                <a:solidFill>
                  <a:sysClr val="windowText" lastClr="000000"/>
                </a:solidFill>
                <a:uFill>
                  <a:solidFill/>
                </a:uFill>
                <a:latin typeface="Helvetica"/>
                <a:ea typeface="Helvetica"/>
                <a:cs typeface="Helvetica"/>
                <a:sym typeface="Helvetica"/>
              </a:rPr>
              <a:t>Source: Calculated from data on previous slide</a:t>
            </a:r>
          </a:p>
        </p:txBody>
      </p:sp>
      <p:sp>
        <p:nvSpPr>
          <p:cNvPr id="29699" name="Shape 104"/>
          <p:cNvSpPr>
            <a:spLocks noGrp="1"/>
          </p:cNvSpPr>
          <p:nvPr>
            <p:ph type="sldNum" sz="quarter" idx="10"/>
          </p:nvPr>
        </p:nvSpPr>
        <p:spPr bwMode="auto">
          <a:noFill/>
          <a:ln>
            <a:headEnd/>
            <a:tailEnd/>
          </a:ln>
        </p:spPr>
        <p:txBody>
          <a:bodyPr vert="horz" numCol="1" anchor="t" anchorCtr="0" compatLnSpc="1">
            <a:prstTxWarp prst="textNoShape">
              <a:avLst/>
            </a:prstTxWarp>
          </a:bodyPr>
          <a:lstStyle/>
          <a:p>
            <a:pPr fontAlgn="base">
              <a:spcBef>
                <a:spcPct val="0"/>
              </a:spcBef>
              <a:spcAft>
                <a:spcPct val="0"/>
              </a:spcAft>
            </a:pPr>
            <a:fld id="{322BC067-FB9A-4BDD-AA4B-8FD5E8D2484E}" type="slidenum">
              <a:rPr lang="en-US" smtClean="0">
                <a:solidFill>
                  <a:srgbClr val="000000"/>
                </a:solidFill>
              </a:rPr>
              <a:pPr fontAlgn="base">
                <a:spcBef>
                  <a:spcPct val="0"/>
                </a:spcBef>
                <a:spcAft>
                  <a:spcPct val="0"/>
                </a:spcAft>
              </a:pPr>
              <a:t>15</a:t>
            </a:fld>
            <a:endParaRPr lang="en-US" smtClean="0">
              <a:solidFill>
                <a:srgbClr val="000000"/>
              </a:solidFill>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Shape 106"/>
          <p:cNvSpPr>
            <a:spLocks noGrp="1"/>
          </p:cNvSpPr>
          <p:nvPr>
            <p:ph type="title"/>
          </p:nvPr>
        </p:nvSpPr>
        <p:spPr>
          <a:xfrm>
            <a:off x="1270000" y="1638300"/>
            <a:ext cx="10464800" cy="1728788"/>
          </a:xfrm>
        </p:spPr>
        <p:txBody>
          <a:bodyPr anchor="t">
            <a:normAutofit/>
          </a:bodyPr>
          <a:lstStyle/>
          <a:p>
            <a:pPr defTabSz="268731" eaLnBrk="1" fontAlgn="auto" hangingPunct="1">
              <a:spcBef>
                <a:spcPts val="0"/>
              </a:spcBef>
              <a:spcAft>
                <a:spcPts val="0"/>
              </a:spcAft>
              <a:defRPr sz="1800"/>
            </a:pPr>
            <a:r>
              <a:rPr sz="3542" b="1">
                <a:solidFill>
                  <a:sysClr val="windowText" lastClr="000000"/>
                </a:solidFill>
                <a:latin typeface="Helvetica"/>
                <a:ea typeface="Helvetica"/>
                <a:cs typeface="Helvetica"/>
                <a:sym typeface="Helvetica"/>
              </a:rPr>
              <a:t>SME and Corporate Priorities in the use of funds</a:t>
            </a:r>
            <a:r>
              <a:rPr sz="3680">
                <a:solidFill>
                  <a:sysClr val="windowText" lastClr="000000"/>
                </a:solidFill>
              </a:rPr>
              <a:t> </a:t>
            </a:r>
          </a:p>
        </p:txBody>
      </p:sp>
      <p:sp>
        <p:nvSpPr>
          <p:cNvPr id="107" name="Shape 107"/>
          <p:cNvSpPr>
            <a:spLocks noGrp="1"/>
          </p:cNvSpPr>
          <p:nvPr>
            <p:ph type="body" idx="1"/>
          </p:nvPr>
        </p:nvSpPr>
        <p:spPr>
          <a:xfrm>
            <a:off x="1270000" y="3236913"/>
            <a:ext cx="10464800" cy="3867150"/>
          </a:xfrm>
        </p:spPr>
        <p:txBody>
          <a:bodyPr>
            <a:normAutofit/>
          </a:bodyPr>
          <a:lstStyle/>
          <a:p>
            <a:pPr algn="l" defTabSz="577850" eaLnBrk="1" hangingPunct="1">
              <a:spcBef>
                <a:spcPct val="0"/>
              </a:spcBef>
            </a:pPr>
            <a:r>
              <a:rPr lang="en-US" sz="3100" b="1" smtClean="0">
                <a:solidFill>
                  <a:srgbClr val="000000"/>
                </a:solidFill>
                <a:latin typeface="Helvetica" pitchFamily="34" charset="0"/>
                <a:sym typeface="Helvetica" pitchFamily="34" charset="0"/>
              </a:rPr>
              <a:t>1. Liquidity </a:t>
            </a:r>
          </a:p>
          <a:p>
            <a:pPr algn="l" defTabSz="577850" eaLnBrk="1" hangingPunct="1">
              <a:spcBef>
                <a:spcPct val="0"/>
              </a:spcBef>
            </a:pPr>
            <a:endParaRPr lang="en-US" sz="3100" b="1" smtClean="0">
              <a:solidFill>
                <a:srgbClr val="000000"/>
              </a:solidFill>
              <a:latin typeface="Helvetica" pitchFamily="34" charset="0"/>
              <a:sym typeface="Helvetica" pitchFamily="34" charset="0"/>
            </a:endParaRPr>
          </a:p>
          <a:p>
            <a:pPr algn="l" defTabSz="577850" eaLnBrk="1" hangingPunct="1">
              <a:spcBef>
                <a:spcPct val="0"/>
              </a:spcBef>
            </a:pPr>
            <a:r>
              <a:rPr lang="en-US" sz="3100" b="1" smtClean="0">
                <a:solidFill>
                  <a:srgbClr val="000000"/>
                </a:solidFill>
                <a:latin typeface="Helvetica" pitchFamily="34" charset="0"/>
                <a:sym typeface="Helvetica" pitchFamily="34" charset="0"/>
              </a:rPr>
              <a:t>2. Affordable work-in-progress and stock levels</a:t>
            </a:r>
          </a:p>
          <a:p>
            <a:pPr algn="l" defTabSz="577850" eaLnBrk="1" hangingPunct="1">
              <a:spcBef>
                <a:spcPct val="0"/>
              </a:spcBef>
            </a:pPr>
            <a:endParaRPr lang="en-US" sz="3100" b="1" smtClean="0">
              <a:solidFill>
                <a:srgbClr val="000000"/>
              </a:solidFill>
              <a:latin typeface="Helvetica" pitchFamily="34" charset="0"/>
              <a:sym typeface="Helvetica" pitchFamily="34" charset="0"/>
            </a:endParaRPr>
          </a:p>
          <a:p>
            <a:pPr algn="l" defTabSz="577850" eaLnBrk="1" hangingPunct="1">
              <a:spcBef>
                <a:spcPct val="0"/>
              </a:spcBef>
            </a:pPr>
            <a:r>
              <a:rPr lang="en-US" sz="3100" b="1" smtClean="0">
                <a:solidFill>
                  <a:srgbClr val="000000"/>
                </a:solidFill>
                <a:latin typeface="Helvetica" pitchFamily="34" charset="0"/>
                <a:sym typeface="Helvetica" pitchFamily="34" charset="0"/>
              </a:rPr>
              <a:t>3. Improve productivity within existing staff levels</a:t>
            </a:r>
          </a:p>
          <a:p>
            <a:pPr algn="l" defTabSz="577850" eaLnBrk="1" hangingPunct="1">
              <a:spcBef>
                <a:spcPct val="0"/>
              </a:spcBef>
            </a:pPr>
            <a:endParaRPr lang="en-US" sz="3100" b="1" smtClean="0">
              <a:solidFill>
                <a:srgbClr val="000000"/>
              </a:solidFill>
              <a:latin typeface="Helvetica" pitchFamily="34" charset="0"/>
              <a:sym typeface="Helvetica" pitchFamily="34" charset="0"/>
            </a:endParaRPr>
          </a:p>
          <a:p>
            <a:pPr algn="l" defTabSz="577850" eaLnBrk="1" hangingPunct="1">
              <a:spcBef>
                <a:spcPct val="0"/>
              </a:spcBef>
            </a:pPr>
            <a:r>
              <a:rPr lang="en-US" sz="3100" b="1" smtClean="0">
                <a:solidFill>
                  <a:srgbClr val="000000"/>
                </a:solidFill>
                <a:latin typeface="Helvetica" pitchFamily="34" charset="0"/>
                <a:sym typeface="Helvetica" pitchFamily="34" charset="0"/>
              </a:rPr>
              <a:t>4. Investment in plant and equipment  </a:t>
            </a:r>
          </a:p>
        </p:txBody>
      </p:sp>
      <p:sp>
        <p:nvSpPr>
          <p:cNvPr id="30723" name="Shape 108"/>
          <p:cNvSpPr>
            <a:spLocks noGrp="1"/>
          </p:cNvSpPr>
          <p:nvPr>
            <p:ph type="sldNum" sz="quarter" idx="10"/>
          </p:nvPr>
        </p:nvSpPr>
        <p:spPr bwMode="auto">
          <a:noFill/>
          <a:ln>
            <a:headEnd/>
            <a:tailEnd/>
          </a:ln>
        </p:spPr>
        <p:txBody>
          <a:bodyPr vert="horz" numCol="1" anchor="t" anchorCtr="0" compatLnSpc="1">
            <a:prstTxWarp prst="textNoShape">
              <a:avLst/>
            </a:prstTxWarp>
          </a:bodyPr>
          <a:lstStyle/>
          <a:p>
            <a:pPr fontAlgn="base">
              <a:spcBef>
                <a:spcPct val="0"/>
              </a:spcBef>
              <a:spcAft>
                <a:spcPct val="0"/>
              </a:spcAft>
            </a:pPr>
            <a:fld id="{58782DD3-CF04-4768-B0E7-F1E137CF2514}" type="slidenum">
              <a:rPr lang="en-US" smtClean="0">
                <a:solidFill>
                  <a:srgbClr val="000000"/>
                </a:solidFill>
              </a:rPr>
              <a:pPr fontAlgn="base">
                <a:spcBef>
                  <a:spcPct val="0"/>
                </a:spcBef>
                <a:spcAft>
                  <a:spcPct val="0"/>
                </a:spcAft>
              </a:pPr>
              <a:t>16</a:t>
            </a:fld>
            <a:endParaRPr lang="en-US" smtClean="0">
              <a:solidFill>
                <a:srgbClr val="000000"/>
              </a:solidFill>
            </a:endParaRP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Shape 110"/>
          <p:cNvSpPr>
            <a:spLocks noGrp="1"/>
          </p:cNvSpPr>
          <p:nvPr>
            <p:ph type="title"/>
          </p:nvPr>
        </p:nvSpPr>
        <p:spPr>
          <a:xfrm>
            <a:off x="1270000" y="1638300"/>
            <a:ext cx="10464800" cy="966788"/>
          </a:xfrm>
        </p:spPr>
        <p:txBody>
          <a:bodyPr anchor="t">
            <a:normAutofit/>
          </a:bodyPr>
          <a:lstStyle>
            <a:lvl1pPr defTabSz="356362">
              <a:defRPr sz="4880" b="1">
                <a:latin typeface="Helvetica"/>
                <a:ea typeface="Helvetica"/>
                <a:cs typeface="Helvetica"/>
                <a:sym typeface="Helvetica"/>
              </a:defRPr>
            </a:lvl1pPr>
          </a:lstStyle>
          <a:p>
            <a:pPr eaLnBrk="1" fontAlgn="auto" hangingPunct="1">
              <a:spcBef>
                <a:spcPts val="0"/>
              </a:spcBef>
              <a:spcAft>
                <a:spcPts val="0"/>
              </a:spcAft>
              <a:defRPr sz="1800" b="0"/>
            </a:pPr>
            <a:r>
              <a:rPr>
                <a:solidFill>
                  <a:sysClr val="windowText" lastClr="000000"/>
                </a:solidFill>
              </a:rPr>
              <a:t>Liquidity and Business Confidence</a:t>
            </a:r>
          </a:p>
        </p:txBody>
      </p:sp>
      <p:sp>
        <p:nvSpPr>
          <p:cNvPr id="111" name="Shape 111"/>
          <p:cNvSpPr>
            <a:spLocks noGrp="1"/>
          </p:cNvSpPr>
          <p:nvPr>
            <p:ph type="body" idx="1"/>
          </p:nvPr>
        </p:nvSpPr>
        <p:spPr>
          <a:xfrm>
            <a:off x="1270000" y="3036888"/>
            <a:ext cx="10464800" cy="3805237"/>
          </a:xfrm>
        </p:spPr>
        <p:txBody>
          <a:bodyPr>
            <a:normAutofit/>
          </a:bodyPr>
          <a:lstStyle/>
          <a:p>
            <a:pPr marL="564444" indent="-564444" algn="l" eaLnBrk="1" fontAlgn="auto" hangingPunct="1">
              <a:spcAft>
                <a:spcPts val="0"/>
              </a:spcAft>
              <a:buSzPct val="100000"/>
              <a:buFontTx/>
              <a:buAutoNum type="arabicPeriod"/>
              <a:defRPr sz="1800"/>
            </a:pPr>
            <a:r>
              <a:rPr b="1">
                <a:solidFill>
                  <a:sysClr val="windowText" lastClr="000000"/>
                </a:solidFill>
                <a:latin typeface="Helvetica"/>
                <a:ea typeface="Helvetica"/>
                <a:cs typeface="Helvetica"/>
                <a:sym typeface="Helvetica"/>
              </a:rPr>
              <a:t>Observed levels of % GDP of company funds in bank- Japan c30%, Germany c15%, UK c6-8%</a:t>
            </a:r>
          </a:p>
          <a:p>
            <a:pPr marL="529166" indent="-529166" algn="l" eaLnBrk="1" fontAlgn="auto" hangingPunct="1">
              <a:spcAft>
                <a:spcPts val="0"/>
              </a:spcAft>
              <a:buSzPct val="100000"/>
              <a:buFontTx/>
              <a:buAutoNum type="arabicPeriod"/>
              <a:defRPr sz="1800"/>
            </a:pPr>
            <a:r>
              <a:rPr sz="3000" b="1">
                <a:solidFill>
                  <a:sysClr val="windowText" lastClr="000000"/>
                </a:solidFill>
                <a:latin typeface="Helvetica"/>
                <a:ea typeface="Helvetica"/>
                <a:cs typeface="Helvetica"/>
                <a:sym typeface="Helvetica"/>
              </a:rPr>
              <a:t>Business confidence - a result of high company liquidity</a:t>
            </a:r>
          </a:p>
          <a:p>
            <a:pPr marL="529166" indent="-529166" algn="l" eaLnBrk="1" fontAlgn="auto" hangingPunct="1">
              <a:spcAft>
                <a:spcPts val="0"/>
              </a:spcAft>
              <a:buSzPct val="100000"/>
              <a:buFontTx/>
              <a:buAutoNum type="arabicPeriod"/>
              <a:defRPr sz="1800"/>
            </a:pPr>
            <a:r>
              <a:rPr sz="3000" b="1">
                <a:solidFill>
                  <a:sysClr val="windowText" lastClr="000000"/>
                </a:solidFill>
                <a:latin typeface="Helvetica"/>
                <a:ea typeface="Helvetica"/>
                <a:cs typeface="Helvetica"/>
                <a:sym typeface="Helvetica"/>
              </a:rPr>
              <a:t>Stockholding - highest when overtrading is not risky</a:t>
            </a:r>
          </a:p>
          <a:p>
            <a:pPr marL="564444" indent="-564444" algn="l" eaLnBrk="1" fontAlgn="auto" hangingPunct="1">
              <a:spcAft>
                <a:spcPts val="0"/>
              </a:spcAft>
              <a:buSzPct val="100000"/>
              <a:buFontTx/>
              <a:buAutoNum type="arabicPeriod"/>
              <a:defRPr sz="1800"/>
            </a:pPr>
            <a:r>
              <a:rPr b="1">
                <a:solidFill>
                  <a:sysClr val="windowText" lastClr="000000"/>
                </a:solidFill>
                <a:latin typeface="Helvetica"/>
                <a:ea typeface="Helvetica"/>
                <a:cs typeface="Helvetica"/>
                <a:sym typeface="Helvetica"/>
              </a:rPr>
              <a:t>Capital Investment - high when first three funding priorities are met</a:t>
            </a:r>
          </a:p>
        </p:txBody>
      </p:sp>
      <p:sp>
        <p:nvSpPr>
          <p:cNvPr id="31747" name="Shape 112"/>
          <p:cNvSpPr>
            <a:spLocks noGrp="1"/>
          </p:cNvSpPr>
          <p:nvPr>
            <p:ph type="sldNum" sz="quarter" idx="10"/>
          </p:nvPr>
        </p:nvSpPr>
        <p:spPr bwMode="auto">
          <a:noFill/>
          <a:ln>
            <a:headEnd/>
            <a:tailEnd/>
          </a:ln>
        </p:spPr>
        <p:txBody>
          <a:bodyPr vert="horz" numCol="1" anchor="t" anchorCtr="0" compatLnSpc="1">
            <a:prstTxWarp prst="textNoShape">
              <a:avLst/>
            </a:prstTxWarp>
          </a:bodyPr>
          <a:lstStyle/>
          <a:p>
            <a:pPr fontAlgn="base">
              <a:spcBef>
                <a:spcPct val="0"/>
              </a:spcBef>
              <a:spcAft>
                <a:spcPct val="0"/>
              </a:spcAft>
            </a:pPr>
            <a:fld id="{36FDEADA-AF75-4AD0-80BC-08487B1CF09D}" type="slidenum">
              <a:rPr lang="en-US" smtClean="0">
                <a:solidFill>
                  <a:srgbClr val="000000"/>
                </a:solidFill>
              </a:rPr>
              <a:pPr fontAlgn="base">
                <a:spcBef>
                  <a:spcPct val="0"/>
                </a:spcBef>
                <a:spcAft>
                  <a:spcPct val="0"/>
                </a:spcAft>
              </a:pPr>
              <a:t>17</a:t>
            </a:fld>
            <a:endParaRPr lang="en-US" smtClean="0">
              <a:solidFill>
                <a:srgbClr val="000000"/>
              </a:solidFill>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Shape 114"/>
          <p:cNvSpPr>
            <a:spLocks noGrp="1"/>
          </p:cNvSpPr>
          <p:nvPr>
            <p:ph type="title"/>
          </p:nvPr>
        </p:nvSpPr>
        <p:spPr>
          <a:xfrm>
            <a:off x="1270000" y="863600"/>
            <a:ext cx="10464800" cy="1406525"/>
          </a:xfrm>
        </p:spPr>
        <p:txBody>
          <a:bodyPr>
            <a:normAutofit/>
          </a:bodyPr>
          <a:lstStyle>
            <a:lvl1pPr defTabSz="303783">
              <a:defRPr sz="4160" b="1">
                <a:latin typeface="Helvetica"/>
                <a:ea typeface="Helvetica"/>
                <a:cs typeface="Helvetica"/>
                <a:sym typeface="Helvetica"/>
              </a:defRPr>
            </a:lvl1pPr>
          </a:lstStyle>
          <a:p>
            <a:pPr eaLnBrk="1" fontAlgn="auto" hangingPunct="1">
              <a:spcBef>
                <a:spcPts val="0"/>
              </a:spcBef>
              <a:spcAft>
                <a:spcPts val="0"/>
              </a:spcAft>
              <a:defRPr sz="1800" b="0"/>
            </a:pPr>
            <a:r>
              <a:rPr>
                <a:solidFill>
                  <a:sysClr val="windowText" lastClr="000000"/>
                </a:solidFill>
              </a:rPr>
              <a:t>Major eras in BoJ Credit Creation</a:t>
            </a:r>
          </a:p>
        </p:txBody>
      </p:sp>
      <p:sp>
        <p:nvSpPr>
          <p:cNvPr id="115" name="Shape 115"/>
          <p:cNvSpPr>
            <a:spLocks noGrp="1"/>
          </p:cNvSpPr>
          <p:nvPr>
            <p:ph type="body" idx="1"/>
          </p:nvPr>
        </p:nvSpPr>
        <p:spPr>
          <a:xfrm>
            <a:off x="1370013" y="2806700"/>
            <a:ext cx="10464800" cy="5387975"/>
          </a:xfrm>
        </p:spPr>
        <p:txBody>
          <a:bodyPr>
            <a:normAutofit/>
          </a:bodyPr>
          <a:lstStyle/>
          <a:p>
            <a:pPr algn="l" defTabSz="457200" eaLnBrk="1" fontAlgn="auto" hangingPunct="1">
              <a:spcAft>
                <a:spcPts val="0"/>
              </a:spcAft>
              <a:defRPr sz="1800"/>
            </a:pPr>
            <a:r>
              <a:rPr sz="2600" b="1">
                <a:solidFill>
                  <a:sysClr val="windowText" lastClr="000000"/>
                </a:solidFill>
                <a:uFill>
                  <a:solidFill/>
                </a:uFill>
                <a:latin typeface="Helvetica"/>
                <a:ea typeface="Helvetica"/>
                <a:cs typeface="Helvetica"/>
                <a:sym typeface="Helvetica"/>
              </a:rPr>
              <a:t>Era 		Primary Policy focus  		   Secondary Policy Focus </a:t>
            </a:r>
          </a:p>
          <a:p>
            <a:pPr algn="l" defTabSz="457200" eaLnBrk="1" fontAlgn="auto" hangingPunct="1">
              <a:spcAft>
                <a:spcPts val="0"/>
              </a:spcAft>
              <a:defRPr sz="1800"/>
            </a:pPr>
            <a:endParaRPr sz="2600" b="1">
              <a:solidFill>
                <a:sysClr val="windowText" lastClr="000000"/>
              </a:solidFill>
              <a:uFill>
                <a:solidFill/>
              </a:uFill>
              <a:latin typeface="Helvetica"/>
              <a:ea typeface="Helvetica"/>
              <a:cs typeface="Helvetica"/>
              <a:sym typeface="Helvetica"/>
            </a:endParaRPr>
          </a:p>
          <a:p>
            <a:pPr algn="l" defTabSz="457200" eaLnBrk="1" fontAlgn="auto" hangingPunct="1">
              <a:spcAft>
                <a:spcPts val="0"/>
              </a:spcAft>
              <a:defRPr sz="1800"/>
            </a:pPr>
            <a:r>
              <a:rPr sz="2600" b="1">
                <a:solidFill>
                  <a:sysClr val="windowText" lastClr="000000"/>
                </a:solidFill>
                <a:uFill>
                  <a:solidFill/>
                </a:uFill>
                <a:latin typeface="Helvetica"/>
                <a:ea typeface="Helvetica"/>
                <a:cs typeface="Helvetica"/>
                <a:sym typeface="Helvetica"/>
              </a:rPr>
              <a:t>1945-51 	Fixing war damage 		        Raising Government income</a:t>
            </a:r>
          </a:p>
          <a:p>
            <a:pPr algn="l" defTabSz="457200" eaLnBrk="1" fontAlgn="auto" hangingPunct="1">
              <a:spcAft>
                <a:spcPts val="0"/>
              </a:spcAft>
              <a:defRPr sz="1800"/>
            </a:pPr>
            <a:r>
              <a:rPr sz="2600" b="1">
                <a:solidFill>
                  <a:sysClr val="windowText" lastClr="000000"/>
                </a:solidFill>
                <a:uFill>
                  <a:solidFill/>
                </a:uFill>
                <a:latin typeface="Helvetica"/>
                <a:ea typeface="Helvetica"/>
                <a:cs typeface="Helvetica"/>
                <a:sym typeface="Helvetica"/>
              </a:rPr>
              <a:t>1952-59	Private ind investment     	   Creating trading advantage</a:t>
            </a:r>
          </a:p>
          <a:p>
            <a:pPr algn="l" defTabSz="457200" eaLnBrk="1" fontAlgn="auto" hangingPunct="1">
              <a:spcAft>
                <a:spcPts val="0"/>
              </a:spcAft>
              <a:defRPr sz="1800"/>
            </a:pPr>
            <a:r>
              <a:rPr sz="2600" b="1">
                <a:solidFill>
                  <a:sysClr val="windowText" lastClr="000000"/>
                </a:solidFill>
                <a:uFill>
                  <a:solidFill/>
                </a:uFill>
                <a:latin typeface="Helvetica"/>
                <a:ea typeface="Helvetica"/>
                <a:cs typeface="Helvetica"/>
                <a:sym typeface="Helvetica"/>
              </a:rPr>
              <a:t>1960-68 	Doubling living standards   Improving social package </a:t>
            </a:r>
          </a:p>
          <a:p>
            <a:pPr algn="l" defTabSz="457200" eaLnBrk="1" fontAlgn="auto" hangingPunct="1">
              <a:spcAft>
                <a:spcPts val="0"/>
              </a:spcAft>
              <a:defRPr sz="1800"/>
            </a:pPr>
            <a:endParaRPr sz="2600" b="1">
              <a:solidFill>
                <a:sysClr val="windowText" lastClr="000000"/>
              </a:solidFill>
              <a:uFill>
                <a:solidFill/>
              </a:uFill>
              <a:latin typeface="Helvetica"/>
              <a:ea typeface="Helvetica"/>
              <a:cs typeface="Helvetica"/>
              <a:sym typeface="Helvetica"/>
            </a:endParaRPr>
          </a:p>
          <a:p>
            <a:pPr algn="l" defTabSz="457200" eaLnBrk="1" fontAlgn="auto" hangingPunct="1">
              <a:spcAft>
                <a:spcPts val="0"/>
              </a:spcAft>
              <a:defRPr sz="1800"/>
            </a:pPr>
            <a:r>
              <a:rPr sz="2500" b="1">
                <a:solidFill>
                  <a:sysClr val="windowText" lastClr="000000"/>
                </a:solidFill>
                <a:uFill>
                  <a:solidFill/>
                </a:uFill>
                <a:latin typeface="Helvetica"/>
                <a:ea typeface="Helvetica"/>
                <a:cs typeface="Helvetica"/>
                <a:sym typeface="Helvetica"/>
              </a:rPr>
              <a:t>1969-85	Fixing trading adv.	             Increasing Japan’s status</a:t>
            </a:r>
          </a:p>
          <a:p>
            <a:pPr algn="l" defTabSz="457200" eaLnBrk="1" fontAlgn="auto" hangingPunct="1">
              <a:spcAft>
                <a:spcPts val="0"/>
              </a:spcAft>
              <a:defRPr sz="1800"/>
            </a:pPr>
            <a:r>
              <a:rPr sz="2500" b="1">
                <a:solidFill>
                  <a:sysClr val="windowText" lastClr="000000"/>
                </a:solidFill>
                <a:uFill>
                  <a:solidFill/>
                </a:uFill>
                <a:latin typeface="Helvetica"/>
                <a:ea typeface="Helvetica"/>
                <a:cs typeface="Helvetica"/>
                <a:sym typeface="Helvetica"/>
              </a:rPr>
              <a:t>1986-91 	Funding asset bubble		  Power redistribution</a:t>
            </a:r>
          </a:p>
          <a:p>
            <a:pPr algn="l" defTabSz="457200" eaLnBrk="1" fontAlgn="auto" hangingPunct="1">
              <a:spcAft>
                <a:spcPts val="0"/>
              </a:spcAft>
              <a:defRPr sz="1800"/>
            </a:pPr>
            <a:r>
              <a:rPr sz="2500" b="1">
                <a:solidFill>
                  <a:sysClr val="windowText" lastClr="000000"/>
                </a:solidFill>
                <a:uFill>
                  <a:solidFill/>
                </a:uFill>
                <a:latin typeface="Helvetica"/>
                <a:ea typeface="Helvetica"/>
                <a:cs typeface="Helvetica"/>
                <a:sym typeface="Helvetica"/>
              </a:rPr>
              <a:t>1991-2010	BoJ independence		  Structural change in Japan        2011-15	21st cent Abenomics             Re-establishing Shim’n econ.     		 </a:t>
            </a:r>
          </a:p>
        </p:txBody>
      </p:sp>
      <p:sp>
        <p:nvSpPr>
          <p:cNvPr id="32771" name="Shape 116"/>
          <p:cNvSpPr>
            <a:spLocks noGrp="1"/>
          </p:cNvSpPr>
          <p:nvPr>
            <p:ph type="sldNum" sz="quarter" idx="10"/>
          </p:nvPr>
        </p:nvSpPr>
        <p:spPr bwMode="auto">
          <a:noFill/>
          <a:ln>
            <a:headEnd/>
            <a:tailEnd/>
          </a:ln>
        </p:spPr>
        <p:txBody>
          <a:bodyPr vert="horz" numCol="1" anchor="t" anchorCtr="0" compatLnSpc="1">
            <a:prstTxWarp prst="textNoShape">
              <a:avLst/>
            </a:prstTxWarp>
          </a:bodyPr>
          <a:lstStyle/>
          <a:p>
            <a:pPr fontAlgn="base">
              <a:spcBef>
                <a:spcPct val="0"/>
              </a:spcBef>
              <a:spcAft>
                <a:spcPct val="0"/>
              </a:spcAft>
            </a:pPr>
            <a:fld id="{056D43B5-FDF0-4D75-8C6B-C2DAB5E7574F}" type="slidenum">
              <a:rPr lang="en-US" smtClean="0">
                <a:solidFill>
                  <a:srgbClr val="000000"/>
                </a:solidFill>
              </a:rPr>
              <a:pPr fontAlgn="base">
                <a:spcBef>
                  <a:spcPct val="0"/>
                </a:spcBef>
                <a:spcAft>
                  <a:spcPct val="0"/>
                </a:spcAft>
              </a:pPr>
              <a:t>18</a:t>
            </a:fld>
            <a:endParaRPr lang="en-US" smtClean="0">
              <a:solidFill>
                <a:srgbClr val="000000"/>
              </a:solidFill>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hape 118"/>
          <p:cNvSpPr>
            <a:spLocks noGrp="1"/>
          </p:cNvSpPr>
          <p:nvPr>
            <p:ph type="title"/>
          </p:nvPr>
        </p:nvSpPr>
        <p:spPr>
          <a:xfrm>
            <a:off x="1270000" y="1174750"/>
            <a:ext cx="10464800" cy="2251075"/>
          </a:xfrm>
        </p:spPr>
        <p:txBody>
          <a:bodyPr/>
          <a:lstStyle/>
          <a:p>
            <a:pPr defTabSz="233363" eaLnBrk="1" hangingPunct="1"/>
            <a:r>
              <a:rPr lang="en-US" sz="3200" b="1" smtClean="0">
                <a:solidFill>
                  <a:srgbClr val="000000"/>
                </a:solidFill>
                <a:latin typeface="Helvetica" pitchFamily="34" charset="0"/>
                <a:sym typeface="Helvetica" pitchFamily="34" charset="0"/>
              </a:rPr>
              <a:t>The Five Major Forms of Credit Creation 	</a:t>
            </a:r>
            <a:br>
              <a:rPr lang="en-US" sz="3200" b="1" smtClean="0">
                <a:solidFill>
                  <a:srgbClr val="000000"/>
                </a:solidFill>
                <a:latin typeface="Helvetica" pitchFamily="34" charset="0"/>
                <a:sym typeface="Helvetica" pitchFamily="34" charset="0"/>
              </a:rPr>
            </a:br>
            <a:r>
              <a:rPr lang="en-US" sz="3200" b="1" smtClean="0">
                <a:solidFill>
                  <a:srgbClr val="000000"/>
                </a:solidFill>
                <a:latin typeface="Helvetica" pitchFamily="34" charset="0"/>
                <a:sym typeface="Helvetica" pitchFamily="34" charset="0"/>
              </a:rPr>
              <a:t>Inherent in the Work of the Three Master Economists </a:t>
            </a:r>
            <a:br>
              <a:rPr lang="en-US" sz="3200" b="1" smtClean="0">
                <a:solidFill>
                  <a:srgbClr val="000000"/>
                </a:solidFill>
                <a:latin typeface="Helvetica" pitchFamily="34" charset="0"/>
                <a:sym typeface="Helvetica" pitchFamily="34" charset="0"/>
              </a:rPr>
            </a:br>
            <a:r>
              <a:rPr lang="en-US" sz="3200" b="1" smtClean="0">
                <a:solidFill>
                  <a:srgbClr val="000000"/>
                </a:solidFill>
                <a:latin typeface="Helvetica" pitchFamily="34" charset="0"/>
                <a:sym typeface="Helvetica" pitchFamily="34" charset="0"/>
              </a:rPr>
              <a:t>	     J M Keynes, Dr Osamu Shimomura and Professor Richard Werner</a:t>
            </a:r>
            <a:r>
              <a:rPr lang="en-US" sz="3200" smtClean="0">
                <a:solidFill>
                  <a:srgbClr val="000000"/>
                </a:solidFill>
              </a:rPr>
              <a:t> </a:t>
            </a:r>
          </a:p>
        </p:txBody>
      </p:sp>
      <p:sp>
        <p:nvSpPr>
          <p:cNvPr id="33794" name="Shape 119"/>
          <p:cNvSpPr>
            <a:spLocks noGrp="1"/>
          </p:cNvSpPr>
          <p:nvPr>
            <p:ph type="body" idx="1"/>
          </p:nvPr>
        </p:nvSpPr>
        <p:spPr>
          <a:xfrm>
            <a:off x="1270000" y="3487738"/>
            <a:ext cx="10464800" cy="5519737"/>
          </a:xfrm>
        </p:spPr>
        <p:txBody>
          <a:bodyPr/>
          <a:lstStyle/>
          <a:p>
            <a:pPr algn="l" defTabSz="457200" eaLnBrk="1" hangingPunct="1">
              <a:spcBef>
                <a:spcPct val="0"/>
              </a:spcBef>
            </a:pPr>
            <a:r>
              <a:rPr lang="en-US" sz="2900" b="1" smtClean="0">
                <a:solidFill>
                  <a:srgbClr val="000000"/>
                </a:solidFill>
                <a:latin typeface="Helvetica" pitchFamily="34" charset="0"/>
                <a:sym typeface="Helvetica" pitchFamily="34" charset="0"/>
              </a:rPr>
              <a:t>1. Credit Creation</a:t>
            </a:r>
            <a:r>
              <a:rPr lang="en-US" sz="2900" smtClean="0">
                <a:solidFill>
                  <a:srgbClr val="000000"/>
                </a:solidFill>
              </a:rPr>
              <a:t> </a:t>
            </a:r>
            <a:r>
              <a:rPr lang="en-US" sz="2900" b="1" smtClean="0">
                <a:solidFill>
                  <a:srgbClr val="000000"/>
                </a:solidFill>
                <a:latin typeface="Helvetica" pitchFamily="34" charset="0"/>
                <a:sym typeface="Helvetica" pitchFamily="34" charset="0"/>
              </a:rPr>
              <a:t>for Consumers</a:t>
            </a:r>
            <a:r>
              <a:rPr lang="en-US" sz="2900" smtClean="0">
                <a:solidFill>
                  <a:srgbClr val="000000"/>
                </a:solidFill>
              </a:rPr>
              <a:t> - Keynesian remedy for deficient demand</a:t>
            </a:r>
          </a:p>
          <a:p>
            <a:pPr algn="l" defTabSz="457200" eaLnBrk="1" hangingPunct="1">
              <a:spcBef>
                <a:spcPct val="0"/>
              </a:spcBef>
            </a:pPr>
            <a:r>
              <a:rPr lang="en-US" sz="2900" b="1" smtClean="0">
                <a:solidFill>
                  <a:srgbClr val="000000"/>
                </a:solidFill>
                <a:latin typeface="Helvetica" pitchFamily="34" charset="0"/>
                <a:sym typeface="Helvetica" pitchFamily="34" charset="0"/>
              </a:rPr>
              <a:t>2. Investment Credit Creation</a:t>
            </a:r>
            <a:r>
              <a:rPr lang="en-US" sz="2900" smtClean="0">
                <a:solidFill>
                  <a:srgbClr val="000000"/>
                </a:solidFill>
              </a:rPr>
              <a:t> - Shimomuran-Wernerian remedy for deficient supply - productive ICC Economics - See “new paradigm in economics” by Richard Werner</a:t>
            </a:r>
          </a:p>
          <a:p>
            <a:pPr algn="l" defTabSz="457200" eaLnBrk="1" hangingPunct="1">
              <a:spcBef>
                <a:spcPct val="0"/>
              </a:spcBef>
            </a:pPr>
            <a:r>
              <a:rPr lang="en-US" sz="2900" b="1" smtClean="0">
                <a:solidFill>
                  <a:srgbClr val="000000"/>
                </a:solidFill>
                <a:latin typeface="Helvetica" pitchFamily="34" charset="0"/>
                <a:sym typeface="Helvetica" pitchFamily="34" charset="0"/>
              </a:rPr>
              <a:t>3. Financial Credit Creation</a:t>
            </a:r>
            <a:r>
              <a:rPr lang="en-US" sz="2900" smtClean="0">
                <a:solidFill>
                  <a:srgbClr val="000000"/>
                </a:solidFill>
              </a:rPr>
              <a:t> - to stabilise a banking system and guarantee its liquidity </a:t>
            </a:r>
          </a:p>
          <a:p>
            <a:pPr algn="l" defTabSz="457200" eaLnBrk="1" hangingPunct="1">
              <a:spcBef>
                <a:spcPct val="0"/>
              </a:spcBef>
            </a:pPr>
            <a:r>
              <a:rPr lang="en-US" sz="2900" b="1" smtClean="0">
                <a:solidFill>
                  <a:srgbClr val="000000"/>
                </a:solidFill>
                <a:latin typeface="Helvetica" pitchFamily="34" charset="0"/>
                <a:sym typeface="Helvetica" pitchFamily="34" charset="0"/>
              </a:rPr>
              <a:t>4. Speculative Credit Creation</a:t>
            </a:r>
            <a:r>
              <a:rPr lang="en-US" sz="2900" smtClean="0">
                <a:solidFill>
                  <a:srgbClr val="000000"/>
                </a:solidFill>
              </a:rPr>
              <a:t> - to fund an unintended asset bubble e.g. in Japan 1986-91 - see Richard Werner’s book “Princes of the Yen”</a:t>
            </a:r>
          </a:p>
          <a:p>
            <a:pPr algn="l" defTabSz="457200" eaLnBrk="1" hangingPunct="1">
              <a:spcBef>
                <a:spcPct val="0"/>
              </a:spcBef>
            </a:pPr>
            <a:r>
              <a:rPr lang="en-US" sz="2900" b="1" smtClean="0">
                <a:solidFill>
                  <a:srgbClr val="000000"/>
                </a:solidFill>
                <a:latin typeface="Helvetica" pitchFamily="34" charset="0"/>
                <a:sym typeface="Helvetica" pitchFamily="34" charset="0"/>
              </a:rPr>
              <a:t>5. Invention and Innovation Credit Creation </a:t>
            </a:r>
            <a:r>
              <a:rPr lang="en-US" sz="2900" smtClean="0">
                <a:solidFill>
                  <a:srgbClr val="000000"/>
                </a:solidFill>
              </a:rPr>
              <a:t>- to fund rapid scientific advance and innovations in manufacturing</a:t>
            </a:r>
          </a:p>
        </p:txBody>
      </p:sp>
      <p:sp>
        <p:nvSpPr>
          <p:cNvPr id="33795" name="Shape 120"/>
          <p:cNvSpPr>
            <a:spLocks noGrp="1"/>
          </p:cNvSpPr>
          <p:nvPr>
            <p:ph type="sldNum" sz="quarter" idx="10"/>
          </p:nvPr>
        </p:nvSpPr>
        <p:spPr bwMode="auto">
          <a:noFill/>
          <a:ln>
            <a:headEnd/>
            <a:tailEnd/>
          </a:ln>
        </p:spPr>
        <p:txBody>
          <a:bodyPr vert="horz" numCol="1" anchor="t" anchorCtr="0" compatLnSpc="1">
            <a:prstTxWarp prst="textNoShape">
              <a:avLst/>
            </a:prstTxWarp>
          </a:bodyPr>
          <a:lstStyle/>
          <a:p>
            <a:pPr fontAlgn="base">
              <a:spcBef>
                <a:spcPct val="0"/>
              </a:spcBef>
              <a:spcAft>
                <a:spcPct val="0"/>
              </a:spcAft>
            </a:pPr>
            <a:fld id="{024D1985-5CA7-45BB-8574-84D1291A8D8F}" type="slidenum">
              <a:rPr lang="en-US" smtClean="0">
                <a:solidFill>
                  <a:srgbClr val="000000"/>
                </a:solidFill>
              </a:rPr>
              <a:pPr fontAlgn="base">
                <a:spcBef>
                  <a:spcPct val="0"/>
                </a:spcBef>
                <a:spcAft>
                  <a:spcPct val="0"/>
                </a:spcAft>
              </a:pPr>
              <a:t>19</a:t>
            </a:fld>
            <a:endParaRPr lang="en-US" smtClean="0">
              <a:solidFill>
                <a:srgbClr val="000000"/>
              </a:solidFill>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hape 49"/>
          <p:cNvSpPr>
            <a:spLocks noGrp="1"/>
          </p:cNvSpPr>
          <p:nvPr>
            <p:ph type="title"/>
          </p:nvPr>
        </p:nvSpPr>
        <p:spPr>
          <a:xfrm>
            <a:off x="952500" y="444500"/>
            <a:ext cx="6291263" cy="2159000"/>
          </a:xfrm>
        </p:spPr>
        <p:txBody>
          <a:bodyPr>
            <a:normAutofit/>
          </a:bodyPr>
          <a:lstStyle/>
          <a:p>
            <a:pPr defTabSz="490727" eaLnBrk="1" fontAlgn="auto" hangingPunct="1">
              <a:spcBef>
                <a:spcPts val="0"/>
              </a:spcBef>
              <a:spcAft>
                <a:spcPts val="0"/>
              </a:spcAft>
              <a:defRPr sz="6719"/>
            </a:pPr>
            <a:endParaRPr sz="6719">
              <a:solidFill>
                <a:sysClr val="windowText" lastClr="000000"/>
              </a:solidFill>
            </a:endParaRPr>
          </a:p>
        </p:txBody>
      </p:sp>
      <p:sp>
        <p:nvSpPr>
          <p:cNvPr id="16386" name="Shape 50"/>
          <p:cNvSpPr>
            <a:spLocks noGrp="1"/>
          </p:cNvSpPr>
          <p:nvPr>
            <p:ph type="body" idx="1"/>
          </p:nvPr>
        </p:nvSpPr>
        <p:spPr>
          <a:xfrm>
            <a:off x="7366000" y="347663"/>
            <a:ext cx="4686300" cy="8542337"/>
          </a:xfrm>
        </p:spPr>
        <p:txBody>
          <a:bodyPr/>
          <a:lstStyle/>
          <a:p>
            <a:pPr marL="0" indent="0" defTabSz="457200" eaLnBrk="1" hangingPunct="1">
              <a:spcBef>
                <a:spcPct val="0"/>
              </a:spcBef>
              <a:buSzTx/>
              <a:buFontTx/>
              <a:buNone/>
            </a:pPr>
            <a:r>
              <a:rPr lang="en-US" sz="3200" b="1" smtClean="0">
                <a:solidFill>
                  <a:srgbClr val="000000"/>
                </a:solidFill>
                <a:latin typeface="Helvetica" pitchFamily="34" charset="0"/>
                <a:sym typeface="Helvetica" pitchFamily="34" charset="0"/>
              </a:rPr>
              <a:t>An image of “Japan’s most influential post-war economist” Dr Osamu Shimomura (1910-89) on the book cover of his best biography "Omoi</a:t>
            </a:r>
          </a:p>
          <a:p>
            <a:pPr marL="0" indent="0" defTabSz="457200" eaLnBrk="1" hangingPunct="1">
              <a:spcBef>
                <a:spcPct val="0"/>
              </a:spcBef>
              <a:buSzTx/>
              <a:buFontTx/>
              <a:buNone/>
            </a:pPr>
            <a:r>
              <a:rPr lang="en-US" sz="3200" b="1" smtClean="0">
                <a:solidFill>
                  <a:srgbClr val="000000"/>
                </a:solidFill>
                <a:latin typeface="Helvetica" pitchFamily="34" charset="0"/>
                <a:sym typeface="Helvetica" pitchFamily="34" charset="0"/>
              </a:rPr>
              <a:t>yokoshima nashi: Shimomura Osamu to gekido no Showa keizai” or</a:t>
            </a:r>
          </a:p>
          <a:p>
            <a:pPr marL="0" indent="0" defTabSz="457200" eaLnBrk="1" hangingPunct="1">
              <a:spcBef>
                <a:spcPct val="0"/>
              </a:spcBef>
              <a:buSzTx/>
              <a:buFontTx/>
              <a:buNone/>
            </a:pPr>
            <a:r>
              <a:rPr lang="en-US" sz="3200" b="1" smtClean="0">
                <a:solidFill>
                  <a:srgbClr val="000000"/>
                </a:solidFill>
                <a:latin typeface="Helvetica" pitchFamily="34" charset="0"/>
                <a:sym typeface="Helvetica" pitchFamily="34" charset="0"/>
              </a:rPr>
              <a:t>”Thoughts that bear no evil”(Japanese) by Yo Mizuki, Tankobon Hardcover, 1992.</a:t>
            </a:r>
          </a:p>
        </p:txBody>
      </p:sp>
      <p:sp>
        <p:nvSpPr>
          <p:cNvPr id="16387" name="Shape 51"/>
          <p:cNvSpPr>
            <a:spLocks noGrp="1"/>
          </p:cNvSpPr>
          <p:nvPr>
            <p:ph type="sldNum" sz="quarter" idx="10"/>
          </p:nvPr>
        </p:nvSpPr>
        <p:spPr bwMode="auto">
          <a:xfrm>
            <a:off x="6375400" y="9251950"/>
            <a:ext cx="241300" cy="381000"/>
          </a:xfrm>
          <a:noFill/>
          <a:ln>
            <a:headEnd/>
            <a:tailEnd/>
          </a:ln>
        </p:spPr>
        <p:txBody>
          <a:bodyPr vert="horz" numCol="1" anchor="t" anchorCtr="0" compatLnSpc="1">
            <a:prstTxWarp prst="textNoShape">
              <a:avLst/>
            </a:prstTxWarp>
          </a:bodyPr>
          <a:lstStyle/>
          <a:p>
            <a:pPr fontAlgn="base">
              <a:spcBef>
                <a:spcPct val="0"/>
              </a:spcBef>
              <a:spcAft>
                <a:spcPct val="0"/>
              </a:spcAft>
            </a:pPr>
            <a:fld id="{8AD4A76C-1BFA-4FFA-9D1B-BECFCF6D0F12}" type="slidenum">
              <a:rPr lang="en-US" smtClean="0">
                <a:solidFill>
                  <a:srgbClr val="000000"/>
                </a:solidFill>
              </a:rPr>
              <a:pPr fontAlgn="base">
                <a:spcBef>
                  <a:spcPct val="0"/>
                </a:spcBef>
                <a:spcAft>
                  <a:spcPct val="0"/>
                </a:spcAft>
              </a:pPr>
              <a:t>2</a:t>
            </a:fld>
            <a:endParaRPr lang="en-US" smtClean="0">
              <a:solidFill>
                <a:srgbClr val="000000"/>
              </a:solidFill>
            </a:endParaRPr>
          </a:p>
        </p:txBody>
      </p:sp>
      <p:pic>
        <p:nvPicPr>
          <p:cNvPr id="16388" name="ShimThoughts 1.jpeg"/>
          <p:cNvPicPr>
            <a:picLocks noChangeAspect="1" noChangeArrowheads="1"/>
          </p:cNvPicPr>
          <p:nvPr/>
        </p:nvPicPr>
        <p:blipFill>
          <a:blip r:embed="rId2"/>
          <a:srcRect/>
          <a:stretch>
            <a:fillRect/>
          </a:stretch>
        </p:blipFill>
        <p:spPr bwMode="auto">
          <a:xfrm>
            <a:off x="1303338" y="203200"/>
            <a:ext cx="5995987" cy="8831263"/>
          </a:xfrm>
          <a:prstGeom prst="rect">
            <a:avLst/>
          </a:prstGeom>
          <a:noFill/>
          <a:ln w="12700">
            <a:noFill/>
            <a:miter lim="400000"/>
            <a:headEnd/>
            <a:tailEnd/>
          </a:ln>
        </p:spPr>
      </p:pic>
      <p:sp>
        <p:nvSpPr>
          <p:cNvPr id="16389" name="Shape 53"/>
          <p:cNvSpPr>
            <a:spLocks noChangeArrowheads="1"/>
          </p:cNvSpPr>
          <p:nvPr/>
        </p:nvSpPr>
        <p:spPr bwMode="auto">
          <a:xfrm>
            <a:off x="6038850" y="4552950"/>
            <a:ext cx="927100" cy="647700"/>
          </a:xfrm>
          <a:prstGeom prst="rect">
            <a:avLst/>
          </a:prstGeom>
          <a:noFill/>
          <a:ln w="12700">
            <a:noFill/>
            <a:miter lim="400000"/>
            <a:headEnd/>
            <a:tailEnd/>
          </a:ln>
        </p:spPr>
        <p:txBody>
          <a:bodyPr wrap="none" lIns="50800" tIns="50800" rIns="50800" bIns="50800" anchor="ctr">
            <a:spAutoFit/>
          </a:bodyPr>
          <a:lstStyle/>
          <a:p>
            <a:pPr algn="ctr"/>
            <a:endParaRPr lang="en-US">
              <a:solidFill>
                <a:srgbClr val="000000"/>
              </a:solidFill>
              <a:latin typeface="Helvetica Light"/>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Shape 122"/>
          <p:cNvSpPr>
            <a:spLocks noGrp="1"/>
          </p:cNvSpPr>
          <p:nvPr>
            <p:ph type="title"/>
          </p:nvPr>
        </p:nvSpPr>
        <p:spPr>
          <a:xfrm>
            <a:off x="1270000" y="1336675"/>
            <a:ext cx="10464800" cy="1520825"/>
          </a:xfrm>
        </p:spPr>
        <p:txBody>
          <a:bodyPr anchor="t">
            <a:normAutofit/>
          </a:bodyPr>
          <a:lstStyle/>
          <a:p>
            <a:pPr defTabSz="473201" eaLnBrk="1" fontAlgn="auto" hangingPunct="1">
              <a:spcBef>
                <a:spcPts val="0"/>
              </a:spcBef>
              <a:spcAft>
                <a:spcPts val="0"/>
              </a:spcAft>
              <a:defRPr sz="1800"/>
            </a:pPr>
            <a:r>
              <a:rPr sz="3159" b="1">
                <a:solidFill>
                  <a:sysClr val="windowText" lastClr="000000"/>
                </a:solidFill>
                <a:latin typeface="Helvetica"/>
                <a:ea typeface="Helvetica"/>
                <a:cs typeface="Helvetica"/>
                <a:sym typeface="Helvetica"/>
              </a:rPr>
              <a:t>The Key Shimomuran Amendment </a:t>
            </a:r>
            <a:br>
              <a:rPr sz="3159" b="1">
                <a:solidFill>
                  <a:sysClr val="windowText" lastClr="000000"/>
                </a:solidFill>
                <a:latin typeface="Helvetica"/>
                <a:ea typeface="Helvetica"/>
                <a:cs typeface="Helvetica"/>
                <a:sym typeface="Helvetica"/>
              </a:rPr>
            </a:br>
            <a:r>
              <a:rPr sz="3159" b="1">
                <a:solidFill>
                  <a:sysClr val="windowText" lastClr="000000"/>
                </a:solidFill>
                <a:latin typeface="Helvetica"/>
                <a:ea typeface="Helvetica"/>
                <a:cs typeface="Helvetica"/>
                <a:sym typeface="Helvetica"/>
              </a:rPr>
              <a:t>	to Keynes’ Savings-Investment Equation</a:t>
            </a:r>
          </a:p>
        </p:txBody>
      </p:sp>
      <p:sp>
        <p:nvSpPr>
          <p:cNvPr id="123" name="Shape 123"/>
          <p:cNvSpPr>
            <a:spLocks noGrp="1"/>
          </p:cNvSpPr>
          <p:nvPr>
            <p:ph type="body" idx="1"/>
          </p:nvPr>
        </p:nvSpPr>
        <p:spPr>
          <a:xfrm>
            <a:off x="1270000" y="3028950"/>
            <a:ext cx="10464800" cy="4786313"/>
          </a:xfrm>
        </p:spPr>
        <p:txBody>
          <a:bodyPr>
            <a:normAutofit/>
          </a:bodyPr>
          <a:lstStyle/>
          <a:p>
            <a:pPr algn="l" defTabSz="457200" eaLnBrk="1" hangingPunct="1">
              <a:spcBef>
                <a:spcPct val="0"/>
              </a:spcBef>
            </a:pPr>
            <a:r>
              <a:rPr lang="en-US" sz="3000" b="1" smtClean="0">
                <a:solidFill>
                  <a:srgbClr val="000000"/>
                </a:solidFill>
                <a:latin typeface="Helvetica" pitchFamily="34" charset="0"/>
                <a:sym typeface="Helvetica" pitchFamily="34" charset="0"/>
              </a:rPr>
              <a:t>Shimomura replaces the Keynesian saving-investment equilibrium condition with the equation</a:t>
            </a:r>
          </a:p>
          <a:p>
            <a:pPr algn="l" defTabSz="457200" eaLnBrk="1" hangingPunct="1">
              <a:spcBef>
                <a:spcPct val="0"/>
              </a:spcBef>
            </a:pPr>
            <a:endParaRPr lang="en-US" sz="3000" b="1" smtClean="0">
              <a:solidFill>
                <a:srgbClr val="000000"/>
              </a:solidFill>
              <a:latin typeface="Helvetica" pitchFamily="34" charset="0"/>
              <a:sym typeface="Helvetica" pitchFamily="34" charset="0"/>
            </a:endParaRPr>
          </a:p>
          <a:p>
            <a:pPr algn="l" defTabSz="457200" eaLnBrk="1" hangingPunct="1">
              <a:spcBef>
                <a:spcPct val="0"/>
              </a:spcBef>
            </a:pPr>
            <a:r>
              <a:rPr lang="en-US" sz="3000" b="1" smtClean="0">
                <a:solidFill>
                  <a:srgbClr val="000000"/>
                </a:solidFill>
                <a:latin typeface="Helvetica" pitchFamily="34" charset="0"/>
                <a:sym typeface="Helvetica" pitchFamily="34" charset="0"/>
              </a:rPr>
              <a:t>						S+D = Is+Id</a:t>
            </a:r>
          </a:p>
          <a:p>
            <a:pPr algn="l" defTabSz="457200" eaLnBrk="1" hangingPunct="1">
              <a:spcBef>
                <a:spcPct val="0"/>
              </a:spcBef>
            </a:pPr>
            <a:endParaRPr lang="en-US" sz="3000" b="1" smtClean="0">
              <a:solidFill>
                <a:srgbClr val="000000"/>
              </a:solidFill>
              <a:latin typeface="Helvetica" pitchFamily="34" charset="0"/>
              <a:sym typeface="Helvetica" pitchFamily="34" charset="0"/>
            </a:endParaRPr>
          </a:p>
          <a:p>
            <a:pPr algn="l" defTabSz="457200" eaLnBrk="1" hangingPunct="1">
              <a:spcBef>
                <a:spcPct val="0"/>
              </a:spcBef>
            </a:pPr>
            <a:r>
              <a:rPr lang="en-US" sz="3000" b="1" smtClean="0">
                <a:solidFill>
                  <a:srgbClr val="000000"/>
                </a:solidFill>
                <a:latin typeface="Helvetica" pitchFamily="34" charset="0"/>
                <a:sym typeface="Helvetica" pitchFamily="34" charset="0"/>
              </a:rPr>
              <a:t>That is, Saving (S) plus Debt (D, equal to investment credits arising from investment credit creation at the Bank of Japan) equals Is (Investment financed by saving) plus Id (Investment financed by debt).</a:t>
            </a:r>
          </a:p>
        </p:txBody>
      </p:sp>
      <p:sp>
        <p:nvSpPr>
          <p:cNvPr id="34819" name="Shape 124"/>
          <p:cNvSpPr>
            <a:spLocks noGrp="1"/>
          </p:cNvSpPr>
          <p:nvPr>
            <p:ph type="sldNum" sz="quarter" idx="10"/>
          </p:nvPr>
        </p:nvSpPr>
        <p:spPr bwMode="auto">
          <a:noFill/>
          <a:ln>
            <a:headEnd/>
            <a:tailEnd/>
          </a:ln>
        </p:spPr>
        <p:txBody>
          <a:bodyPr vert="horz" numCol="1" anchor="t" anchorCtr="0" compatLnSpc="1">
            <a:prstTxWarp prst="textNoShape">
              <a:avLst/>
            </a:prstTxWarp>
          </a:bodyPr>
          <a:lstStyle/>
          <a:p>
            <a:pPr fontAlgn="base">
              <a:spcBef>
                <a:spcPct val="0"/>
              </a:spcBef>
              <a:spcAft>
                <a:spcPct val="0"/>
              </a:spcAft>
            </a:pPr>
            <a:fld id="{D9697524-4024-40BF-84C9-1C74CDD24E5D}" type="slidenum">
              <a:rPr lang="en-US" smtClean="0">
                <a:solidFill>
                  <a:srgbClr val="000000"/>
                </a:solidFill>
              </a:rPr>
              <a:pPr fontAlgn="base">
                <a:spcBef>
                  <a:spcPct val="0"/>
                </a:spcBef>
                <a:spcAft>
                  <a:spcPct val="0"/>
                </a:spcAft>
              </a:pPr>
              <a:t>20</a:t>
            </a:fld>
            <a:endParaRPr lang="en-US" smtClean="0">
              <a:solidFill>
                <a:srgbClr val="000000"/>
              </a:solidFill>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hape 126"/>
          <p:cNvSpPr>
            <a:spLocks noGrp="1"/>
          </p:cNvSpPr>
          <p:nvPr>
            <p:ph type="title"/>
          </p:nvPr>
        </p:nvSpPr>
        <p:spPr>
          <a:xfrm>
            <a:off x="1270000" y="1638300"/>
            <a:ext cx="10464800" cy="1936750"/>
          </a:xfrm>
        </p:spPr>
        <p:txBody>
          <a:bodyPr anchor="t"/>
          <a:lstStyle/>
          <a:p>
            <a:pPr defTabSz="407988" eaLnBrk="1" hangingPunct="1"/>
            <a:r>
              <a:rPr lang="en-US" sz="5600" b="1" smtClean="0">
                <a:solidFill>
                  <a:srgbClr val="000000"/>
                </a:solidFill>
                <a:latin typeface="Helvetica" pitchFamily="34" charset="0"/>
                <a:sym typeface="Helvetica" pitchFamily="34" charset="0"/>
              </a:rPr>
              <a:t>What did Shimomura do in his economic model of Japan?</a:t>
            </a:r>
          </a:p>
        </p:txBody>
      </p:sp>
      <p:sp>
        <p:nvSpPr>
          <p:cNvPr id="127" name="Shape 127"/>
          <p:cNvSpPr>
            <a:spLocks noGrp="1"/>
          </p:cNvSpPr>
          <p:nvPr>
            <p:ph type="body" idx="1"/>
          </p:nvPr>
        </p:nvSpPr>
        <p:spPr>
          <a:xfrm>
            <a:off x="1270000" y="3781425"/>
            <a:ext cx="10464800" cy="4908550"/>
          </a:xfrm>
        </p:spPr>
        <p:txBody>
          <a:bodyPr>
            <a:normAutofit/>
          </a:bodyPr>
          <a:lstStyle/>
          <a:p>
            <a:pPr marL="496711" indent="-496711" algn="l" defTabSz="514095" eaLnBrk="1" fontAlgn="auto" hangingPunct="1">
              <a:spcAft>
                <a:spcPts val="0"/>
              </a:spcAft>
              <a:buSzPct val="100000"/>
              <a:buFontTx/>
              <a:buAutoNum type="arabicPeriod"/>
              <a:defRPr sz="1800"/>
            </a:pPr>
            <a:r>
              <a:rPr sz="2816" b="1">
                <a:solidFill>
                  <a:sysClr val="windowText" lastClr="000000"/>
                </a:solidFill>
                <a:latin typeface="Helvetica"/>
                <a:ea typeface="Helvetica"/>
                <a:cs typeface="Helvetica"/>
                <a:sym typeface="Helvetica"/>
              </a:rPr>
              <a:t>He took three of John Maynard Keynes’ observations and structured  these into a fresh economic understanding, a new Harrod-Domar model of the Japanese economy.</a:t>
            </a:r>
          </a:p>
          <a:p>
            <a:pPr marL="496711" indent="-496711" algn="l" defTabSz="514095" eaLnBrk="1" fontAlgn="auto" hangingPunct="1">
              <a:spcAft>
                <a:spcPts val="0"/>
              </a:spcAft>
              <a:buSzPct val="100000"/>
              <a:buFontTx/>
              <a:buAutoNum type="arabicPeriod"/>
              <a:defRPr sz="1800"/>
            </a:pPr>
            <a:r>
              <a:rPr sz="2816" b="1">
                <a:solidFill>
                  <a:sysClr val="windowText" lastClr="000000"/>
                </a:solidFill>
                <a:latin typeface="Helvetica"/>
                <a:ea typeface="Helvetica"/>
                <a:cs typeface="Helvetica"/>
                <a:sym typeface="Helvetica"/>
              </a:rPr>
              <a:t>He eventually (in early 1961) presented that Model of the Japanese Economy and its equations to the joint meeting of the Japanese Economic Association and the Japanese Econometric Society. </a:t>
            </a:r>
          </a:p>
          <a:p>
            <a:pPr marL="496711" indent="-496711" algn="l" defTabSz="514095" eaLnBrk="1" fontAlgn="auto" hangingPunct="1">
              <a:spcAft>
                <a:spcPts val="0"/>
              </a:spcAft>
              <a:buSzPct val="100000"/>
              <a:buFontTx/>
              <a:buAutoNum type="arabicPeriod"/>
              <a:defRPr sz="1800"/>
            </a:pPr>
            <a:r>
              <a:rPr sz="2816" b="1">
                <a:solidFill>
                  <a:sysClr val="windowText" lastClr="000000"/>
                </a:solidFill>
                <a:latin typeface="Helvetica"/>
                <a:ea typeface="Helvetica"/>
                <a:cs typeface="Helvetica"/>
                <a:sym typeface="Helvetica"/>
              </a:rPr>
              <a:t>His presentation was then published under the title “Seicho Seisaku No Kihon Mondai” (Basic Problems of Growth Policy) in Riron Keizaigaku, March 1961.</a:t>
            </a:r>
          </a:p>
        </p:txBody>
      </p:sp>
      <p:sp>
        <p:nvSpPr>
          <p:cNvPr id="35843" name="Shape 128"/>
          <p:cNvSpPr>
            <a:spLocks noGrp="1"/>
          </p:cNvSpPr>
          <p:nvPr>
            <p:ph type="sldNum" sz="quarter" idx="10"/>
          </p:nvPr>
        </p:nvSpPr>
        <p:spPr bwMode="auto">
          <a:noFill/>
          <a:ln>
            <a:headEnd/>
            <a:tailEnd/>
          </a:ln>
        </p:spPr>
        <p:txBody>
          <a:bodyPr vert="horz" numCol="1" anchor="t" anchorCtr="0" compatLnSpc="1">
            <a:prstTxWarp prst="textNoShape">
              <a:avLst/>
            </a:prstTxWarp>
          </a:bodyPr>
          <a:lstStyle/>
          <a:p>
            <a:pPr fontAlgn="base">
              <a:spcBef>
                <a:spcPct val="0"/>
              </a:spcBef>
              <a:spcAft>
                <a:spcPct val="0"/>
              </a:spcAft>
            </a:pPr>
            <a:fld id="{3C4728C8-FF77-477A-B500-C34636D61130}" type="slidenum">
              <a:rPr lang="en-US" smtClean="0">
                <a:solidFill>
                  <a:srgbClr val="000000"/>
                </a:solidFill>
              </a:rPr>
              <a:pPr fontAlgn="base">
                <a:spcBef>
                  <a:spcPct val="0"/>
                </a:spcBef>
                <a:spcAft>
                  <a:spcPct val="0"/>
                </a:spcAft>
              </a:pPr>
              <a:t>21</a:t>
            </a:fld>
            <a:endParaRPr lang="en-US" smtClean="0">
              <a:solidFill>
                <a:srgbClr val="000000"/>
              </a:solidFill>
            </a:endParaRP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Shape 130"/>
          <p:cNvSpPr>
            <a:spLocks noGrp="1"/>
          </p:cNvSpPr>
          <p:nvPr>
            <p:ph type="title"/>
          </p:nvPr>
        </p:nvSpPr>
        <p:spPr>
          <a:xfrm>
            <a:off x="1270000" y="1638300"/>
            <a:ext cx="10464800" cy="1228725"/>
          </a:xfrm>
        </p:spPr>
        <p:txBody>
          <a:bodyPr anchor="t">
            <a:normAutofit/>
          </a:bodyPr>
          <a:lstStyle>
            <a:lvl1pPr defTabSz="268731">
              <a:defRPr sz="3680" b="1">
                <a:latin typeface="Helvetica"/>
                <a:ea typeface="Helvetica"/>
                <a:cs typeface="Helvetica"/>
                <a:sym typeface="Helvetica"/>
              </a:defRPr>
            </a:lvl1pPr>
          </a:lstStyle>
          <a:p>
            <a:pPr eaLnBrk="1" fontAlgn="auto" hangingPunct="1">
              <a:spcBef>
                <a:spcPts val="0"/>
              </a:spcBef>
              <a:spcAft>
                <a:spcPts val="0"/>
              </a:spcAft>
              <a:defRPr sz="1800" b="0"/>
            </a:pPr>
            <a:r>
              <a:rPr>
                <a:solidFill>
                  <a:sysClr val="windowText" lastClr="000000"/>
                </a:solidFill>
              </a:rPr>
              <a:t>Professor Kenneth K Kurihara’s Conclusion</a:t>
            </a:r>
          </a:p>
        </p:txBody>
      </p:sp>
      <p:sp>
        <p:nvSpPr>
          <p:cNvPr id="131" name="Shape 131"/>
          <p:cNvSpPr>
            <a:spLocks noGrp="1"/>
          </p:cNvSpPr>
          <p:nvPr>
            <p:ph type="body" idx="1"/>
          </p:nvPr>
        </p:nvSpPr>
        <p:spPr>
          <a:xfrm>
            <a:off x="1270000" y="3068638"/>
            <a:ext cx="10464800" cy="5541962"/>
          </a:xfrm>
        </p:spPr>
        <p:txBody>
          <a:bodyPr>
            <a:normAutofit/>
          </a:bodyPr>
          <a:lstStyle/>
          <a:p>
            <a:pPr algn="l" defTabSz="457200" eaLnBrk="1" fontAlgn="auto" hangingPunct="1">
              <a:spcAft>
                <a:spcPts val="0"/>
              </a:spcAft>
              <a:defRPr sz="1800"/>
            </a:pPr>
            <a:r>
              <a:rPr sz="2700" b="1">
                <a:solidFill>
                  <a:sysClr val="windowText" lastClr="000000"/>
                </a:solidFill>
                <a:uFill>
                  <a:solidFill/>
                </a:uFill>
                <a:latin typeface="Helvetica"/>
                <a:ea typeface="Helvetica"/>
                <a:cs typeface="Helvetica"/>
                <a:sym typeface="Helvetica"/>
              </a:rPr>
              <a:t>"If, therefore, greater investment can be financed partly by credits, there is no need for that 'abstinence' which the classical economists considered necessary for economic progress, any more than there is for that 'austerity' which some present day underdeveloped countries impose on already under-consuming populations at the constant peril of social unrest. Nor is it difficult, in such credit-creating circumstances, to agree with Keynes' observation that investment and consumption should be regarded as complementary rather than competitive."</a:t>
            </a:r>
          </a:p>
          <a:p>
            <a:pPr algn="l" defTabSz="457200" eaLnBrk="1" fontAlgn="auto" hangingPunct="1">
              <a:spcAft>
                <a:spcPts val="0"/>
              </a:spcAft>
              <a:defRPr sz="1800"/>
            </a:pPr>
            <a:endParaRPr sz="2700" b="1">
              <a:solidFill>
                <a:sysClr val="windowText" lastClr="000000"/>
              </a:solidFill>
              <a:uFill>
                <a:solidFill/>
              </a:uFill>
              <a:latin typeface="Helvetica"/>
              <a:ea typeface="Helvetica"/>
              <a:cs typeface="Helvetica"/>
              <a:sym typeface="Helvetica"/>
            </a:endParaRPr>
          </a:p>
          <a:p>
            <a:pPr algn="l" defTabSz="457200" eaLnBrk="1" fontAlgn="auto" hangingPunct="1">
              <a:spcAft>
                <a:spcPts val="0"/>
              </a:spcAft>
              <a:defRPr sz="1800"/>
            </a:pPr>
            <a:r>
              <a:rPr sz="2700" b="1">
                <a:solidFill>
                  <a:sysClr val="windowText" lastClr="000000"/>
                </a:solidFill>
                <a:uFill>
                  <a:solidFill/>
                </a:uFill>
                <a:latin typeface="Helvetica"/>
                <a:ea typeface="Helvetica"/>
                <a:cs typeface="Helvetica"/>
                <a:sym typeface="Helvetica"/>
              </a:rPr>
              <a:t>(Kenneth K. Kurihara, </a:t>
            </a:r>
            <a:r>
              <a:rPr sz="2700" b="1" i="1">
                <a:solidFill>
                  <a:sysClr val="windowText" lastClr="000000"/>
                </a:solidFill>
                <a:uFill>
                  <a:solidFill/>
                </a:uFill>
                <a:latin typeface="Helvetica"/>
                <a:ea typeface="Helvetica"/>
                <a:cs typeface="Helvetica"/>
                <a:sym typeface="Helvetica"/>
              </a:rPr>
              <a:t>The Growth Potential of the Japanese Economy,</a:t>
            </a:r>
            <a:r>
              <a:rPr sz="2700" b="1">
                <a:solidFill>
                  <a:sysClr val="windowText" lastClr="000000"/>
                </a:solidFill>
                <a:uFill>
                  <a:solidFill/>
                </a:uFill>
                <a:latin typeface="Helvetica"/>
                <a:ea typeface="Helvetica"/>
                <a:cs typeface="Helvetica"/>
                <a:sym typeface="Helvetica"/>
              </a:rPr>
              <a:t> Baltimore, John Hopkins Press 1971 page 138)</a:t>
            </a:r>
          </a:p>
        </p:txBody>
      </p:sp>
      <p:sp>
        <p:nvSpPr>
          <p:cNvPr id="36867" name="Shape 132"/>
          <p:cNvSpPr>
            <a:spLocks noGrp="1"/>
          </p:cNvSpPr>
          <p:nvPr>
            <p:ph type="sldNum" sz="quarter" idx="10"/>
          </p:nvPr>
        </p:nvSpPr>
        <p:spPr bwMode="auto">
          <a:noFill/>
          <a:ln>
            <a:headEnd/>
            <a:tailEnd/>
          </a:ln>
        </p:spPr>
        <p:txBody>
          <a:bodyPr vert="horz" numCol="1" anchor="t" anchorCtr="0" compatLnSpc="1">
            <a:prstTxWarp prst="textNoShape">
              <a:avLst/>
            </a:prstTxWarp>
          </a:bodyPr>
          <a:lstStyle/>
          <a:p>
            <a:pPr fontAlgn="base">
              <a:spcBef>
                <a:spcPct val="0"/>
              </a:spcBef>
              <a:spcAft>
                <a:spcPct val="0"/>
              </a:spcAft>
            </a:pPr>
            <a:fld id="{E6261578-188F-4D9A-911E-14C8C64117E6}" type="slidenum">
              <a:rPr lang="en-US" smtClean="0">
                <a:solidFill>
                  <a:srgbClr val="000000"/>
                </a:solidFill>
              </a:rPr>
              <a:pPr fontAlgn="base">
                <a:spcBef>
                  <a:spcPct val="0"/>
                </a:spcBef>
                <a:spcAft>
                  <a:spcPct val="0"/>
                </a:spcAft>
              </a:pPr>
              <a:t>22</a:t>
            </a:fld>
            <a:endParaRPr lang="en-US" smtClean="0">
              <a:solidFill>
                <a:srgbClr val="000000"/>
              </a:solidFill>
            </a:endParaRP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a:spLocks noGrp="1"/>
          </p:cNvSpPr>
          <p:nvPr>
            <p:ph type="title"/>
          </p:nvPr>
        </p:nvSpPr>
        <p:spPr>
          <a:xfrm>
            <a:off x="1270000" y="1638300"/>
            <a:ext cx="10464800" cy="1212850"/>
          </a:xfrm>
        </p:spPr>
        <p:txBody>
          <a:bodyPr anchor="t">
            <a:normAutofit/>
          </a:bodyPr>
          <a:lstStyle/>
          <a:p>
            <a:pPr defTabSz="239522" eaLnBrk="1" fontAlgn="auto" hangingPunct="1">
              <a:spcBef>
                <a:spcPts val="0"/>
              </a:spcBef>
              <a:spcAft>
                <a:spcPts val="0"/>
              </a:spcAft>
              <a:defRPr sz="1800"/>
            </a:pPr>
            <a:r>
              <a:rPr sz="3280" b="1">
                <a:solidFill>
                  <a:sysClr val="windowText" lastClr="000000"/>
                </a:solidFill>
                <a:latin typeface="Helvetica"/>
                <a:ea typeface="Helvetica"/>
                <a:cs typeface="Helvetica"/>
                <a:sym typeface="Helvetica"/>
              </a:rPr>
              <a:t>Shimomuran Economics </a:t>
            </a:r>
            <a:br>
              <a:rPr sz="3280" b="1">
                <a:solidFill>
                  <a:sysClr val="windowText" lastClr="000000"/>
                </a:solidFill>
                <a:latin typeface="Helvetica"/>
                <a:ea typeface="Helvetica"/>
                <a:cs typeface="Helvetica"/>
                <a:sym typeface="Helvetica"/>
              </a:rPr>
            </a:br>
            <a:r>
              <a:rPr sz="3280" b="1">
                <a:solidFill>
                  <a:sysClr val="windowText" lastClr="000000"/>
                </a:solidFill>
                <a:latin typeface="Helvetica"/>
                <a:ea typeface="Helvetica"/>
                <a:cs typeface="Helvetica"/>
                <a:sym typeface="Helvetica"/>
              </a:rPr>
              <a:t>		Will Ultimately Triumph in the West Because it</a:t>
            </a:r>
          </a:p>
        </p:txBody>
      </p:sp>
      <p:sp>
        <p:nvSpPr>
          <p:cNvPr id="135" name="Shape 135"/>
          <p:cNvSpPr>
            <a:spLocks noGrp="1"/>
          </p:cNvSpPr>
          <p:nvPr>
            <p:ph type="body" idx="1"/>
          </p:nvPr>
        </p:nvSpPr>
        <p:spPr>
          <a:xfrm>
            <a:off x="1398588" y="3030538"/>
            <a:ext cx="10464800" cy="5140325"/>
          </a:xfrm>
        </p:spPr>
        <p:txBody>
          <a:bodyPr>
            <a:normAutofit/>
          </a:bodyPr>
          <a:lstStyle/>
          <a:p>
            <a:pPr marL="996950" indent="-685800" algn="l" defTabSz="433388" eaLnBrk="1" hangingPunct="1">
              <a:spcBef>
                <a:spcPct val="0"/>
              </a:spcBef>
              <a:buSzPct val="100000"/>
              <a:buFontTx/>
              <a:buAutoNum type="arabicPeriod"/>
              <a:tabLst>
                <a:tab pos="190500" algn="l"/>
              </a:tabLst>
            </a:pPr>
            <a:r>
              <a:rPr lang="en-US" sz="2400" b="1" smtClean="0">
                <a:solidFill>
                  <a:srgbClr val="000000"/>
                </a:solidFill>
                <a:latin typeface="Helvetica" pitchFamily="34" charset="0"/>
                <a:sym typeface="Helvetica" pitchFamily="34" charset="0"/>
              </a:rPr>
              <a:t>Re-establishes government as the main enabler of wealth creation and assists the continuation of political unions (eg, EU, UK) </a:t>
            </a:r>
          </a:p>
          <a:p>
            <a:pPr marL="996950" indent="-685800" algn="l" defTabSz="433388" eaLnBrk="1" hangingPunct="1">
              <a:spcBef>
                <a:spcPct val="0"/>
              </a:spcBef>
              <a:buSzPct val="100000"/>
              <a:buFontTx/>
              <a:buAutoNum type="arabicPeriod"/>
              <a:tabLst>
                <a:tab pos="190500" algn="l"/>
              </a:tabLst>
            </a:pPr>
            <a:r>
              <a:rPr lang="en-US" sz="2400" b="1" smtClean="0">
                <a:solidFill>
                  <a:srgbClr val="000000"/>
                </a:solidFill>
                <a:latin typeface="Helvetica" pitchFamily="34" charset="0"/>
                <a:sym typeface="Helvetica" pitchFamily="34" charset="0"/>
              </a:rPr>
              <a:t>Does not require a revolution in income distribution - it permits the rich to keep what they have acquired while enabling government to act in the interests of all their people - that’s a great advantage for everybody </a:t>
            </a:r>
          </a:p>
          <a:p>
            <a:pPr marL="996950" indent="-685800" algn="l" defTabSz="433388" eaLnBrk="1" hangingPunct="1">
              <a:spcBef>
                <a:spcPct val="0"/>
              </a:spcBef>
              <a:buSzPct val="100000"/>
              <a:buFontTx/>
              <a:buAutoNum type="arabicPeriod"/>
              <a:tabLst>
                <a:tab pos="190500" algn="l"/>
              </a:tabLst>
            </a:pPr>
            <a:r>
              <a:rPr lang="en-US" sz="2400" b="1" smtClean="0">
                <a:solidFill>
                  <a:srgbClr val="000000"/>
                </a:solidFill>
                <a:latin typeface="Helvetica" pitchFamily="34" charset="0"/>
                <a:sym typeface="Helvetica" pitchFamily="34" charset="0"/>
              </a:rPr>
              <a:t>More fully enables local invention to become local innovation - cf Shumpeter</a:t>
            </a:r>
          </a:p>
          <a:p>
            <a:pPr marL="996950" indent="-685800" algn="l" defTabSz="433388" eaLnBrk="1" hangingPunct="1">
              <a:spcBef>
                <a:spcPct val="0"/>
              </a:spcBef>
              <a:buSzPct val="100000"/>
              <a:buFontTx/>
              <a:buAutoNum type="arabicPeriod"/>
              <a:tabLst>
                <a:tab pos="190500" algn="l"/>
              </a:tabLst>
            </a:pPr>
            <a:r>
              <a:rPr lang="en-US" sz="2400" b="1" smtClean="0">
                <a:solidFill>
                  <a:srgbClr val="000000"/>
                </a:solidFill>
                <a:latin typeface="Helvetica" pitchFamily="34" charset="0"/>
                <a:sym typeface="Helvetica" pitchFamily="34" charset="0"/>
              </a:rPr>
              <a:t>Accelerates the adoption of more expensive greener sustainable economies </a:t>
            </a:r>
          </a:p>
          <a:p>
            <a:pPr marL="996950" indent="-685800" algn="l" defTabSz="433388" eaLnBrk="1" hangingPunct="1">
              <a:spcBef>
                <a:spcPct val="0"/>
              </a:spcBef>
              <a:buSzPct val="100000"/>
              <a:buFontTx/>
              <a:buAutoNum type="arabicPeriod"/>
              <a:tabLst>
                <a:tab pos="190500" algn="l"/>
              </a:tabLst>
            </a:pPr>
            <a:r>
              <a:rPr lang="en-US" sz="2400" b="1" smtClean="0">
                <a:solidFill>
                  <a:srgbClr val="000000"/>
                </a:solidFill>
                <a:latin typeface="Helvetica" pitchFamily="34" charset="0"/>
                <a:sym typeface="Helvetica" pitchFamily="34" charset="0"/>
              </a:rPr>
              <a:t>It reduces income differentials  in practising nations</a:t>
            </a:r>
          </a:p>
          <a:p>
            <a:pPr marL="996950" indent="-685800" algn="l" defTabSz="433388" eaLnBrk="1" hangingPunct="1">
              <a:spcBef>
                <a:spcPct val="0"/>
              </a:spcBef>
              <a:buSzPct val="100000"/>
              <a:buFontTx/>
              <a:buAutoNum type="arabicPeriod"/>
              <a:tabLst>
                <a:tab pos="190500" algn="l"/>
              </a:tabLst>
            </a:pPr>
            <a:r>
              <a:rPr lang="en-US" sz="2400" b="1" smtClean="0">
                <a:solidFill>
                  <a:srgbClr val="000000"/>
                </a:solidFill>
                <a:latin typeface="Helvetica" pitchFamily="34" charset="0"/>
                <a:sym typeface="Helvetica" pitchFamily="34" charset="0"/>
              </a:rPr>
              <a:t>It offers a better path to prosperity than any other understanding.</a:t>
            </a:r>
          </a:p>
        </p:txBody>
      </p:sp>
      <p:sp>
        <p:nvSpPr>
          <p:cNvPr id="37891" name="Shape 136"/>
          <p:cNvSpPr>
            <a:spLocks noGrp="1"/>
          </p:cNvSpPr>
          <p:nvPr>
            <p:ph type="sldNum" sz="quarter" idx="10"/>
          </p:nvPr>
        </p:nvSpPr>
        <p:spPr bwMode="auto">
          <a:noFill/>
          <a:ln>
            <a:headEnd/>
            <a:tailEnd/>
          </a:ln>
        </p:spPr>
        <p:txBody>
          <a:bodyPr vert="horz" numCol="1" anchor="t" anchorCtr="0" compatLnSpc="1">
            <a:prstTxWarp prst="textNoShape">
              <a:avLst/>
            </a:prstTxWarp>
          </a:bodyPr>
          <a:lstStyle/>
          <a:p>
            <a:pPr fontAlgn="base">
              <a:spcBef>
                <a:spcPct val="0"/>
              </a:spcBef>
              <a:spcAft>
                <a:spcPct val="0"/>
              </a:spcAft>
            </a:pPr>
            <a:fld id="{5551B1AF-43FC-4696-B187-5C5CC6EC111E}" type="slidenum">
              <a:rPr lang="en-US" smtClean="0">
                <a:solidFill>
                  <a:srgbClr val="000000"/>
                </a:solidFill>
              </a:rPr>
              <a:pPr fontAlgn="base">
                <a:spcBef>
                  <a:spcPct val="0"/>
                </a:spcBef>
                <a:spcAft>
                  <a:spcPct val="0"/>
                </a:spcAft>
              </a:pPr>
              <a:t>23</a:t>
            </a:fld>
            <a:endParaRPr lang="en-US" smtClean="0">
              <a:solidFill>
                <a:srgbClr val="000000"/>
              </a:solidFill>
            </a:endParaRP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Shape 138"/>
          <p:cNvSpPr>
            <a:spLocks noGrp="1"/>
          </p:cNvSpPr>
          <p:nvPr>
            <p:ph type="title"/>
          </p:nvPr>
        </p:nvSpPr>
        <p:spPr>
          <a:xfrm>
            <a:off x="1270000" y="1231900"/>
            <a:ext cx="10464800" cy="1130300"/>
          </a:xfrm>
        </p:spPr>
        <p:txBody>
          <a:bodyPr>
            <a:normAutofit/>
          </a:bodyPr>
          <a:lstStyle>
            <a:lvl1pPr defTabSz="490727">
              <a:defRPr sz="6719" b="1">
                <a:latin typeface="Helvetica"/>
                <a:ea typeface="Helvetica"/>
                <a:cs typeface="Helvetica"/>
                <a:sym typeface="Helvetica"/>
              </a:defRPr>
            </a:lvl1pPr>
          </a:lstStyle>
          <a:p>
            <a:pPr eaLnBrk="1" fontAlgn="auto" hangingPunct="1">
              <a:spcBef>
                <a:spcPts val="0"/>
              </a:spcBef>
              <a:spcAft>
                <a:spcPts val="0"/>
              </a:spcAft>
              <a:defRPr sz="1800" b="0"/>
            </a:pPr>
            <a:r>
              <a:rPr>
                <a:solidFill>
                  <a:sysClr val="windowText" lastClr="000000"/>
                </a:solidFill>
              </a:rPr>
              <a:t>My Conclusions</a:t>
            </a:r>
          </a:p>
        </p:txBody>
      </p:sp>
      <p:sp>
        <p:nvSpPr>
          <p:cNvPr id="139" name="Shape 139"/>
          <p:cNvSpPr>
            <a:spLocks noGrp="1"/>
          </p:cNvSpPr>
          <p:nvPr>
            <p:ph type="body" idx="1"/>
          </p:nvPr>
        </p:nvSpPr>
        <p:spPr>
          <a:xfrm>
            <a:off x="1270000" y="2582863"/>
            <a:ext cx="10464800" cy="6035675"/>
          </a:xfrm>
        </p:spPr>
        <p:txBody>
          <a:bodyPr>
            <a:normAutofit/>
          </a:bodyPr>
          <a:lstStyle/>
          <a:p>
            <a:pPr marL="977900" indent="-685800" algn="l" defTabSz="401638" eaLnBrk="1" hangingPunct="1">
              <a:spcBef>
                <a:spcPct val="0"/>
              </a:spcBef>
              <a:buSzPct val="100000"/>
              <a:buFontTx/>
              <a:buAutoNum type="arabicPeriod"/>
              <a:tabLst>
                <a:tab pos="165100" algn="l"/>
              </a:tabLst>
            </a:pPr>
            <a:r>
              <a:rPr lang="en-US" sz="2300" b="1" smtClean="0">
                <a:solidFill>
                  <a:srgbClr val="000000"/>
                </a:solidFill>
                <a:latin typeface="Helvetica" pitchFamily="34" charset="0"/>
                <a:sym typeface="Helvetica" pitchFamily="34" charset="0"/>
              </a:rPr>
              <a:t>Shimomuran-Wernerian economics is the key to higher growth and the major path to prosperity for all economies</a:t>
            </a:r>
          </a:p>
          <a:p>
            <a:pPr marL="977900" indent="-685800" algn="l" defTabSz="401638" eaLnBrk="1" hangingPunct="1">
              <a:spcBef>
                <a:spcPct val="0"/>
              </a:spcBef>
              <a:buSzPct val="100000"/>
              <a:buFontTx/>
              <a:buAutoNum type="arabicPeriod"/>
              <a:tabLst>
                <a:tab pos="165100" algn="l"/>
              </a:tabLst>
            </a:pPr>
            <a:r>
              <a:rPr lang="en-US" sz="2300" b="1" smtClean="0">
                <a:solidFill>
                  <a:srgbClr val="000000"/>
                </a:solidFill>
                <a:latin typeface="Helvetica" pitchFamily="34" charset="0"/>
                <a:sym typeface="Helvetica" pitchFamily="34" charset="0"/>
              </a:rPr>
              <a:t>There is a timelag of up to 80 years in the spread of economic understanding and practice</a:t>
            </a:r>
          </a:p>
          <a:p>
            <a:pPr marL="977900" indent="-685800" algn="l" defTabSz="401638" eaLnBrk="1" hangingPunct="1">
              <a:spcBef>
                <a:spcPct val="0"/>
              </a:spcBef>
              <a:buSzPct val="100000"/>
              <a:buFontTx/>
              <a:buAutoNum type="arabicPeriod"/>
              <a:tabLst>
                <a:tab pos="165100" algn="l"/>
              </a:tabLst>
            </a:pPr>
            <a:r>
              <a:rPr lang="en-US" sz="2300" b="1" smtClean="0">
                <a:solidFill>
                  <a:srgbClr val="000000"/>
                </a:solidFill>
                <a:latin typeface="Helvetica" pitchFamily="34" charset="0"/>
                <a:sym typeface="Helvetica" pitchFamily="34" charset="0"/>
              </a:rPr>
              <a:t>Long-Term Investment Credit Debt is good for SMEs and all public and private companies but it is not a panacea</a:t>
            </a:r>
          </a:p>
          <a:p>
            <a:pPr marL="977900" indent="-685800" algn="l" defTabSz="401638" eaLnBrk="1" hangingPunct="1">
              <a:spcBef>
                <a:spcPct val="0"/>
              </a:spcBef>
              <a:buSzPct val="100000"/>
              <a:buFontTx/>
              <a:buAutoNum type="arabicPeriod" startAt="4"/>
              <a:tabLst>
                <a:tab pos="165100" algn="l"/>
              </a:tabLst>
            </a:pPr>
            <a:r>
              <a:rPr lang="en-US" sz="2300" b="1" smtClean="0">
                <a:solidFill>
                  <a:srgbClr val="000000"/>
                </a:solidFill>
                <a:latin typeface="Helvetica" pitchFamily="34" charset="0"/>
                <a:sym typeface="Helvetica" pitchFamily="34" charset="0"/>
              </a:rPr>
              <a:t>A “world of abundant capital” is made possible by Shimomuran-Wernerian economics - not a nation or a region but a world </a:t>
            </a:r>
          </a:p>
          <a:p>
            <a:pPr marL="977900" indent="-685800" algn="l" defTabSz="401638" eaLnBrk="1" hangingPunct="1">
              <a:spcBef>
                <a:spcPct val="0"/>
              </a:spcBef>
              <a:buSzPct val="100000"/>
              <a:buFontTx/>
              <a:buAutoNum type="arabicPeriod" startAt="5"/>
              <a:tabLst>
                <a:tab pos="165100" algn="l"/>
              </a:tabLst>
            </a:pPr>
            <a:r>
              <a:rPr lang="en-US" sz="2300" b="1" smtClean="0">
                <a:solidFill>
                  <a:srgbClr val="000000"/>
                </a:solidFill>
                <a:latin typeface="Helvetica" pitchFamily="34" charset="0"/>
                <a:sym typeface="Helvetica" pitchFamily="34" charset="0"/>
              </a:rPr>
              <a:t>Shimomuran economics may be Modern Monetary Theory in its greatest form -  the creation of fiat credit for canalisation to SMEs and local private enterprises for the  conversion of invention to innovation to bring about widely-shared continually higher living standards in a greener high technology world. </a:t>
            </a:r>
          </a:p>
          <a:p>
            <a:pPr marL="977900" indent="-685800" algn="l" defTabSz="401638" eaLnBrk="1" hangingPunct="1">
              <a:spcBef>
                <a:spcPct val="0"/>
              </a:spcBef>
              <a:buSzPct val="100000"/>
              <a:buFontTx/>
              <a:buAutoNum type="arabicPeriod" startAt="5"/>
              <a:tabLst>
                <a:tab pos="165100" algn="l"/>
              </a:tabLst>
            </a:pPr>
            <a:r>
              <a:rPr lang="en-US" sz="2300" b="1" smtClean="0">
                <a:solidFill>
                  <a:srgbClr val="000000"/>
                </a:solidFill>
                <a:latin typeface="Helvetica" pitchFamily="34" charset="0"/>
                <a:sym typeface="Helvetica" pitchFamily="34" charset="0"/>
              </a:rPr>
              <a:t> “Mea Culpa” </a:t>
            </a:r>
          </a:p>
          <a:p>
            <a:pPr marL="977900" indent="-685800" algn="l" defTabSz="401638" eaLnBrk="1" hangingPunct="1">
              <a:spcBef>
                <a:spcPct val="0"/>
              </a:spcBef>
              <a:tabLst>
                <a:tab pos="165100" algn="l"/>
              </a:tabLst>
            </a:pPr>
            <a:endParaRPr lang="en-US" sz="2300" b="1" smtClean="0">
              <a:solidFill>
                <a:srgbClr val="000000"/>
              </a:solidFill>
              <a:latin typeface="Helvetica" pitchFamily="34" charset="0"/>
              <a:sym typeface="Helvetica" pitchFamily="34" charset="0"/>
            </a:endParaRPr>
          </a:p>
          <a:p>
            <a:pPr marL="977900" indent="-685800" algn="l" defTabSz="401638" eaLnBrk="1" hangingPunct="1">
              <a:spcBef>
                <a:spcPct val="0"/>
              </a:spcBef>
              <a:tabLst>
                <a:tab pos="165100" algn="l"/>
              </a:tabLst>
            </a:pPr>
            <a:r>
              <a:rPr lang="en-US" sz="1200" b="1" smtClean="0">
                <a:solidFill>
                  <a:srgbClr val="000000"/>
                </a:solidFill>
                <a:latin typeface="Helvetica" pitchFamily="34" charset="0"/>
                <a:sym typeface="Helvetica" pitchFamily="34" charset="0"/>
              </a:rPr>
              <a:t>©  George Tait Edwards 2015</a:t>
            </a:r>
          </a:p>
        </p:txBody>
      </p:sp>
      <p:sp>
        <p:nvSpPr>
          <p:cNvPr id="38915" name="Shape 140"/>
          <p:cNvSpPr>
            <a:spLocks noGrp="1"/>
          </p:cNvSpPr>
          <p:nvPr>
            <p:ph type="sldNum" sz="quarter" idx="10"/>
          </p:nvPr>
        </p:nvSpPr>
        <p:spPr bwMode="auto">
          <a:noFill/>
          <a:ln>
            <a:headEnd/>
            <a:tailEnd/>
          </a:ln>
        </p:spPr>
        <p:txBody>
          <a:bodyPr vert="horz" numCol="1" anchor="t" anchorCtr="0" compatLnSpc="1">
            <a:prstTxWarp prst="textNoShape">
              <a:avLst/>
            </a:prstTxWarp>
          </a:bodyPr>
          <a:lstStyle/>
          <a:p>
            <a:pPr fontAlgn="base">
              <a:spcBef>
                <a:spcPct val="0"/>
              </a:spcBef>
              <a:spcAft>
                <a:spcPct val="0"/>
              </a:spcAft>
            </a:pPr>
            <a:fld id="{8BB3737B-C7BD-412F-BC81-FA9C05145A9D}" type="slidenum">
              <a:rPr lang="en-US" smtClean="0">
                <a:solidFill>
                  <a:srgbClr val="000000"/>
                </a:solidFill>
              </a:rPr>
              <a:pPr fontAlgn="base">
                <a:spcBef>
                  <a:spcPct val="0"/>
                </a:spcBef>
                <a:spcAft>
                  <a:spcPct val="0"/>
                </a:spcAft>
              </a:pPr>
              <a:t>24</a:t>
            </a:fld>
            <a:endParaRPr lang="en-US" smtClean="0">
              <a:solidFill>
                <a:srgbClr val="000000"/>
              </a:solidFill>
            </a:endParaRP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hape 142"/>
          <p:cNvSpPr>
            <a:spLocks noGrp="1"/>
          </p:cNvSpPr>
          <p:nvPr>
            <p:ph type="title"/>
          </p:nvPr>
        </p:nvSpPr>
        <p:spPr>
          <a:xfrm>
            <a:off x="1270000" y="1012825"/>
            <a:ext cx="10464800" cy="12700"/>
          </a:xfrm>
        </p:spPr>
        <p:txBody>
          <a:bodyPr/>
          <a:lstStyle/>
          <a:p>
            <a:pPr defTabSz="233363" eaLnBrk="1" hangingPunct="1"/>
            <a:endParaRPr lang="en-US" sz="3200" smtClean="0">
              <a:solidFill>
                <a:srgbClr val="000000"/>
              </a:solidFill>
            </a:endParaRPr>
          </a:p>
        </p:txBody>
      </p:sp>
      <p:sp>
        <p:nvSpPr>
          <p:cNvPr id="39938" name="Shape 143"/>
          <p:cNvSpPr>
            <a:spLocks noGrp="1"/>
          </p:cNvSpPr>
          <p:nvPr>
            <p:ph type="body" idx="1"/>
          </p:nvPr>
        </p:nvSpPr>
        <p:spPr>
          <a:xfrm>
            <a:off x="1270000" y="969963"/>
            <a:ext cx="10464800" cy="7813675"/>
          </a:xfrm>
        </p:spPr>
        <p:txBody>
          <a:bodyPr/>
          <a:lstStyle/>
          <a:p>
            <a:pPr eaLnBrk="1" hangingPunct="1">
              <a:spcBef>
                <a:spcPct val="0"/>
              </a:spcBef>
            </a:pPr>
            <a:endParaRPr lang="en-US" smtClean="0">
              <a:solidFill>
                <a:srgbClr val="000000"/>
              </a:solidFill>
            </a:endParaRPr>
          </a:p>
        </p:txBody>
      </p:sp>
      <p:sp>
        <p:nvSpPr>
          <p:cNvPr id="39939" name="Shape 144"/>
          <p:cNvSpPr>
            <a:spLocks noGrp="1"/>
          </p:cNvSpPr>
          <p:nvPr>
            <p:ph type="sldNum" sz="quarter" idx="10"/>
          </p:nvPr>
        </p:nvSpPr>
        <p:spPr bwMode="auto">
          <a:noFill/>
          <a:ln>
            <a:headEnd/>
            <a:tailEnd/>
          </a:ln>
        </p:spPr>
        <p:txBody>
          <a:bodyPr vert="horz" numCol="1" anchor="t" anchorCtr="0" compatLnSpc="1">
            <a:prstTxWarp prst="textNoShape">
              <a:avLst/>
            </a:prstTxWarp>
          </a:bodyPr>
          <a:lstStyle/>
          <a:p>
            <a:pPr fontAlgn="base">
              <a:spcBef>
                <a:spcPct val="0"/>
              </a:spcBef>
              <a:spcAft>
                <a:spcPct val="0"/>
              </a:spcAft>
            </a:pPr>
            <a:fld id="{C567A0CB-0285-44EC-8792-E0C5A91F167C}" type="slidenum">
              <a:rPr lang="en-US" smtClean="0">
                <a:solidFill>
                  <a:srgbClr val="000000"/>
                </a:solidFill>
              </a:rPr>
              <a:pPr fontAlgn="base">
                <a:spcBef>
                  <a:spcPct val="0"/>
                </a:spcBef>
                <a:spcAft>
                  <a:spcPct val="0"/>
                </a:spcAft>
              </a:pPr>
              <a:t>25</a:t>
            </a:fld>
            <a:endParaRPr lang="en-US" smtClean="0">
              <a:solidFill>
                <a:srgbClr val="000000"/>
              </a:solidFill>
            </a:endParaRPr>
          </a:p>
        </p:txBody>
      </p:sp>
      <p:pic>
        <p:nvPicPr>
          <p:cNvPr id="39940" name="2 Books 2.jpeg"/>
          <p:cNvPicPr>
            <a:picLocks noChangeAspect="1" noChangeArrowheads="1"/>
          </p:cNvPicPr>
          <p:nvPr/>
        </p:nvPicPr>
        <p:blipFill>
          <a:blip r:embed="rId2"/>
          <a:srcRect/>
          <a:stretch>
            <a:fillRect/>
          </a:stretch>
        </p:blipFill>
        <p:spPr bwMode="auto">
          <a:xfrm>
            <a:off x="127000" y="452438"/>
            <a:ext cx="13004800" cy="9102725"/>
          </a:xfrm>
          <a:prstGeom prst="rect">
            <a:avLst/>
          </a:prstGeom>
          <a:noFill/>
          <a:ln w="12700">
            <a:noFill/>
            <a:miter lim="400000"/>
            <a:headEnd/>
            <a:tailEnd/>
          </a:ln>
        </p:spPr>
      </p:pic>
      <p:sp>
        <p:nvSpPr>
          <p:cNvPr id="39941" name="Shape 146"/>
          <p:cNvSpPr>
            <a:spLocks noChangeArrowheads="1"/>
          </p:cNvSpPr>
          <p:nvPr/>
        </p:nvSpPr>
        <p:spPr bwMode="auto">
          <a:xfrm>
            <a:off x="7289800" y="2387600"/>
            <a:ext cx="5397500" cy="508000"/>
          </a:xfrm>
          <a:prstGeom prst="rect">
            <a:avLst/>
          </a:prstGeom>
          <a:noFill/>
          <a:ln w="12700">
            <a:noFill/>
            <a:miter lim="400000"/>
            <a:headEnd/>
            <a:tailEnd/>
          </a:ln>
        </p:spPr>
        <p:txBody>
          <a:bodyPr lIns="50800" tIns="50800" rIns="50800" bIns="50800" anchor="ctr">
            <a:spAutoFit/>
          </a:bodyPr>
          <a:lstStyle/>
          <a:p>
            <a:pPr algn="ctr"/>
            <a:r>
              <a:rPr lang="en-US" sz="2600" b="1">
                <a:solidFill>
                  <a:srgbClr val="000000"/>
                </a:solidFill>
                <a:latin typeface="Helvetica" pitchFamily="34" charset="0"/>
                <a:sym typeface="Helvetica" pitchFamily="34" charset="0"/>
              </a:rPr>
              <a:t>The Story of the </a:t>
            </a:r>
            <a:r>
              <a:rPr lang="en-US" sz="2700" b="1">
                <a:solidFill>
                  <a:srgbClr val="000000"/>
                </a:solidFill>
                <a:latin typeface="Helvetica" pitchFamily="34" charset="0"/>
                <a:sym typeface="Helvetica" pitchFamily="34" charset="0"/>
              </a:rPr>
              <a:t>Economic</a:t>
            </a:r>
            <a:r>
              <a:rPr lang="en-US" sz="2600" b="1">
                <a:solidFill>
                  <a:srgbClr val="000000"/>
                </a:solidFill>
                <a:latin typeface="Helvetica" pitchFamily="34" charset="0"/>
                <a:sym typeface="Helvetica" pitchFamily="34" charset="0"/>
              </a:rPr>
              <a:t> Bomb</a:t>
            </a:r>
          </a:p>
        </p:txBody>
      </p:sp>
      <p:sp>
        <p:nvSpPr>
          <p:cNvPr id="39942" name="Shape 147"/>
          <p:cNvSpPr>
            <a:spLocks noChangeArrowheads="1"/>
          </p:cNvSpPr>
          <p:nvPr/>
        </p:nvSpPr>
        <p:spPr bwMode="auto">
          <a:xfrm>
            <a:off x="730250" y="1347788"/>
            <a:ext cx="5399088" cy="1016000"/>
          </a:xfrm>
          <a:prstGeom prst="rect">
            <a:avLst/>
          </a:prstGeom>
          <a:noFill/>
          <a:ln w="12700">
            <a:noFill/>
            <a:miter lim="400000"/>
            <a:headEnd/>
            <a:tailEnd/>
          </a:ln>
        </p:spPr>
        <p:txBody>
          <a:bodyPr lIns="50800" tIns="50800" rIns="50800" bIns="50800" anchor="ctr">
            <a:spAutoFit/>
          </a:bodyPr>
          <a:lstStyle/>
          <a:p>
            <a:pPr algn="ctr"/>
            <a:r>
              <a:rPr lang="en-US" sz="3000" b="1">
                <a:solidFill>
                  <a:srgbClr val="FFFFFF"/>
                </a:solidFill>
                <a:latin typeface="Helvetica" pitchFamily="34" charset="0"/>
                <a:sym typeface="Helvetica" pitchFamily="34" charset="0"/>
              </a:rPr>
              <a:t>and the rise of the </a:t>
            </a:r>
          </a:p>
          <a:p>
            <a:pPr algn="ctr"/>
            <a:r>
              <a:rPr lang="en-US" sz="3000" b="1">
                <a:solidFill>
                  <a:srgbClr val="FFFFFF"/>
                </a:solidFill>
                <a:latin typeface="Helvetica" pitchFamily="34" charset="0"/>
                <a:sym typeface="Helvetica" pitchFamily="34" charset="0"/>
              </a:rPr>
              <a:t>Tokyo Consensus</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hape 55"/>
          <p:cNvSpPr>
            <a:spLocks noGrp="1"/>
          </p:cNvSpPr>
          <p:nvPr>
            <p:ph type="title"/>
          </p:nvPr>
        </p:nvSpPr>
        <p:spPr>
          <a:xfrm>
            <a:off x="1270000" y="1047750"/>
            <a:ext cx="10464800" cy="7658100"/>
          </a:xfrm>
        </p:spPr>
        <p:txBody>
          <a:bodyPr/>
          <a:lstStyle/>
          <a:p>
            <a:pPr defTabSz="457200" eaLnBrk="1" hangingPunct="1"/>
            <a:r>
              <a:rPr lang="en-US" sz="7000" b="1" smtClean="0">
                <a:solidFill>
                  <a:srgbClr val="000000"/>
                </a:solidFill>
                <a:latin typeface="Helvetica" pitchFamily="34" charset="0"/>
                <a:sym typeface="Helvetica" pitchFamily="34" charset="0"/>
              </a:rPr>
              <a:t>			Outline of Lecture </a:t>
            </a:r>
            <a:br>
              <a:rPr lang="en-US" sz="7000" b="1" smtClean="0">
                <a:solidFill>
                  <a:srgbClr val="000000"/>
                </a:solidFill>
                <a:latin typeface="Helvetica" pitchFamily="34" charset="0"/>
                <a:sym typeface="Helvetica" pitchFamily="34" charset="0"/>
              </a:rPr>
            </a:br>
            <a:r>
              <a:rPr lang="en-US" sz="7000" b="1" smtClean="0">
                <a:solidFill>
                  <a:srgbClr val="000000"/>
                </a:solidFill>
                <a:latin typeface="Helvetica" pitchFamily="34" charset="0"/>
                <a:sym typeface="Helvetica" pitchFamily="34" charset="0"/>
              </a:rPr>
              <a:t/>
            </a:r>
            <a:br>
              <a:rPr lang="en-US" sz="7000" b="1" smtClean="0">
                <a:solidFill>
                  <a:srgbClr val="000000"/>
                </a:solidFill>
                <a:latin typeface="Helvetica" pitchFamily="34" charset="0"/>
                <a:sym typeface="Helvetica" pitchFamily="34" charset="0"/>
              </a:rPr>
            </a:br>
            <a:r>
              <a:rPr lang="en-US" sz="4200" b="1" smtClean="0">
                <a:solidFill>
                  <a:srgbClr val="000000"/>
                </a:solidFill>
                <a:latin typeface="Helvetica" pitchFamily="34" charset="0"/>
                <a:sym typeface="Helvetica" pitchFamily="34" charset="0"/>
              </a:rPr>
              <a:t>1 Who was Dr Osamu Shimomura,  </a:t>
            </a:r>
            <a:br>
              <a:rPr lang="en-US" sz="4200" b="1" smtClean="0">
                <a:solidFill>
                  <a:srgbClr val="000000"/>
                </a:solidFill>
                <a:latin typeface="Helvetica" pitchFamily="34" charset="0"/>
                <a:sym typeface="Helvetica" pitchFamily="34" charset="0"/>
              </a:rPr>
            </a:br>
            <a:r>
              <a:rPr lang="en-US" sz="4200" b="1" smtClean="0">
                <a:solidFill>
                  <a:srgbClr val="000000"/>
                </a:solidFill>
                <a:latin typeface="Helvetica" pitchFamily="34" charset="0"/>
                <a:sym typeface="Helvetica" pitchFamily="34" charset="0"/>
              </a:rPr>
              <a:t>   economist, 1910-89?</a:t>
            </a:r>
            <a:br>
              <a:rPr lang="en-US" sz="4200" b="1" smtClean="0">
                <a:solidFill>
                  <a:srgbClr val="000000"/>
                </a:solidFill>
                <a:latin typeface="Helvetica" pitchFamily="34" charset="0"/>
                <a:sym typeface="Helvetica" pitchFamily="34" charset="0"/>
              </a:rPr>
            </a:br>
            <a:r>
              <a:rPr lang="en-US" sz="4200" b="1" smtClean="0">
                <a:solidFill>
                  <a:srgbClr val="000000"/>
                </a:solidFill>
                <a:latin typeface="Helvetica" pitchFamily="34" charset="0"/>
                <a:sym typeface="Helvetica" pitchFamily="34" charset="0"/>
              </a:rPr>
              <a:t>2 What did he do?</a:t>
            </a:r>
            <a:br>
              <a:rPr lang="en-US" sz="4200" b="1" smtClean="0">
                <a:solidFill>
                  <a:srgbClr val="000000"/>
                </a:solidFill>
                <a:latin typeface="Helvetica" pitchFamily="34" charset="0"/>
                <a:sym typeface="Helvetica" pitchFamily="34" charset="0"/>
              </a:rPr>
            </a:br>
            <a:r>
              <a:rPr lang="en-US" sz="4200" b="1" smtClean="0">
                <a:solidFill>
                  <a:srgbClr val="000000"/>
                </a:solidFill>
                <a:latin typeface="Helvetica" pitchFamily="34" charset="0"/>
                <a:sym typeface="Helvetica" pitchFamily="34" charset="0"/>
              </a:rPr>
              <a:t>3 Why is he so significant?</a:t>
            </a:r>
            <a:br>
              <a:rPr lang="en-US" sz="4200" b="1" smtClean="0">
                <a:solidFill>
                  <a:srgbClr val="000000"/>
                </a:solidFill>
                <a:latin typeface="Helvetica" pitchFamily="34" charset="0"/>
                <a:sym typeface="Helvetica" pitchFamily="34" charset="0"/>
              </a:rPr>
            </a:br>
            <a:r>
              <a:rPr lang="en-US" sz="4200" b="1" smtClean="0">
                <a:solidFill>
                  <a:srgbClr val="000000"/>
                </a:solidFill>
                <a:latin typeface="Helvetica" pitchFamily="34" charset="0"/>
                <a:sym typeface="Helvetica" pitchFamily="34" charset="0"/>
              </a:rPr>
              <a:t>4 Why does the West ignore him?</a:t>
            </a:r>
            <a:br>
              <a:rPr lang="en-US" sz="4200" b="1" smtClean="0">
                <a:solidFill>
                  <a:srgbClr val="000000"/>
                </a:solidFill>
                <a:latin typeface="Helvetica" pitchFamily="34" charset="0"/>
                <a:sym typeface="Helvetica" pitchFamily="34" charset="0"/>
              </a:rPr>
            </a:br>
            <a:r>
              <a:rPr lang="en-US" sz="4200" b="1" smtClean="0">
                <a:solidFill>
                  <a:srgbClr val="000000"/>
                </a:solidFill>
                <a:latin typeface="Helvetica" pitchFamily="34" charset="0"/>
                <a:sym typeface="Helvetica" pitchFamily="34" charset="0"/>
              </a:rPr>
              <a:t>5 How long could that continue?</a:t>
            </a:r>
            <a:br>
              <a:rPr lang="en-US" sz="4200" b="1" smtClean="0">
                <a:solidFill>
                  <a:srgbClr val="000000"/>
                </a:solidFill>
                <a:latin typeface="Helvetica" pitchFamily="34" charset="0"/>
                <a:sym typeface="Helvetica" pitchFamily="34" charset="0"/>
              </a:rPr>
            </a:br>
            <a:r>
              <a:rPr lang="en-US" sz="1400" b="1" smtClean="0">
                <a:solidFill>
                  <a:srgbClr val="000000"/>
                </a:solidFill>
                <a:latin typeface="Helvetica" pitchFamily="34" charset="0"/>
                <a:sym typeface="Helvetica" pitchFamily="34" charset="0"/>
              </a:rPr>
              <a:t/>
            </a:r>
            <a:br>
              <a:rPr lang="en-US" sz="1400" b="1" smtClean="0">
                <a:solidFill>
                  <a:srgbClr val="000000"/>
                </a:solidFill>
                <a:latin typeface="Helvetica" pitchFamily="34" charset="0"/>
                <a:sym typeface="Helvetica" pitchFamily="34" charset="0"/>
              </a:rPr>
            </a:br>
            <a:r>
              <a:rPr lang="en-US" sz="2100" b="1" smtClean="0">
                <a:solidFill>
                  <a:srgbClr val="000000"/>
                </a:solidFill>
                <a:latin typeface="Helvetica" pitchFamily="34" charset="0"/>
                <a:sym typeface="Helvetica" pitchFamily="34" charset="0"/>
              </a:rPr>
              <a:t/>
            </a:r>
            <a:br>
              <a:rPr lang="en-US" sz="2100" b="1" smtClean="0">
                <a:solidFill>
                  <a:srgbClr val="000000"/>
                </a:solidFill>
                <a:latin typeface="Helvetica" pitchFamily="34" charset="0"/>
                <a:sym typeface="Helvetica" pitchFamily="34" charset="0"/>
              </a:rPr>
            </a:br>
            <a:endParaRPr lang="en-US" sz="1200" smtClean="0">
              <a:solidFill>
                <a:srgbClr val="000000"/>
              </a:solidFill>
              <a:latin typeface="Helvetica" pitchFamily="34" charset="0"/>
              <a:sym typeface="Helvetica" pitchFamily="34" charset="0"/>
            </a:endParaRPr>
          </a:p>
        </p:txBody>
      </p:sp>
      <p:sp>
        <p:nvSpPr>
          <p:cNvPr id="17410" name="Shape 56"/>
          <p:cNvSpPr>
            <a:spLocks noGrp="1"/>
          </p:cNvSpPr>
          <p:nvPr>
            <p:ph type="sldNum" sz="quarter" idx="10"/>
          </p:nvPr>
        </p:nvSpPr>
        <p:spPr bwMode="auto">
          <a:xfrm>
            <a:off x="6375400" y="9251950"/>
            <a:ext cx="241300" cy="381000"/>
          </a:xfrm>
          <a:noFill/>
          <a:ln>
            <a:headEnd/>
            <a:tailEnd/>
          </a:ln>
        </p:spPr>
        <p:txBody>
          <a:bodyPr vert="horz" numCol="1" anchor="t" anchorCtr="0" compatLnSpc="1">
            <a:prstTxWarp prst="textNoShape">
              <a:avLst/>
            </a:prstTxWarp>
          </a:bodyPr>
          <a:lstStyle/>
          <a:p>
            <a:pPr fontAlgn="base">
              <a:spcBef>
                <a:spcPct val="0"/>
              </a:spcBef>
              <a:spcAft>
                <a:spcPct val="0"/>
              </a:spcAft>
            </a:pPr>
            <a:fld id="{651ED314-376C-4743-86D3-8261F228500E}" type="slidenum">
              <a:rPr lang="en-US" smtClean="0">
                <a:solidFill>
                  <a:srgbClr val="000000"/>
                </a:solidFill>
              </a:rPr>
              <a:pPr fontAlgn="base">
                <a:spcBef>
                  <a:spcPct val="0"/>
                </a:spcBef>
                <a:spcAft>
                  <a:spcPct val="0"/>
                </a:spcAft>
              </a:pPr>
              <a:t>3</a:t>
            </a:fld>
            <a:endParaRPr lang="en-US" smtClean="0">
              <a:solidFill>
                <a:srgbClr val="000000"/>
              </a:solidFill>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Shape 58"/>
          <p:cNvSpPr>
            <a:spLocks noGrp="1"/>
          </p:cNvSpPr>
          <p:nvPr>
            <p:ph type="title"/>
          </p:nvPr>
        </p:nvSpPr>
        <p:spPr>
          <a:xfrm>
            <a:off x="1413445" y="555126"/>
            <a:ext cx="11099801" cy="8643347"/>
          </a:xfrm>
          <a:ln w="25400">
            <a:solidFill>
              <a:srgbClr val="85888D"/>
            </a:solidFill>
          </a:ln>
          <a:extLst>
            <a:ext uri="{C572A759-6A51-4108-AA02-DFA0A04FC94B}"/>
          </a:extLst>
        </p:spPr>
        <p:txBody>
          <a:bodyPr lIns="431800" tIns="431800" rIns="431800" bIns="431800" anchor="t">
            <a:noAutofit/>
          </a:bodyPr>
          <a:lstStyle/>
          <a:p>
            <a:pPr eaLnBrk="1" fontAlgn="auto" hangingPunct="1">
              <a:spcBef>
                <a:spcPts val="0"/>
              </a:spcBef>
              <a:spcAft>
                <a:spcPts val="0"/>
              </a:spcAft>
              <a:defRPr sz="1800"/>
            </a:pPr>
            <a:r>
              <a:rPr sz="2400">
                <a:solidFill>
                  <a:sysClr val="windowText" lastClr="000000"/>
                </a:solidFill>
              </a:rPr>
              <a:t> </a:t>
            </a:r>
            <a:r>
              <a:rPr sz="3800" b="1">
                <a:solidFill>
                  <a:sysClr val="windowText" lastClr="000000"/>
                </a:solidFill>
                <a:latin typeface="Helvetica"/>
                <a:ea typeface="Helvetica"/>
                <a:cs typeface="Helvetica"/>
                <a:sym typeface="Helvetica"/>
              </a:rPr>
              <a:t>The timeline of Dr Osamu Shimomura’s life</a:t>
            </a:r>
          </a:p>
          <a:p>
            <a:pPr algn="l" eaLnBrk="1" fontAlgn="auto" hangingPunct="1">
              <a:spcBef>
                <a:spcPts val="0"/>
              </a:spcBef>
              <a:spcAft>
                <a:spcPts val="0"/>
              </a:spcAft>
              <a:defRPr sz="1800"/>
            </a:pPr>
            <a:r>
              <a:rPr sz="2700" b="1">
                <a:solidFill>
                  <a:sysClr val="windowText" lastClr="000000"/>
                </a:solidFill>
                <a:latin typeface="Helvetica"/>
                <a:ea typeface="Helvetica"/>
                <a:cs typeface="Helvetica"/>
                <a:sym typeface="Helvetica"/>
              </a:rPr>
              <a:t> Year	   Activity</a:t>
            </a:r>
          </a:p>
          <a:p>
            <a:pPr algn="l" eaLnBrk="1" fontAlgn="auto" hangingPunct="1">
              <a:spcBef>
                <a:spcPts val="0"/>
              </a:spcBef>
              <a:spcAft>
                <a:spcPts val="0"/>
              </a:spcAft>
              <a:defRPr sz="1800"/>
            </a:pPr>
            <a:r>
              <a:rPr sz="2700" b="1">
                <a:solidFill>
                  <a:sysClr val="windowText" lastClr="000000"/>
                </a:solidFill>
                <a:latin typeface="Helvetica"/>
                <a:ea typeface="Helvetica"/>
                <a:cs typeface="Helvetica"/>
                <a:sym typeface="Helvetica"/>
              </a:rPr>
              <a:t>1910        Born in Saga Prefecture, Kyushu, Japan -   </a:t>
            </a:r>
          </a:p>
          <a:p>
            <a:pPr algn="l" eaLnBrk="1" fontAlgn="auto" hangingPunct="1">
              <a:spcBef>
                <a:spcPts val="0"/>
              </a:spcBef>
              <a:spcAft>
                <a:spcPts val="0"/>
              </a:spcAft>
              <a:defRPr sz="1800"/>
            </a:pPr>
            <a:r>
              <a:rPr sz="2700" b="1">
                <a:solidFill>
                  <a:sysClr val="windowText" lastClr="000000"/>
                </a:solidFill>
                <a:latin typeface="Helvetica"/>
                <a:ea typeface="Helvetica"/>
                <a:cs typeface="Helvetica"/>
                <a:sym typeface="Helvetica"/>
              </a:rPr>
              <a:t>               27/11/1910. </a:t>
            </a:r>
          </a:p>
          <a:p>
            <a:pPr algn="l" eaLnBrk="1" fontAlgn="auto" hangingPunct="1">
              <a:spcBef>
                <a:spcPts val="0"/>
              </a:spcBef>
              <a:spcAft>
                <a:spcPts val="0"/>
              </a:spcAft>
              <a:defRPr sz="1800"/>
            </a:pPr>
            <a:r>
              <a:rPr sz="2700" b="1">
                <a:solidFill>
                  <a:sysClr val="windowText" lastClr="000000"/>
                </a:solidFill>
                <a:latin typeface="Helvetica"/>
                <a:ea typeface="Helvetica"/>
                <a:cs typeface="Helvetica"/>
                <a:sym typeface="Helvetica"/>
              </a:rPr>
              <a:t>1930-34  Economics Faculty, Tokyo Imperial University</a:t>
            </a:r>
          </a:p>
          <a:p>
            <a:pPr algn="l" eaLnBrk="1" fontAlgn="auto" hangingPunct="1">
              <a:spcBef>
                <a:spcPts val="0"/>
              </a:spcBef>
              <a:spcAft>
                <a:spcPts val="0"/>
              </a:spcAft>
              <a:defRPr sz="1800"/>
            </a:pPr>
            <a:r>
              <a:rPr sz="2700" b="1">
                <a:solidFill>
                  <a:sysClr val="windowText" lastClr="000000"/>
                </a:solidFill>
                <a:latin typeface="Helvetica"/>
                <a:ea typeface="Helvetica"/>
                <a:cs typeface="Helvetica"/>
                <a:sym typeface="Helvetica"/>
              </a:rPr>
              <a:t>1934       Japanese Ministry of Finance (MoF)</a:t>
            </a:r>
          </a:p>
          <a:p>
            <a:pPr algn="l" eaLnBrk="1" fontAlgn="auto" hangingPunct="1">
              <a:spcBef>
                <a:spcPts val="0"/>
              </a:spcBef>
              <a:spcAft>
                <a:spcPts val="0"/>
              </a:spcAft>
              <a:defRPr sz="1800"/>
            </a:pPr>
            <a:r>
              <a:rPr sz="2700" b="1">
                <a:solidFill>
                  <a:sysClr val="windowText" lastClr="000000"/>
                </a:solidFill>
                <a:latin typeface="Helvetica"/>
                <a:ea typeface="Helvetica"/>
                <a:cs typeface="Helvetica"/>
                <a:sym typeface="Helvetica"/>
              </a:rPr>
              <a:t>1936       Sent by MoF to New York for economic research</a:t>
            </a:r>
          </a:p>
          <a:p>
            <a:pPr algn="l" eaLnBrk="1" fontAlgn="auto" hangingPunct="1">
              <a:spcBef>
                <a:spcPts val="0"/>
              </a:spcBef>
              <a:spcAft>
                <a:spcPts val="0"/>
              </a:spcAft>
              <a:defRPr sz="1800"/>
            </a:pPr>
            <a:r>
              <a:rPr sz="2700" b="1">
                <a:solidFill>
                  <a:sysClr val="windowText" lastClr="000000"/>
                </a:solidFill>
                <a:latin typeface="Helvetica"/>
                <a:ea typeface="Helvetica"/>
                <a:cs typeface="Helvetica"/>
                <a:sym typeface="Helvetica"/>
              </a:rPr>
              <a:t>1938       Worked in and studied South Manchurian   </a:t>
            </a:r>
          </a:p>
          <a:p>
            <a:pPr algn="l" eaLnBrk="1" fontAlgn="auto" hangingPunct="1">
              <a:spcBef>
                <a:spcPts val="0"/>
              </a:spcBef>
              <a:spcAft>
                <a:spcPts val="0"/>
              </a:spcAft>
              <a:defRPr sz="1800"/>
            </a:pPr>
            <a:r>
              <a:rPr sz="2700" b="1">
                <a:solidFill>
                  <a:sysClr val="windowText" lastClr="000000"/>
                </a:solidFill>
                <a:latin typeface="Helvetica"/>
                <a:ea typeface="Helvetica"/>
                <a:cs typeface="Helvetica"/>
                <a:sym typeface="Helvetica"/>
              </a:rPr>
              <a:t>               Railway Company (the “Mantetsu”)     </a:t>
            </a:r>
          </a:p>
          <a:p>
            <a:pPr algn="l" eaLnBrk="1" fontAlgn="auto" hangingPunct="1">
              <a:spcBef>
                <a:spcPts val="0"/>
              </a:spcBef>
              <a:spcAft>
                <a:spcPts val="0"/>
              </a:spcAft>
              <a:defRPr sz="1800"/>
            </a:pPr>
            <a:r>
              <a:rPr sz="2700" b="1">
                <a:solidFill>
                  <a:sysClr val="windowText" lastClr="000000"/>
                </a:solidFill>
                <a:latin typeface="Helvetica"/>
                <a:ea typeface="Helvetica"/>
                <a:cs typeface="Helvetica"/>
                <a:sym typeface="Helvetica"/>
              </a:rPr>
              <a:t>1945       Visit to USA via US-Japanese businessmen </a:t>
            </a:r>
          </a:p>
          <a:p>
            <a:pPr lvl="6" algn="l">
              <a:defRPr sz="1800"/>
            </a:pPr>
            <a:r>
              <a:rPr sz="2700" b="1">
                <a:latin typeface="Helvetica"/>
                <a:ea typeface="Helvetica"/>
                <a:cs typeface="Helvetica"/>
                <a:sym typeface="Helvetica"/>
              </a:rPr>
              <a:t> Exchange Program </a:t>
            </a:r>
          </a:p>
          <a:p>
            <a:pPr algn="l" eaLnBrk="1" fontAlgn="auto" hangingPunct="1">
              <a:spcBef>
                <a:spcPts val="0"/>
              </a:spcBef>
              <a:spcAft>
                <a:spcPts val="0"/>
              </a:spcAft>
              <a:defRPr sz="1800"/>
            </a:pPr>
            <a:r>
              <a:rPr sz="2700" b="1">
                <a:solidFill>
                  <a:sysClr val="windowText" lastClr="000000"/>
                </a:solidFill>
                <a:latin typeface="Helvetica"/>
                <a:ea typeface="Helvetica"/>
                <a:cs typeface="Helvetica"/>
                <a:sym typeface="Helvetica"/>
              </a:rPr>
              <a:t>1946-59  Manager in Price Bureau in the MoF</a:t>
            </a:r>
          </a:p>
          <a:p>
            <a:pPr lvl="6" algn="l">
              <a:defRPr sz="1800"/>
            </a:pPr>
            <a:r>
              <a:rPr sz="2700" b="1">
                <a:latin typeface="Helvetica"/>
                <a:ea typeface="Helvetica"/>
                <a:cs typeface="Helvetica"/>
                <a:sym typeface="Helvetica"/>
              </a:rPr>
              <a:t> Member of the Policy Committee of the BoJ</a:t>
            </a:r>
          </a:p>
          <a:p>
            <a:pPr algn="l" eaLnBrk="1" fontAlgn="auto" hangingPunct="1">
              <a:spcBef>
                <a:spcPts val="0"/>
              </a:spcBef>
              <a:spcAft>
                <a:spcPts val="0"/>
              </a:spcAft>
              <a:defRPr sz="1800"/>
            </a:pPr>
            <a:r>
              <a:rPr sz="2700" b="1">
                <a:solidFill>
                  <a:sysClr val="windowText" lastClr="000000"/>
                </a:solidFill>
                <a:latin typeface="Helvetica"/>
                <a:ea typeface="Helvetica"/>
                <a:cs typeface="Helvetica"/>
                <a:sym typeface="Helvetica"/>
              </a:rPr>
              <a:t>1960-66  Senior executive director of the DBJ</a:t>
            </a:r>
          </a:p>
          <a:p>
            <a:pPr algn="l" eaLnBrk="1" fontAlgn="auto" hangingPunct="1">
              <a:spcBef>
                <a:spcPts val="0"/>
              </a:spcBef>
              <a:spcAft>
                <a:spcPts val="0"/>
              </a:spcAft>
              <a:defRPr sz="1800"/>
            </a:pPr>
            <a:r>
              <a:rPr sz="2700" b="1">
                <a:solidFill>
                  <a:sysClr val="windowText" lastClr="000000"/>
                </a:solidFill>
                <a:latin typeface="Helvetica"/>
                <a:ea typeface="Helvetica"/>
                <a:cs typeface="Helvetica"/>
                <a:sym typeface="Helvetica"/>
              </a:rPr>
              <a:t>1964-74  First exec director of DBJ’s Research Institute of</a:t>
            </a:r>
          </a:p>
          <a:p>
            <a:pPr algn="l" eaLnBrk="1" fontAlgn="auto" hangingPunct="1">
              <a:spcBef>
                <a:spcPts val="0"/>
              </a:spcBef>
              <a:spcAft>
                <a:spcPts val="0"/>
              </a:spcAft>
              <a:defRPr sz="1800"/>
            </a:pPr>
            <a:r>
              <a:rPr sz="2700" b="1">
                <a:solidFill>
                  <a:sysClr val="windowText" lastClr="000000"/>
                </a:solidFill>
                <a:latin typeface="Helvetica"/>
                <a:ea typeface="Helvetica"/>
                <a:cs typeface="Helvetica"/>
                <a:sym typeface="Helvetica"/>
              </a:rPr>
              <a:t>               Capital  Formation </a:t>
            </a:r>
          </a:p>
          <a:p>
            <a:pPr algn="l" eaLnBrk="1" fontAlgn="auto" hangingPunct="1">
              <a:spcBef>
                <a:spcPts val="0"/>
              </a:spcBef>
              <a:spcAft>
                <a:spcPts val="0"/>
              </a:spcAft>
              <a:defRPr sz="1800"/>
            </a:pPr>
            <a:r>
              <a:rPr sz="2700" b="1">
                <a:solidFill>
                  <a:sysClr val="windowText" lastClr="000000"/>
                </a:solidFill>
                <a:latin typeface="Helvetica"/>
                <a:ea typeface="Helvetica"/>
                <a:cs typeface="Helvetica"/>
                <a:sym typeface="Helvetica"/>
              </a:rPr>
              <a:t>1975-79  Chairman of the Japan Economic Research Institute.</a:t>
            </a:r>
          </a:p>
          <a:p>
            <a:pPr algn="l" eaLnBrk="1" fontAlgn="auto" hangingPunct="1">
              <a:spcBef>
                <a:spcPts val="0"/>
              </a:spcBef>
              <a:spcAft>
                <a:spcPts val="0"/>
              </a:spcAft>
              <a:defRPr sz="1800"/>
            </a:pPr>
            <a:r>
              <a:rPr sz="2700" b="1">
                <a:solidFill>
                  <a:sysClr val="windowText" lastClr="000000"/>
                </a:solidFill>
                <a:latin typeface="Helvetica"/>
                <a:ea typeface="Helvetica"/>
                <a:cs typeface="Helvetica"/>
                <a:sym typeface="Helvetica"/>
              </a:rPr>
              <a:t>1989       Died June 29 1989</a:t>
            </a:r>
          </a:p>
        </p:txBody>
      </p:sp>
      <p:sp>
        <p:nvSpPr>
          <p:cNvPr id="18434" name="Shape 59"/>
          <p:cNvSpPr>
            <a:spLocks noGrp="1"/>
          </p:cNvSpPr>
          <p:nvPr>
            <p:ph type="sldNum" sz="quarter" idx="10"/>
          </p:nvPr>
        </p:nvSpPr>
        <p:spPr bwMode="auto">
          <a:xfrm>
            <a:off x="6375400" y="9251950"/>
            <a:ext cx="241300" cy="381000"/>
          </a:xfrm>
          <a:noFill/>
          <a:ln>
            <a:headEnd/>
            <a:tailEnd/>
          </a:ln>
        </p:spPr>
        <p:txBody>
          <a:bodyPr vert="horz" numCol="1" anchor="t" anchorCtr="0" compatLnSpc="1">
            <a:prstTxWarp prst="textNoShape">
              <a:avLst/>
            </a:prstTxWarp>
          </a:bodyPr>
          <a:lstStyle/>
          <a:p>
            <a:pPr fontAlgn="base">
              <a:spcBef>
                <a:spcPct val="0"/>
              </a:spcBef>
              <a:spcAft>
                <a:spcPct val="0"/>
              </a:spcAft>
            </a:pPr>
            <a:fld id="{20DBF0BA-B7C6-46DB-B4BA-E085DC1E1CBF}" type="slidenum">
              <a:rPr lang="en-US" smtClean="0">
                <a:solidFill>
                  <a:srgbClr val="000000"/>
                </a:solidFill>
              </a:rPr>
              <a:pPr fontAlgn="base">
                <a:spcBef>
                  <a:spcPct val="0"/>
                </a:spcBef>
                <a:spcAft>
                  <a:spcPct val="0"/>
                </a:spcAft>
              </a:pPr>
              <a:t>4</a:t>
            </a:fld>
            <a:endParaRPr lang="en-US" smtClean="0">
              <a:solidFill>
                <a:srgbClr val="000000"/>
              </a:solidFill>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Shape 61"/>
          <p:cNvSpPr>
            <a:spLocks noGrp="1"/>
          </p:cNvSpPr>
          <p:nvPr>
            <p:ph type="title"/>
          </p:nvPr>
        </p:nvSpPr>
        <p:spPr/>
        <p:txBody>
          <a:bodyPr>
            <a:normAutofit/>
          </a:bodyPr>
          <a:lstStyle/>
          <a:p>
            <a:pPr defTabSz="457200" eaLnBrk="1" fontAlgn="auto" hangingPunct="1">
              <a:spcBef>
                <a:spcPts val="0"/>
              </a:spcBef>
              <a:spcAft>
                <a:spcPts val="0"/>
              </a:spcAft>
              <a:defRPr sz="1800"/>
            </a:pPr>
            <a:r>
              <a:rPr sz="3500" b="1">
                <a:solidFill>
                  <a:sysClr val="windowText" lastClr="000000"/>
                </a:solidFill>
                <a:uFill>
                  <a:solidFill/>
                </a:uFill>
                <a:latin typeface="Helvetica"/>
                <a:ea typeface="Helvetica"/>
                <a:cs typeface="Helvetica"/>
                <a:sym typeface="Helvetica"/>
              </a:rPr>
              <a:t>The</a:t>
            </a:r>
            <a:r>
              <a:rPr sz="3500" b="1" i="1">
                <a:solidFill>
                  <a:sysClr val="windowText" lastClr="000000"/>
                </a:solidFill>
                <a:uFill>
                  <a:solidFill/>
                </a:uFill>
                <a:latin typeface="Helvetica"/>
                <a:ea typeface="Helvetica"/>
                <a:cs typeface="Helvetica"/>
                <a:sym typeface="Helvetica"/>
              </a:rPr>
              <a:t> Mantetsu</a:t>
            </a:r>
            <a:r>
              <a:rPr sz="3500" b="1">
                <a:solidFill>
                  <a:sysClr val="windowText" lastClr="000000"/>
                </a:solidFill>
                <a:uFill>
                  <a:solidFill/>
                </a:uFill>
                <a:latin typeface="Helvetica"/>
                <a:ea typeface="Helvetica"/>
                <a:cs typeface="Helvetica"/>
                <a:sym typeface="Helvetica"/>
              </a:rPr>
              <a:t>, or </a:t>
            </a:r>
            <a:br>
              <a:rPr sz="3500" b="1">
                <a:solidFill>
                  <a:sysClr val="windowText" lastClr="000000"/>
                </a:solidFill>
                <a:uFill>
                  <a:solidFill/>
                </a:uFill>
                <a:latin typeface="Helvetica"/>
                <a:ea typeface="Helvetica"/>
                <a:cs typeface="Helvetica"/>
                <a:sym typeface="Helvetica"/>
              </a:rPr>
            </a:br>
            <a:r>
              <a:rPr sz="3500" b="1">
                <a:solidFill>
                  <a:sysClr val="windowText" lastClr="000000"/>
                </a:solidFill>
                <a:uFill>
                  <a:solidFill/>
                </a:uFill>
                <a:latin typeface="Helvetica"/>
                <a:ea typeface="Helvetica"/>
                <a:cs typeface="Helvetica"/>
                <a:sym typeface="Helvetica"/>
              </a:rPr>
              <a:t>South Manchurian Railway Company</a:t>
            </a:r>
          </a:p>
        </p:txBody>
      </p:sp>
      <p:sp>
        <p:nvSpPr>
          <p:cNvPr id="62" name="Shape 62"/>
          <p:cNvSpPr>
            <a:spLocks noGrp="1"/>
          </p:cNvSpPr>
          <p:nvPr>
            <p:ph type="body" idx="1"/>
          </p:nvPr>
        </p:nvSpPr>
        <p:spPr>
          <a:xfrm>
            <a:off x="952500" y="2603500"/>
            <a:ext cx="11099800" cy="5314950"/>
          </a:xfrm>
        </p:spPr>
        <p:txBody>
          <a:bodyPr anchor="t">
            <a:normAutofit/>
          </a:bodyPr>
          <a:lstStyle/>
          <a:p>
            <a:pPr marL="685800" indent="-685800" defTabSz="452438" eaLnBrk="1" hangingPunct="1">
              <a:spcBef>
                <a:spcPct val="0"/>
              </a:spcBef>
              <a:buSzPct val="100000"/>
              <a:buFontTx/>
              <a:buAutoNum type="arabicPeriod"/>
            </a:pPr>
            <a:r>
              <a:rPr lang="en-US" sz="3100" b="1" smtClean="0">
                <a:solidFill>
                  <a:srgbClr val="000000"/>
                </a:solidFill>
                <a:latin typeface="Helvetica" pitchFamily="34" charset="0"/>
                <a:sym typeface="Helvetica" pitchFamily="34" charset="0"/>
              </a:rPr>
              <a:t> This debt-funded company and colony resulted from Japanese defeat of the Russians in 1905 and Treaty of Portsmouth</a:t>
            </a:r>
          </a:p>
          <a:p>
            <a:pPr marL="685800" indent="-685800" defTabSz="452438" eaLnBrk="1" hangingPunct="1">
              <a:spcBef>
                <a:spcPct val="0"/>
              </a:spcBef>
              <a:buSzPct val="100000"/>
              <a:buFontTx/>
              <a:buAutoNum type="arabicPeriod"/>
            </a:pPr>
            <a:r>
              <a:rPr lang="en-US" sz="3100" b="1" smtClean="0">
                <a:solidFill>
                  <a:srgbClr val="000000"/>
                </a:solidFill>
                <a:latin typeface="Helvetica" pitchFamily="34" charset="0"/>
                <a:sym typeface="Helvetica" pitchFamily="34" charset="0"/>
              </a:rPr>
              <a:t> Operated by Japanese Military </a:t>
            </a:r>
          </a:p>
          <a:p>
            <a:pPr marL="685800" indent="-685800" defTabSz="452438" eaLnBrk="1" hangingPunct="1">
              <a:spcBef>
                <a:spcPct val="0"/>
              </a:spcBef>
              <a:buSzPct val="100000"/>
              <a:buFontTx/>
              <a:buAutoNum type="arabicPeriod"/>
            </a:pPr>
            <a:r>
              <a:rPr lang="en-US" sz="3100" b="1" smtClean="0">
                <a:solidFill>
                  <a:srgbClr val="000000"/>
                </a:solidFill>
                <a:latin typeface="Helvetica" pitchFamily="34" charset="0"/>
                <a:sym typeface="Helvetica" pitchFamily="34" charset="0"/>
              </a:rPr>
              <a:t> During the 1930s, Shinzo Abe’s grandfather oversaw the development of the Mantetsu             </a:t>
            </a:r>
          </a:p>
          <a:p>
            <a:pPr marL="685800" indent="-685800" defTabSz="452438" eaLnBrk="1" hangingPunct="1">
              <a:spcBef>
                <a:spcPct val="0"/>
              </a:spcBef>
              <a:buSzPct val="100000"/>
              <a:buFontTx/>
              <a:buAutoNum type="arabicPeriod"/>
            </a:pPr>
            <a:r>
              <a:rPr lang="en-US" sz="3100" b="1" smtClean="0">
                <a:solidFill>
                  <a:srgbClr val="000000"/>
                </a:solidFill>
                <a:latin typeface="Helvetica" pitchFamily="34" charset="0"/>
                <a:sym typeface="Helvetica" pitchFamily="34" charset="0"/>
              </a:rPr>
              <a:t> One of the most successful high-growth colonies in history</a:t>
            </a:r>
          </a:p>
          <a:p>
            <a:pPr marL="685800" indent="-685800" defTabSz="452438" eaLnBrk="1" hangingPunct="1">
              <a:spcBef>
                <a:spcPct val="0"/>
              </a:spcBef>
              <a:buSzPct val="100000"/>
              <a:buFontTx/>
              <a:buAutoNum type="arabicPeriod"/>
            </a:pPr>
            <a:r>
              <a:rPr lang="en-US" sz="3100" b="1" smtClean="0">
                <a:solidFill>
                  <a:srgbClr val="000000"/>
                </a:solidFill>
                <a:latin typeface="Helvetica" pitchFamily="34" charset="0"/>
                <a:sym typeface="Helvetica" pitchFamily="34" charset="0"/>
              </a:rPr>
              <a:t> During the 1920s, Mantetsu provided over a quarter of Japanese government tax revenues</a:t>
            </a:r>
          </a:p>
          <a:p>
            <a:pPr marL="685800" indent="-685800" defTabSz="452438" eaLnBrk="1" hangingPunct="1">
              <a:spcBef>
                <a:spcPct val="0"/>
              </a:spcBef>
              <a:buSzPct val="100000"/>
              <a:buFontTx/>
              <a:buAutoNum type="arabicPeriod"/>
            </a:pPr>
            <a:r>
              <a:rPr lang="en-US" sz="3100" b="1" smtClean="0">
                <a:solidFill>
                  <a:srgbClr val="000000"/>
                </a:solidFill>
                <a:latin typeface="Helvetica" pitchFamily="34" charset="0"/>
                <a:sym typeface="Helvetica" pitchFamily="34" charset="0"/>
              </a:rPr>
              <a:t> The world’s first Investment Credit Creation  economy</a:t>
            </a:r>
          </a:p>
        </p:txBody>
      </p:sp>
      <p:sp>
        <p:nvSpPr>
          <p:cNvPr id="19459" name="Shape 63"/>
          <p:cNvSpPr>
            <a:spLocks noGrp="1"/>
          </p:cNvSpPr>
          <p:nvPr>
            <p:ph type="sldNum" sz="quarter" idx="10"/>
          </p:nvPr>
        </p:nvSpPr>
        <p:spPr bwMode="auto">
          <a:xfrm>
            <a:off x="6375400" y="9251950"/>
            <a:ext cx="241300" cy="381000"/>
          </a:xfrm>
          <a:noFill/>
          <a:ln>
            <a:headEnd/>
            <a:tailEnd/>
          </a:ln>
        </p:spPr>
        <p:txBody>
          <a:bodyPr vert="horz" numCol="1" anchor="t" anchorCtr="0" compatLnSpc="1">
            <a:prstTxWarp prst="textNoShape">
              <a:avLst/>
            </a:prstTxWarp>
          </a:bodyPr>
          <a:lstStyle/>
          <a:p>
            <a:pPr fontAlgn="base">
              <a:spcBef>
                <a:spcPct val="0"/>
              </a:spcBef>
              <a:spcAft>
                <a:spcPct val="0"/>
              </a:spcAft>
            </a:pPr>
            <a:fld id="{75A7B39B-2CB8-489A-BC0B-9B8F8FFE0730}" type="slidenum">
              <a:rPr lang="en-US" smtClean="0">
                <a:solidFill>
                  <a:srgbClr val="000000"/>
                </a:solidFill>
              </a:rPr>
              <a:pPr fontAlgn="base">
                <a:spcBef>
                  <a:spcPct val="0"/>
                </a:spcBef>
                <a:spcAft>
                  <a:spcPct val="0"/>
                </a:spcAft>
              </a:pPr>
              <a:t>5</a:t>
            </a:fld>
            <a:endParaRPr lang="en-US" smtClean="0">
              <a:solidFill>
                <a:srgbClr val="000000"/>
              </a:solidFill>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Shape 65"/>
          <p:cNvSpPr>
            <a:spLocks noGrp="1"/>
          </p:cNvSpPr>
          <p:nvPr>
            <p:ph type="title"/>
          </p:nvPr>
        </p:nvSpPr>
        <p:spPr/>
        <p:txBody>
          <a:bodyPr>
            <a:normAutofit/>
          </a:bodyPr>
          <a:lstStyle>
            <a:lvl1pPr defTabSz="332993">
              <a:defRPr sz="4560" b="1">
                <a:latin typeface="Helvetica"/>
                <a:ea typeface="Helvetica"/>
                <a:cs typeface="Helvetica"/>
                <a:sym typeface="Helvetica"/>
              </a:defRPr>
            </a:lvl1pPr>
          </a:lstStyle>
          <a:p>
            <a:pPr eaLnBrk="1" fontAlgn="auto" hangingPunct="1">
              <a:spcBef>
                <a:spcPts val="0"/>
              </a:spcBef>
              <a:spcAft>
                <a:spcPts val="0"/>
              </a:spcAft>
              <a:defRPr sz="1800" b="0"/>
            </a:pPr>
            <a:r>
              <a:rPr>
                <a:solidFill>
                  <a:sysClr val="windowText" lastClr="000000"/>
                </a:solidFill>
              </a:rPr>
              <a:t>Three major and different kinds of financial-industrial systems</a:t>
            </a:r>
          </a:p>
        </p:txBody>
      </p:sp>
      <p:sp>
        <p:nvSpPr>
          <p:cNvPr id="66" name="Shape 66"/>
          <p:cNvSpPr>
            <a:spLocks noGrp="1"/>
          </p:cNvSpPr>
          <p:nvPr>
            <p:ph type="body" idx="1"/>
          </p:nvPr>
        </p:nvSpPr>
        <p:spPr>
          <a:xfrm>
            <a:off x="952500" y="2209800"/>
            <a:ext cx="11099800" cy="6686550"/>
          </a:xfrm>
        </p:spPr>
        <p:txBody>
          <a:bodyPr>
            <a:normAutofit/>
          </a:bodyPr>
          <a:lstStyle/>
          <a:p>
            <a:pPr marL="558800" indent="-558800" defTabSz="514095" eaLnBrk="1" fontAlgn="auto" hangingPunct="1">
              <a:spcBef>
                <a:spcPts val="3600"/>
              </a:spcBef>
              <a:spcAft>
                <a:spcPts val="0"/>
              </a:spcAft>
              <a:buSzPct val="100000"/>
              <a:buFontTx/>
              <a:buAutoNum type="arabicPeriod"/>
              <a:defRPr sz="1800"/>
            </a:pPr>
            <a:r>
              <a:rPr sz="3168" b="1">
                <a:solidFill>
                  <a:sysClr val="windowText" lastClr="000000"/>
                </a:solidFill>
                <a:latin typeface="Helvetica"/>
                <a:ea typeface="Helvetica"/>
                <a:cs typeface="Helvetica"/>
                <a:sym typeface="Helvetica"/>
              </a:rPr>
              <a:t>Washington Consensus Neoclassical Zone,</a:t>
            </a:r>
            <a:r>
              <a:rPr sz="3168">
                <a:solidFill>
                  <a:sysClr val="windowText" lastClr="000000"/>
                </a:solidFill>
              </a:rPr>
              <a:t> where restrictive monetarism reigns and is a dominant aspect of national cultures</a:t>
            </a:r>
          </a:p>
          <a:p>
            <a:pPr marL="558800" indent="-558800" defTabSz="514095" eaLnBrk="1" fontAlgn="auto" hangingPunct="1">
              <a:spcBef>
                <a:spcPts val="3600"/>
              </a:spcBef>
              <a:spcAft>
                <a:spcPts val="0"/>
              </a:spcAft>
              <a:buSzPct val="100000"/>
              <a:buFontTx/>
              <a:buAutoNum type="arabicPeriod"/>
              <a:defRPr sz="1800"/>
            </a:pPr>
            <a:r>
              <a:rPr sz="3168" b="1">
                <a:solidFill>
                  <a:sysClr val="windowText" lastClr="000000"/>
                </a:solidFill>
                <a:latin typeface="Helvetica"/>
                <a:ea typeface="Helvetica"/>
                <a:cs typeface="Helvetica"/>
                <a:sym typeface="Helvetica"/>
              </a:rPr>
              <a:t>Berlin Consensus Zone</a:t>
            </a:r>
            <a:r>
              <a:rPr sz="3168">
                <a:solidFill>
                  <a:sysClr val="windowText" lastClr="000000"/>
                </a:solidFill>
              </a:rPr>
              <a:t> of the Industrial Banking Economies, where some public banks (the Sparkassen) collect 25% of saving and provide long-term finance for SME investment, i.e. Germany</a:t>
            </a:r>
          </a:p>
          <a:p>
            <a:pPr marL="558800" indent="-558800" defTabSz="514095" eaLnBrk="1" fontAlgn="auto" hangingPunct="1">
              <a:spcBef>
                <a:spcPts val="3600"/>
              </a:spcBef>
              <a:spcAft>
                <a:spcPts val="0"/>
              </a:spcAft>
              <a:buSzPct val="100000"/>
              <a:buFontTx/>
              <a:buAutoNum type="arabicPeriod"/>
              <a:defRPr sz="1800"/>
            </a:pPr>
            <a:r>
              <a:rPr sz="3168" b="1">
                <a:solidFill>
                  <a:sysClr val="windowText" lastClr="000000"/>
                </a:solidFill>
                <a:latin typeface="Helvetica"/>
                <a:ea typeface="Helvetica"/>
                <a:cs typeface="Helvetica"/>
                <a:sym typeface="Helvetica"/>
              </a:rPr>
              <a:t>Tokyo Consensus zone of the Investment Credit (“Shimomuran”) economies</a:t>
            </a:r>
            <a:r>
              <a:rPr sz="3168">
                <a:solidFill>
                  <a:sysClr val="windowText" lastClr="000000"/>
                </a:solidFill>
              </a:rPr>
              <a:t> where (during the last 70 or so years) Government credit creation at the central bank, is canalised via intermediate banks to private corporate investment, eg in Japan, South Korea, Taiwan and China.</a:t>
            </a:r>
          </a:p>
        </p:txBody>
      </p:sp>
      <p:sp>
        <p:nvSpPr>
          <p:cNvPr id="20483" name="Shape 67"/>
          <p:cNvSpPr>
            <a:spLocks noGrp="1"/>
          </p:cNvSpPr>
          <p:nvPr>
            <p:ph type="sldNum" sz="quarter" idx="10"/>
          </p:nvPr>
        </p:nvSpPr>
        <p:spPr bwMode="auto">
          <a:xfrm>
            <a:off x="6375400" y="9251950"/>
            <a:ext cx="241300" cy="381000"/>
          </a:xfrm>
          <a:noFill/>
          <a:ln>
            <a:headEnd/>
            <a:tailEnd/>
          </a:ln>
        </p:spPr>
        <p:txBody>
          <a:bodyPr vert="horz" numCol="1" anchor="t" anchorCtr="0" compatLnSpc="1">
            <a:prstTxWarp prst="textNoShape">
              <a:avLst/>
            </a:prstTxWarp>
          </a:bodyPr>
          <a:lstStyle/>
          <a:p>
            <a:pPr fontAlgn="base">
              <a:spcBef>
                <a:spcPct val="0"/>
              </a:spcBef>
              <a:spcAft>
                <a:spcPct val="0"/>
              </a:spcAft>
            </a:pPr>
            <a:fld id="{9753E4CF-6644-4BA3-8B0D-A5517A4AAB1D}" type="slidenum">
              <a:rPr lang="en-US" smtClean="0">
                <a:solidFill>
                  <a:srgbClr val="000000"/>
                </a:solidFill>
              </a:rPr>
              <a:pPr fontAlgn="base">
                <a:spcBef>
                  <a:spcPct val="0"/>
                </a:spcBef>
                <a:spcAft>
                  <a:spcPct val="0"/>
                </a:spcAft>
              </a:pPr>
              <a:t>6</a:t>
            </a:fld>
            <a:endParaRPr lang="en-US" smtClean="0">
              <a:solidFill>
                <a:srgbClr val="000000"/>
              </a:solidFill>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hape 69"/>
          <p:cNvSpPr>
            <a:spLocks noGrp="1"/>
          </p:cNvSpPr>
          <p:nvPr>
            <p:ph type="title"/>
          </p:nvPr>
        </p:nvSpPr>
        <p:spPr>
          <a:xfrm>
            <a:off x="1270000" y="938213"/>
            <a:ext cx="10464800" cy="1239837"/>
          </a:xfrm>
        </p:spPr>
        <p:txBody>
          <a:bodyPr anchor="t"/>
          <a:lstStyle/>
          <a:p>
            <a:pPr eaLnBrk="1" hangingPunct="1"/>
            <a:r>
              <a:rPr lang="en-US" sz="6100" smtClean="0">
                <a:solidFill>
                  <a:srgbClr val="000000"/>
                </a:solidFill>
              </a:rPr>
              <a:t>Washington Consensus Zone </a:t>
            </a:r>
          </a:p>
        </p:txBody>
      </p:sp>
      <p:sp>
        <p:nvSpPr>
          <p:cNvPr id="70" name="Shape 70"/>
          <p:cNvSpPr>
            <a:spLocks noGrp="1"/>
          </p:cNvSpPr>
          <p:nvPr>
            <p:ph type="body" idx="1"/>
          </p:nvPr>
        </p:nvSpPr>
        <p:spPr>
          <a:xfrm>
            <a:off x="1270000" y="2208213"/>
            <a:ext cx="10464800" cy="6503987"/>
          </a:xfrm>
        </p:spPr>
        <p:txBody>
          <a:bodyPr>
            <a:normAutofit/>
          </a:bodyPr>
          <a:lstStyle/>
          <a:p>
            <a:pPr marL="983544" lvl="1" indent="-462844" algn="l" defTabSz="479044" eaLnBrk="1" fontAlgn="auto" hangingPunct="1">
              <a:spcAft>
                <a:spcPts val="0"/>
              </a:spcAft>
              <a:buSzPct val="100000"/>
              <a:buFontTx/>
              <a:buAutoNum type="arabicPeriod"/>
              <a:defRPr sz="1800"/>
            </a:pPr>
            <a:r>
              <a:rPr sz="2624" b="1">
                <a:solidFill>
                  <a:sysClr val="windowText" lastClr="000000"/>
                </a:solidFill>
                <a:latin typeface="Helvetica"/>
                <a:ea typeface="Helvetica"/>
                <a:cs typeface="Helvetica"/>
                <a:sym typeface="Helvetica"/>
              </a:rPr>
              <a:t>National governments borrow</a:t>
            </a:r>
            <a:r>
              <a:rPr sz="2624">
                <a:solidFill>
                  <a:sysClr val="windowText" lastClr="000000"/>
                </a:solidFill>
              </a:rPr>
              <a:t> to fund govt running costs</a:t>
            </a:r>
          </a:p>
          <a:p>
            <a:pPr marL="983544" lvl="1" indent="-462844" algn="l" defTabSz="479044" eaLnBrk="1" fontAlgn="auto" hangingPunct="1">
              <a:spcAft>
                <a:spcPts val="0"/>
              </a:spcAft>
              <a:buSzPct val="100000"/>
              <a:buFontTx/>
              <a:buAutoNum type="arabicPeriod"/>
              <a:defRPr sz="1800"/>
            </a:pPr>
            <a:r>
              <a:rPr sz="2624" b="1">
                <a:solidFill>
                  <a:sysClr val="windowText" lastClr="000000"/>
                </a:solidFill>
                <a:latin typeface="Helvetica"/>
                <a:ea typeface="Helvetica"/>
                <a:cs typeface="Helvetica"/>
                <a:sym typeface="Helvetica"/>
              </a:rPr>
              <a:t>Real indebtedness</a:t>
            </a:r>
            <a:r>
              <a:rPr sz="2624">
                <a:solidFill>
                  <a:sysClr val="windowText" lastClr="000000"/>
                </a:solidFill>
              </a:rPr>
              <a:t> by govt to third parties (lenders or banks)</a:t>
            </a:r>
          </a:p>
          <a:p>
            <a:pPr marL="983544" lvl="1" indent="-462844" algn="l" defTabSz="479044" eaLnBrk="1" fontAlgn="auto" hangingPunct="1">
              <a:spcAft>
                <a:spcPts val="0"/>
              </a:spcAft>
              <a:buSzPct val="100000"/>
              <a:buFontTx/>
              <a:buAutoNum type="arabicPeriod"/>
              <a:defRPr sz="1800"/>
            </a:pPr>
            <a:r>
              <a:rPr sz="2624" b="1">
                <a:solidFill>
                  <a:sysClr val="windowText" lastClr="000000"/>
                </a:solidFill>
                <a:latin typeface="Helvetica"/>
                <a:ea typeface="Helvetica"/>
                <a:cs typeface="Helvetica"/>
                <a:sym typeface="Helvetica"/>
              </a:rPr>
              <a:t>Government downsizing</a:t>
            </a:r>
            <a:r>
              <a:rPr sz="2624">
                <a:solidFill>
                  <a:sysClr val="windowText" lastClr="000000"/>
                </a:solidFill>
              </a:rPr>
              <a:t> </a:t>
            </a:r>
          </a:p>
          <a:p>
            <a:pPr marL="983544" lvl="1" indent="-462844" algn="l" defTabSz="479044" eaLnBrk="1" fontAlgn="auto" hangingPunct="1">
              <a:spcAft>
                <a:spcPts val="0"/>
              </a:spcAft>
              <a:buSzPct val="100000"/>
              <a:buFontTx/>
              <a:buAutoNum type="arabicPeriod"/>
              <a:defRPr sz="1800"/>
            </a:pPr>
            <a:r>
              <a:rPr sz="2624" b="1">
                <a:solidFill>
                  <a:sysClr val="windowText" lastClr="000000"/>
                </a:solidFill>
                <a:latin typeface="Helvetica"/>
                <a:ea typeface="Helvetica"/>
                <a:cs typeface="Helvetica"/>
                <a:sym typeface="Helvetica"/>
              </a:rPr>
              <a:t>Privatisation</a:t>
            </a:r>
            <a:r>
              <a:rPr sz="2624">
                <a:solidFill>
                  <a:sysClr val="windowText" lastClr="000000"/>
                </a:solidFill>
              </a:rPr>
              <a:t>, cuts in public services, economic stagnation and lower living standards</a:t>
            </a:r>
          </a:p>
          <a:p>
            <a:pPr marL="983544" lvl="1" indent="-462844" algn="l" defTabSz="479044" eaLnBrk="1" fontAlgn="auto" hangingPunct="1">
              <a:spcAft>
                <a:spcPts val="0"/>
              </a:spcAft>
              <a:buSzPct val="100000"/>
              <a:buFontTx/>
              <a:buAutoNum type="arabicPeriod"/>
              <a:defRPr sz="1800"/>
            </a:pPr>
            <a:r>
              <a:rPr sz="2624" b="1">
                <a:solidFill>
                  <a:sysClr val="windowText" lastClr="000000"/>
                </a:solidFill>
                <a:latin typeface="Helvetica"/>
                <a:ea typeface="Helvetica"/>
                <a:cs typeface="Helvetica"/>
                <a:sym typeface="Helvetica"/>
              </a:rPr>
              <a:t>Relatively few banks collect most saving</a:t>
            </a:r>
            <a:r>
              <a:rPr sz="2624">
                <a:solidFill>
                  <a:sysClr val="windowText" lastClr="000000"/>
                </a:solidFill>
              </a:rPr>
              <a:t> </a:t>
            </a:r>
          </a:p>
          <a:p>
            <a:pPr marL="983544" lvl="1" indent="-462844" algn="l" defTabSz="479044" eaLnBrk="1" fontAlgn="auto" hangingPunct="1">
              <a:spcAft>
                <a:spcPts val="0"/>
              </a:spcAft>
              <a:buSzPct val="100000"/>
              <a:buFontTx/>
              <a:buAutoNum type="arabicPeriod"/>
              <a:defRPr sz="1800"/>
            </a:pPr>
            <a:r>
              <a:rPr sz="2624" b="1">
                <a:solidFill>
                  <a:sysClr val="windowText" lastClr="000000"/>
                </a:solidFill>
                <a:latin typeface="Helvetica"/>
                <a:ea typeface="Helvetica"/>
                <a:cs typeface="Helvetica"/>
                <a:sym typeface="Helvetica"/>
              </a:rPr>
              <a:t>No investment credit banks</a:t>
            </a:r>
          </a:p>
          <a:p>
            <a:pPr marL="983544" lvl="1" indent="-462844" algn="l" defTabSz="479044" eaLnBrk="1" fontAlgn="auto" hangingPunct="1">
              <a:spcAft>
                <a:spcPts val="0"/>
              </a:spcAft>
              <a:buSzPct val="100000"/>
              <a:buFontTx/>
              <a:buAutoNum type="arabicPeriod"/>
              <a:defRPr sz="1800"/>
            </a:pPr>
            <a:r>
              <a:rPr sz="2624" b="1">
                <a:solidFill>
                  <a:sysClr val="windowText" lastClr="000000"/>
                </a:solidFill>
                <a:latin typeface="Helvetica"/>
                <a:ea typeface="Helvetica"/>
                <a:cs typeface="Helvetica"/>
                <a:sym typeface="Helvetica"/>
              </a:rPr>
              <a:t>High interest cost margin</a:t>
            </a:r>
            <a:r>
              <a:rPr sz="2624">
                <a:solidFill>
                  <a:sysClr val="windowText" lastClr="000000"/>
                </a:solidFill>
              </a:rPr>
              <a:t> between CB cost of funds and market rates</a:t>
            </a:r>
          </a:p>
          <a:p>
            <a:pPr marL="983544" lvl="1" indent="-462844" algn="l" defTabSz="479044" eaLnBrk="1" fontAlgn="auto" hangingPunct="1">
              <a:spcAft>
                <a:spcPts val="0"/>
              </a:spcAft>
              <a:buSzPct val="100000"/>
              <a:buFontTx/>
              <a:buAutoNum type="arabicPeriod"/>
              <a:defRPr sz="1800"/>
            </a:pPr>
            <a:r>
              <a:rPr sz="2624" b="1">
                <a:solidFill>
                  <a:sysClr val="windowText" lastClr="000000"/>
                </a:solidFill>
                <a:latin typeface="Helvetica"/>
                <a:ea typeface="Helvetica"/>
                <a:cs typeface="Helvetica"/>
                <a:sym typeface="Helvetica"/>
              </a:rPr>
              <a:t>No government industrial policy</a:t>
            </a:r>
          </a:p>
          <a:p>
            <a:pPr marL="983544" lvl="1" indent="-462844" algn="l" defTabSz="479044" eaLnBrk="1" fontAlgn="auto" hangingPunct="1">
              <a:spcAft>
                <a:spcPts val="0"/>
              </a:spcAft>
              <a:buSzPct val="100000"/>
              <a:buFontTx/>
              <a:buAutoNum type="arabicPeriod"/>
              <a:defRPr sz="1800"/>
            </a:pPr>
            <a:r>
              <a:rPr sz="2624" b="1">
                <a:solidFill>
                  <a:sysClr val="windowText" lastClr="000000"/>
                </a:solidFill>
                <a:latin typeface="Helvetica"/>
                <a:ea typeface="Helvetica"/>
                <a:cs typeface="Helvetica"/>
                <a:sym typeface="Helvetica"/>
              </a:rPr>
              <a:t>Low or absent growth</a:t>
            </a:r>
            <a:r>
              <a:rPr sz="2624">
                <a:solidFill>
                  <a:sysClr val="windowText" lastClr="000000"/>
                </a:solidFill>
              </a:rPr>
              <a:t>, reducing welfare, growing unemployment </a:t>
            </a:r>
          </a:p>
          <a:p>
            <a:pPr marL="983544" lvl="1" indent="-462844" algn="l" defTabSz="479044" eaLnBrk="1" fontAlgn="auto" hangingPunct="1">
              <a:spcAft>
                <a:spcPts val="0"/>
              </a:spcAft>
              <a:buSzPct val="100000"/>
              <a:buFontTx/>
              <a:buAutoNum type="arabicPeriod"/>
              <a:defRPr sz="1800"/>
            </a:pPr>
            <a:r>
              <a:rPr sz="2624" b="1">
                <a:solidFill>
                  <a:sysClr val="windowText" lastClr="000000"/>
                </a:solidFill>
                <a:latin typeface="Helvetica"/>
                <a:ea typeface="Helvetica"/>
                <a:cs typeface="Helvetica"/>
                <a:sym typeface="Helvetica"/>
              </a:rPr>
              <a:t> Dominant neoclassical mindset by all active players</a:t>
            </a:r>
          </a:p>
          <a:p>
            <a:pPr lvl="1" indent="187452" algn="l" defTabSz="479044" eaLnBrk="1" fontAlgn="auto" hangingPunct="1">
              <a:spcAft>
                <a:spcPts val="0"/>
              </a:spcAft>
              <a:defRPr sz="1800"/>
            </a:pPr>
            <a:endParaRPr sz="2624" b="1">
              <a:solidFill>
                <a:sysClr val="windowText" lastClr="000000"/>
              </a:solidFill>
              <a:latin typeface="Helvetica"/>
              <a:ea typeface="Helvetica"/>
              <a:cs typeface="Helvetica"/>
              <a:sym typeface="Helvetica"/>
            </a:endParaRPr>
          </a:p>
          <a:p>
            <a:pPr lvl="1" indent="187452" algn="l" defTabSz="479044" eaLnBrk="1" fontAlgn="auto" hangingPunct="1">
              <a:spcAft>
                <a:spcPts val="0"/>
              </a:spcAft>
              <a:defRPr sz="1800"/>
            </a:pPr>
            <a:r>
              <a:rPr sz="2624" b="1">
                <a:solidFill>
                  <a:sysClr val="windowText" lastClr="000000"/>
                </a:solidFill>
                <a:latin typeface="Helvetica"/>
                <a:ea typeface="Helvetica"/>
                <a:cs typeface="Helvetica"/>
                <a:sym typeface="Helvetica"/>
              </a:rPr>
              <a:t>Need for a rethink about all that - otherwise, continuing cultural failure  </a:t>
            </a:r>
          </a:p>
        </p:txBody>
      </p:sp>
      <p:sp>
        <p:nvSpPr>
          <p:cNvPr id="21507" name="Shape 71"/>
          <p:cNvSpPr>
            <a:spLocks noGrp="1"/>
          </p:cNvSpPr>
          <p:nvPr>
            <p:ph type="sldNum" sz="quarter" idx="10"/>
          </p:nvPr>
        </p:nvSpPr>
        <p:spPr bwMode="auto">
          <a:xfrm>
            <a:off x="6375400" y="9251950"/>
            <a:ext cx="241300" cy="381000"/>
          </a:xfrm>
          <a:noFill/>
          <a:ln>
            <a:headEnd/>
            <a:tailEnd/>
          </a:ln>
        </p:spPr>
        <p:txBody>
          <a:bodyPr vert="horz" numCol="1" anchor="t" anchorCtr="0" compatLnSpc="1">
            <a:prstTxWarp prst="textNoShape">
              <a:avLst/>
            </a:prstTxWarp>
          </a:bodyPr>
          <a:lstStyle/>
          <a:p>
            <a:pPr fontAlgn="base">
              <a:spcBef>
                <a:spcPct val="0"/>
              </a:spcBef>
              <a:spcAft>
                <a:spcPct val="0"/>
              </a:spcAft>
            </a:pPr>
            <a:fld id="{072605C6-F521-466A-AC35-1C994BD5BF3D}" type="slidenum">
              <a:rPr lang="en-US" smtClean="0">
                <a:solidFill>
                  <a:srgbClr val="000000"/>
                </a:solidFill>
              </a:rPr>
              <a:pPr fontAlgn="base">
                <a:spcBef>
                  <a:spcPct val="0"/>
                </a:spcBef>
                <a:spcAft>
                  <a:spcPct val="0"/>
                </a:spcAft>
              </a:pPr>
              <a:t>7</a:t>
            </a:fld>
            <a:endParaRPr lang="en-US" smtClean="0">
              <a:solidFill>
                <a:srgbClr val="000000"/>
              </a:solidFill>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hape 73"/>
          <p:cNvSpPr>
            <a:spLocks noGrp="1"/>
          </p:cNvSpPr>
          <p:nvPr>
            <p:ph type="title"/>
          </p:nvPr>
        </p:nvSpPr>
        <p:spPr>
          <a:xfrm>
            <a:off x="1270000" y="1638300"/>
            <a:ext cx="10464800" cy="1373188"/>
          </a:xfrm>
        </p:spPr>
        <p:txBody>
          <a:bodyPr anchor="t"/>
          <a:lstStyle/>
          <a:p>
            <a:pPr eaLnBrk="1" hangingPunct="1"/>
            <a:r>
              <a:rPr lang="en-US" sz="7200" b="1" smtClean="0">
                <a:solidFill>
                  <a:srgbClr val="000000"/>
                </a:solidFill>
                <a:latin typeface="Helvetica" pitchFamily="34" charset="0"/>
                <a:sym typeface="Helvetica" pitchFamily="34" charset="0"/>
              </a:rPr>
              <a:t>Berlin Consensus Zone </a:t>
            </a:r>
          </a:p>
        </p:txBody>
      </p:sp>
      <p:sp>
        <p:nvSpPr>
          <p:cNvPr id="74" name="Shape 74"/>
          <p:cNvSpPr>
            <a:spLocks noGrp="1"/>
          </p:cNvSpPr>
          <p:nvPr>
            <p:ph type="body" idx="1"/>
          </p:nvPr>
        </p:nvSpPr>
        <p:spPr>
          <a:xfrm>
            <a:off x="1270000" y="3205163"/>
            <a:ext cx="10464800" cy="5375275"/>
          </a:xfrm>
        </p:spPr>
        <p:txBody>
          <a:bodyPr>
            <a:normAutofit/>
          </a:bodyPr>
          <a:lstStyle/>
          <a:p>
            <a:pPr marL="685800" indent="-685800" algn="l" defTabSz="512763" eaLnBrk="1" hangingPunct="1">
              <a:spcBef>
                <a:spcPct val="0"/>
              </a:spcBef>
              <a:buSzPct val="100000"/>
              <a:buFontTx/>
              <a:buAutoNum type="arabicPeriod"/>
            </a:pPr>
            <a:r>
              <a:rPr lang="en-US" sz="2800" b="1" smtClean="0">
                <a:solidFill>
                  <a:srgbClr val="000000"/>
                </a:solidFill>
                <a:latin typeface="Helvetica" pitchFamily="34" charset="0"/>
                <a:sym typeface="Helvetica" pitchFamily="34" charset="0"/>
              </a:rPr>
              <a:t>German domination of the EU </a:t>
            </a:r>
          </a:p>
          <a:p>
            <a:pPr marL="685800" indent="-685800" algn="l" defTabSz="512763" eaLnBrk="1" hangingPunct="1">
              <a:spcBef>
                <a:spcPct val="0"/>
              </a:spcBef>
              <a:buSzPct val="100000"/>
              <a:buFontTx/>
              <a:buAutoNum type="arabicPeriod"/>
            </a:pPr>
            <a:r>
              <a:rPr lang="en-US" sz="2800" b="1" smtClean="0">
                <a:solidFill>
                  <a:srgbClr val="000000"/>
                </a:solidFill>
                <a:latin typeface="Helvetica" pitchFamily="34" charset="0"/>
                <a:sym typeface="Helvetica" pitchFamily="34" charset="0"/>
              </a:rPr>
              <a:t>ECB follows Washington Zone policy except in Germany </a:t>
            </a:r>
          </a:p>
          <a:p>
            <a:pPr marL="685800" indent="-685800" algn="l" defTabSz="512763" eaLnBrk="1" hangingPunct="1">
              <a:spcBef>
                <a:spcPct val="0"/>
              </a:spcBef>
              <a:buSzPct val="100000"/>
              <a:buFontTx/>
              <a:buAutoNum type="arabicPeriod"/>
            </a:pPr>
            <a:r>
              <a:rPr lang="en-US" sz="2800" b="1" smtClean="0">
                <a:solidFill>
                  <a:srgbClr val="000000"/>
                </a:solidFill>
                <a:latin typeface="Helvetica" pitchFamily="34" charset="0"/>
                <a:sym typeface="Helvetica" pitchFamily="34" charset="0"/>
              </a:rPr>
              <a:t>Where the Sparkassen (local Savings Banks) collect 25% of national saving through 431 local banks with 15,600 branches and provide local taps for SME investments</a:t>
            </a:r>
          </a:p>
          <a:p>
            <a:pPr marL="685800" indent="-685800" algn="l" defTabSz="512763" eaLnBrk="1" hangingPunct="1">
              <a:spcBef>
                <a:spcPct val="0"/>
              </a:spcBef>
              <a:buSzPct val="100000"/>
              <a:buFontTx/>
              <a:buAutoNum type="arabicPeriod"/>
            </a:pPr>
            <a:r>
              <a:rPr lang="en-US" sz="2800" b="1" smtClean="0">
                <a:solidFill>
                  <a:srgbClr val="000000"/>
                </a:solidFill>
                <a:latin typeface="Helvetica" pitchFamily="34" charset="0"/>
                <a:sym typeface="Helvetica" pitchFamily="34" charset="0"/>
              </a:rPr>
              <a:t>Sparkassen are public banks committed to the alleviation of poverty and the funding of SMEs </a:t>
            </a:r>
          </a:p>
          <a:p>
            <a:pPr marL="685800" indent="-685800" defTabSz="512763" eaLnBrk="1" hangingPunct="1">
              <a:spcBef>
                <a:spcPct val="0"/>
              </a:spcBef>
            </a:pPr>
            <a:endParaRPr lang="en-US" sz="2800" smtClean="0">
              <a:solidFill>
                <a:srgbClr val="000000"/>
              </a:solidFill>
            </a:endParaRPr>
          </a:p>
          <a:p>
            <a:pPr marL="685800" indent="-685800" algn="l" defTabSz="512763" eaLnBrk="1" hangingPunct="1">
              <a:spcBef>
                <a:spcPct val="0"/>
              </a:spcBef>
            </a:pPr>
            <a:r>
              <a:rPr lang="en-US" sz="2800" b="1" smtClean="0">
                <a:solidFill>
                  <a:srgbClr val="000000"/>
                </a:solidFill>
                <a:latin typeface="Helvetica" pitchFamily="34" charset="0"/>
                <a:sym typeface="Helvetica" pitchFamily="34" charset="0"/>
              </a:rPr>
              <a:t>A Local saving intermediated into local SME investment is the major factor in German success</a:t>
            </a:r>
          </a:p>
          <a:p>
            <a:pPr marL="685800" indent="-685800" algn="l" defTabSz="512763" eaLnBrk="1" hangingPunct="1">
              <a:spcBef>
                <a:spcPct val="0"/>
              </a:spcBef>
            </a:pPr>
            <a:r>
              <a:rPr lang="en-US" sz="2800" b="1" smtClean="0">
                <a:solidFill>
                  <a:srgbClr val="000000"/>
                </a:solidFill>
                <a:latin typeface="Helvetica" pitchFamily="34" charset="0"/>
                <a:sym typeface="Helvetica" pitchFamily="34" charset="0"/>
              </a:rPr>
              <a:t>B No ECB foreign borrowing to rescue EU countries in difficulty - these monies were no-cost created fiat money </a:t>
            </a:r>
          </a:p>
        </p:txBody>
      </p:sp>
      <p:sp>
        <p:nvSpPr>
          <p:cNvPr id="22531" name="Shape 75"/>
          <p:cNvSpPr>
            <a:spLocks noGrp="1"/>
          </p:cNvSpPr>
          <p:nvPr>
            <p:ph type="sldNum" sz="quarter" idx="10"/>
          </p:nvPr>
        </p:nvSpPr>
        <p:spPr bwMode="auto">
          <a:xfrm>
            <a:off x="6375400" y="9251950"/>
            <a:ext cx="241300" cy="381000"/>
          </a:xfrm>
          <a:noFill/>
          <a:ln>
            <a:headEnd/>
            <a:tailEnd/>
          </a:ln>
        </p:spPr>
        <p:txBody>
          <a:bodyPr vert="horz" numCol="1" anchor="t" anchorCtr="0" compatLnSpc="1">
            <a:prstTxWarp prst="textNoShape">
              <a:avLst/>
            </a:prstTxWarp>
          </a:bodyPr>
          <a:lstStyle/>
          <a:p>
            <a:pPr fontAlgn="base">
              <a:spcBef>
                <a:spcPct val="0"/>
              </a:spcBef>
              <a:spcAft>
                <a:spcPct val="0"/>
              </a:spcAft>
            </a:pPr>
            <a:fld id="{8299B54C-4804-4F1A-BC3C-7106486DD68A}" type="slidenum">
              <a:rPr lang="en-US" smtClean="0">
                <a:solidFill>
                  <a:srgbClr val="000000"/>
                </a:solidFill>
              </a:rPr>
              <a:pPr fontAlgn="base">
                <a:spcBef>
                  <a:spcPct val="0"/>
                </a:spcBef>
                <a:spcAft>
                  <a:spcPct val="0"/>
                </a:spcAft>
              </a:pPr>
              <a:t>8</a:t>
            </a:fld>
            <a:endParaRPr lang="en-US" smtClean="0">
              <a:solidFill>
                <a:srgbClr val="000000"/>
              </a:solidFill>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Shape 77"/>
          <p:cNvSpPr>
            <a:spLocks noGrp="1"/>
          </p:cNvSpPr>
          <p:nvPr>
            <p:ph type="title"/>
          </p:nvPr>
        </p:nvSpPr>
        <p:spPr>
          <a:xfrm>
            <a:off x="1270000" y="1173163"/>
            <a:ext cx="10464800" cy="1157287"/>
          </a:xfrm>
        </p:spPr>
        <p:txBody>
          <a:bodyPr anchor="t">
            <a:normAutofit/>
          </a:bodyPr>
          <a:lstStyle/>
          <a:p>
            <a:pPr defTabSz="233679" eaLnBrk="1" fontAlgn="auto" hangingPunct="1">
              <a:spcBef>
                <a:spcPts val="0"/>
              </a:spcBef>
              <a:spcAft>
                <a:spcPts val="0"/>
              </a:spcAft>
              <a:defRPr sz="1800"/>
            </a:pPr>
            <a:r>
              <a:rPr sz="3040" b="1">
                <a:solidFill>
                  <a:sysClr val="windowText" lastClr="000000"/>
                </a:solidFill>
                <a:latin typeface="Helvetica"/>
                <a:ea typeface="Helvetica"/>
                <a:cs typeface="Helvetica"/>
                <a:sym typeface="Helvetica"/>
              </a:rPr>
              <a:t>The Tokyo (Shimomuran) Consensus Zone </a:t>
            </a:r>
            <a:br>
              <a:rPr sz="3040" b="1">
                <a:solidFill>
                  <a:sysClr val="windowText" lastClr="000000"/>
                </a:solidFill>
                <a:latin typeface="Helvetica"/>
                <a:ea typeface="Helvetica"/>
                <a:cs typeface="Helvetica"/>
                <a:sym typeface="Helvetica"/>
              </a:rPr>
            </a:br>
            <a:r>
              <a:rPr sz="3040" b="1">
                <a:solidFill>
                  <a:sysClr val="windowText" lastClr="000000"/>
                </a:solidFill>
                <a:latin typeface="Helvetica"/>
                <a:ea typeface="Helvetica"/>
                <a:cs typeface="Helvetica"/>
                <a:sym typeface="Helvetica"/>
              </a:rPr>
              <a:t>	(Japan, South Korea, Taiwan and China)</a:t>
            </a:r>
            <a:r>
              <a:rPr sz="3200">
                <a:solidFill>
                  <a:sysClr val="windowText" lastClr="000000"/>
                </a:solidFill>
              </a:rPr>
              <a:t> </a:t>
            </a:r>
            <a:br>
              <a:rPr sz="3200">
                <a:solidFill>
                  <a:sysClr val="windowText" lastClr="000000"/>
                </a:solidFill>
              </a:rPr>
            </a:br>
            <a:r>
              <a:rPr sz="3200">
                <a:solidFill>
                  <a:sysClr val="windowText" lastClr="000000"/>
                </a:solidFill>
              </a:rPr>
              <a:t/>
            </a:r>
            <a:br>
              <a:rPr sz="3200">
                <a:solidFill>
                  <a:sysClr val="windowText" lastClr="000000"/>
                </a:solidFill>
              </a:rPr>
            </a:br>
            <a:r>
              <a:rPr sz="3200">
                <a:solidFill>
                  <a:sysClr val="windowText" lastClr="000000"/>
                </a:solidFill>
              </a:rPr>
              <a:t>			</a:t>
            </a:r>
          </a:p>
        </p:txBody>
      </p:sp>
      <p:sp>
        <p:nvSpPr>
          <p:cNvPr id="78" name="Shape 78"/>
          <p:cNvSpPr>
            <a:spLocks noGrp="1"/>
          </p:cNvSpPr>
          <p:nvPr>
            <p:ph type="body" idx="1"/>
          </p:nvPr>
        </p:nvSpPr>
        <p:spPr>
          <a:xfrm>
            <a:off x="1270000" y="2568575"/>
            <a:ext cx="10464800" cy="5807075"/>
          </a:xfrm>
        </p:spPr>
        <p:txBody>
          <a:bodyPr>
            <a:normAutofit/>
          </a:bodyPr>
          <a:lstStyle/>
          <a:p>
            <a:pPr marL="685800" indent="-685800" algn="l" defTabSz="384175" eaLnBrk="1" hangingPunct="1">
              <a:spcBef>
                <a:spcPct val="0"/>
              </a:spcBef>
              <a:buSzPct val="100000"/>
              <a:buFontTx/>
              <a:buAutoNum type="arabicPeriod"/>
            </a:pPr>
            <a:r>
              <a:rPr lang="en-US" sz="2100" b="1" smtClean="0">
                <a:solidFill>
                  <a:srgbClr val="000000"/>
                </a:solidFill>
                <a:latin typeface="Helvetica" pitchFamily="34" charset="0"/>
                <a:sym typeface="Helvetica" pitchFamily="34" charset="0"/>
              </a:rPr>
              <a:t>Purpose of financial system is funding investment </a:t>
            </a:r>
          </a:p>
          <a:p>
            <a:pPr marL="685800" indent="-685800" algn="l" defTabSz="384175" eaLnBrk="1" hangingPunct="1">
              <a:spcBef>
                <a:spcPct val="0"/>
              </a:spcBef>
              <a:buSzPct val="100000"/>
              <a:buFontTx/>
              <a:buAutoNum type="arabicPeriod"/>
            </a:pPr>
            <a:r>
              <a:rPr lang="en-US" sz="2100" b="1" smtClean="0">
                <a:solidFill>
                  <a:srgbClr val="000000"/>
                </a:solidFill>
                <a:latin typeface="Helvetica" pitchFamily="34" charset="0"/>
                <a:sym typeface="Helvetica" pitchFamily="34" charset="0"/>
              </a:rPr>
              <a:t>c10-20% of GDP pa is no-cost investment credit fiat-created by central banks</a:t>
            </a:r>
          </a:p>
          <a:p>
            <a:pPr marL="685800" indent="-685800" algn="l" defTabSz="384175" eaLnBrk="1" hangingPunct="1">
              <a:spcBef>
                <a:spcPct val="0"/>
              </a:spcBef>
              <a:buSzPct val="100000"/>
              <a:buFontTx/>
              <a:buAutoNum type="arabicPeriod"/>
            </a:pPr>
            <a:r>
              <a:rPr lang="en-US" sz="2100" b="1" smtClean="0">
                <a:solidFill>
                  <a:srgbClr val="000000"/>
                </a:solidFill>
                <a:latin typeface="Helvetica" pitchFamily="34" charset="0"/>
                <a:sym typeface="Helvetica" pitchFamily="34" charset="0"/>
              </a:rPr>
              <a:t>Credit source listed as “the savings of the people” but the people have nothing to do with it</a:t>
            </a:r>
          </a:p>
          <a:p>
            <a:pPr marL="685800" indent="-685800" algn="l" defTabSz="384175" eaLnBrk="1" hangingPunct="1">
              <a:spcBef>
                <a:spcPct val="0"/>
              </a:spcBef>
              <a:buSzPct val="100000"/>
              <a:buFontTx/>
              <a:buAutoNum type="arabicPeriod"/>
            </a:pPr>
            <a:r>
              <a:rPr lang="en-US" sz="2100" b="1" smtClean="0">
                <a:solidFill>
                  <a:srgbClr val="000000"/>
                </a:solidFill>
                <a:latin typeface="Helvetica" pitchFamily="34" charset="0"/>
                <a:sym typeface="Helvetica" pitchFamily="34" charset="0"/>
              </a:rPr>
              <a:t>Loans and discounts to banks have an interest rate = inflation rate of factory goods </a:t>
            </a:r>
          </a:p>
          <a:p>
            <a:pPr marL="685800" indent="-685800" algn="l" defTabSz="384175" eaLnBrk="1" hangingPunct="1">
              <a:spcBef>
                <a:spcPct val="0"/>
              </a:spcBef>
              <a:buSzPct val="100000"/>
              <a:buFontTx/>
              <a:buAutoNum type="arabicPeriod"/>
            </a:pPr>
            <a:r>
              <a:rPr lang="en-US" sz="2100" b="1" smtClean="0">
                <a:solidFill>
                  <a:srgbClr val="000000"/>
                </a:solidFill>
                <a:latin typeface="Helvetica" pitchFamily="34" charset="0"/>
                <a:sym typeface="Helvetica" pitchFamily="34" charset="0"/>
              </a:rPr>
              <a:t>This makes the loaned funds a counterpart of real resources</a:t>
            </a:r>
          </a:p>
          <a:p>
            <a:pPr marL="685800" indent="-685800" algn="l" defTabSz="384175" eaLnBrk="1" hangingPunct="1">
              <a:spcBef>
                <a:spcPct val="0"/>
              </a:spcBef>
              <a:buSzPct val="100000"/>
              <a:buFontTx/>
              <a:buAutoNum type="arabicPeriod"/>
            </a:pPr>
            <a:r>
              <a:rPr lang="en-US" sz="2100" b="1" smtClean="0">
                <a:solidFill>
                  <a:srgbClr val="000000"/>
                </a:solidFill>
                <a:latin typeface="Helvetica" pitchFamily="34" charset="0"/>
                <a:sym typeface="Helvetica" pitchFamily="34" charset="0"/>
              </a:rPr>
              <a:t>Earmarked credit for canalisation to private companies (“Convoy System”in Japan)</a:t>
            </a:r>
          </a:p>
          <a:p>
            <a:pPr marL="685800" indent="-685800" algn="l" defTabSz="384175" eaLnBrk="1" hangingPunct="1">
              <a:spcBef>
                <a:spcPct val="0"/>
              </a:spcBef>
              <a:buSzPct val="100000"/>
              <a:buFontTx/>
              <a:buAutoNum type="arabicPeriod"/>
            </a:pPr>
            <a:r>
              <a:rPr lang="en-US" sz="2100" b="1" smtClean="0">
                <a:solidFill>
                  <a:srgbClr val="000000"/>
                </a:solidFill>
                <a:latin typeface="Helvetica" pitchFamily="34" charset="0"/>
                <a:sym typeface="Helvetica" pitchFamily="34" charset="0"/>
              </a:rPr>
              <a:t>Tending to produce a continuous economic boom </a:t>
            </a:r>
          </a:p>
          <a:p>
            <a:pPr marL="685800" indent="-685800" algn="l" defTabSz="384175" eaLnBrk="1" hangingPunct="1">
              <a:spcBef>
                <a:spcPct val="0"/>
              </a:spcBef>
              <a:buSzPct val="100000"/>
              <a:buFontTx/>
              <a:buAutoNum type="arabicPeriod"/>
            </a:pPr>
            <a:r>
              <a:rPr lang="en-US" sz="2100" b="1" smtClean="0">
                <a:solidFill>
                  <a:srgbClr val="000000"/>
                </a:solidFill>
                <a:latin typeface="Helvetica" pitchFamily="34" charset="0"/>
                <a:sym typeface="Helvetica" pitchFamily="34" charset="0"/>
              </a:rPr>
              <a:t>Vast assets (of paper wealth) at the CB = interest-bearing loans payable by the borrowing banks </a:t>
            </a:r>
          </a:p>
          <a:p>
            <a:pPr marL="685800" indent="-685800" algn="l" defTabSz="384175" eaLnBrk="1" hangingPunct="1">
              <a:spcBef>
                <a:spcPct val="0"/>
              </a:spcBef>
              <a:buSzPct val="100000"/>
              <a:buFontTx/>
              <a:buAutoNum type="arabicPeriod"/>
            </a:pPr>
            <a:r>
              <a:rPr lang="en-US" sz="2100" b="1" smtClean="0">
                <a:solidFill>
                  <a:srgbClr val="000000"/>
                </a:solidFill>
                <a:latin typeface="Helvetica" pitchFamily="34" charset="0"/>
                <a:sym typeface="Helvetica" pitchFamily="34" charset="0"/>
              </a:rPr>
              <a:t>ICC provides continuously rising government tax receipts</a:t>
            </a:r>
          </a:p>
          <a:p>
            <a:pPr marL="685800" indent="-685800" algn="l" defTabSz="384175" eaLnBrk="1" hangingPunct="1">
              <a:spcBef>
                <a:spcPct val="0"/>
              </a:spcBef>
            </a:pPr>
            <a:endParaRPr lang="en-US" sz="2100" b="1" smtClean="0">
              <a:solidFill>
                <a:srgbClr val="000000"/>
              </a:solidFill>
              <a:latin typeface="Helvetica" pitchFamily="34" charset="0"/>
              <a:sym typeface="Helvetica" pitchFamily="34" charset="0"/>
            </a:endParaRPr>
          </a:p>
          <a:p>
            <a:pPr marL="685800" indent="-685800" defTabSz="384175" eaLnBrk="1" hangingPunct="1">
              <a:spcBef>
                <a:spcPct val="0"/>
              </a:spcBef>
            </a:pPr>
            <a:r>
              <a:rPr lang="en-US" sz="2400" b="1" smtClean="0">
                <a:solidFill>
                  <a:srgbClr val="000000"/>
                </a:solidFill>
                <a:latin typeface="Helvetica" pitchFamily="34" charset="0"/>
                <a:sym typeface="Helvetica" pitchFamily="34" charset="0"/>
              </a:rPr>
              <a:t>Or as Modern Monetary Theory puts it </a:t>
            </a:r>
          </a:p>
          <a:p>
            <a:pPr marL="685800" indent="-685800" defTabSz="384175" eaLnBrk="1" hangingPunct="1">
              <a:spcBef>
                <a:spcPct val="0"/>
              </a:spcBef>
            </a:pPr>
            <a:r>
              <a:rPr lang="en-US" sz="2400" b="1" smtClean="0">
                <a:solidFill>
                  <a:srgbClr val="000000"/>
                </a:solidFill>
                <a:latin typeface="Helvetica" pitchFamily="34" charset="0"/>
                <a:sym typeface="Helvetica" pitchFamily="34" charset="0"/>
              </a:rPr>
              <a:t>“Government receives back in taxes part of the fiat created credit funded by its own IOUs”</a:t>
            </a:r>
          </a:p>
        </p:txBody>
      </p:sp>
      <p:sp>
        <p:nvSpPr>
          <p:cNvPr id="23555" name="Shape 79"/>
          <p:cNvSpPr>
            <a:spLocks noGrp="1"/>
          </p:cNvSpPr>
          <p:nvPr>
            <p:ph type="sldNum" sz="quarter" idx="10"/>
          </p:nvPr>
        </p:nvSpPr>
        <p:spPr bwMode="auto">
          <a:xfrm>
            <a:off x="6375400" y="9251950"/>
            <a:ext cx="241300" cy="381000"/>
          </a:xfrm>
          <a:noFill/>
          <a:ln>
            <a:headEnd/>
            <a:tailEnd/>
          </a:ln>
        </p:spPr>
        <p:txBody>
          <a:bodyPr vert="horz" numCol="1" anchor="t" anchorCtr="0" compatLnSpc="1">
            <a:prstTxWarp prst="textNoShape">
              <a:avLst/>
            </a:prstTxWarp>
          </a:bodyPr>
          <a:lstStyle/>
          <a:p>
            <a:pPr fontAlgn="base">
              <a:spcBef>
                <a:spcPct val="0"/>
              </a:spcBef>
              <a:spcAft>
                <a:spcPct val="0"/>
              </a:spcAft>
            </a:pPr>
            <a:fld id="{355879D4-73E5-44FA-AC5A-475245413D4D}" type="slidenum">
              <a:rPr lang="en-US" smtClean="0">
                <a:solidFill>
                  <a:srgbClr val="000000"/>
                </a:solidFill>
              </a:rPr>
              <a:pPr fontAlgn="base">
                <a:spcBef>
                  <a:spcPct val="0"/>
                </a:spcBef>
                <a:spcAft>
                  <a:spcPct val="0"/>
                </a:spcAft>
              </a:pPr>
              <a:t>9</a:t>
            </a:fld>
            <a:endParaRPr lang="en-US" smtClean="0">
              <a:solidFill>
                <a:srgbClr val="000000"/>
              </a:solidFill>
            </a:endParaRPr>
          </a:p>
        </p:txBody>
      </p:sp>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1662</Words>
  <PresentationFormat>Custom</PresentationFormat>
  <Paragraphs>183</Paragraphs>
  <Slides>25</Slides>
  <Notes>0</Notes>
  <HiddenSlides>0</HiddenSlides>
  <MMClips>0</MMClips>
  <ScaleCrop>false</ScaleCrop>
  <HeadingPairs>
    <vt:vector size="6" baseType="variant">
      <vt:variant>
        <vt:lpstr>Fonts Used</vt:lpstr>
      </vt:variant>
      <vt:variant>
        <vt:i4>4</vt:i4>
      </vt:variant>
      <vt:variant>
        <vt:lpstr>Design Template</vt:lpstr>
      </vt:variant>
      <vt:variant>
        <vt:i4>2</vt:i4>
      </vt:variant>
      <vt:variant>
        <vt:lpstr>Slide Titles</vt:lpstr>
      </vt:variant>
      <vt:variant>
        <vt:i4>25</vt:i4>
      </vt:variant>
    </vt:vector>
  </HeadingPairs>
  <TitlesOfParts>
    <vt:vector size="31" baseType="lpstr">
      <vt:lpstr>Helvetica Light</vt:lpstr>
      <vt:lpstr>Arial</vt:lpstr>
      <vt:lpstr>Helvetica Neue</vt:lpstr>
      <vt:lpstr>Helvetica</vt:lpstr>
      <vt:lpstr>White</vt:lpstr>
      <vt:lpstr>White</vt:lpstr>
      <vt:lpstr>The Curious Case of  The Economist the West Forgot    </vt:lpstr>
      <vt:lpstr>Slide 2</vt:lpstr>
      <vt:lpstr>   Outline of Lecture   1 Who was Dr Osamu Shimomura,      economist, 1910-89? 2 What did he do? 3 Why is he so significant? 4 Why does the West ignore him? 5 How long could that continue?   </vt:lpstr>
      <vt:lpstr>Slide 4</vt:lpstr>
      <vt:lpstr>The Mantetsu, or  South Manchurian Railway Company</vt:lpstr>
      <vt:lpstr>Three major and different kinds of financial-industrial systems</vt:lpstr>
      <vt:lpstr>Washington Consensus Zone </vt:lpstr>
      <vt:lpstr>Berlin Consensus Zone </vt:lpstr>
      <vt:lpstr>The Tokyo (Shimomuran) Consensus Zone   (Japan, South Korea, Taiwan and China)      </vt:lpstr>
      <vt:lpstr>Once Upon a Time in the USA- FDR’s Economic Miracle 1938-44</vt:lpstr>
      <vt:lpstr>Alan Milward’s question </vt:lpstr>
      <vt:lpstr>Japan’s Post War Circumstances were Dire</vt:lpstr>
      <vt:lpstr>The Economic Context of Japanese Government Action</vt:lpstr>
      <vt:lpstr>Credit Creation by the Bank of Japan</vt:lpstr>
      <vt:lpstr>Investment Credit Creation by  Japanese Banking System</vt:lpstr>
      <vt:lpstr>SME and Corporate Priorities in the use of funds </vt:lpstr>
      <vt:lpstr>Liquidity and Business Confidence</vt:lpstr>
      <vt:lpstr>Major eras in BoJ Credit Creation</vt:lpstr>
      <vt:lpstr>The Five Major Forms of Credit Creation   Inherent in the Work of the Three Master Economists        J M Keynes, Dr Osamu Shimomura and Professor Richard Werner </vt:lpstr>
      <vt:lpstr>The Key Shimomuran Amendment   to Keynes’ Savings-Investment Equation</vt:lpstr>
      <vt:lpstr>What did Shimomura do in his economic model of Japan?</vt:lpstr>
      <vt:lpstr>Professor Kenneth K Kurihara’s Conclusion</vt:lpstr>
      <vt:lpstr>Shimomuran Economics    Will Ultimately Triumph in the West Because it</vt:lpstr>
      <vt:lpstr>My Conclusions</vt:lpstr>
      <vt:lpstr>Slide 25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Curious Case of  The Economist the West Forgot    </dc:title>
  <cp:lastModifiedBy>j.franklin</cp:lastModifiedBy>
  <cp:revision>1</cp:revision>
  <dcterms:modified xsi:type="dcterms:W3CDTF">2015-03-02T11:26:42Z</dcterms:modified>
</cp:coreProperties>
</file>