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3" r:id="rId2"/>
    <p:sldId id="310" r:id="rId3"/>
    <p:sldId id="302" r:id="rId4"/>
    <p:sldId id="301" r:id="rId5"/>
    <p:sldId id="300" r:id="rId6"/>
    <p:sldId id="305" r:id="rId7"/>
    <p:sldId id="309" r:id="rId8"/>
    <p:sldId id="308" r:id="rId9"/>
    <p:sldId id="306" r:id="rId10"/>
    <p:sldId id="307" r:id="rId11"/>
    <p:sldId id="290" r:id="rId12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E971"/>
    <a:srgbClr val="EA0000"/>
    <a:srgbClr val="FCFCD4"/>
    <a:srgbClr val="D2DFEE"/>
    <a:srgbClr val="FF66CC"/>
    <a:srgbClr val="FF99CC"/>
    <a:srgbClr val="B7CE88"/>
    <a:srgbClr val="87C7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0" autoAdjust="0"/>
    <p:restoredTop sz="85896" autoAdjust="0"/>
  </p:normalViewPr>
  <p:slideViewPr>
    <p:cSldViewPr>
      <p:cViewPr>
        <p:scale>
          <a:sx n="87" d="100"/>
          <a:sy n="87" d="100"/>
        </p:scale>
        <p:origin x="-7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Brown coffee talk: Short-term mortality variations &amp; epidemiologcial regime change. Richard Smith, Peter Kitson, Gill Newton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01CCC-141B-46C6-9365-18AF282D4B59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5B8BE-5FE6-4BEA-AD7E-BF02326507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Brown coffee talk: Short-term mortality variations &amp; epidemiologcial regime change. Richard Smith, Peter Kitson, Gill Newton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4162-563D-4F1F-AA5A-6818655CA2F5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17803-39AA-4533-8A19-0E55525C3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Interestingly,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Graunt’s</a:t>
            </a:r>
            <a:r>
              <a:rPr lang="en-GB" baseline="0" dirty="0" smtClean="0"/>
              <a:t> home parish of St Michael Cornhill records causes of death (but not ages) between October 1653 and March 1663. </a:t>
            </a:r>
            <a:r>
              <a:rPr lang="en-GB" baseline="0" dirty="0" err="1" smtClean="0"/>
              <a:t>Graunt</a:t>
            </a:r>
            <a:r>
              <a:rPr lang="en-GB" baseline="0" dirty="0" smtClean="0"/>
              <a:t> himself suffered three losses in the months prior to the publication of Observations in 1663 (New Style): his father Henry </a:t>
            </a:r>
            <a:r>
              <a:rPr lang="en-GB" baseline="0" dirty="0" err="1" smtClean="0"/>
              <a:t>Graunt</a:t>
            </a:r>
            <a:r>
              <a:rPr lang="en-GB" baseline="0" dirty="0" smtClean="0"/>
              <a:t> in March 1662 “aged” (age 70 according to Aubrey), his mother in May 1662 also “aged” and his daughter Frances in September 1662 of consumption.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Brown coffee talk: Short-term mortality variations &amp; epidemiologcial regime change. Richard Smith, Peter Kitson, Gill Newton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17803-39AA-4533-8A19-0E55525C303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Brown coffee talk: Short-term mortality variations &amp; epidemiologcial regime change. Richard Smith, Peter Kitson, Gill Newton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17803-39AA-4533-8A19-0E55525C303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Brown coffee talk: Short-term mortality variations &amp; epidemiologcial regime change. Richard Smith, Peter Kitson, Gill Newton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17803-39AA-4533-8A19-0E55525C303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1C58-2DD3-4F0F-A551-BD54688E5133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F24C-EA5A-4B74-933C-A20177B93AE6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075-2B2A-4AE7-8518-5AF858A0C056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D2F-3CA5-4E03-9904-BB9334A5A0D1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DB73-0694-45A6-B64F-95591EB61475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C24C-3F3A-4C94-BA25-CA4041401785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279-8659-4D7B-8373-33969C7841F4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C518-B0CE-4758-89FE-B4143CB661FC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DE6-ABF3-4B1F-AAD9-190C3A609BAD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7662-DF15-4D50-ABCF-3C9CA0F13A39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8AC9-9E9C-4BC6-A822-5794EC885BCC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E7C2-4750-4982-BC83-B51B2A449B4F}" type="datetime1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3314-AFC7-4148-B56B-797E28437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Parochial registration and the Bills of Mortality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700" b="1" dirty="0" smtClean="0"/>
              <a:t>Gill Newton</a:t>
            </a:r>
            <a:br>
              <a:rPr lang="en-GB" sz="2700" b="1" dirty="0" smtClean="0"/>
            </a:br>
            <a:r>
              <a:rPr lang="en-GB" sz="2700" b="1" dirty="0" smtClean="0"/>
              <a:t>Cambridge Group for the History of Population and Social structure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62040"/>
            <a:ext cx="5184576" cy="44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University of Cam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588224" y="5877272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York</a:t>
            </a:r>
          </a:p>
          <a:p>
            <a:r>
              <a:rPr lang="en-US" sz="1400" dirty="0" smtClean="0"/>
              <a:t>       1801-12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Reported ages of persons dying of “old age”/ “aged”</a:t>
            </a:r>
            <a:endParaRPr lang="en-GB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805264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err="1" smtClean="0"/>
              <a:t>Whitechapel</a:t>
            </a:r>
            <a:endParaRPr lang="en-US" sz="1400" dirty="0" smtClean="0"/>
          </a:p>
          <a:p>
            <a:r>
              <a:rPr lang="en-US" sz="1400" dirty="0" smtClean="0"/>
              <a:t>   1744-1747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5877272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nr Liverpool</a:t>
            </a:r>
          </a:p>
          <a:p>
            <a:r>
              <a:rPr lang="en-US" sz="1400" dirty="0" smtClean="0"/>
              <a:t>    1801-12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5805264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400" dirty="0" smtClean="0"/>
              <a:t>York</a:t>
            </a:r>
          </a:p>
          <a:p>
            <a:r>
              <a:rPr lang="en-US" sz="1400" dirty="0" smtClean="0"/>
              <a:t>        1770-99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5877272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Whitechapel</a:t>
            </a:r>
            <a:endParaRPr lang="en-US" sz="1400" dirty="0" smtClean="0"/>
          </a:p>
          <a:p>
            <a:r>
              <a:rPr lang="en-US" sz="1400" dirty="0" smtClean="0"/>
              <a:t>    1800-03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5877272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</a:t>
            </a:r>
            <a:r>
              <a:rPr lang="en-US" sz="1400" dirty="0" err="1" smtClean="0"/>
              <a:t>Wapping</a:t>
            </a:r>
            <a:endParaRPr lang="en-US" sz="1400" dirty="0" smtClean="0"/>
          </a:p>
          <a:p>
            <a:r>
              <a:rPr lang="en-US" sz="1400" dirty="0" smtClean="0"/>
              <a:t>    1800-02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5877272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Leeds</a:t>
            </a:r>
          </a:p>
          <a:p>
            <a:r>
              <a:rPr lang="en-US" sz="1400" dirty="0" smtClean="0"/>
              <a:t>    1801-12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5805264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1400" dirty="0" smtClean="0"/>
              <a:t>Leeds</a:t>
            </a:r>
          </a:p>
          <a:p>
            <a:r>
              <a:rPr lang="en-US" sz="1400" dirty="0" smtClean="0"/>
              <a:t>     1761-99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6364" b="82154"/>
          <a:stretch>
            <a:fillRect/>
          </a:stretch>
        </p:blipFill>
        <p:spPr bwMode="auto">
          <a:xfrm>
            <a:off x="0" y="1556792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096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Conclusions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60444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 </a:t>
            </a:r>
            <a:r>
              <a:rPr lang="en-US" sz="2000" dirty="0" err="1" smtClean="0"/>
              <a:t>Graunt’s</a:t>
            </a:r>
            <a:r>
              <a:rPr lang="en-US" sz="2000" dirty="0" smtClean="0"/>
              <a:t> evaluation of particular “casualties” provides useful clues into the range of medical conditions implied by Early Modern cause of death descriptors.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Bills did not cross-tabulate causes of death by age, but some parish registers in London and other urban areas did record a cause of death and age for each burial, and from earlier dates. From these we can evaluate 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the causes of death to which deaths in particular age groups were attributed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i="1" dirty="0" smtClean="0"/>
              <a:t>and for easily identifiable infectious diseases,  the age structure of mortality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 The aggregated totals for causes of death in the Bills of Mortality conceal variation between individual London parishes in the descriptors the Searchers used.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 Some cause of death descriptors are much more consistently applied to particular age groups (teeth) than others (old age) in different locations and/or time periods, and some descriptors fell out of use even when the underlying condition remained present (rickets, chrisom). </a:t>
            </a:r>
          </a:p>
          <a:p>
            <a:pPr marL="457200" indent="-457200">
              <a:buAutoNum type="arabicPeriod" startAt="3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096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Introduction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6044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/>
              <a:t>Graunt</a:t>
            </a:r>
            <a:r>
              <a:rPr lang="en-US" sz="2200" dirty="0" smtClean="0"/>
              <a:t> published his </a:t>
            </a:r>
            <a:r>
              <a:rPr lang="en-US" sz="2200" i="1" dirty="0" smtClean="0"/>
              <a:t>Observations </a:t>
            </a:r>
            <a:r>
              <a:rPr lang="en-US" sz="2200" dirty="0" smtClean="0"/>
              <a:t>within a year of experiencing a trio of personal tragedies that ensured he had personal experience of death reporting in London as well as an intellectual interest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He was a longstanding Londoner with a good grasp of social and economic conditions in the city and was well-placed to comment on the </a:t>
            </a:r>
            <a:r>
              <a:rPr lang="en-US" sz="2200" i="1" dirty="0" smtClean="0"/>
              <a:t>context</a:t>
            </a:r>
            <a:r>
              <a:rPr lang="en-US" sz="2200" dirty="0" smtClean="0"/>
              <a:t> of the Bills as well as to </a:t>
            </a:r>
            <a:r>
              <a:rPr lang="en-US" sz="2200" dirty="0" err="1" smtClean="0"/>
              <a:t>analyse</a:t>
            </a:r>
            <a:r>
              <a:rPr lang="en-US" sz="2200" dirty="0" smtClean="0"/>
              <a:t> their content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Today we shall consider some of </a:t>
            </a:r>
            <a:r>
              <a:rPr lang="en-US" sz="2200" dirty="0" err="1" smtClean="0"/>
              <a:t>Graunt’s</a:t>
            </a:r>
            <a:r>
              <a:rPr lang="en-US" sz="2200" dirty="0" smtClean="0"/>
              <a:t> remarks on the meaning and age-applicability of certain causes of death used in the London Bills in the light of additional age </a:t>
            </a:r>
            <a:r>
              <a:rPr lang="en-US" sz="2200" dirty="0" smtClean="0"/>
              <a:t>and cause of death information </a:t>
            </a:r>
            <a:r>
              <a:rPr lang="en-US" sz="2200" dirty="0" smtClean="0"/>
              <a:t>from parish registers, </a:t>
            </a:r>
            <a:r>
              <a:rPr lang="en-US" sz="2200" dirty="0" smtClean="0"/>
              <a:t>focusing on</a:t>
            </a:r>
            <a:r>
              <a:rPr lang="en-US" sz="2200" dirty="0" smtClean="0"/>
              <a:t> </a:t>
            </a:r>
            <a:r>
              <a:rPr lang="en-US" sz="2200" dirty="0" smtClean="0"/>
              <a:t>three case studies: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 smtClean="0"/>
              <a:t>rickets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 smtClean="0"/>
              <a:t>teeth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 smtClean="0"/>
              <a:t>old age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How causes of death were compiled for the Bills of Mortality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639"/>
            <a:ext cx="8316416" cy="56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24928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3100" b="1" dirty="0" smtClean="0"/>
              <a:t>Map showing London parishes sampled for cause of death information and ages</a:t>
            </a:r>
            <a:endParaRPr lang="en-GB" sz="31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62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11552" y="479715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000" dirty="0" smtClean="0"/>
              <a:t>      </a:t>
            </a:r>
            <a:r>
              <a:rPr lang="en-GB" sz="2000" dirty="0" err="1" smtClean="0"/>
              <a:t>Graunt’s</a:t>
            </a:r>
            <a:r>
              <a:rPr lang="en-GB" sz="2000" dirty="0" smtClean="0"/>
              <a:t> home parish of  St Michael Cornhill, about 1 mile west of this map in the city centre, was also sampled for causes of death (but not ages) in the 1650s and 1660s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100" b="1" dirty="0" smtClean="0"/>
              <a:t>Parish burial registers with ages and causes of death </a:t>
            </a:r>
            <a:br>
              <a:rPr lang="en-GB" sz="31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16</a:t>
            </a:r>
            <a:r>
              <a:rPr lang="en-GB" sz="2200" b="1" baseline="30000" dirty="0" smtClean="0"/>
              <a:t>th</a:t>
            </a:r>
            <a:r>
              <a:rPr lang="en-GB" sz="2200" b="1" dirty="0" smtClean="0"/>
              <a:t> century: St Botolph Aldgate		18</a:t>
            </a:r>
            <a:r>
              <a:rPr lang="en-GB" sz="2200" b="1" baseline="30000" dirty="0" smtClean="0"/>
              <a:t>th</a:t>
            </a:r>
            <a:r>
              <a:rPr lang="en-GB" sz="2200" b="1" dirty="0" smtClean="0"/>
              <a:t> century: St Mary Whitechapel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286" y="1124745"/>
            <a:ext cx="452371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0398"/>
          <a:stretch>
            <a:fillRect/>
          </a:stretch>
        </p:blipFill>
        <p:spPr bwMode="auto">
          <a:xfrm>
            <a:off x="0" y="1124744"/>
            <a:ext cx="4644007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100" b="1" dirty="0" smtClean="0"/>
              <a:t>A more typical, less useful parish burial register </a:t>
            </a:r>
            <a:br>
              <a:rPr lang="en-GB" sz="31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17</a:t>
            </a:r>
            <a:r>
              <a:rPr lang="en-GB" sz="2200" b="1" baseline="30000" dirty="0" smtClean="0"/>
              <a:t>th</a:t>
            </a:r>
            <a:r>
              <a:rPr lang="en-GB" sz="2200" b="1" dirty="0" smtClean="0"/>
              <a:t> century St Dunstan in the West  (where </a:t>
            </a:r>
            <a:r>
              <a:rPr lang="en-GB" sz="2200" b="1" dirty="0" err="1" smtClean="0"/>
              <a:t>Graunt</a:t>
            </a:r>
            <a:r>
              <a:rPr lang="en-GB" sz="2200" b="1" dirty="0" smtClean="0"/>
              <a:t> was buried)	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3314-AFC7-4148-B56B-797E28437A36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5222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1720" y="6237312"/>
            <a:ext cx="4896544" cy="43204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Main causes of death for infants under 1 year in London</a:t>
            </a:r>
            <a:endParaRPr lang="en-GB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22"/>
          <a:stretch>
            <a:fillRect/>
          </a:stretch>
        </p:blipFill>
        <p:spPr bwMode="auto">
          <a:xfrm>
            <a:off x="0" y="1700808"/>
            <a:ext cx="9144000" cy="329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445224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</a:t>
            </a:r>
            <a:r>
              <a:rPr lang="en-GB" sz="1700" dirty="0" smtClean="0"/>
              <a:t>The above causes account for &gt; 95% of infant burials in each location (not including stillbirths) </a:t>
            </a:r>
            <a:endParaRPr lang="en-GB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The decline of rickets burials in London</a:t>
            </a:r>
            <a:endParaRPr lang="en-GB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5" t="2439" r="1067"/>
          <a:stretch>
            <a:fillRect/>
          </a:stretch>
        </p:blipFill>
        <p:spPr bwMode="auto">
          <a:xfrm>
            <a:off x="107504" y="1196752"/>
            <a:ext cx="879262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91880" y="5949280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Leeds</a:t>
            </a:r>
          </a:p>
          <a:p>
            <a:r>
              <a:rPr lang="en-US" dirty="0" smtClean="0"/>
              <a:t>1769-1799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949280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nr Manchester</a:t>
            </a:r>
          </a:p>
          <a:p>
            <a:r>
              <a:rPr lang="en-US" dirty="0" smtClean="0"/>
              <a:t>     1794-1812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5949280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nr Liverpool  </a:t>
            </a:r>
          </a:p>
          <a:p>
            <a:r>
              <a:rPr lang="en-US" dirty="0" smtClean="0"/>
              <a:t>  1801-1812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400" b="1" dirty="0" smtClean="0"/>
              <a:t>Ages of children dying of “teeth” in London and other urban parishes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949280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Aldgate</a:t>
            </a:r>
            <a:endParaRPr lang="en-US" dirty="0" smtClean="0"/>
          </a:p>
          <a:p>
            <a:r>
              <a:rPr lang="en-US" dirty="0" smtClean="0"/>
              <a:t> 1584-1593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5949280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Whitechapel</a:t>
            </a:r>
            <a:endParaRPr lang="en-US" dirty="0" smtClean="0"/>
          </a:p>
          <a:p>
            <a:r>
              <a:rPr lang="en-US" dirty="0" smtClean="0"/>
              <a:t>  1744-1747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4328" y="5949280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Whitechapel</a:t>
            </a:r>
            <a:endParaRPr lang="en-US" dirty="0" smtClean="0"/>
          </a:p>
          <a:p>
            <a:r>
              <a:rPr lang="en-US" dirty="0" smtClean="0"/>
              <a:t>  1800-1802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54" t="16758" r="6912" b="34643"/>
          <a:stretch>
            <a:fillRect/>
          </a:stretch>
        </p:blipFill>
        <p:spPr bwMode="auto">
          <a:xfrm>
            <a:off x="0" y="1556792"/>
            <a:ext cx="9144000" cy="41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7629</TotalTime>
  <Words>623</Words>
  <Application>Microsoft Office PowerPoint</Application>
  <PresentationFormat>On-screen Show (4:3)</PresentationFormat>
  <Paragraphs>76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Parochial registration and the Bills of Mortality  Gill Newton Cambridge Group for the History of Population and Social structure </vt:lpstr>
      <vt:lpstr>Introduction</vt:lpstr>
      <vt:lpstr>How causes of death were compiled for the Bills of Mortality</vt:lpstr>
      <vt:lpstr> Map showing London parishes sampled for cause of death information and ages</vt:lpstr>
      <vt:lpstr>Parish burial registers with ages and causes of death   16th century: St Botolph Aldgate  18th century: St Mary Whitechapel</vt:lpstr>
      <vt:lpstr>A more typical, less useful parish burial register   17th century St Dunstan in the West  (where Graunt was buried) </vt:lpstr>
      <vt:lpstr>Main causes of death for infants under 1 year in London</vt:lpstr>
      <vt:lpstr>The decline of rickets burials in London</vt:lpstr>
      <vt:lpstr>Ages of children dying of “teeth” in London and other urban parishes</vt:lpstr>
      <vt:lpstr>Reported ages of persons dying of “old age”/ “aged”</vt:lpstr>
      <vt:lpstr>Conclusions</vt:lpstr>
    </vt:vector>
  </TitlesOfParts>
  <Company>University of Cambridge, Dept of Geography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ghn22</dc:creator>
  <cp:lastModifiedBy>Gill</cp:lastModifiedBy>
  <cp:revision>303</cp:revision>
  <dcterms:created xsi:type="dcterms:W3CDTF">2012-04-30T14:20:12Z</dcterms:created>
  <dcterms:modified xsi:type="dcterms:W3CDTF">2012-11-28T17:34:45Z</dcterms:modified>
</cp:coreProperties>
</file>