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68" r:id="rId2"/>
    <p:sldId id="564" r:id="rId3"/>
    <p:sldId id="553" r:id="rId4"/>
    <p:sldId id="727" r:id="rId5"/>
    <p:sldId id="721" r:id="rId6"/>
    <p:sldId id="731" r:id="rId7"/>
    <p:sldId id="666" r:id="rId8"/>
    <p:sldId id="722" r:id="rId9"/>
    <p:sldId id="723" r:id="rId10"/>
    <p:sldId id="724" r:id="rId11"/>
    <p:sldId id="725" r:id="rId12"/>
    <p:sldId id="728" r:id="rId13"/>
    <p:sldId id="679" r:id="rId14"/>
    <p:sldId id="697" r:id="rId15"/>
    <p:sldId id="698" r:id="rId16"/>
    <p:sldId id="699" r:id="rId17"/>
    <p:sldId id="700" r:id="rId18"/>
    <p:sldId id="701" r:id="rId19"/>
    <p:sldId id="702" r:id="rId20"/>
    <p:sldId id="703" r:id="rId21"/>
    <p:sldId id="704" r:id="rId22"/>
    <p:sldId id="705" r:id="rId23"/>
    <p:sldId id="706" r:id="rId24"/>
    <p:sldId id="707" r:id="rId25"/>
    <p:sldId id="708" r:id="rId26"/>
    <p:sldId id="709" r:id="rId27"/>
    <p:sldId id="710" r:id="rId28"/>
    <p:sldId id="712" r:id="rId29"/>
    <p:sldId id="711" r:id="rId30"/>
    <p:sldId id="713" r:id="rId31"/>
    <p:sldId id="668" r:id="rId32"/>
    <p:sldId id="661" r:id="rId33"/>
    <p:sldId id="657" r:id="rId34"/>
    <p:sldId id="654" r:id="rId35"/>
    <p:sldId id="662" r:id="rId36"/>
    <p:sldId id="659" r:id="rId37"/>
    <p:sldId id="658" r:id="rId38"/>
    <p:sldId id="663" r:id="rId39"/>
    <p:sldId id="655" r:id="rId40"/>
    <p:sldId id="730" r:id="rId41"/>
    <p:sldId id="684" r:id="rId42"/>
    <p:sldId id="652" r:id="rId43"/>
    <p:sldId id="660" r:id="rId44"/>
    <p:sldId id="521" r:id="rId45"/>
    <p:sldId id="571" r:id="rId46"/>
    <p:sldId id="675" r:id="rId47"/>
    <p:sldId id="714" r:id="rId48"/>
    <p:sldId id="729" r:id="rId49"/>
    <p:sldId id="676" r:id="rId50"/>
    <p:sldId id="678" r:id="rId51"/>
    <p:sldId id="677" r:id="rId52"/>
    <p:sldId id="673" r:id="rId53"/>
    <p:sldId id="670" r:id="rId54"/>
    <p:sldId id="544" r:id="rId55"/>
    <p:sldId id="665" r:id="rId56"/>
    <p:sldId id="667" r:id="rId57"/>
    <p:sldId id="685" r:id="rId58"/>
    <p:sldId id="682" r:id="rId59"/>
    <p:sldId id="687" r:id="rId60"/>
    <p:sldId id="653"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69E481"/>
    <a:srgbClr val="9EE4AA"/>
    <a:srgbClr val="FFF558"/>
    <a:srgbClr val="FFFA98"/>
    <a:srgbClr val="006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15" autoAdjust="0"/>
  </p:normalViewPr>
  <p:slideViewPr>
    <p:cSldViewPr snapToGrid="0" snapToObjects="1">
      <p:cViewPr>
        <p:scale>
          <a:sx n="100" d="100"/>
          <a:sy n="100" d="100"/>
        </p:scale>
        <p:origin x="-264" y="-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1" d="100"/>
          <a:sy n="81" d="100"/>
        </p:scale>
        <p:origin x="-295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8A2F85-FC2B-AE46-B1A9-695E74E9AB50}" type="datetimeFigureOut">
              <a:rPr lang="en-US" smtClean="0"/>
              <a:t>14/01/2016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0DF35A-AFDD-9F4D-9327-FBE8CEDAABA9}" type="slidenum">
              <a:rPr lang="en-US" smtClean="0"/>
              <a:t>‹#›</a:t>
            </a:fld>
            <a:endParaRPr lang="en-US"/>
          </a:p>
        </p:txBody>
      </p:sp>
    </p:spTree>
    <p:extLst>
      <p:ext uri="{BB962C8B-B14F-4D97-AF65-F5344CB8AC3E}">
        <p14:creationId xmlns:p14="http://schemas.microsoft.com/office/powerpoint/2010/main" val="4292091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3CB980-F879-6A44-B207-720FEEBD27C5}" type="datetimeFigureOut">
              <a:rPr lang="en-US" smtClean="0"/>
              <a:t>14/01/2016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DC419D-BAFC-ED49-978B-15129CCBC7F6}" type="slidenum">
              <a:rPr lang="en-US" smtClean="0"/>
              <a:t>‹#›</a:t>
            </a:fld>
            <a:endParaRPr lang="en-US"/>
          </a:p>
        </p:txBody>
      </p:sp>
    </p:spTree>
    <p:extLst>
      <p:ext uri="{BB962C8B-B14F-4D97-AF65-F5344CB8AC3E}">
        <p14:creationId xmlns:p14="http://schemas.microsoft.com/office/powerpoint/2010/main" val="20111854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1</a:t>
            </a:fld>
            <a:endParaRPr lang="en-US" dirty="0"/>
          </a:p>
        </p:txBody>
      </p:sp>
    </p:spTree>
    <p:extLst>
      <p:ext uri="{BB962C8B-B14F-4D97-AF65-F5344CB8AC3E}">
        <p14:creationId xmlns:p14="http://schemas.microsoft.com/office/powerpoint/2010/main" val="287262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32</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33</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34</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35</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36</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37</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38</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39</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p:spPr>
        <p:txBody>
          <a:bodyPr/>
          <a:lstStyle/>
          <a:p>
            <a:fld id="{0E78A471-D789-41F3-8A64-F8CE717DD838}" type="slidenum">
              <a:rPr lang="en-GB"/>
              <a:t>40</a:t>
            </a:fld>
            <a:endParaRPr lang="en-GB"/>
          </a:p>
        </p:txBody>
      </p:sp>
      <p:sp>
        <p:nvSpPr>
          <p:cNvPr id="40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4100" name="Text Box 2"/>
          <p:cNvSpPr txBox="1">
            <a:spLocks noGrp="1" noChangeArrowheads="1"/>
          </p:cNvSpPr>
          <p:nvPr>
            <p:ph type="body" idx="1"/>
          </p:nvPr>
        </p:nvSpPr>
        <p:spPr>
          <a:xfrm>
            <a:off x="685512" y="4343230"/>
            <a:ext cx="5486976" cy="4115139"/>
          </a:xfrm>
          <a:noFill/>
          <a:ln/>
        </p:spPr>
        <p:txBody>
          <a:bodyPr tIns="9279"/>
          <a:lstStyle/>
          <a:p>
            <a:pPr algn="just">
              <a:lnSpc>
                <a:spcPct val="93000"/>
              </a:lnSpc>
              <a:spcBef>
                <a:spcPct val="0"/>
              </a:spcBef>
              <a:tabLst>
                <a:tab pos="634643" algn="l"/>
                <a:tab pos="1269286" algn="l"/>
                <a:tab pos="1903929" algn="l"/>
                <a:tab pos="2538573" algn="l"/>
                <a:tab pos="3173216" algn="l"/>
                <a:tab pos="3807859" algn="l"/>
                <a:tab pos="4442502" algn="l"/>
                <a:tab pos="5077145" algn="l"/>
              </a:tabLst>
            </a:pPr>
            <a:r>
              <a:rPr/>
              <a:t>End‐of‐month stocks in Rutland reservoir (% of capacity), 2010–March 2012. The blue and pink envelopes represent, respectively, the highest and lowest stocks recorded (1988–2009), whilst the grey trace is the long‐term average.</a:t>
            </a:r>
          </a:p>
          <a:p>
            <a:endParaRPr/>
          </a:p>
          <a:p>
            <a:r>
              <a:rPr lang="en-GB"/>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41</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2</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South and East of England already has water stress comparable</a:t>
            </a:r>
            <a:r>
              <a:rPr lang="en-US" baseline="0" dirty="0" smtClean="0"/>
              <a:t> to that experienced in Spain and Italy. </a:t>
            </a:r>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42</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43</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45</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46</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is left wondering whether the increased prevalence of drought in the Middle East will increase or decrease political instability? We have already seen evidence that the current dispute in Syria is drought driven.</a:t>
            </a:r>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47</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9" name="Text Box 2"/>
          <p:cNvSpPr txBox="1">
            <a:spLocks noGrp="1" noChangeArrowheads="1"/>
          </p:cNvSpPr>
          <p:nvPr>
            <p:ph type="body"/>
          </p:nvPr>
        </p:nvSpPr>
        <p:spPr>
          <a:xfrm>
            <a:off x="1046350" y="4352637"/>
            <a:ext cx="4770904" cy="347806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Linking economic growth, hydrologic variability, and investment in risk </a:t>
            </a:r>
            <a:r>
              <a:rPr lang="en-GB" dirty="0" err="1">
                <a:latin typeface="Arial" charset="0"/>
                <a:cs typeface="msgothic" charset="0"/>
              </a:rPr>
              <a:t>mitigation.The</a:t>
            </a:r>
            <a:r>
              <a:rPr lang="en-GB" dirty="0">
                <a:latin typeface="Arial" charset="0"/>
                <a:cs typeface="msgothic" charset="0"/>
              </a:rPr>
              <a:t> world's river basins with a population &gt;2 million, </a:t>
            </a:r>
            <a:r>
              <a:rPr lang="en-GB" dirty="0" err="1">
                <a:latin typeface="Arial" charset="0"/>
                <a:cs typeface="msgothic" charset="0"/>
              </a:rPr>
              <a:t>colored</a:t>
            </a:r>
            <a:r>
              <a:rPr lang="en-GB" dirty="0">
                <a:latin typeface="Arial" charset="0"/>
                <a:cs typeface="msgothic" charset="0"/>
              </a:rPr>
              <a:t> according to GDP per capita of the population in the basin. The horizontal axis summarizes hydrologic variability. The vertical axis is a composite indicator of investment in infrastructure and institutional capacity. The </a:t>
            </a:r>
            <a:r>
              <a:rPr lang="en-GB" dirty="0" err="1">
                <a:latin typeface="Arial" charset="0"/>
                <a:cs typeface="msgothic" charset="0"/>
              </a:rPr>
              <a:t>colored</a:t>
            </a:r>
            <a:r>
              <a:rPr lang="en-GB" dirty="0">
                <a:latin typeface="Arial" charset="0"/>
                <a:cs typeface="msgothic" charset="0"/>
              </a:rPr>
              <a:t> contours are a linearly interpolated surface reflecting the association between variability, water security investments, and GDP. See supplementary materials for details.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49</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50</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51</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52</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53</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54</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55</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56</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57</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58</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59</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60</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7</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Rainfall in eastern Australia has been very much below average for large areas for periods of about 3 years' duration (since the conclusion of the last La Niña in autumn 2012). Long-term deficiencies also exist in eastern Australia over the 17 years since 1998.</a:t>
            </a:r>
          </a:p>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9</a:t>
            </a:fld>
            <a:endParaRPr lang="en-US"/>
          </a:p>
        </p:txBody>
      </p:sp>
    </p:spTree>
    <p:extLst>
      <p:ext uri="{BB962C8B-B14F-4D97-AF65-F5344CB8AC3E}">
        <p14:creationId xmlns:p14="http://schemas.microsoft.com/office/powerpoint/2010/main" val="413082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13</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15</a:t>
            </a:fld>
            <a:endParaRPr lang="en-US"/>
          </a:p>
        </p:txBody>
      </p:sp>
    </p:spTree>
    <p:extLst>
      <p:ext uri="{BB962C8B-B14F-4D97-AF65-F5344CB8AC3E}">
        <p14:creationId xmlns:p14="http://schemas.microsoft.com/office/powerpoint/2010/main" val="294096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31</a:t>
            </a:fld>
            <a:endParaRPr lang="en-US"/>
          </a:p>
        </p:txBody>
      </p:sp>
    </p:spTree>
    <p:extLst>
      <p:ext uri="{BB962C8B-B14F-4D97-AF65-F5344CB8AC3E}">
        <p14:creationId xmlns:p14="http://schemas.microsoft.com/office/powerpoint/2010/main" val="3989901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14/01/2016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21330158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14/01/2016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12812892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14/01/2016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6609510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GB"/>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GB"/>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977AEB3A-8214-8345-ADD8-976713CF9D2E}" type="slidenum">
              <a:rPr lang="en-GB"/>
              <a:pPr/>
              <a:t>‹#›</a:t>
            </a:fld>
            <a:endParaRPr lang="en-GB"/>
          </a:p>
        </p:txBody>
      </p:sp>
    </p:spTree>
    <p:extLst>
      <p:ext uri="{BB962C8B-B14F-4D97-AF65-F5344CB8AC3E}">
        <p14:creationId xmlns:p14="http://schemas.microsoft.com/office/powerpoint/2010/main" val="4236201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482695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14/01/2016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23077469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180B4EE-5650-474D-89C0-060E43786CF6}" type="datetimeFigureOut">
              <a:rPr lang="en-US" smtClean="0"/>
              <a:t>14/01/2016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10784498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180B4EE-5650-474D-89C0-060E43786CF6}" type="datetimeFigureOut">
              <a:rPr lang="en-US" smtClean="0"/>
              <a:t>14/01/2016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42804943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180B4EE-5650-474D-89C0-060E43786CF6}" type="datetimeFigureOut">
              <a:rPr lang="en-US" smtClean="0"/>
              <a:t>14/01/2016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22662885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180B4EE-5650-474D-89C0-060E43786CF6}" type="datetimeFigureOut">
              <a:rPr lang="en-US" smtClean="0"/>
              <a:t>14/01/2016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31521620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0B4EE-5650-474D-89C0-060E43786CF6}" type="datetimeFigureOut">
              <a:rPr lang="en-US" smtClean="0"/>
              <a:t>14/01/2016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6088726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80B4EE-5650-474D-89C0-060E43786CF6}" type="datetimeFigureOut">
              <a:rPr lang="en-US" smtClean="0"/>
              <a:t>14/01/2016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6012176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80B4EE-5650-474D-89C0-060E43786CF6}" type="datetimeFigureOut">
              <a:rPr lang="en-US" smtClean="0"/>
              <a:t>14/01/2016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15354976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0B4EE-5650-474D-89C0-060E43786CF6}" type="datetimeFigureOut">
              <a:rPr lang="en-US" smtClean="0"/>
              <a:t>14/01/2016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F0AB6-06AE-BD41-9CC1-34D7814C96AD}" type="slidenum">
              <a:rPr lang="en-US" smtClean="0"/>
              <a:t>‹#›</a:t>
            </a:fld>
            <a:endParaRPr lang="en-US"/>
          </a:p>
        </p:txBody>
      </p:sp>
      <p:pic>
        <p:nvPicPr>
          <p:cNvPr id="8" name="Picture 7" descr="D:\cracked earth copy pale.tif"/>
          <p:cNvPicPr>
            <a:picLocks noChangeAspect="1" noChangeArrowheads="1"/>
          </p:cNvPicPr>
          <p:nvPr userDrawn="1"/>
        </p:nvPicPr>
        <p:blipFill>
          <a:blip r:embed="rId15">
            <a:lum bright="64000" contrast="-88000"/>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200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6" r:id="rId12"/>
    <p:sldLayoutId id="2147483727" r:id="rId13"/>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jpeg"/><Relationship Id="rId5" Type="http://schemas.openxmlformats.org/officeDocument/2006/relationships/oleObject" Target="../embeddings/oleObject1.bin"/><Relationship Id="rId6" Type="http://schemas.openxmlformats.org/officeDocument/2006/relationships/image" Target="../media/image2.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 Id="rId3"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4" Type="http://schemas.openxmlformats.org/officeDocument/2006/relationships/image" Target="../media/image20.jpeg"/><Relationship Id="rId5" Type="http://schemas.microsoft.com/office/2007/relationships/hdphoto" Target="../media/hdphoto10.wdp"/><Relationship Id="rId6" Type="http://schemas.openxmlformats.org/officeDocument/2006/relationships/image" Target="../media/image21.jpeg"/><Relationship Id="rId7" Type="http://schemas.microsoft.com/office/2007/relationships/hdphoto" Target="../media/hdphoto11.wdp"/><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4" Type="http://schemas.openxmlformats.org/officeDocument/2006/relationships/image" Target="../media/image26.jpeg"/><Relationship Id="rId5" Type="http://schemas.microsoft.com/office/2007/relationships/hdphoto" Target="../media/hdphoto13.wdp"/><Relationship Id="rId6" Type="http://schemas.openxmlformats.org/officeDocument/2006/relationships/image" Target="../media/image27.jpeg"/><Relationship Id="rId7" Type="http://schemas.microsoft.com/office/2007/relationships/hdphoto" Target="../media/hdphoto14.wdp"/><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 Id="rId3"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microsoft.com/office/2007/relationships/hdphoto" Target="../media/hdphoto2.wdp"/><Relationship Id="rId6"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37.jpeg"/><Relationship Id="rId5" Type="http://schemas.microsoft.com/office/2007/relationships/hdphoto" Target="../media/hdphoto16.wdp"/><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 Id="rId3" Type="http://schemas.microsoft.com/office/2007/relationships/hdphoto" Target="../media/hdphoto17.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 Id="rId3" Type="http://schemas.microsoft.com/office/2007/relationships/hdphoto" Target="../media/hdphoto18.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0.emf"/><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 Id="rId3" Type="http://schemas.microsoft.com/office/2007/relationships/hdphoto" Target="../media/hdphoto19.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jpe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 Id="rId3" Type="http://schemas.microsoft.com/office/2007/relationships/hdphoto" Target="../media/hdphoto20.wdp"/></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6.jpeg"/><Relationship Id="rId5" Type="http://schemas.microsoft.com/office/2007/relationships/hdphoto" Target="../media/hdphoto21.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7.jpeg"/><Relationship Id="rId5" Type="http://schemas.microsoft.com/office/2007/relationships/hdphoto" Target="../media/hdphoto22.wdp"/><Relationship Id="rId6" Type="http://schemas.openxmlformats.org/officeDocument/2006/relationships/image" Target="../media/image48.jpeg"/><Relationship Id="rId7" Type="http://schemas.microsoft.com/office/2007/relationships/hdphoto" Target="../media/hdphoto23.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9.jpeg"/><Relationship Id="rId5" Type="http://schemas.microsoft.com/office/2007/relationships/hdphoto" Target="../media/hdphoto24.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0.png"/><Relationship Id="rId5" Type="http://schemas.openxmlformats.org/officeDocument/2006/relationships/image" Target="../media/image51.jpeg"/><Relationship Id="rId6" Type="http://schemas.microsoft.com/office/2007/relationships/hdphoto" Target="../media/hdphoto25.wd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2.jpeg"/><Relationship Id="rId5" Type="http://schemas.microsoft.com/office/2007/relationships/hdphoto" Target="../media/hdphoto26.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5.jpeg"/><Relationship Id="rId5" Type="http://schemas.microsoft.com/office/2007/relationships/hdphoto" Target="../media/hdphoto27.wdp"/><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4" Type="http://schemas.microsoft.com/office/2007/relationships/hdphoto" Target="../media/hdphoto28.wdp"/><Relationship Id="rId5" Type="http://schemas.openxmlformats.org/officeDocument/2006/relationships/image" Target="../media/image57.png"/><Relationship Id="rId6" Type="http://schemas.openxmlformats.org/officeDocument/2006/relationships/hyperlink" Target="http://onlinelibrary.wiley.com/doi/10.1002/wea.2013.68.issue-4/issuetoc" TargetMode="External"/><Relationship Id="rId7" Type="http://schemas.openxmlformats.org/officeDocument/2006/relationships/hyperlink" Target="http://onlinelibrary.wiley.com/doi/10.1002/wea.2101/full%23wea2101-fig-0008" TargetMode="External"/><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8.jpeg"/><Relationship Id="rId5" Type="http://schemas.microsoft.com/office/2007/relationships/hdphoto" Target="../media/hdphoto29.wdp"/><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9.jpeg"/><Relationship Id="rId5" Type="http://schemas.microsoft.com/office/2007/relationships/hdphoto" Target="../media/hdphoto30.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5.jpeg"/><Relationship Id="rId5" Type="http://schemas.microsoft.com/office/2007/relationships/hdphoto" Target="../media/hdphoto31.wdp"/><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4" Type="http://schemas.microsoft.com/office/2007/relationships/hdphoto" Target="../media/hdphoto32.wdp"/><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jpeg"/><Relationship Id="rId5" Type="http://schemas.microsoft.com/office/2007/relationships/hdphoto" Target="../media/hdphoto4.wdp"/><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9.jpeg"/><Relationship Id="rId5" Type="http://schemas.microsoft.com/office/2007/relationships/hdphoto" Target="../media/hdphoto33.wdp"/><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1.jpeg"/><Relationship Id="rId5" Type="http://schemas.microsoft.com/office/2007/relationships/hdphoto" Target="../media/hdphoto34.wdp"/><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4.jpeg"/><Relationship Id="rId5" Type="http://schemas.microsoft.com/office/2007/relationships/hdphoto" Target="../media/hdphoto35.wdp"/><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microsoft.com/office/2007/relationships/hdphoto" Target="../media/hdphoto6.wdp"/><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413744"/>
            <a:ext cx="7772400" cy="1470025"/>
          </a:xfrm>
        </p:spPr>
        <p:txBody>
          <a:bodyPr>
            <a:noAutofit/>
          </a:bodyPr>
          <a:lstStyle/>
          <a:p>
            <a:r>
              <a:rPr lang="en-GB" sz="4800" b="1" dirty="0">
                <a:solidFill>
                  <a:schemeClr val="tx2">
                    <a:lumMod val="75000"/>
                  </a:schemeClr>
                </a:solidFill>
              </a:rPr>
              <a:t>The </a:t>
            </a:r>
            <a:r>
              <a:rPr lang="en-GB" sz="4800" b="1" dirty="0" smtClean="0">
                <a:solidFill>
                  <a:schemeClr val="tx2">
                    <a:lumMod val="75000"/>
                  </a:schemeClr>
                </a:solidFill>
              </a:rPr>
              <a:t>Creeping Paralysis of Drought</a:t>
            </a:r>
            <a:endParaRPr lang="en-US" sz="4800" b="1" dirty="0">
              <a:solidFill>
                <a:schemeClr val="tx2">
                  <a:lumMod val="75000"/>
                </a:schemeClr>
              </a:solidFill>
            </a:endParaRPr>
          </a:p>
        </p:txBody>
      </p:sp>
      <p:sp>
        <p:nvSpPr>
          <p:cNvPr id="6" name="Subtitle 5"/>
          <p:cNvSpPr>
            <a:spLocks noGrp="1"/>
          </p:cNvSpPr>
          <p:nvPr>
            <p:ph type="subTitle" idx="1"/>
          </p:nvPr>
        </p:nvSpPr>
        <p:spPr>
          <a:xfrm>
            <a:off x="1115616" y="3104212"/>
            <a:ext cx="6858000" cy="3753787"/>
          </a:xfrm>
        </p:spPr>
        <p:txBody>
          <a:bodyPr>
            <a:noAutofit/>
          </a:bodyPr>
          <a:lstStyle/>
          <a:p>
            <a:r>
              <a:rPr lang="en-US" dirty="0" smtClean="0">
                <a:solidFill>
                  <a:srgbClr val="17375E"/>
                </a:solidFill>
              </a:rPr>
              <a:t>Carolyn Roberts</a:t>
            </a:r>
          </a:p>
          <a:p>
            <a:r>
              <a:rPr lang="en-US" dirty="0" smtClean="0">
                <a:solidFill>
                  <a:srgbClr val="17375E"/>
                </a:solidFill>
              </a:rPr>
              <a:t>Frank Jackson Foundation Professor of Environment</a:t>
            </a:r>
          </a:p>
          <a:p>
            <a:endParaRPr lang="en-US" sz="4800" dirty="0" smtClean="0">
              <a:solidFill>
                <a:srgbClr val="17375E"/>
              </a:solidFill>
            </a:endParaRPr>
          </a:p>
          <a:p>
            <a:r>
              <a:rPr lang="en-US" sz="2400" dirty="0">
                <a:solidFill>
                  <a:srgbClr val="17375E"/>
                </a:solidFill>
              </a:rPr>
              <a:t>The Knowledge Transfer Network</a:t>
            </a:r>
          </a:p>
          <a:p>
            <a:endParaRPr lang="en-US" dirty="0" smtClean="0">
              <a:solidFill>
                <a:srgbClr val="17375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582005242"/>
              </p:ext>
            </p:extLst>
          </p:nvPr>
        </p:nvGraphicFramePr>
        <p:xfrm>
          <a:off x="0" y="0"/>
          <a:ext cx="1568865" cy="1382161"/>
        </p:xfrm>
        <a:graphic>
          <a:graphicData uri="http://schemas.openxmlformats.org/presentationml/2006/ole">
            <mc:AlternateContent xmlns:mc="http://schemas.openxmlformats.org/markup-compatibility/2006">
              <mc:Choice xmlns:v="urn:schemas-microsoft-com:vml" Requires="v">
                <p:oleObj spid="_x0000_s2782" name="Image" r:id="rId5" imgW="13066560" imgH="10564920" progId="Photoshop.Image.11">
                  <p:embed/>
                </p:oleObj>
              </mc:Choice>
              <mc:Fallback>
                <p:oleObj name="Image" r:id="rId5" imgW="13066560" imgH="10564920" progId="Photoshop.Image.11">
                  <p:embed/>
                  <p:pic>
                    <p:nvPicPr>
                      <p:cNvPr id="0" name=""/>
                      <p:cNvPicPr/>
                      <p:nvPr/>
                    </p:nvPicPr>
                    <p:blipFill>
                      <a:blip r:embed="rId6"/>
                      <a:stretch>
                        <a:fillRect/>
                      </a:stretch>
                    </p:blipFill>
                    <p:spPr>
                      <a:xfrm>
                        <a:off x="0" y="0"/>
                        <a:ext cx="1568865" cy="1382161"/>
                      </a:xfrm>
                      <a:prstGeom prst="rect">
                        <a:avLst/>
                      </a:prstGeom>
                    </p:spPr>
                  </p:pic>
                </p:oleObj>
              </mc:Fallback>
            </mc:AlternateContent>
          </a:graphicData>
        </a:graphic>
      </p:graphicFrame>
    </p:spTree>
    <p:extLst>
      <p:ext uri="{BB962C8B-B14F-4D97-AF65-F5344CB8AC3E}">
        <p14:creationId xmlns:p14="http://schemas.microsoft.com/office/powerpoint/2010/main" val="30677502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5465" y="782638"/>
            <a:ext cx="8873068" cy="59309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290" y="2368020"/>
            <a:ext cx="2139244" cy="120332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4533" y="1070654"/>
            <a:ext cx="2311400" cy="1297366"/>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6932" y="5096391"/>
            <a:ext cx="2332567" cy="1313415"/>
          </a:xfrm>
          <a:prstGeom prst="rect">
            <a:avLst/>
          </a:prstGeom>
        </p:spPr>
      </p:pic>
    </p:spTree>
    <p:extLst>
      <p:ext uri="{BB962C8B-B14F-4D97-AF65-F5344CB8AC3E}">
        <p14:creationId xmlns:p14="http://schemas.microsoft.com/office/powerpoint/2010/main" val="6524668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304800" y="152400"/>
            <a:ext cx="8692444" cy="6519333"/>
          </a:xfrm>
          <a:prstGeom prst="rect">
            <a:avLst/>
          </a:prstGeom>
        </p:spPr>
      </p:pic>
    </p:spTree>
    <p:extLst>
      <p:ext uri="{BB962C8B-B14F-4D97-AF65-F5344CB8AC3E}">
        <p14:creationId xmlns:p14="http://schemas.microsoft.com/office/powerpoint/2010/main" val="2895243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3434" y="168275"/>
            <a:ext cx="2644299" cy="1762125"/>
          </a:xfrm>
          <a:prstGeom prst="rect">
            <a:avLst/>
          </a:prstGeom>
        </p:spPr>
      </p:pic>
      <p:pic>
        <p:nvPicPr>
          <p:cNvPr id="5" name="Picture 4"/>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304800" y="168275"/>
            <a:ext cx="2643188" cy="1762125"/>
          </a:xfrm>
          <a:prstGeom prst="rect">
            <a:avLst/>
          </a:prstGeom>
        </p:spPr>
      </p:pic>
    </p:spTree>
    <p:extLst>
      <p:ext uri="{BB962C8B-B14F-4D97-AF65-F5344CB8AC3E}">
        <p14:creationId xmlns:p14="http://schemas.microsoft.com/office/powerpoint/2010/main" val="2670797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Syria’s civil war clip</a:t>
            </a:r>
            <a:endParaRPr lang="en-US" dirty="0"/>
          </a:p>
        </p:txBody>
      </p:sp>
      <p:sp>
        <p:nvSpPr>
          <p:cNvPr id="3" name="Rectangle 2"/>
          <p:cNvSpPr/>
          <p:nvPr/>
        </p:nvSpPr>
        <p:spPr>
          <a:xfrm>
            <a:off x="2286000" y="3105835"/>
            <a:ext cx="4572000" cy="646331"/>
          </a:xfrm>
          <a:prstGeom prst="rect">
            <a:avLst/>
          </a:prstGeom>
        </p:spPr>
        <p:txBody>
          <a:bodyPr>
            <a:spAutoFit/>
          </a:bodyPr>
          <a:lstStyle/>
          <a:p>
            <a:r>
              <a:rPr lang="en-US" dirty="0"/>
              <a:t>https://</a:t>
            </a:r>
            <a:r>
              <a:rPr lang="en-US" dirty="0" err="1"/>
              <a:t>www.youtube.com</a:t>
            </a:r>
            <a:r>
              <a:rPr lang="en-US" dirty="0"/>
              <a:t>/</a:t>
            </a:r>
            <a:r>
              <a:rPr lang="en-US" dirty="0" err="1"/>
              <a:t>watch?v</a:t>
            </a:r>
            <a:r>
              <a:rPr lang="en-US" dirty="0"/>
              <a:t>=Um_0hydzXaM</a:t>
            </a:r>
          </a:p>
        </p:txBody>
      </p:sp>
    </p:spTree>
    <p:extLst>
      <p:ext uri="{BB962C8B-B14F-4D97-AF65-F5344CB8AC3E}">
        <p14:creationId xmlns:p14="http://schemas.microsoft.com/office/powerpoint/2010/main" val="30698867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6" name="Picture 1032" descr="http://www.grabovrat.com/mapsViews/mapsViewsFig/mapsViews810.jpg"/>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81000" y="1828800"/>
            <a:ext cx="3962400" cy="2708275"/>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1028" descr="http://www.bcma.co.uk/spain-map.gif"/>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810000" y="2819400"/>
            <a:ext cx="5121275" cy="3840163"/>
          </a:xfrm>
          <a:prstGeom prst="rect">
            <a:avLst/>
          </a:prstGeom>
          <a:noFill/>
          <a:extLst>
            <a:ext uri="{909E8E84-426E-40dd-AFC4-6F175D3DCCD1}">
              <a14:hiddenFill xmlns:a14="http://schemas.microsoft.com/office/drawing/2010/main">
                <a:solidFill>
                  <a:srgbClr val="FFFFFF"/>
                </a:solidFill>
              </a14:hiddenFill>
            </a:ext>
          </a:extLst>
        </p:spPr>
      </p:pic>
      <p:sp>
        <p:nvSpPr>
          <p:cNvPr id="68613" name="Rectangle 1029"/>
          <p:cNvSpPr>
            <a:spLocks noGrp="1" noChangeArrowheads="1"/>
          </p:cNvSpPr>
          <p:nvPr>
            <p:ph type="title"/>
          </p:nvPr>
        </p:nvSpPr>
        <p:spPr>
          <a:xfrm>
            <a:off x="381000" y="152400"/>
            <a:ext cx="8763000" cy="1143000"/>
          </a:xfrm>
        </p:spPr>
        <p:txBody>
          <a:bodyPr/>
          <a:lstStyle/>
          <a:p>
            <a:r>
              <a:rPr lang="en-GB" dirty="0" smtClean="0"/>
              <a:t>Drought in </a:t>
            </a:r>
            <a:r>
              <a:rPr lang="en-GB" dirty="0" err="1" smtClean="0"/>
              <a:t>Andalucia</a:t>
            </a:r>
            <a:r>
              <a:rPr lang="en-GB" dirty="0"/>
              <a:t>, </a:t>
            </a:r>
            <a:r>
              <a:rPr lang="en-GB" dirty="0" smtClean="0"/>
              <a:t>Spain, 1992-5</a:t>
            </a:r>
            <a:endParaRPr lang="en-GB" dirty="0"/>
          </a:p>
        </p:txBody>
      </p:sp>
      <p:pic>
        <p:nvPicPr>
          <p:cNvPr id="68610" name="Picture 1026" descr="I:\SpainMap.tif"/>
          <p:cNvPicPr>
            <a:picLocks noChangeAspect="1" noChangeArrowheads="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828800" y="4876800"/>
            <a:ext cx="2292350" cy="164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698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Snow mountain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067" y="262466"/>
            <a:ext cx="3716866" cy="2245454"/>
          </a:xfrm>
          <a:prstGeom prst="rect">
            <a:avLst/>
          </a:prstGeom>
          <a:noFill/>
          <a:extLst>
            <a:ext uri="{909E8E84-426E-40dd-AFC4-6F175D3DCCD1}">
              <a14:hiddenFill xmlns:a14="http://schemas.microsoft.com/office/drawing/2010/main">
                <a:solidFill>
                  <a:srgbClr val="FFFFFF"/>
                </a:solidFill>
              </a14:hiddenFill>
            </a:ext>
          </a:extLst>
        </p:spPr>
      </p:pic>
      <p:sp>
        <p:nvSpPr>
          <p:cNvPr id="41987" name="Rectangle 3"/>
          <p:cNvSpPr>
            <a:spLocks noGrp="1" noChangeArrowheads="1"/>
          </p:cNvSpPr>
          <p:nvPr>
            <p:ph type="title"/>
          </p:nvPr>
        </p:nvSpPr>
        <p:spPr>
          <a:xfrm>
            <a:off x="4334933" y="262466"/>
            <a:ext cx="3166534" cy="838200"/>
          </a:xfrm>
        </p:spPr>
        <p:txBody>
          <a:bodyPr>
            <a:noAutofit/>
          </a:bodyPr>
          <a:lstStyle/>
          <a:p>
            <a:pPr algn="l"/>
            <a:r>
              <a:rPr lang="en-GB" sz="2800" b="0" dirty="0"/>
              <a:t>Sierra Nevada winter snows</a:t>
            </a:r>
          </a:p>
        </p:txBody>
      </p:sp>
      <p:pic>
        <p:nvPicPr>
          <p:cNvPr id="41988" name="Picture 4" descr="I:\farmed hillside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067" y="2755898"/>
            <a:ext cx="3849149" cy="2269067"/>
          </a:xfrm>
          <a:prstGeom prst="rect">
            <a:avLst/>
          </a:prstGeom>
          <a:noFill/>
          <a:extLst>
            <a:ext uri="{909E8E84-426E-40dd-AFC4-6F175D3DCCD1}">
              <a14:hiddenFill xmlns:a14="http://schemas.microsoft.com/office/drawing/2010/main">
                <a:solidFill>
                  <a:srgbClr val="FFFFFF"/>
                </a:solidFill>
              </a14:hiddenFill>
            </a:ext>
          </a:extLst>
        </p:spPr>
      </p:pic>
      <p:sp>
        <p:nvSpPr>
          <p:cNvPr id="41989" name="Text Box 5"/>
          <p:cNvSpPr txBox="1">
            <a:spLocks noChangeArrowheads="1"/>
          </p:cNvSpPr>
          <p:nvPr/>
        </p:nvSpPr>
        <p:spPr bwMode="auto">
          <a:xfrm>
            <a:off x="4334932" y="2045161"/>
            <a:ext cx="414866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GB" sz="2800" dirty="0"/>
              <a:t>T</a:t>
            </a:r>
            <a:r>
              <a:rPr lang="en-GB" sz="2800" dirty="0" smtClean="0"/>
              <a:t>erraced farms </a:t>
            </a:r>
            <a:r>
              <a:rPr lang="en-GB" sz="2800" dirty="0"/>
              <a:t>with dry olive and </a:t>
            </a:r>
            <a:r>
              <a:rPr lang="en-GB" sz="2800" dirty="0" smtClean="0"/>
              <a:t>vine cultivation. Citrus plantations further down</a:t>
            </a:r>
            <a:endParaRPr lang="en-GB" sz="2800" dirty="0"/>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9177" y="4076698"/>
            <a:ext cx="4303890" cy="2582334"/>
          </a:xfrm>
          <a:prstGeom prst="rect">
            <a:avLst/>
          </a:prstGeom>
        </p:spPr>
      </p:pic>
      <p:sp>
        <p:nvSpPr>
          <p:cNvPr id="3" name="TextBox 2"/>
          <p:cNvSpPr txBox="1"/>
          <p:nvPr/>
        </p:nvSpPr>
        <p:spPr>
          <a:xfrm>
            <a:off x="307984" y="5534047"/>
            <a:ext cx="4026949" cy="954107"/>
          </a:xfrm>
          <a:prstGeom prst="rect">
            <a:avLst/>
          </a:prstGeom>
          <a:noFill/>
        </p:spPr>
        <p:txBody>
          <a:bodyPr wrap="square" rtlCol="0">
            <a:spAutoFit/>
          </a:bodyPr>
          <a:lstStyle/>
          <a:p>
            <a:pPr algn="r"/>
            <a:r>
              <a:rPr lang="en-US" sz="2800" dirty="0" smtClean="0"/>
              <a:t>Beach resorts along the coast</a:t>
            </a:r>
            <a:endParaRPr lang="en-US" sz="2800" dirty="0"/>
          </a:p>
        </p:txBody>
      </p:sp>
    </p:spTree>
    <p:extLst>
      <p:ext uri="{BB962C8B-B14F-4D97-AF65-F5344CB8AC3E}">
        <p14:creationId xmlns:p14="http://schemas.microsoft.com/office/powerpoint/2010/main" val="22444849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26" descr="I:\Isoyetas Medias Anuale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497581" y="1468994"/>
            <a:ext cx="7417819" cy="5163581"/>
          </a:xfrm>
          <a:prstGeom prst="rect">
            <a:avLst/>
          </a:prstGeom>
          <a:noFill/>
          <a:extLst>
            <a:ext uri="{909E8E84-426E-40dd-AFC4-6F175D3DCCD1}">
              <a14:hiddenFill xmlns:a14="http://schemas.microsoft.com/office/drawing/2010/main">
                <a:solidFill>
                  <a:srgbClr val="FFFFFF"/>
                </a:solidFill>
              </a14:hiddenFill>
            </a:ext>
          </a:extLst>
        </p:spPr>
      </p:pic>
      <p:sp>
        <p:nvSpPr>
          <p:cNvPr id="29699" name="Rectangle 1027"/>
          <p:cNvSpPr>
            <a:spLocks noGrp="1" noChangeArrowheads="1"/>
          </p:cNvSpPr>
          <p:nvPr>
            <p:ph type="title"/>
          </p:nvPr>
        </p:nvSpPr>
        <p:spPr>
          <a:xfrm>
            <a:off x="2336800" y="0"/>
            <a:ext cx="7772400" cy="1143000"/>
          </a:xfrm>
        </p:spPr>
        <p:txBody>
          <a:bodyPr/>
          <a:lstStyle/>
          <a:p>
            <a:r>
              <a:rPr lang="en-GB" dirty="0"/>
              <a:t>Annual Rainfall, mm</a:t>
            </a:r>
          </a:p>
        </p:txBody>
      </p:sp>
      <p:sp>
        <p:nvSpPr>
          <p:cNvPr id="29700" name="Text Box 1028"/>
          <p:cNvSpPr txBox="1">
            <a:spLocks noChangeArrowheads="1"/>
          </p:cNvSpPr>
          <p:nvPr/>
        </p:nvSpPr>
        <p:spPr bwMode="auto">
          <a:xfrm>
            <a:off x="6468534" y="4927600"/>
            <a:ext cx="2446866" cy="1477327"/>
          </a:xfrm>
          <a:prstGeom prst="rect">
            <a:avLst/>
          </a:prstGeom>
          <a:solidFill>
            <a:schemeClr val="bg1"/>
          </a:solidFill>
          <a:ln>
            <a:noFill/>
          </a:ln>
          <a:effectLst/>
          <a:extLst/>
        </p:spPr>
        <p:txBody>
          <a:bodyPr wrap="square">
            <a:spAutoFit/>
          </a:bodyPr>
          <a:lstStyle/>
          <a:p>
            <a:pPr>
              <a:spcBef>
                <a:spcPct val="50000"/>
              </a:spcBef>
            </a:pPr>
            <a:r>
              <a:rPr lang="en-GB" b="1" dirty="0">
                <a:latin typeface="Arial" charset="0"/>
              </a:rPr>
              <a:t>Dark blue &gt;800mm</a:t>
            </a:r>
          </a:p>
          <a:p>
            <a:pPr>
              <a:spcBef>
                <a:spcPct val="50000"/>
              </a:spcBef>
            </a:pPr>
            <a:r>
              <a:rPr lang="en-GB" b="1" dirty="0">
                <a:latin typeface="Arial" charset="0"/>
              </a:rPr>
              <a:t>Pale blue 500-800mm</a:t>
            </a:r>
          </a:p>
          <a:p>
            <a:pPr>
              <a:spcBef>
                <a:spcPct val="50000"/>
              </a:spcBef>
            </a:pPr>
            <a:r>
              <a:rPr lang="en-GB" b="1" dirty="0">
                <a:latin typeface="Arial" charset="0"/>
              </a:rPr>
              <a:t>White &lt;500mm</a:t>
            </a:r>
          </a:p>
        </p:txBody>
      </p:sp>
      <p:grpSp>
        <p:nvGrpSpPr>
          <p:cNvPr id="5" name="Group 4"/>
          <p:cNvGrpSpPr/>
          <p:nvPr/>
        </p:nvGrpSpPr>
        <p:grpSpPr>
          <a:xfrm>
            <a:off x="93132" y="208970"/>
            <a:ext cx="3046982" cy="3087260"/>
            <a:chOff x="93132" y="208970"/>
            <a:chExt cx="3046982" cy="3087260"/>
          </a:xfrm>
        </p:grpSpPr>
        <p:grpSp>
          <p:nvGrpSpPr>
            <p:cNvPr id="4" name="Group 3"/>
            <p:cNvGrpSpPr/>
            <p:nvPr/>
          </p:nvGrpSpPr>
          <p:grpSpPr>
            <a:xfrm>
              <a:off x="728133" y="208970"/>
              <a:ext cx="2411981" cy="3087260"/>
              <a:chOff x="636019" y="208970"/>
              <a:chExt cx="2411981" cy="3087260"/>
            </a:xfrm>
          </p:grpSpPr>
          <p:pic>
            <p:nvPicPr>
              <p:cNvPr id="2" name="Picture 1"/>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636019" y="208970"/>
                <a:ext cx="2411981" cy="3087260"/>
              </a:xfrm>
              <a:prstGeom prst="rect">
                <a:avLst/>
              </a:prstGeom>
            </p:spPr>
          </p:pic>
          <p:sp>
            <p:nvSpPr>
              <p:cNvPr id="3" name="Rectangle 2"/>
              <p:cNvSpPr/>
              <p:nvPr/>
            </p:nvSpPr>
            <p:spPr>
              <a:xfrm>
                <a:off x="931333" y="1574800"/>
                <a:ext cx="474134" cy="711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a:off x="93132" y="1143000"/>
              <a:ext cx="1270001" cy="1715614"/>
            </a:xfrm>
            <a:prstGeom prst="rect">
              <a:avLst/>
            </a:prstGeom>
          </p:spPr>
        </p:pic>
      </p:grpSp>
    </p:spTree>
    <p:extLst>
      <p:ext uri="{BB962C8B-B14F-4D97-AF65-F5344CB8AC3E}">
        <p14:creationId xmlns:p14="http://schemas.microsoft.com/office/powerpoint/2010/main" val="25671835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D:\Arched dam terrace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3581400"/>
            <a:ext cx="3886200" cy="2763838"/>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I:\Alhambra poo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19800" y="2971800"/>
            <a:ext cx="2968625" cy="3657600"/>
          </a:xfrm>
          <a:prstGeom prst="rect">
            <a:avLst/>
          </a:prstGeom>
          <a:noFill/>
          <a:extLst>
            <a:ext uri="{909E8E84-426E-40dd-AFC4-6F175D3DCCD1}">
              <a14:hiddenFill xmlns:a14="http://schemas.microsoft.com/office/drawing/2010/main">
                <a:solidFill>
                  <a:srgbClr val="FFFFFF"/>
                </a:solidFill>
              </a14:hiddenFill>
            </a:ext>
          </a:extLst>
        </p:spPr>
      </p:pic>
      <p:sp>
        <p:nvSpPr>
          <p:cNvPr id="15366" name="Rectangle 6"/>
          <p:cNvSpPr>
            <a:spLocks noGrp="1" noChangeArrowheads="1"/>
          </p:cNvSpPr>
          <p:nvPr>
            <p:ph type="title"/>
          </p:nvPr>
        </p:nvSpPr>
        <p:spPr>
          <a:xfrm>
            <a:off x="454025" y="657880"/>
            <a:ext cx="3039533" cy="1905000"/>
          </a:xfrm>
        </p:spPr>
        <p:txBody>
          <a:bodyPr>
            <a:normAutofit fontScale="90000"/>
          </a:bodyPr>
          <a:lstStyle/>
          <a:p>
            <a:r>
              <a:rPr lang="en-GB" dirty="0"/>
              <a:t>Historic approaches to water management in </a:t>
            </a:r>
            <a:r>
              <a:rPr lang="en-GB" dirty="0" err="1"/>
              <a:t>Andalucia</a:t>
            </a:r>
            <a:endParaRPr lang="en-GB" dirty="0"/>
          </a:p>
        </p:txBody>
      </p:sp>
      <p:sp>
        <p:nvSpPr>
          <p:cNvPr id="15367" name="Text Box 7"/>
          <p:cNvSpPr txBox="1">
            <a:spLocks noChangeArrowheads="1"/>
          </p:cNvSpPr>
          <p:nvPr/>
        </p:nvSpPr>
        <p:spPr bwMode="auto">
          <a:xfrm>
            <a:off x="228599" y="6396335"/>
            <a:ext cx="5969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GB" sz="2400" dirty="0" err="1" smtClean="0">
                <a:latin typeface="Arial" charset="0"/>
              </a:rPr>
              <a:t>Aquaducts</a:t>
            </a:r>
            <a:r>
              <a:rPr lang="en-GB" sz="2400" dirty="0" smtClean="0">
                <a:latin typeface="Arial" charset="0"/>
              </a:rPr>
              <a:t> </a:t>
            </a:r>
            <a:r>
              <a:rPr lang="en-GB" sz="2400" dirty="0">
                <a:latin typeface="Arial" charset="0"/>
              </a:rPr>
              <a:t>from Roman times onwards</a:t>
            </a:r>
          </a:p>
        </p:txBody>
      </p:sp>
      <p:sp>
        <p:nvSpPr>
          <p:cNvPr id="15368" name="Text Box 8"/>
          <p:cNvSpPr txBox="1">
            <a:spLocks noChangeArrowheads="1"/>
          </p:cNvSpPr>
          <p:nvPr/>
        </p:nvSpPr>
        <p:spPr bwMode="auto">
          <a:xfrm>
            <a:off x="454025" y="337860"/>
            <a:ext cx="853440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lnSpc>
                <a:spcPct val="50000"/>
              </a:lnSpc>
              <a:spcBef>
                <a:spcPct val="50000"/>
              </a:spcBef>
            </a:pPr>
            <a:r>
              <a:rPr lang="en-GB" sz="2400" dirty="0">
                <a:latin typeface="Arial" charset="0"/>
              </a:rPr>
              <a:t>Arabic style water </a:t>
            </a:r>
            <a:r>
              <a:rPr lang="en-GB" sz="2400" dirty="0" smtClean="0">
                <a:latin typeface="Arial" charset="0"/>
              </a:rPr>
              <a:t>management </a:t>
            </a:r>
          </a:p>
          <a:p>
            <a:pPr algn="r">
              <a:lnSpc>
                <a:spcPct val="50000"/>
              </a:lnSpc>
              <a:spcBef>
                <a:spcPct val="50000"/>
              </a:spcBef>
            </a:pPr>
            <a:r>
              <a:rPr lang="en-GB" sz="2400" dirty="0" smtClean="0">
                <a:latin typeface="Arial" charset="0"/>
              </a:rPr>
              <a:t>in </a:t>
            </a:r>
            <a:r>
              <a:rPr lang="en-GB" sz="2400" dirty="0">
                <a:latin typeface="Arial" charset="0"/>
              </a:rPr>
              <a:t>the </a:t>
            </a:r>
            <a:r>
              <a:rPr lang="en-GB" sz="2400" dirty="0" smtClean="0">
                <a:latin typeface="Arial" charset="0"/>
              </a:rPr>
              <a:t>Alhambra </a:t>
            </a:r>
          </a:p>
          <a:p>
            <a:pPr algn="r">
              <a:lnSpc>
                <a:spcPct val="50000"/>
              </a:lnSpc>
              <a:spcBef>
                <a:spcPct val="50000"/>
              </a:spcBef>
            </a:pPr>
            <a:r>
              <a:rPr lang="en-GB" sz="2400" dirty="0" smtClean="0">
                <a:latin typeface="Arial" charset="0"/>
              </a:rPr>
              <a:t>gardens, </a:t>
            </a:r>
            <a:r>
              <a:rPr lang="en-GB" sz="2400" dirty="0">
                <a:latin typeface="Arial" charset="0"/>
              </a:rPr>
              <a:t>Granada</a:t>
            </a:r>
          </a:p>
        </p:txBody>
      </p:sp>
      <p:pic>
        <p:nvPicPr>
          <p:cNvPr id="15370" name="Picture 10" descr="I:\water falls alhambra.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23745" y="827213"/>
            <a:ext cx="210978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descr="D:\fountain.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81851" y="3276600"/>
            <a:ext cx="1503363"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3176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D:\Channel concrete sluic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8600" y="3352800"/>
            <a:ext cx="5486400" cy="3362325"/>
          </a:xfrm>
          <a:prstGeom prst="rect">
            <a:avLst/>
          </a:prstGeom>
          <a:noFill/>
          <a:extLst>
            <a:ext uri="{909E8E84-426E-40dd-AFC4-6F175D3DCCD1}">
              <a14:hiddenFill xmlns:a14="http://schemas.microsoft.com/office/drawing/2010/main">
                <a:solidFill>
                  <a:srgbClr val="FFFFFF"/>
                </a:solidFill>
              </a14:hiddenFill>
            </a:ext>
          </a:extLst>
        </p:spPr>
      </p:pic>
      <p:sp>
        <p:nvSpPr>
          <p:cNvPr id="16388" name="Rectangle 4"/>
          <p:cNvSpPr>
            <a:spLocks noGrp="1" noChangeArrowheads="1"/>
          </p:cNvSpPr>
          <p:nvPr>
            <p:ph type="title"/>
          </p:nvPr>
        </p:nvSpPr>
        <p:spPr>
          <a:xfrm>
            <a:off x="457200" y="609600"/>
            <a:ext cx="9144000" cy="1143000"/>
          </a:xfrm>
        </p:spPr>
        <p:txBody>
          <a:bodyPr>
            <a:normAutofit fontScale="90000"/>
          </a:bodyPr>
          <a:lstStyle/>
          <a:p>
            <a:pPr algn="l"/>
            <a:r>
              <a:rPr lang="en-GB" dirty="0" smtClean="0"/>
              <a:t>Modern irrigation </a:t>
            </a:r>
            <a:r>
              <a:rPr lang="en-GB" dirty="0"/>
              <a:t>channels take water down towards the coast from reservoirs and springs</a:t>
            </a:r>
          </a:p>
        </p:txBody>
      </p:sp>
      <p:pic>
        <p:nvPicPr>
          <p:cNvPr id="16389" name="Picture 5" descr="I:\Concrete water channe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0" y="2438400"/>
            <a:ext cx="3482975"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0647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lake blue sky landscap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219200"/>
            <a:ext cx="7696200" cy="5186363"/>
          </a:xfrm>
          <a:prstGeom prst="rect">
            <a:avLst/>
          </a:prstGeom>
          <a:noFill/>
          <a:extLst>
            <a:ext uri="{909E8E84-426E-40dd-AFC4-6F175D3DCCD1}">
              <a14:hiddenFill xmlns:a14="http://schemas.microsoft.com/office/drawing/2010/main">
                <a:solidFill>
                  <a:srgbClr val="FFFFFF"/>
                </a:solidFill>
              </a14:hiddenFill>
            </a:ext>
          </a:extLst>
        </p:spPr>
      </p:pic>
      <p:sp>
        <p:nvSpPr>
          <p:cNvPr id="48131" name="Rectangle 3"/>
          <p:cNvSpPr>
            <a:spLocks noGrp="1" noChangeArrowheads="1"/>
          </p:cNvSpPr>
          <p:nvPr>
            <p:ph type="title"/>
          </p:nvPr>
        </p:nvSpPr>
        <p:spPr>
          <a:xfrm>
            <a:off x="685800" y="304800"/>
            <a:ext cx="7772400" cy="1143000"/>
          </a:xfrm>
        </p:spPr>
        <p:txBody>
          <a:bodyPr/>
          <a:lstStyle/>
          <a:p>
            <a:r>
              <a:rPr lang="en-GB" dirty="0" smtClean="0"/>
              <a:t>Reservoir levels - December </a:t>
            </a:r>
            <a:r>
              <a:rPr lang="en-GB" dirty="0"/>
              <a:t>1993</a:t>
            </a:r>
          </a:p>
        </p:txBody>
      </p:sp>
    </p:spTree>
    <p:extLst>
      <p:ext uri="{BB962C8B-B14F-4D97-AF65-F5344CB8AC3E}">
        <p14:creationId xmlns:p14="http://schemas.microsoft.com/office/powerpoint/2010/main" val="23205620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Screen Shot 2015-11-09 at 19.20.45.png"/>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33000"/>
                    </a14:imgEffect>
                    <a14:imgEffect>
                      <a14:brightnessContrast contrast="20000"/>
                    </a14:imgEffect>
                  </a14:imgLayer>
                </a14:imgProps>
              </a:ext>
              <a:ext uri="{28A0092B-C50C-407E-A947-70E740481C1C}">
                <a14:useLocalDpi xmlns:a14="http://schemas.microsoft.com/office/drawing/2010/main"/>
              </a:ext>
            </a:extLst>
          </a:blip>
          <a:srcRect l="2035" r="6675"/>
          <a:stretch/>
        </p:blipFill>
        <p:spPr>
          <a:xfrm>
            <a:off x="1388535" y="677333"/>
            <a:ext cx="6832600" cy="6009856"/>
          </a:xfrm>
          <a:prstGeom prst="rect">
            <a:avLst/>
          </a:prstGeom>
        </p:spPr>
      </p:pic>
      <p:sp>
        <p:nvSpPr>
          <p:cNvPr id="3" name="Title 2"/>
          <p:cNvSpPr>
            <a:spLocks noGrp="1"/>
          </p:cNvSpPr>
          <p:nvPr>
            <p:ph type="title"/>
          </p:nvPr>
        </p:nvSpPr>
        <p:spPr>
          <a:xfrm>
            <a:off x="0" y="-250295"/>
            <a:ext cx="9144000" cy="1143000"/>
          </a:xfrm>
        </p:spPr>
        <p:txBody>
          <a:bodyPr>
            <a:normAutofit/>
          </a:bodyPr>
          <a:lstStyle/>
          <a:p>
            <a:r>
              <a:rPr lang="en-US" sz="3200" dirty="0" smtClean="0">
                <a:solidFill>
                  <a:srgbClr val="17375E"/>
                </a:solidFill>
              </a:rPr>
              <a:t>World Economic Forum’s Global Risks Report 2015. </a:t>
            </a:r>
            <a:endParaRPr lang="en-US" sz="3200" dirty="0">
              <a:solidFill>
                <a:srgbClr val="17375E"/>
              </a:solidFill>
            </a:endParaRPr>
          </a:p>
        </p:txBody>
      </p:sp>
      <p:sp>
        <p:nvSpPr>
          <p:cNvPr id="4" name="Oval 3"/>
          <p:cNvSpPr/>
          <p:nvPr/>
        </p:nvSpPr>
        <p:spPr>
          <a:xfrm>
            <a:off x="6925733" y="3217333"/>
            <a:ext cx="1126066" cy="67733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051800" y="3099136"/>
            <a:ext cx="1507066" cy="1015663"/>
          </a:xfrm>
          <a:prstGeom prst="rect">
            <a:avLst/>
          </a:prstGeom>
          <a:noFill/>
        </p:spPr>
        <p:txBody>
          <a:bodyPr wrap="square" rtlCol="0">
            <a:spAutoFit/>
          </a:bodyPr>
          <a:lstStyle/>
          <a:p>
            <a:r>
              <a:rPr lang="en-US" sz="2000" dirty="0" smtClean="0">
                <a:solidFill>
                  <a:srgbClr val="FF0000"/>
                </a:solidFill>
              </a:rPr>
              <a:t>Extreme weather events</a:t>
            </a:r>
            <a:endParaRPr lang="en-US" sz="2000" dirty="0">
              <a:solidFill>
                <a:srgbClr val="FF0000"/>
              </a:solidFill>
            </a:endParaRPr>
          </a:p>
        </p:txBody>
      </p:sp>
      <p:sp>
        <p:nvSpPr>
          <p:cNvPr id="6" name="Oval 5"/>
          <p:cNvSpPr/>
          <p:nvPr/>
        </p:nvSpPr>
        <p:spPr>
          <a:xfrm>
            <a:off x="6163732" y="677333"/>
            <a:ext cx="1253067" cy="72813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467602" y="677333"/>
            <a:ext cx="1507066" cy="400110"/>
          </a:xfrm>
          <a:prstGeom prst="rect">
            <a:avLst/>
          </a:prstGeom>
          <a:noFill/>
        </p:spPr>
        <p:txBody>
          <a:bodyPr wrap="square" rtlCol="0">
            <a:spAutoFit/>
          </a:bodyPr>
          <a:lstStyle/>
          <a:p>
            <a:r>
              <a:rPr lang="en-US" sz="2000" dirty="0" smtClean="0">
                <a:solidFill>
                  <a:srgbClr val="FF0000"/>
                </a:solidFill>
              </a:rPr>
              <a:t>Water crises</a:t>
            </a:r>
            <a:endParaRPr lang="en-US" sz="2000" dirty="0">
              <a:solidFill>
                <a:srgbClr val="FF0000"/>
              </a:solidFill>
            </a:endParaRPr>
          </a:p>
        </p:txBody>
      </p:sp>
      <p:pic>
        <p:nvPicPr>
          <p:cNvPr id="8" name="Picture 3" descr="D:\cracked earth copy pale.t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198438"/>
            <a:ext cx="9906000" cy="705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8768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dried river bedv2.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219200"/>
            <a:ext cx="7696200" cy="5189538"/>
          </a:xfrm>
          <a:prstGeom prst="rect">
            <a:avLst/>
          </a:prstGeom>
          <a:noFill/>
          <a:extLst>
            <a:ext uri="{909E8E84-426E-40dd-AFC4-6F175D3DCCD1}">
              <a14:hiddenFill xmlns:a14="http://schemas.microsoft.com/office/drawing/2010/main">
                <a:solidFill>
                  <a:srgbClr val="FFFFFF"/>
                </a:solidFill>
              </a14:hiddenFill>
            </a:ext>
          </a:extLst>
        </p:spPr>
      </p:pic>
      <p:sp>
        <p:nvSpPr>
          <p:cNvPr id="47107" name="Rectangle 3"/>
          <p:cNvSpPr>
            <a:spLocks noGrp="1" noChangeArrowheads="1"/>
          </p:cNvSpPr>
          <p:nvPr>
            <p:ph type="title"/>
          </p:nvPr>
        </p:nvSpPr>
        <p:spPr>
          <a:xfrm>
            <a:off x="685800" y="228600"/>
            <a:ext cx="7772400" cy="1143000"/>
          </a:xfrm>
        </p:spPr>
        <p:txBody>
          <a:bodyPr/>
          <a:lstStyle/>
          <a:p>
            <a:r>
              <a:rPr lang="en-GB" dirty="0"/>
              <a:t>Reservoir levels - April 1995</a:t>
            </a:r>
          </a:p>
        </p:txBody>
      </p:sp>
    </p:spTree>
    <p:extLst>
      <p:ext uri="{BB962C8B-B14F-4D97-AF65-F5344CB8AC3E}">
        <p14:creationId xmlns:p14="http://schemas.microsoft.com/office/powerpoint/2010/main" val="498233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dead fish.t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81000" y="1327150"/>
            <a:ext cx="5791200" cy="412115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I:\Student on cracked earth.tif"/>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638800" y="2209800"/>
            <a:ext cx="3201988" cy="4419600"/>
          </a:xfrm>
          <a:prstGeom prst="rect">
            <a:avLst/>
          </a:prstGeom>
          <a:noFill/>
          <a:extLst>
            <a:ext uri="{909E8E84-426E-40dd-AFC4-6F175D3DCCD1}">
              <a14:hiddenFill xmlns:a14="http://schemas.microsoft.com/office/drawing/2010/main">
                <a:solidFill>
                  <a:srgbClr val="FFFFFF"/>
                </a:solidFill>
              </a14:hiddenFill>
            </a:ext>
          </a:extLst>
        </p:spPr>
      </p:pic>
      <p:sp>
        <p:nvSpPr>
          <p:cNvPr id="20484" name="Rectangle 4"/>
          <p:cNvSpPr>
            <a:spLocks noGrp="1" noChangeArrowheads="1"/>
          </p:cNvSpPr>
          <p:nvPr>
            <p:ph type="title"/>
          </p:nvPr>
        </p:nvSpPr>
        <p:spPr>
          <a:xfrm>
            <a:off x="685800" y="228600"/>
            <a:ext cx="7772400" cy="1143000"/>
          </a:xfrm>
        </p:spPr>
        <p:txBody>
          <a:bodyPr/>
          <a:lstStyle/>
          <a:p>
            <a:r>
              <a:rPr lang="en-GB" dirty="0"/>
              <a:t>Reservoir levels - December 1995</a:t>
            </a:r>
          </a:p>
        </p:txBody>
      </p:sp>
      <p:sp>
        <p:nvSpPr>
          <p:cNvPr id="20485" name="Text Box 5"/>
          <p:cNvSpPr txBox="1">
            <a:spLocks noChangeArrowheads="1"/>
          </p:cNvSpPr>
          <p:nvPr/>
        </p:nvSpPr>
        <p:spPr bwMode="auto">
          <a:xfrm>
            <a:off x="381000" y="5410200"/>
            <a:ext cx="4648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latin typeface="Arial" charset="0"/>
              </a:rPr>
              <a:t>Fish kill from deteriorating quality and high water temperatures – no humans died of thirst</a:t>
            </a:r>
          </a:p>
        </p:txBody>
      </p:sp>
    </p:spTree>
    <p:extLst>
      <p:ext uri="{BB962C8B-B14F-4D97-AF65-F5344CB8AC3E}">
        <p14:creationId xmlns:p14="http://schemas.microsoft.com/office/powerpoint/2010/main" val="22377976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arid landscap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88999" y="1591734"/>
            <a:ext cx="7324821" cy="4915430"/>
          </a:xfrm>
          <a:prstGeom prst="rect">
            <a:avLst/>
          </a:prstGeom>
          <a:noFill/>
          <a:extLst>
            <a:ext uri="{909E8E84-426E-40dd-AFC4-6F175D3DCCD1}">
              <a14:hiddenFill xmlns:a14="http://schemas.microsoft.com/office/drawing/2010/main">
                <a:solidFill>
                  <a:srgbClr val="FFFFFF"/>
                </a:solidFill>
              </a14:hiddenFill>
            </a:ext>
          </a:extLst>
        </p:spPr>
      </p:pic>
      <p:sp>
        <p:nvSpPr>
          <p:cNvPr id="36867" name="Rectangle 3"/>
          <p:cNvSpPr>
            <a:spLocks noGrp="1" noChangeArrowheads="1"/>
          </p:cNvSpPr>
          <p:nvPr>
            <p:ph type="title"/>
          </p:nvPr>
        </p:nvSpPr>
        <p:spPr>
          <a:xfrm>
            <a:off x="457200" y="237066"/>
            <a:ext cx="8686800" cy="1143000"/>
          </a:xfrm>
        </p:spPr>
        <p:txBody>
          <a:bodyPr/>
          <a:lstStyle/>
          <a:p>
            <a:r>
              <a:rPr lang="en-GB" dirty="0"/>
              <a:t>River </a:t>
            </a:r>
            <a:r>
              <a:rPr lang="en-GB" dirty="0" err="1"/>
              <a:t>Guadalhorce</a:t>
            </a:r>
            <a:r>
              <a:rPr lang="en-GB" dirty="0"/>
              <a:t> valley, 1995</a:t>
            </a:r>
          </a:p>
        </p:txBody>
      </p:sp>
    </p:spTree>
    <p:extLst>
      <p:ext uri="{BB962C8B-B14F-4D97-AF65-F5344CB8AC3E}">
        <p14:creationId xmlns:p14="http://schemas.microsoft.com/office/powerpoint/2010/main" val="33415036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0"/>
            <a:ext cx="7772400" cy="1143000"/>
          </a:xfrm>
        </p:spPr>
        <p:txBody>
          <a:bodyPr/>
          <a:lstStyle/>
          <a:p>
            <a:r>
              <a:rPr lang="en-GB"/>
              <a:t>Anatomy of the drought</a:t>
            </a:r>
          </a:p>
        </p:txBody>
      </p:sp>
      <p:pic>
        <p:nvPicPr>
          <p:cNvPr id="79875" name="Picture 3" descr="Fig 3 Guadalhorce Dam Vol and rainfall - Printers"/>
          <p:cNvPicPr>
            <a:picLocks noChangeAspect="1" noChangeArrowheads="1"/>
          </p:cNvPicPr>
          <p:nvPr/>
        </p:nvPicPr>
        <p:blipFill>
          <a:blip r:embed="rId2" cstate="screen">
            <a:lum contrast="12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04800" y="914400"/>
            <a:ext cx="83820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334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Grp="1" noChangeArrowheads="1"/>
          </p:cNvSpPr>
          <p:nvPr>
            <p:ph type="title"/>
          </p:nvPr>
        </p:nvSpPr>
        <p:spPr>
          <a:xfrm>
            <a:off x="685800" y="228600"/>
            <a:ext cx="7772400" cy="1143000"/>
          </a:xfrm>
        </p:spPr>
        <p:txBody>
          <a:bodyPr>
            <a:normAutofit fontScale="90000"/>
          </a:bodyPr>
          <a:lstStyle/>
          <a:p>
            <a:r>
              <a:rPr lang="en-GB"/>
              <a:t>What were the human consequences?</a:t>
            </a:r>
          </a:p>
        </p:txBody>
      </p:sp>
      <p:sp>
        <p:nvSpPr>
          <p:cNvPr id="105477" name="Rectangle 5"/>
          <p:cNvSpPr>
            <a:spLocks noGrp="1" noChangeArrowheads="1"/>
          </p:cNvSpPr>
          <p:nvPr>
            <p:ph type="body" idx="1"/>
          </p:nvPr>
        </p:nvSpPr>
        <p:spPr>
          <a:xfrm>
            <a:off x="609600" y="1676400"/>
            <a:ext cx="7772400" cy="4597400"/>
          </a:xfrm>
        </p:spPr>
        <p:txBody>
          <a:bodyPr>
            <a:normAutofit fontScale="92500"/>
          </a:bodyPr>
          <a:lstStyle/>
          <a:p>
            <a:pPr>
              <a:lnSpc>
                <a:spcPct val="90000"/>
              </a:lnSpc>
            </a:pPr>
            <a:r>
              <a:rPr lang="en-GB" sz="2800" dirty="0"/>
              <a:t>Initially, reservoir levels were drawn </a:t>
            </a:r>
            <a:r>
              <a:rPr lang="en-GB" sz="2800" dirty="0" smtClean="0"/>
              <a:t>down</a:t>
            </a:r>
          </a:p>
          <a:p>
            <a:pPr>
              <a:lnSpc>
                <a:spcPct val="90000"/>
              </a:lnSpc>
            </a:pPr>
            <a:r>
              <a:rPr lang="en-GB" sz="2800" dirty="0" smtClean="0"/>
              <a:t>Residents were asked (nicely) to reduce their use</a:t>
            </a:r>
            <a:endParaRPr lang="en-GB" sz="2800" dirty="0"/>
          </a:p>
          <a:p>
            <a:pPr>
              <a:lnSpc>
                <a:spcPct val="90000"/>
              </a:lnSpc>
            </a:pPr>
            <a:r>
              <a:rPr lang="en-GB" sz="2800" dirty="0"/>
              <a:t>Water supply for irrigation </a:t>
            </a:r>
            <a:r>
              <a:rPr lang="en-GB" sz="2800" dirty="0" smtClean="0"/>
              <a:t>stopped in </a:t>
            </a:r>
            <a:r>
              <a:rPr lang="en-GB" sz="2800" dirty="0"/>
              <a:t>favour of urban </a:t>
            </a:r>
            <a:r>
              <a:rPr lang="en-GB" sz="2800" dirty="0" smtClean="0"/>
              <a:t>areas: </a:t>
            </a:r>
            <a:r>
              <a:rPr lang="en-GB" sz="2800" dirty="0"/>
              <a:t>angry </a:t>
            </a:r>
            <a:r>
              <a:rPr lang="en-GB" sz="2800" dirty="0" smtClean="0"/>
              <a:t>farmers, </a:t>
            </a:r>
            <a:r>
              <a:rPr lang="en-GB" sz="2800" dirty="0"/>
              <a:t>and reduced agricultural yields</a:t>
            </a:r>
          </a:p>
          <a:p>
            <a:pPr>
              <a:lnSpc>
                <a:spcPct val="90000"/>
              </a:lnSpc>
            </a:pPr>
            <a:r>
              <a:rPr lang="en-GB" sz="2800" dirty="0"/>
              <a:t>Golf courses and hotels were protected</a:t>
            </a:r>
          </a:p>
          <a:p>
            <a:pPr>
              <a:lnSpc>
                <a:spcPct val="90000"/>
              </a:lnSpc>
            </a:pPr>
            <a:r>
              <a:rPr lang="en-GB" sz="2800" dirty="0"/>
              <a:t>Groundwater pumping increased, resulting in falls in water table of up to 80m</a:t>
            </a:r>
          </a:p>
          <a:p>
            <a:pPr>
              <a:lnSpc>
                <a:spcPct val="90000"/>
              </a:lnSpc>
            </a:pPr>
            <a:r>
              <a:rPr lang="en-GB" sz="2800" dirty="0"/>
              <a:t>Emergency groundwater drilling programme, </a:t>
            </a:r>
            <a:r>
              <a:rPr lang="en-GB" sz="2800" dirty="0" smtClean="0"/>
              <a:t>on a grid pattern, including </a:t>
            </a:r>
            <a:r>
              <a:rPr lang="en-GB" sz="2800" dirty="0"/>
              <a:t>coastal aquifer, carbonate aquifers – </a:t>
            </a:r>
            <a:r>
              <a:rPr lang="en-GB" sz="2800" dirty="0" smtClean="0"/>
              <a:t>the</a:t>
            </a:r>
            <a:r>
              <a:rPr lang="ja-JP" altLang="en-GB" sz="2800" dirty="0" smtClean="0"/>
              <a:t>‘</a:t>
            </a:r>
            <a:r>
              <a:rPr lang="en-GB" sz="2800" dirty="0"/>
              <a:t>colander project</a:t>
            </a:r>
            <a:r>
              <a:rPr lang="ja-JP" altLang="en-GB" sz="2800" dirty="0" smtClean="0"/>
              <a:t>’</a:t>
            </a:r>
            <a:endParaRPr lang="en-GB" altLang="ja-JP" sz="2800" dirty="0" smtClean="0"/>
          </a:p>
          <a:p>
            <a:pPr>
              <a:lnSpc>
                <a:spcPct val="90000"/>
              </a:lnSpc>
            </a:pPr>
            <a:r>
              <a:rPr lang="en-GB" altLang="ja-JP" sz="2800" dirty="0" smtClean="0"/>
              <a:t>Desalination was discussed but not implemented</a:t>
            </a:r>
          </a:p>
          <a:p>
            <a:pPr>
              <a:lnSpc>
                <a:spcPct val="90000"/>
              </a:lnSpc>
            </a:pPr>
            <a:endParaRPr lang="en-GB" sz="2800" dirty="0"/>
          </a:p>
          <a:p>
            <a:pPr>
              <a:lnSpc>
                <a:spcPct val="90000"/>
              </a:lnSpc>
            </a:pPr>
            <a:endParaRPr lang="en-GB" sz="2800" dirty="0"/>
          </a:p>
        </p:txBody>
      </p:sp>
    </p:spTree>
    <p:extLst>
      <p:ext uri="{BB962C8B-B14F-4D97-AF65-F5344CB8AC3E}">
        <p14:creationId xmlns:p14="http://schemas.microsoft.com/office/powerpoint/2010/main" val="40617866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228600"/>
            <a:ext cx="7772400" cy="1143000"/>
          </a:xfrm>
        </p:spPr>
        <p:txBody>
          <a:bodyPr/>
          <a:lstStyle/>
          <a:p>
            <a:r>
              <a:rPr lang="en-GB"/>
              <a:t>More human consequences</a:t>
            </a:r>
          </a:p>
        </p:txBody>
      </p:sp>
      <p:sp>
        <p:nvSpPr>
          <p:cNvPr id="106499" name="Rectangle 3"/>
          <p:cNvSpPr>
            <a:spLocks noGrp="1" noChangeArrowheads="1"/>
          </p:cNvSpPr>
          <p:nvPr>
            <p:ph type="body" idx="1"/>
          </p:nvPr>
        </p:nvSpPr>
        <p:spPr>
          <a:xfrm>
            <a:off x="685799" y="1282700"/>
            <a:ext cx="8221133" cy="4114800"/>
          </a:xfrm>
        </p:spPr>
        <p:txBody>
          <a:bodyPr>
            <a:noAutofit/>
          </a:bodyPr>
          <a:lstStyle/>
          <a:p>
            <a:pPr>
              <a:lnSpc>
                <a:spcPct val="90000"/>
              </a:lnSpc>
            </a:pPr>
            <a:r>
              <a:rPr lang="en-GB" sz="2800" dirty="0"/>
              <a:t>Water restrictions began in houses (not hotels); initially a public awareness campaign, then rota cuts but people were reluctant to reduce their consumption </a:t>
            </a:r>
          </a:p>
          <a:p>
            <a:pPr>
              <a:lnSpc>
                <a:spcPct val="90000"/>
              </a:lnSpc>
            </a:pPr>
            <a:r>
              <a:rPr lang="en-GB" sz="2800" dirty="0"/>
              <a:t>Pipeline construction started along the coast to adjacent catchments; stopped by protests alleging </a:t>
            </a:r>
            <a:r>
              <a:rPr lang="en-GB" sz="2800" dirty="0" smtClean="0"/>
              <a:t>illegality</a:t>
            </a:r>
          </a:p>
          <a:p>
            <a:pPr>
              <a:lnSpc>
                <a:spcPct val="90000"/>
              </a:lnSpc>
            </a:pPr>
            <a:r>
              <a:rPr lang="en-GB" sz="2800" dirty="0" smtClean="0"/>
              <a:t>One shooting resulted; sheep carcasses were thrown into public supply</a:t>
            </a:r>
            <a:endParaRPr lang="en-GB" sz="2800" dirty="0"/>
          </a:p>
          <a:p>
            <a:pPr>
              <a:lnSpc>
                <a:spcPct val="90000"/>
              </a:lnSpc>
            </a:pPr>
            <a:r>
              <a:rPr lang="en-GB" sz="2800" dirty="0"/>
              <a:t>Water quality deteriorated dramatically – salty drinking water</a:t>
            </a:r>
          </a:p>
          <a:p>
            <a:pPr>
              <a:lnSpc>
                <a:spcPct val="90000"/>
              </a:lnSpc>
            </a:pPr>
            <a:r>
              <a:rPr lang="en-GB" sz="2800" dirty="0"/>
              <a:t>Reservoir levels fell almost to </a:t>
            </a:r>
            <a:r>
              <a:rPr lang="en-GB" sz="2800" dirty="0" smtClean="0"/>
              <a:t>zero – two more weeks would have been catastrophic</a:t>
            </a:r>
            <a:endParaRPr lang="en-GB" sz="2800" dirty="0"/>
          </a:p>
          <a:p>
            <a:pPr marL="0" indent="0">
              <a:lnSpc>
                <a:spcPct val="90000"/>
              </a:lnSpc>
              <a:buNone/>
            </a:pPr>
            <a:endParaRPr lang="en-GB" sz="2800" dirty="0"/>
          </a:p>
        </p:txBody>
      </p:sp>
    </p:spTree>
    <p:extLst>
      <p:ext uri="{BB962C8B-B14F-4D97-AF65-F5344CB8AC3E}">
        <p14:creationId xmlns:p14="http://schemas.microsoft.com/office/powerpoint/2010/main" val="35261860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609600"/>
            <a:ext cx="7772400" cy="762000"/>
          </a:xfrm>
        </p:spPr>
        <p:txBody>
          <a:bodyPr>
            <a:normAutofit fontScale="90000"/>
          </a:bodyPr>
          <a:lstStyle/>
          <a:p>
            <a:r>
              <a:rPr lang="en-GB" sz="3600"/>
              <a:t>Salinity of water coming in to El Atabal Treatment Plant, Malaga, 1975-1996</a:t>
            </a:r>
          </a:p>
        </p:txBody>
      </p:sp>
      <p:graphicFrame>
        <p:nvGraphicFramePr>
          <p:cNvPr id="9219" name="Object 3"/>
          <p:cNvGraphicFramePr>
            <a:graphicFrameLocks noGrp="1" noChangeAspect="1"/>
          </p:cNvGraphicFramePr>
          <p:nvPr>
            <p:ph type="chart" idx="1"/>
            <p:extLst>
              <p:ext uri="{D42A27DB-BD31-4B8C-83A1-F6EECF244321}">
                <p14:modId xmlns:p14="http://schemas.microsoft.com/office/powerpoint/2010/main" val="1290803333"/>
              </p:ext>
            </p:extLst>
          </p:nvPr>
        </p:nvGraphicFramePr>
        <p:xfrm>
          <a:off x="1041400" y="1752600"/>
          <a:ext cx="7138988" cy="4953000"/>
        </p:xfrm>
        <a:graphic>
          <a:graphicData uri="http://schemas.openxmlformats.org/presentationml/2006/ole">
            <mc:AlternateContent xmlns:mc="http://schemas.openxmlformats.org/markup-compatibility/2006">
              <mc:Choice xmlns:v="urn:schemas-microsoft-com:vml" Requires="v">
                <p:oleObj spid="_x0000_s15447" name="Chart" r:id="rId3" imgW="7797800" imgH="5410200" progId="MSGraph.Chart.8">
                  <p:embed followColorScheme="full"/>
                </p:oleObj>
              </mc:Choice>
              <mc:Fallback>
                <p:oleObj name="Chart" r:id="rId3" imgW="7797800" imgH="5410200" progId="MSGraph.Chart.8">
                  <p:embed followColorScheme="full"/>
                  <p:pic>
                    <p:nvPicPr>
                      <p:cNvPr id="0" name=""/>
                      <p:cNvPicPr>
                        <a:picLocks noChangeAspect="1" noChangeArrowheads="1"/>
                      </p:cNvPicPr>
                      <p:nvPr/>
                    </p:nvPicPr>
                    <p:blipFill>
                      <a:blip r:embed="rId4"/>
                      <a:srcRect t="7336"/>
                      <a:stretch>
                        <a:fillRect/>
                      </a:stretch>
                    </p:blipFill>
                    <p:spPr bwMode="auto">
                      <a:xfrm>
                        <a:off x="1041400" y="1752600"/>
                        <a:ext cx="7138988" cy="4953000"/>
                      </a:xfrm>
                      <a:prstGeom prst="rect">
                        <a:avLst/>
                      </a:prstGeom>
                      <a:solidFill>
                        <a:schemeClr val="bg1"/>
                      </a:solidFill>
                      <a:extLst>
                        <a:ext uri="{FAA26D3D-D897-4be2-8F04-BA451C77F1D7}">
                          <ma14:placeholderFlag xmlns:ma14="http://schemas.microsoft.com/office/mac/drawingml/2011/main" val="1"/>
                        </a:ext>
                      </a:extLst>
                    </p:spPr>
                  </p:pic>
                </p:oleObj>
              </mc:Fallback>
            </mc:AlternateContent>
          </a:graphicData>
        </a:graphic>
      </p:graphicFrame>
    </p:spTree>
    <p:extLst>
      <p:ext uri="{BB962C8B-B14F-4D97-AF65-F5344CB8AC3E}">
        <p14:creationId xmlns:p14="http://schemas.microsoft.com/office/powerpoint/2010/main" val="22487192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0"/>
            <a:ext cx="8229600" cy="1143000"/>
          </a:xfrm>
        </p:spPr>
        <p:txBody>
          <a:bodyPr/>
          <a:lstStyle/>
          <a:p>
            <a:r>
              <a:rPr lang="en-GB" sz="4000"/>
              <a:t>How extreme was the drought?</a:t>
            </a:r>
          </a:p>
        </p:txBody>
      </p:sp>
      <p:pic>
        <p:nvPicPr>
          <p:cNvPr id="81923" name="Picture 3" descr="Fig 5 Gumbel Rainfall - Printers"/>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8600" y="914400"/>
            <a:ext cx="8610600" cy="576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6766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0" y="211666"/>
            <a:ext cx="8026399" cy="804334"/>
          </a:xfrm>
        </p:spPr>
        <p:txBody>
          <a:bodyPr>
            <a:normAutofit/>
          </a:bodyPr>
          <a:lstStyle/>
          <a:p>
            <a:r>
              <a:rPr lang="en-GB" sz="3600" dirty="0"/>
              <a:t>Long term rainfall records for </a:t>
            </a:r>
            <a:r>
              <a:rPr lang="en-GB" sz="3600" dirty="0" err="1" smtClean="0"/>
              <a:t>Andalucia</a:t>
            </a:r>
            <a:endParaRPr lang="en-GB" sz="3600" dirty="0"/>
          </a:p>
        </p:txBody>
      </p:sp>
      <p:pic>
        <p:nvPicPr>
          <p:cNvPr id="78851" name="Picture 3" descr="Fig 2 Graph Anomaly Precipitation - Printers"/>
          <p:cNvPicPr>
            <a:picLocks noChangeAspect="1" noChangeArrowheads="1"/>
          </p:cNvPicPr>
          <p:nvPr/>
        </p:nvPicPr>
        <p:blipFill>
          <a:blip r:embed="rId2" cstate="print">
            <a:lum bright="-6000" contrast="54000"/>
            <a:extLst>
              <a:ext uri="{28A0092B-C50C-407E-A947-70E740481C1C}">
                <a14:useLocalDpi xmlns:a14="http://schemas.microsoft.com/office/drawing/2010/main"/>
              </a:ext>
            </a:extLst>
          </a:blip>
          <a:srcRect/>
          <a:stretch>
            <a:fillRect/>
          </a:stretch>
        </p:blipFill>
        <p:spPr bwMode="auto">
          <a:xfrm>
            <a:off x="203200" y="1151467"/>
            <a:ext cx="8774643" cy="554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5458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228600"/>
            <a:ext cx="9144000" cy="1143000"/>
          </a:xfrm>
        </p:spPr>
        <p:txBody>
          <a:bodyPr/>
          <a:lstStyle/>
          <a:p>
            <a:r>
              <a:rPr lang="en-GB"/>
              <a:t>Difficulties with recurrence intervals</a:t>
            </a:r>
          </a:p>
        </p:txBody>
      </p:sp>
      <p:sp>
        <p:nvSpPr>
          <p:cNvPr id="83971" name="Rectangle 3"/>
          <p:cNvSpPr>
            <a:spLocks noGrp="1" noChangeArrowheads="1"/>
          </p:cNvSpPr>
          <p:nvPr>
            <p:ph type="body" idx="1"/>
          </p:nvPr>
        </p:nvSpPr>
        <p:spPr>
          <a:xfrm>
            <a:off x="762000" y="1371600"/>
            <a:ext cx="7772400" cy="4114800"/>
          </a:xfrm>
        </p:spPr>
        <p:txBody>
          <a:bodyPr>
            <a:normAutofit fontScale="92500" lnSpcReduction="10000"/>
          </a:bodyPr>
          <a:lstStyle/>
          <a:p>
            <a:pPr>
              <a:lnSpc>
                <a:spcPct val="90000"/>
              </a:lnSpc>
            </a:pPr>
            <a:r>
              <a:rPr lang="en-GB" sz="3200" dirty="0"/>
              <a:t>We have only short records of rainfall (unusually long for Gibraltar)</a:t>
            </a:r>
          </a:p>
          <a:p>
            <a:pPr>
              <a:lnSpc>
                <a:spcPct val="90000"/>
              </a:lnSpc>
            </a:pPr>
            <a:r>
              <a:rPr lang="en-GB" sz="3200" dirty="0"/>
              <a:t>Estimates of recurrence interval are almost always based on rainfall, rather than </a:t>
            </a:r>
            <a:r>
              <a:rPr lang="en-GB" sz="3200" dirty="0" smtClean="0"/>
              <a:t>the river flows that feed reservoirs</a:t>
            </a:r>
            <a:endParaRPr lang="en-GB" sz="3200" dirty="0"/>
          </a:p>
          <a:p>
            <a:pPr>
              <a:lnSpc>
                <a:spcPct val="90000"/>
              </a:lnSpc>
            </a:pPr>
            <a:r>
              <a:rPr lang="en-GB" sz="3200" dirty="0"/>
              <a:t>Time series may be non-stationary, because of runs of wet and dry years, or climate change</a:t>
            </a:r>
          </a:p>
          <a:p>
            <a:pPr>
              <a:lnSpc>
                <a:spcPct val="90000"/>
              </a:lnSpc>
            </a:pPr>
            <a:r>
              <a:rPr lang="en-GB" sz="3200" dirty="0"/>
              <a:t>Estimating is therefore challenging</a:t>
            </a:r>
          </a:p>
          <a:p>
            <a:pPr>
              <a:lnSpc>
                <a:spcPct val="90000"/>
              </a:lnSpc>
            </a:pPr>
            <a:r>
              <a:rPr lang="en-GB" sz="3200" dirty="0"/>
              <a:t>What recurrence interval SHOULD we plan for to cope with drought?</a:t>
            </a:r>
          </a:p>
        </p:txBody>
      </p:sp>
    </p:spTree>
    <p:extLst>
      <p:ext uri="{BB962C8B-B14F-4D97-AF65-F5344CB8AC3E}">
        <p14:creationId xmlns:p14="http://schemas.microsoft.com/office/powerpoint/2010/main" val="12395424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Sunday Times, 3</a:t>
            </a:r>
            <a:r>
              <a:rPr lang="en-US" baseline="30000" dirty="0"/>
              <a:t>rd</a:t>
            </a:r>
            <a:r>
              <a:rPr lang="en-US" dirty="0"/>
              <a:t> January 2016</a:t>
            </a:r>
            <a:br>
              <a:rPr lang="en-US" dirty="0"/>
            </a:br>
            <a:endParaRPr lang="en-US" dirty="0"/>
          </a:p>
        </p:txBody>
      </p:sp>
      <p:pic>
        <p:nvPicPr>
          <p:cNvPr id="7" name="Picture 6"/>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b="10109"/>
          <a:stretch/>
        </p:blipFill>
        <p:spPr>
          <a:xfrm rot="158832">
            <a:off x="457361" y="1601896"/>
            <a:ext cx="8082320" cy="4475162"/>
          </a:xfrm>
          <a:prstGeom prst="rect">
            <a:avLst/>
          </a:prstGeom>
          <a:effectLst>
            <a:outerShdw blurRad="50800" dist="38100" dir="2700000" algn="tl" rotWithShape="0">
              <a:prstClr val="black">
                <a:alpha val="40000"/>
              </a:prstClr>
            </a:outerShdw>
          </a:effectLst>
          <a:scene3d>
            <a:camera prst="perspectiveFront"/>
            <a:lightRig rig="threePt" dir="t"/>
          </a:scene3d>
        </p:spPr>
      </p:pic>
    </p:spTree>
    <p:extLst>
      <p:ext uri="{BB962C8B-B14F-4D97-AF65-F5344CB8AC3E}">
        <p14:creationId xmlns:p14="http://schemas.microsoft.com/office/powerpoint/2010/main" val="19239195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painMap-WaterTransfer.t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590800" y="2133600"/>
            <a:ext cx="6324600" cy="4530725"/>
          </a:xfrm>
          <a:prstGeom prst="rect">
            <a:avLst/>
          </a:prstGeom>
          <a:noFill/>
          <a:extLst>
            <a:ext uri="{909E8E84-426E-40dd-AFC4-6F175D3DCCD1}">
              <a14:hiddenFill xmlns:a14="http://schemas.microsoft.com/office/drawing/2010/main">
                <a:solidFill>
                  <a:srgbClr val="FFFFFF"/>
                </a:solidFill>
              </a14:hiddenFill>
            </a:ext>
          </a:extLst>
        </p:spPr>
      </p:pic>
      <p:sp>
        <p:nvSpPr>
          <p:cNvPr id="31747" name="Rectangle 3"/>
          <p:cNvSpPr>
            <a:spLocks noGrp="1" noChangeArrowheads="1"/>
          </p:cNvSpPr>
          <p:nvPr>
            <p:ph type="title"/>
          </p:nvPr>
        </p:nvSpPr>
        <p:spPr>
          <a:xfrm>
            <a:off x="304800" y="609600"/>
            <a:ext cx="9144000" cy="1143000"/>
          </a:xfrm>
        </p:spPr>
        <p:txBody>
          <a:bodyPr>
            <a:normAutofit fontScale="90000"/>
          </a:bodyPr>
          <a:lstStyle/>
          <a:p>
            <a:r>
              <a:rPr lang="en-GB" sz="4000" dirty="0"/>
              <a:t>Proposed water transfers from the River Ebro </a:t>
            </a:r>
            <a:r>
              <a:rPr lang="en-GB" sz="4000" dirty="0" smtClean="0"/>
              <a:t/>
            </a:r>
            <a:br>
              <a:rPr lang="en-GB" sz="4000" dirty="0" smtClean="0"/>
            </a:br>
            <a:r>
              <a:rPr lang="en-GB" sz="4000" dirty="0" smtClean="0"/>
              <a:t>to </a:t>
            </a:r>
            <a:r>
              <a:rPr lang="en-GB" sz="4000" dirty="0"/>
              <a:t>Southern Spain, National Water Plan 2000</a:t>
            </a:r>
          </a:p>
        </p:txBody>
      </p:sp>
      <p:sp>
        <p:nvSpPr>
          <p:cNvPr id="31748" name="Text Box 4"/>
          <p:cNvSpPr txBox="1">
            <a:spLocks noChangeArrowheads="1"/>
          </p:cNvSpPr>
          <p:nvPr/>
        </p:nvSpPr>
        <p:spPr bwMode="auto">
          <a:xfrm>
            <a:off x="228600" y="2514600"/>
            <a:ext cx="2142067"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pPr>
            <a:r>
              <a:rPr lang="en-GB" sz="2400" dirty="0">
                <a:latin typeface="Arial" charset="0"/>
              </a:rPr>
              <a:t>1 billion cubic litres per </a:t>
            </a:r>
            <a:r>
              <a:rPr lang="en-GB" sz="2400" dirty="0" smtClean="0">
                <a:latin typeface="Arial" charset="0"/>
              </a:rPr>
              <a:t>annum?</a:t>
            </a:r>
            <a:endParaRPr lang="en-GB" sz="2400" dirty="0">
              <a:latin typeface="Arial" charset="0"/>
            </a:endParaRPr>
          </a:p>
        </p:txBody>
      </p:sp>
    </p:spTree>
    <p:extLst>
      <p:ext uri="{BB962C8B-B14F-4D97-AF65-F5344CB8AC3E}">
        <p14:creationId xmlns:p14="http://schemas.microsoft.com/office/powerpoint/2010/main" val="33764594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07212"/>
            <a:ext cx="8229600" cy="1143000"/>
          </a:xfrm>
        </p:spPr>
        <p:txBody>
          <a:bodyPr>
            <a:normAutofit/>
          </a:bodyPr>
          <a:lstStyle/>
          <a:p>
            <a:r>
              <a:rPr lang="en-US" dirty="0" smtClean="0"/>
              <a:t>A memory test – past UK droughts</a:t>
            </a:r>
            <a:endParaRPr lang="en-US" dirty="0"/>
          </a:p>
        </p:txBody>
      </p:sp>
      <p:sp>
        <p:nvSpPr>
          <p:cNvPr id="3" name="Content Placeholder 2"/>
          <p:cNvSpPr>
            <a:spLocks noGrp="1"/>
          </p:cNvSpPr>
          <p:nvPr>
            <p:ph idx="1"/>
          </p:nvPr>
        </p:nvSpPr>
        <p:spPr>
          <a:xfrm>
            <a:off x="457200" y="1254974"/>
            <a:ext cx="8597900" cy="5183926"/>
          </a:xfrm>
        </p:spPr>
        <p:txBody>
          <a:bodyPr>
            <a:noAutofit/>
          </a:bodyPr>
          <a:lstStyle/>
          <a:p>
            <a:r>
              <a:rPr lang="en-US" sz="2800" dirty="0" smtClean="0"/>
              <a:t>1975-1976 </a:t>
            </a:r>
            <a:r>
              <a:rPr lang="en-US" sz="2400" dirty="0" smtClean="0"/>
              <a:t>(lowest flows on record)</a:t>
            </a:r>
          </a:p>
          <a:p>
            <a:r>
              <a:rPr lang="en-US" sz="2800" dirty="0" smtClean="0"/>
              <a:t>1989-1992 </a:t>
            </a:r>
            <a:r>
              <a:rPr lang="en-US" sz="2400" dirty="0" smtClean="0"/>
              <a:t>(low groundwater levels)</a:t>
            </a:r>
          </a:p>
          <a:p>
            <a:r>
              <a:rPr lang="en-US" sz="2800" dirty="0" smtClean="0"/>
              <a:t>1995-1996 </a:t>
            </a:r>
            <a:r>
              <a:rPr lang="en-US" sz="2200" dirty="0" smtClean="0"/>
              <a:t>(mainly northern England)</a:t>
            </a:r>
          </a:p>
          <a:p>
            <a:r>
              <a:rPr lang="en-US" sz="2800" dirty="0" smtClean="0"/>
              <a:t>2004-2006 </a:t>
            </a:r>
            <a:r>
              <a:rPr lang="en-US" sz="2200" dirty="0" smtClean="0"/>
              <a:t>(mainly south east England; </a:t>
            </a:r>
          </a:p>
          <a:p>
            <a:pPr marL="0" indent="0">
              <a:buNone/>
            </a:pPr>
            <a:r>
              <a:rPr lang="en-US" sz="2200" dirty="0"/>
              <a:t>	</a:t>
            </a:r>
            <a:r>
              <a:rPr lang="en-US" sz="2200" dirty="0" smtClean="0"/>
              <a:t>		Hosepipe bans for 16 M people)</a:t>
            </a:r>
          </a:p>
          <a:p>
            <a:r>
              <a:rPr lang="en-US" sz="2800" dirty="0" smtClean="0"/>
              <a:t>2010-2012 </a:t>
            </a:r>
            <a:r>
              <a:rPr lang="en-US" sz="2200" dirty="0" smtClean="0"/>
              <a:t>(widespread, driest 24 months for 100 years)</a:t>
            </a:r>
          </a:p>
          <a:p>
            <a:pPr marL="0" indent="0">
              <a:lnSpc>
                <a:spcPct val="150000"/>
              </a:lnSpc>
              <a:buNone/>
            </a:pPr>
            <a:r>
              <a:rPr lang="en-US" sz="2800" dirty="0" smtClean="0"/>
              <a:t>And for older members of the Gresham College audience:</a:t>
            </a:r>
          </a:p>
          <a:p>
            <a:r>
              <a:rPr lang="en-US" sz="2800" dirty="0"/>
              <a:t>1933-4</a:t>
            </a:r>
          </a:p>
          <a:p>
            <a:r>
              <a:rPr lang="en-US" sz="2800" dirty="0" smtClean="0"/>
              <a:t>1920-21</a:t>
            </a:r>
          </a:p>
          <a:p>
            <a:r>
              <a:rPr lang="en-US" sz="2800" dirty="0" smtClean="0"/>
              <a:t>Throughout </a:t>
            </a:r>
            <a:r>
              <a:rPr lang="en-US" sz="2800" dirty="0"/>
              <a:t>the </a:t>
            </a:r>
            <a:r>
              <a:rPr lang="en-US" sz="2800" dirty="0" smtClean="0"/>
              <a:t>1880s….</a:t>
            </a:r>
            <a:endParaRPr lang="en-US" sz="2800" dirty="0"/>
          </a:p>
          <a:p>
            <a:endParaRPr lang="en-US" sz="2800" dirty="0"/>
          </a:p>
        </p:txBody>
      </p:sp>
      <p:pic>
        <p:nvPicPr>
          <p:cNvPr id="5" name="Picture 4"/>
          <p:cNvPicPr>
            <a:picLocks noChangeAspect="1"/>
          </p:cNvPicPr>
          <p:nvPr/>
        </p:nvPicPr>
        <p:blipFill>
          <a:blip r:embed="rId4"/>
          <a:stretch>
            <a:fillRect/>
          </a:stretch>
        </p:blipFill>
        <p:spPr>
          <a:xfrm>
            <a:off x="5816600" y="1417638"/>
            <a:ext cx="3238500" cy="2156674"/>
          </a:xfrm>
          <a:prstGeom prst="rect">
            <a:avLst/>
          </a:prstGeom>
        </p:spPr>
      </p:pic>
      <p:pic>
        <p:nvPicPr>
          <p:cNvPr id="6" name="Picture 5"/>
          <p:cNvPicPr>
            <a:picLocks noChangeAspect="1"/>
          </p:cNvPicPr>
          <p:nvPr/>
        </p:nvPicPr>
        <p:blipFill>
          <a:blip r:embed="rId5"/>
          <a:stretch>
            <a:fillRect/>
          </a:stretch>
        </p:blipFill>
        <p:spPr>
          <a:xfrm>
            <a:off x="6654800" y="4927600"/>
            <a:ext cx="1790700" cy="1790700"/>
          </a:xfrm>
          <a:prstGeom prst="rect">
            <a:avLst/>
          </a:prstGeom>
        </p:spPr>
      </p:pic>
    </p:spTree>
    <p:extLst>
      <p:ext uri="{BB962C8B-B14F-4D97-AF65-F5344CB8AC3E}">
        <p14:creationId xmlns:p14="http://schemas.microsoft.com/office/powerpoint/2010/main" val="551151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09600" y="5303838"/>
            <a:ext cx="8229600" cy="1143000"/>
          </a:xfrm>
        </p:spPr>
        <p:txBody>
          <a:bodyPr/>
          <a:lstStyle/>
          <a:p>
            <a:r>
              <a:rPr lang="en-US" dirty="0" smtClean="0"/>
              <a:t>1975-6 drought in the UK</a:t>
            </a:r>
            <a:endParaRPr lang="en-US" dirty="0"/>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33866"/>
            <a:ext cx="9144000" cy="5424407"/>
          </a:xfrm>
          <a:prstGeom prst="rect">
            <a:avLst/>
          </a:prstGeom>
        </p:spPr>
      </p:pic>
    </p:spTree>
    <p:extLst>
      <p:ext uri="{BB962C8B-B14F-4D97-AF65-F5344CB8AC3E}">
        <p14:creationId xmlns:p14="http://schemas.microsoft.com/office/powerpoint/2010/main" val="19429890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1"/>
            <a:ext cx="9172222" cy="6858001"/>
          </a:xfrm>
          <a:prstGeom prst="rect">
            <a:avLst/>
          </a:prstGeom>
        </p:spPr>
      </p:pic>
      <p:pic>
        <p:nvPicPr>
          <p:cNvPr id="4" name="Picture 3"/>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330200" y="3784600"/>
            <a:ext cx="3704736" cy="2463800"/>
          </a:xfrm>
          <a:prstGeom prst="rect">
            <a:avLst/>
          </a:prstGeom>
        </p:spPr>
      </p:pic>
      <p:sp>
        <p:nvSpPr>
          <p:cNvPr id="5" name="Rectangle 4"/>
          <p:cNvSpPr/>
          <p:nvPr/>
        </p:nvSpPr>
        <p:spPr>
          <a:xfrm>
            <a:off x="4034936" y="5602069"/>
            <a:ext cx="4572000" cy="646331"/>
          </a:xfrm>
          <a:prstGeom prst="rect">
            <a:avLst/>
          </a:prstGeom>
        </p:spPr>
        <p:txBody>
          <a:bodyPr>
            <a:spAutoFit/>
          </a:bodyPr>
          <a:lstStyle/>
          <a:p>
            <a:r>
              <a:rPr lang="en-US" b="1" dirty="0" smtClean="0">
                <a:solidFill>
                  <a:schemeClr val="bg1"/>
                </a:solidFill>
              </a:rPr>
              <a:t>Camels </a:t>
            </a:r>
            <a:r>
              <a:rPr lang="en-US" b="1" dirty="0">
                <a:solidFill>
                  <a:schemeClr val="bg1"/>
                </a:solidFill>
              </a:rPr>
              <a:t>from </a:t>
            </a:r>
            <a:r>
              <a:rPr lang="en-US" b="1" dirty="0" err="1">
                <a:solidFill>
                  <a:schemeClr val="bg1"/>
                </a:solidFill>
              </a:rPr>
              <a:t>Longleat</a:t>
            </a:r>
            <a:r>
              <a:rPr lang="en-US" b="1" dirty="0">
                <a:solidFill>
                  <a:schemeClr val="bg1"/>
                </a:solidFill>
              </a:rPr>
              <a:t> Safari park Wiltshire August 1976</a:t>
            </a:r>
          </a:p>
        </p:txBody>
      </p:sp>
    </p:spTree>
    <p:extLst>
      <p:ext uri="{BB962C8B-B14F-4D97-AF65-F5344CB8AC3E}">
        <p14:creationId xmlns:p14="http://schemas.microsoft.com/office/powerpoint/2010/main" val="42810873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1"/>
            <a:ext cx="9172222" cy="6858001"/>
          </a:xfrm>
          <a:prstGeom prst="rect">
            <a:avLst/>
          </a:prstGeom>
        </p:spPr>
      </p:pic>
    </p:spTree>
    <p:extLst>
      <p:ext uri="{BB962C8B-B14F-4D97-AF65-F5344CB8AC3E}">
        <p14:creationId xmlns:p14="http://schemas.microsoft.com/office/powerpoint/2010/main" val="1437718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366" y="4516438"/>
            <a:ext cx="6074834" cy="1143000"/>
          </a:xfrm>
        </p:spPr>
        <p:txBody>
          <a:bodyPr>
            <a:normAutofit fontScale="90000"/>
          </a:bodyPr>
          <a:lstStyle/>
          <a:p>
            <a:r>
              <a:rPr lang="en-US" dirty="0" smtClean="0"/>
              <a:t>Average rainfalls in southern England, March 1974 to December 1976</a:t>
            </a:r>
            <a:endParaRPr lang="en-US" dirty="0"/>
          </a:p>
        </p:txBody>
      </p:sp>
      <p:pic>
        <p:nvPicPr>
          <p:cNvPr id="3" name="Picture 2"/>
          <p:cNvPicPr>
            <a:picLocks noChangeAspect="1"/>
          </p:cNvPicPr>
          <p:nvPr/>
        </p:nvPicPr>
        <p:blipFill>
          <a:blip r:embed="rId4"/>
          <a:stretch>
            <a:fillRect/>
          </a:stretch>
        </p:blipFill>
        <p:spPr>
          <a:xfrm>
            <a:off x="0" y="0"/>
            <a:ext cx="9144000" cy="3802566"/>
          </a:xfrm>
          <a:prstGeom prst="rect">
            <a:avLst/>
          </a:prstGeom>
        </p:spPr>
      </p:pic>
      <p:pic>
        <p:nvPicPr>
          <p:cNvPr id="4" name="Picture 3"/>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1735" t="1865" b="2185"/>
          <a:stretch/>
        </p:blipFill>
        <p:spPr>
          <a:xfrm>
            <a:off x="6959600" y="3923737"/>
            <a:ext cx="2015080" cy="2733725"/>
          </a:xfrm>
          <a:prstGeom prst="rect">
            <a:avLst/>
          </a:prstGeom>
        </p:spPr>
      </p:pic>
      <p:sp>
        <p:nvSpPr>
          <p:cNvPr id="5" name="TextBox 4"/>
          <p:cNvSpPr txBox="1"/>
          <p:nvPr/>
        </p:nvSpPr>
        <p:spPr>
          <a:xfrm>
            <a:off x="5245100" y="1085334"/>
            <a:ext cx="1244600" cy="646331"/>
          </a:xfrm>
          <a:prstGeom prst="rect">
            <a:avLst/>
          </a:prstGeom>
          <a:noFill/>
        </p:spPr>
        <p:txBody>
          <a:bodyPr wrap="square" rtlCol="0">
            <a:spAutoFit/>
          </a:bodyPr>
          <a:lstStyle/>
          <a:p>
            <a:r>
              <a:rPr lang="en-US" dirty="0" smtClean="0">
                <a:solidFill>
                  <a:srgbClr val="FF0000"/>
                </a:solidFill>
              </a:rPr>
              <a:t>Dry winter 1975</a:t>
            </a:r>
            <a:endParaRPr lang="en-US" dirty="0">
              <a:solidFill>
                <a:srgbClr val="FF0000"/>
              </a:solidFill>
            </a:endParaRPr>
          </a:p>
        </p:txBody>
      </p:sp>
      <p:sp>
        <p:nvSpPr>
          <p:cNvPr id="6" name="TextBox 5"/>
          <p:cNvSpPr txBox="1"/>
          <p:nvPr/>
        </p:nvSpPr>
        <p:spPr>
          <a:xfrm>
            <a:off x="6578600" y="782935"/>
            <a:ext cx="1168400" cy="923330"/>
          </a:xfrm>
          <a:prstGeom prst="rect">
            <a:avLst/>
          </a:prstGeom>
          <a:noFill/>
        </p:spPr>
        <p:txBody>
          <a:bodyPr wrap="square" rtlCol="0">
            <a:spAutoFit/>
          </a:bodyPr>
          <a:lstStyle/>
          <a:p>
            <a:r>
              <a:rPr lang="en-US" dirty="0" smtClean="0">
                <a:solidFill>
                  <a:srgbClr val="FF0000"/>
                </a:solidFill>
              </a:rPr>
              <a:t>Intensely hot dry summer</a:t>
            </a:r>
            <a:endParaRPr lang="en-US" dirty="0">
              <a:solidFill>
                <a:srgbClr val="FF0000"/>
              </a:solidFill>
            </a:endParaRPr>
          </a:p>
        </p:txBody>
      </p:sp>
      <p:sp>
        <p:nvSpPr>
          <p:cNvPr id="7" name="TextBox 6"/>
          <p:cNvSpPr txBox="1"/>
          <p:nvPr/>
        </p:nvSpPr>
        <p:spPr>
          <a:xfrm>
            <a:off x="7975600" y="654566"/>
            <a:ext cx="825500" cy="369332"/>
          </a:xfrm>
          <a:prstGeom prst="rect">
            <a:avLst/>
          </a:prstGeom>
          <a:noFill/>
        </p:spPr>
        <p:txBody>
          <a:bodyPr wrap="square" rtlCol="0">
            <a:spAutoFit/>
          </a:bodyPr>
          <a:lstStyle/>
          <a:p>
            <a:r>
              <a:rPr lang="en-US" dirty="0" smtClean="0">
                <a:solidFill>
                  <a:srgbClr val="0000FF"/>
                </a:solidFill>
              </a:rPr>
              <a:t>Floods</a:t>
            </a:r>
            <a:endParaRPr lang="en-US" dirty="0">
              <a:solidFill>
                <a:srgbClr val="0000FF"/>
              </a:solidFill>
            </a:endParaRPr>
          </a:p>
        </p:txBody>
      </p:sp>
      <p:cxnSp>
        <p:nvCxnSpPr>
          <p:cNvPr id="9" name="Straight Arrow Connector 8"/>
          <p:cNvCxnSpPr/>
          <p:nvPr/>
        </p:nvCxnSpPr>
        <p:spPr>
          <a:xfrm>
            <a:off x="4191000" y="457200"/>
            <a:ext cx="3556000" cy="0"/>
          </a:xfrm>
          <a:prstGeom prst="straightConnector1">
            <a:avLst/>
          </a:prstGeom>
          <a:ln>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411494" y="469900"/>
            <a:ext cx="3335506" cy="369332"/>
          </a:xfrm>
          <a:prstGeom prst="rect">
            <a:avLst/>
          </a:prstGeom>
          <a:noFill/>
        </p:spPr>
        <p:txBody>
          <a:bodyPr wrap="none" rtlCol="0">
            <a:spAutoFit/>
          </a:bodyPr>
          <a:lstStyle/>
          <a:p>
            <a:r>
              <a:rPr lang="en-US" dirty="0" smtClean="0">
                <a:solidFill>
                  <a:srgbClr val="FF0000"/>
                </a:solidFill>
              </a:rPr>
              <a:t>Driest 16 month period on record</a:t>
            </a:r>
            <a:endParaRPr lang="en-US" dirty="0">
              <a:solidFill>
                <a:srgbClr val="FF0000"/>
              </a:solidFill>
            </a:endParaRPr>
          </a:p>
        </p:txBody>
      </p:sp>
    </p:spTree>
    <p:extLst>
      <p:ext uri="{BB962C8B-B14F-4D97-AF65-F5344CB8AC3E}">
        <p14:creationId xmlns:p14="http://schemas.microsoft.com/office/powerpoint/2010/main" val="35780322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8400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15860" y="0"/>
            <a:ext cx="9128140" cy="5903056"/>
          </a:xfrm>
          <a:prstGeom prst="rect">
            <a:avLst/>
          </a:prstGeom>
        </p:spPr>
      </p:pic>
    </p:spTree>
    <p:extLst>
      <p:ext uri="{BB962C8B-B14F-4D97-AF65-F5344CB8AC3E}">
        <p14:creationId xmlns:p14="http://schemas.microsoft.com/office/powerpoint/2010/main" val="14350366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27200" y="-1"/>
            <a:ext cx="7416800" cy="6895539"/>
          </a:xfrm>
          <a:prstGeom prst="rect">
            <a:avLst/>
          </a:prstGeom>
        </p:spPr>
      </p:pic>
      <p:sp>
        <p:nvSpPr>
          <p:cNvPr id="3" name="TextBox 2"/>
          <p:cNvSpPr txBox="1"/>
          <p:nvPr/>
        </p:nvSpPr>
        <p:spPr>
          <a:xfrm>
            <a:off x="270933" y="778933"/>
            <a:ext cx="1185334" cy="954107"/>
          </a:xfrm>
          <a:prstGeom prst="rect">
            <a:avLst/>
          </a:prstGeom>
          <a:noFill/>
        </p:spPr>
        <p:txBody>
          <a:bodyPr wrap="square" rtlCol="0">
            <a:spAutoFit/>
          </a:bodyPr>
          <a:lstStyle/>
          <a:p>
            <a:r>
              <a:rPr lang="en-US" sz="2800" dirty="0" smtClean="0"/>
              <a:t>2010-2012</a:t>
            </a:r>
            <a:endParaRPr lang="en-US" sz="2800" dirty="0"/>
          </a:p>
        </p:txBody>
      </p:sp>
    </p:spTree>
    <p:extLst>
      <p:ext uri="{BB962C8B-B14F-4D97-AF65-F5344CB8AC3E}">
        <p14:creationId xmlns:p14="http://schemas.microsoft.com/office/powerpoint/2010/main" val="3553425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2878667" cy="2062162"/>
          </a:xfrm>
        </p:spPr>
        <p:txBody>
          <a:bodyPr/>
          <a:lstStyle/>
          <a:p>
            <a:r>
              <a:rPr lang="en-US" dirty="0" smtClean="0"/>
              <a:t>Creeping paralysis</a:t>
            </a:r>
            <a:endParaRPr lang="en-US" dirty="0"/>
          </a:p>
        </p:txBody>
      </p:sp>
      <p:sp>
        <p:nvSpPr>
          <p:cNvPr id="5" name="Content Placeholder 4"/>
          <p:cNvSpPr>
            <a:spLocks noGrp="1"/>
          </p:cNvSpPr>
          <p:nvPr>
            <p:ph sz="half" idx="1"/>
          </p:nvPr>
        </p:nvSpPr>
        <p:spPr>
          <a:xfrm>
            <a:off x="457200" y="3018366"/>
            <a:ext cx="3108885" cy="2836333"/>
          </a:xfrm>
        </p:spPr>
        <p:txBody>
          <a:bodyPr/>
          <a:lstStyle/>
          <a:p>
            <a:r>
              <a:rPr lang="en-US" dirty="0" smtClean="0"/>
              <a:t>15</a:t>
            </a:r>
            <a:r>
              <a:rPr lang="en-US" baseline="30000" dirty="0" smtClean="0"/>
              <a:t>th</a:t>
            </a:r>
            <a:r>
              <a:rPr lang="en-US" dirty="0" smtClean="0"/>
              <a:t> June 2011</a:t>
            </a:r>
          </a:p>
          <a:p>
            <a:r>
              <a:rPr lang="en-US" dirty="0" smtClean="0"/>
              <a:t>12</a:t>
            </a:r>
            <a:r>
              <a:rPr lang="en-US" baseline="30000" dirty="0" smtClean="0"/>
              <a:t>th</a:t>
            </a:r>
            <a:r>
              <a:rPr lang="en-US" dirty="0" smtClean="0"/>
              <a:t> March 2012</a:t>
            </a:r>
          </a:p>
          <a:p>
            <a:r>
              <a:rPr lang="en-US" dirty="0" smtClean="0"/>
              <a:t>28</a:t>
            </a:r>
            <a:r>
              <a:rPr lang="en-US" baseline="30000" dirty="0" smtClean="0"/>
              <a:t>th</a:t>
            </a:r>
            <a:r>
              <a:rPr lang="en-US" dirty="0" smtClean="0"/>
              <a:t> March 2012</a:t>
            </a:r>
          </a:p>
          <a:p>
            <a:r>
              <a:rPr lang="en-US" dirty="0" smtClean="0"/>
              <a:t>18</a:t>
            </a:r>
            <a:r>
              <a:rPr lang="en-US" baseline="30000" dirty="0" smtClean="0"/>
              <a:t>th</a:t>
            </a:r>
            <a:r>
              <a:rPr lang="en-US" dirty="0" smtClean="0"/>
              <a:t> April 2012</a:t>
            </a:r>
            <a:endParaRPr lang="en-US" dirty="0"/>
          </a:p>
        </p:txBody>
      </p:sp>
      <p:sp>
        <p:nvSpPr>
          <p:cNvPr id="6" name="Content Placeholder 5"/>
          <p:cNvSpPr>
            <a:spLocks noGrp="1"/>
          </p:cNvSpPr>
          <p:nvPr>
            <p:ph sz="half" idx="2"/>
          </p:nvPr>
        </p:nvSpPr>
        <p:spPr/>
        <p:txBody>
          <a:bodyPr/>
          <a:lstStyle/>
          <a:p>
            <a:endParaRPr lang="en-US"/>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566085" y="274638"/>
            <a:ext cx="5415726" cy="6349472"/>
          </a:xfrm>
          <a:prstGeom prst="rect">
            <a:avLst/>
          </a:prstGeom>
        </p:spPr>
      </p:pic>
    </p:spTree>
    <p:extLst>
      <p:ext uri="{BB962C8B-B14F-4D97-AF65-F5344CB8AC3E}">
        <p14:creationId xmlns:p14="http://schemas.microsoft.com/office/powerpoint/2010/main" val="41516907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Davo</a:t>
            </a:r>
            <a:r>
              <a:rPr lang="en-US" dirty="0" smtClean="0"/>
              <a:t> </a:t>
            </a:r>
            <a:r>
              <a:rPr lang="en-US" dirty="0" err="1" smtClean="0"/>
              <a:t>Laninga</a:t>
            </a:r>
            <a:r>
              <a:rPr lang="en-US" dirty="0" smtClean="0"/>
              <a:t> AZ Monsoon film extract</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007437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24801" y="296881"/>
            <a:ext cx="8228160" cy="724396"/>
          </a:xfrm>
        </p:spPr>
        <p:txBody>
          <a:bodyPr tIns="12801">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200" b="1" dirty="0"/>
              <a:t>The 2010–2012 drought in </a:t>
            </a:r>
            <a:r>
              <a:rPr lang="en-GB" sz="3200" b="1" dirty="0" smtClean="0"/>
              <a:t>Rutland Water</a:t>
            </a:r>
            <a:endParaRPr lang="en-GB" sz="3200" b="1" dirty="0"/>
          </a:p>
        </p:txBody>
      </p:sp>
      <p:pic>
        <p:nvPicPr>
          <p:cNvPr id="205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15200" y="1042460"/>
            <a:ext cx="8949589" cy="4731808"/>
          </a:xfrm>
          <a:prstGeom prst="rect">
            <a:avLst/>
          </a:prstGeom>
          <a:noFill/>
          <a:ln w="9525">
            <a:noFill/>
            <a:round/>
            <a:headEnd/>
            <a:tailEnd/>
          </a:ln>
        </p:spPr>
      </p:pic>
      <p:pic>
        <p:nvPicPr>
          <p:cNvPr id="2052" name="Picture 3"/>
          <p:cNvPicPr>
            <a:picLocks noChangeAspect="1" noChangeArrowheads="1"/>
          </p:cNvPicPr>
          <p:nvPr/>
        </p:nvPicPr>
        <p:blipFill>
          <a:blip r:embed="rId5" cstate="print"/>
          <a:srcRect/>
          <a:stretch>
            <a:fillRect/>
          </a:stretch>
        </p:blipFill>
        <p:spPr bwMode="auto">
          <a:xfrm>
            <a:off x="0" y="0"/>
            <a:ext cx="0" cy="0"/>
          </a:xfrm>
          <a:prstGeom prst="rect">
            <a:avLst/>
          </a:prstGeom>
          <a:noFill/>
          <a:ln w="9525">
            <a:noFill/>
            <a:round/>
            <a:headEnd/>
            <a:tailEnd/>
          </a:ln>
        </p:spPr>
      </p:pic>
      <p:sp>
        <p:nvSpPr>
          <p:cNvPr id="2053" name="Text Box 4"/>
          <p:cNvSpPr txBox="1">
            <a:spLocks noChangeArrowheads="1"/>
          </p:cNvSpPr>
          <p:nvPr/>
        </p:nvSpPr>
        <p:spPr bwMode="auto">
          <a:xfrm>
            <a:off x="115200" y="6205612"/>
            <a:ext cx="6252480" cy="505493"/>
          </a:xfrm>
          <a:prstGeom prst="rect">
            <a:avLst/>
          </a:prstGeom>
          <a:noFill/>
          <a:ln w="9525">
            <a:noFill/>
            <a:round/>
            <a:headEnd/>
            <a:tailEnd/>
          </a:ln>
        </p:spPr>
        <p:txBody>
          <a:bodyPr lIns="81639" tIns="49620" rIns="81639" bIns="40820"/>
          <a:lstStyle/>
          <a:p>
            <a:pPr>
              <a:tabLst>
                <a:tab pos="656650" algn="l"/>
                <a:tab pos="1313299" algn="l"/>
                <a:tab pos="1969949" algn="l"/>
                <a:tab pos="2626599" algn="l"/>
                <a:tab pos="3283248" algn="l"/>
                <a:tab pos="3939898" algn="l"/>
                <a:tab pos="4596548" algn="l"/>
                <a:tab pos="5253198" algn="l"/>
                <a:tab pos="5909847" algn="l"/>
              </a:tabLst>
            </a:pPr>
            <a:r>
              <a:rPr lang="en-GB" sz="1000" b="1">
                <a:solidFill>
                  <a:srgbClr val="000000"/>
                </a:solidFill>
              </a:rPr>
              <a:t>Weather</a:t>
            </a:r>
            <a:r>
              <a:rPr lang="en-GB" sz="1000">
                <a:solidFill>
                  <a:srgbClr val="000000"/>
                </a:solidFill>
              </a:rPr>
              <a:t/>
            </a:r>
            <a:br>
              <a:rPr lang="en-GB" sz="1000">
                <a:solidFill>
                  <a:srgbClr val="000000"/>
                </a:solidFill>
              </a:rPr>
            </a:br>
            <a:r>
              <a:rPr lang="en-GB" sz="1000">
                <a:solidFill>
                  <a:srgbClr val="000000"/>
                </a:solidFill>
                <a:hlinkClick r:id="rId6"/>
              </a:rPr>
              <a:t>Volume 68, Issue 4, </a:t>
            </a:r>
            <a:r>
              <a:rPr lang="en-GB" sz="1000">
                <a:solidFill>
                  <a:srgbClr val="000000"/>
                </a:solidFill>
              </a:rPr>
              <a:t>pages 88-95, 27 MAR 2013 DOI: 10.1002/wea.2101</a:t>
            </a:r>
            <a:br>
              <a:rPr lang="en-GB" sz="1000">
                <a:solidFill>
                  <a:srgbClr val="000000"/>
                </a:solidFill>
              </a:rPr>
            </a:br>
            <a:r>
              <a:rPr lang="en-GB" sz="1000">
                <a:solidFill>
                  <a:srgbClr val="000000"/>
                </a:solidFill>
                <a:hlinkClick r:id="rId7"/>
              </a:rPr>
              <a:t>http://onlinelibrary.wiley.com/doi/10.1002/wea.2101/full#wea2101-fig-0008</a:t>
            </a:r>
          </a:p>
        </p:txBody>
      </p:sp>
      <p:sp>
        <p:nvSpPr>
          <p:cNvPr id="2" name="TextBox 1"/>
          <p:cNvSpPr txBox="1"/>
          <p:nvPr/>
        </p:nvSpPr>
        <p:spPr>
          <a:xfrm>
            <a:off x="5266268" y="1109614"/>
            <a:ext cx="3386694" cy="369332"/>
          </a:xfrm>
          <a:prstGeom prst="rect">
            <a:avLst/>
          </a:prstGeom>
          <a:noFill/>
        </p:spPr>
        <p:txBody>
          <a:bodyPr wrap="square" rtlCol="0">
            <a:spAutoFit/>
          </a:bodyPr>
          <a:lstStyle/>
          <a:p>
            <a:r>
              <a:rPr lang="en-US" dirty="0" smtClean="0"/>
              <a:t>Blue- Highest levels ever recorded</a:t>
            </a:r>
            <a:endParaRPr lang="en-US" dirty="0"/>
          </a:p>
        </p:txBody>
      </p:sp>
      <p:sp>
        <p:nvSpPr>
          <p:cNvPr id="7" name="TextBox 6"/>
          <p:cNvSpPr txBox="1"/>
          <p:nvPr/>
        </p:nvSpPr>
        <p:spPr>
          <a:xfrm>
            <a:off x="4563560" y="4951880"/>
            <a:ext cx="3513640" cy="369332"/>
          </a:xfrm>
          <a:prstGeom prst="rect">
            <a:avLst/>
          </a:prstGeom>
          <a:noFill/>
        </p:spPr>
        <p:txBody>
          <a:bodyPr wrap="square" rtlCol="0">
            <a:spAutoFit/>
          </a:bodyPr>
          <a:lstStyle/>
          <a:p>
            <a:r>
              <a:rPr lang="en-US" dirty="0" smtClean="0"/>
              <a:t>Red- Lowest levels ever recorded</a:t>
            </a:r>
            <a:endParaRPr lang="en-US" dirty="0"/>
          </a:p>
        </p:txBody>
      </p:sp>
      <p:sp>
        <p:nvSpPr>
          <p:cNvPr id="3" name="TextBox 2"/>
          <p:cNvSpPr txBox="1"/>
          <p:nvPr/>
        </p:nvSpPr>
        <p:spPr>
          <a:xfrm>
            <a:off x="6451628" y="2052134"/>
            <a:ext cx="2201333" cy="369332"/>
          </a:xfrm>
          <a:prstGeom prst="rect">
            <a:avLst/>
          </a:prstGeom>
          <a:noFill/>
        </p:spPr>
        <p:txBody>
          <a:bodyPr wrap="square" rtlCol="0">
            <a:spAutoFit/>
          </a:bodyPr>
          <a:lstStyle/>
          <a:p>
            <a:r>
              <a:rPr lang="en-US" dirty="0" smtClean="0"/>
              <a:t>Long term average</a:t>
            </a:r>
            <a:endParaRPr lang="en-US" dirty="0"/>
          </a:p>
        </p:txBody>
      </p:sp>
      <p:sp>
        <p:nvSpPr>
          <p:cNvPr id="4" name="TextBox 3"/>
          <p:cNvSpPr txBox="1"/>
          <p:nvPr/>
        </p:nvSpPr>
        <p:spPr>
          <a:xfrm>
            <a:off x="6908800" y="3488267"/>
            <a:ext cx="1625627" cy="369332"/>
          </a:xfrm>
          <a:prstGeom prst="rect">
            <a:avLst/>
          </a:prstGeom>
          <a:noFill/>
        </p:spPr>
        <p:txBody>
          <a:bodyPr wrap="square" rtlCol="0">
            <a:spAutoFit/>
          </a:bodyPr>
          <a:lstStyle/>
          <a:p>
            <a:r>
              <a:rPr lang="en-US" dirty="0" smtClean="0"/>
              <a:t>Recorded</a:t>
            </a:r>
            <a:endParaRPr lang="en-US" dirty="0"/>
          </a:p>
        </p:txBody>
      </p:sp>
    </p:spTree>
    <p:extLst>
      <p:ext uri="{BB962C8B-B14F-4D97-AF65-F5344CB8AC3E}">
        <p14:creationId xmlns:p14="http://schemas.microsoft.com/office/powerpoint/2010/main" val="40511799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Flood warnings issued in drought areas in summer 2012</a:t>
            </a:r>
            <a:endParaRPr lang="en-US" dirty="0"/>
          </a:p>
        </p:txBody>
      </p:sp>
      <p:sp>
        <p:nvSpPr>
          <p:cNvPr id="3" name="Content Placeholder 2"/>
          <p:cNvSpPr>
            <a:spLocks noGrp="1"/>
          </p:cNvSpPr>
          <p:nvPr>
            <p:ph sz="half" idx="1"/>
          </p:nvPr>
        </p:nvSpPr>
        <p:spPr/>
        <p:txBody>
          <a:bodyPr>
            <a:normAutofit fontScale="92500"/>
          </a:bodyPr>
          <a:lstStyle/>
          <a:p>
            <a:pPr marL="0" indent="0">
              <a:buNone/>
            </a:pPr>
            <a:r>
              <a:rPr lang="en-US" dirty="0" smtClean="0"/>
              <a:t>The wettest April to September 2012 for over 100 years caused flooding of over 4,500 homes and businesses. Sewers overflowed, rivers were polluted, agricultural runoff and storm overflows polluted beaches, and drinking water standards were almost compromised </a:t>
            </a:r>
            <a:endParaRPr lang="en-US" dirty="0"/>
          </a:p>
        </p:txBody>
      </p:sp>
      <p:pic>
        <p:nvPicPr>
          <p:cNvPr id="2" name="Picture 1"/>
          <p:cNvPicPr>
            <a:picLocks noChangeAspect="1"/>
          </p:cNvPicPr>
          <p:nvPr/>
        </p:nvPicPr>
        <p:blipFill rotWithShape="1">
          <a:blip r:embed="rId4" cstate="screen">
            <a:clrChange>
              <a:clrFrom>
                <a:srgbClr val="A4BDD2"/>
              </a:clrFrom>
              <a:clrTo>
                <a:srgbClr val="A4BDD2">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4961467" y="1600200"/>
            <a:ext cx="3725333" cy="4356629"/>
          </a:xfrm>
          <a:prstGeom prst="rect">
            <a:avLst/>
          </a:prstGeom>
        </p:spPr>
      </p:pic>
      <p:sp>
        <p:nvSpPr>
          <p:cNvPr id="7" name="TextBox 6"/>
          <p:cNvSpPr txBox="1"/>
          <p:nvPr/>
        </p:nvSpPr>
        <p:spPr>
          <a:xfrm>
            <a:off x="4961468" y="6126163"/>
            <a:ext cx="3962400" cy="369332"/>
          </a:xfrm>
          <a:prstGeom prst="rect">
            <a:avLst/>
          </a:prstGeom>
          <a:noFill/>
        </p:spPr>
        <p:txBody>
          <a:bodyPr wrap="square" rtlCol="0">
            <a:spAutoFit/>
          </a:bodyPr>
          <a:lstStyle/>
          <a:p>
            <a:r>
              <a:rPr lang="en-US" dirty="0" smtClean="0"/>
              <a:t>Flooding in </a:t>
            </a:r>
            <a:r>
              <a:rPr lang="en-US" dirty="0" err="1" smtClean="0"/>
              <a:t>Loughborough</a:t>
            </a:r>
            <a:r>
              <a:rPr lang="en-US" dirty="0" smtClean="0"/>
              <a:t>, June 2012</a:t>
            </a:r>
            <a:endParaRPr lang="en-US" dirty="0"/>
          </a:p>
        </p:txBody>
      </p:sp>
    </p:spTree>
    <p:extLst>
      <p:ext uri="{BB962C8B-B14F-4D97-AF65-F5344CB8AC3E}">
        <p14:creationId xmlns:p14="http://schemas.microsoft.com/office/powerpoint/2010/main" val="41941881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237067" y="0"/>
            <a:ext cx="4906933" cy="6858000"/>
          </a:xfrm>
          <a:prstGeom prst="rect">
            <a:avLst/>
          </a:prstGeom>
        </p:spPr>
      </p:pic>
      <p:sp>
        <p:nvSpPr>
          <p:cNvPr id="2" name="Title 1"/>
          <p:cNvSpPr>
            <a:spLocks noGrp="1"/>
          </p:cNvSpPr>
          <p:nvPr>
            <p:ph type="title"/>
          </p:nvPr>
        </p:nvSpPr>
        <p:spPr>
          <a:xfrm>
            <a:off x="457200" y="2065338"/>
            <a:ext cx="3149600" cy="1143000"/>
          </a:xfrm>
        </p:spPr>
        <p:txBody>
          <a:bodyPr>
            <a:noAutofit/>
          </a:bodyPr>
          <a:lstStyle/>
          <a:p>
            <a:r>
              <a:rPr lang="en-US" sz="2800" dirty="0" smtClean="0"/>
              <a:t>Areas of England already under water stress in 2007, according to the Environment Agency, for </a:t>
            </a:r>
            <a:r>
              <a:rPr lang="en-US" sz="2800" dirty="0" err="1" smtClean="0"/>
              <a:t>Defra</a:t>
            </a:r>
            <a:endParaRPr lang="en-US" sz="2800" dirty="0"/>
          </a:p>
        </p:txBody>
      </p:sp>
    </p:spTree>
    <p:extLst>
      <p:ext uri="{BB962C8B-B14F-4D97-AF65-F5344CB8AC3E}">
        <p14:creationId xmlns:p14="http://schemas.microsoft.com/office/powerpoint/2010/main" val="2111142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6-01-11 at 14.51.52.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2934" y="191360"/>
            <a:ext cx="8539331" cy="6260577"/>
          </a:xfrm>
          <a:prstGeom prst="rect">
            <a:avLst/>
          </a:prstGeom>
        </p:spPr>
      </p:pic>
      <p:sp>
        <p:nvSpPr>
          <p:cNvPr id="4" name="Rectangle 3"/>
          <p:cNvSpPr/>
          <p:nvPr/>
        </p:nvSpPr>
        <p:spPr>
          <a:xfrm>
            <a:off x="4419599" y="6451937"/>
            <a:ext cx="4572000" cy="369332"/>
          </a:xfrm>
          <a:prstGeom prst="rect">
            <a:avLst/>
          </a:prstGeom>
        </p:spPr>
        <p:txBody>
          <a:bodyPr>
            <a:spAutoFit/>
          </a:bodyPr>
          <a:lstStyle/>
          <a:p>
            <a:r>
              <a:rPr lang="en-US" dirty="0"/>
              <a:t>Casey </a:t>
            </a:r>
            <a:r>
              <a:rPr lang="en-US" dirty="0" smtClean="0"/>
              <a:t>Brown, University </a:t>
            </a:r>
            <a:r>
              <a:rPr lang="en-US" dirty="0"/>
              <a:t>of Massachusetts</a:t>
            </a:r>
          </a:p>
        </p:txBody>
      </p:sp>
    </p:spTree>
    <p:extLst>
      <p:ext uri="{BB962C8B-B14F-4D97-AF65-F5344CB8AC3E}">
        <p14:creationId xmlns:p14="http://schemas.microsoft.com/office/powerpoint/2010/main" val="34132660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5000" y="774700"/>
            <a:ext cx="7874000" cy="5295900"/>
          </a:xfrm>
          <a:prstGeom prst="rect">
            <a:avLst/>
          </a:prstGeom>
        </p:spPr>
      </p:pic>
    </p:spTree>
    <p:extLst>
      <p:ext uri="{BB962C8B-B14F-4D97-AF65-F5344CB8AC3E}">
        <p14:creationId xmlns:p14="http://schemas.microsoft.com/office/powerpoint/2010/main" val="14982171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17375E"/>
                </a:solidFill>
              </a:rPr>
              <a:t>Mean Central England Temperature Anomalies, 1772 - 2015</a:t>
            </a:r>
            <a:endParaRPr lang="en-US" dirty="0">
              <a:solidFill>
                <a:srgbClr val="17375E"/>
              </a:solidFill>
            </a:endParaRPr>
          </a:p>
        </p:txBody>
      </p:sp>
      <p:pic>
        <p:nvPicPr>
          <p:cNvPr id="5" name="Picture 4" descr="Screen Shot 2015-11-10 at 17.56.32.pn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1417638"/>
            <a:ext cx="9144000" cy="5440362"/>
          </a:xfrm>
          <a:prstGeom prst="rect">
            <a:avLst/>
          </a:prstGeom>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7120" y="1417638"/>
            <a:ext cx="911013" cy="854075"/>
          </a:xfrm>
          <a:prstGeom prst="rect">
            <a:avLst/>
          </a:prstGeom>
        </p:spPr>
      </p:pic>
    </p:spTree>
    <p:extLst>
      <p:ext uri="{BB962C8B-B14F-4D97-AF65-F5344CB8AC3E}">
        <p14:creationId xmlns:p14="http://schemas.microsoft.com/office/powerpoint/2010/main" val="38019182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6-01-11 at 14.52.16.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 y="274637"/>
            <a:ext cx="8483599" cy="6160029"/>
          </a:xfrm>
          <a:prstGeom prst="rect">
            <a:avLst/>
          </a:prstGeom>
          <a:ln>
            <a:noFill/>
          </a:ln>
        </p:spPr>
      </p:pic>
      <p:sp>
        <p:nvSpPr>
          <p:cNvPr id="4" name="Rectangle 3"/>
          <p:cNvSpPr/>
          <p:nvPr/>
        </p:nvSpPr>
        <p:spPr>
          <a:xfrm>
            <a:off x="2760134" y="6434666"/>
            <a:ext cx="6383866" cy="369332"/>
          </a:xfrm>
          <a:prstGeom prst="rect">
            <a:avLst/>
          </a:prstGeom>
        </p:spPr>
        <p:txBody>
          <a:bodyPr wrap="square">
            <a:spAutoFit/>
          </a:bodyPr>
          <a:lstStyle/>
          <a:p>
            <a:pPr algn="r"/>
            <a:r>
              <a:rPr lang="en-US" dirty="0"/>
              <a:t>Casey </a:t>
            </a:r>
            <a:r>
              <a:rPr lang="en-US" dirty="0" smtClean="0"/>
              <a:t>Brown, University </a:t>
            </a:r>
            <a:r>
              <a:rPr lang="en-US" dirty="0"/>
              <a:t>of Massachusetts</a:t>
            </a:r>
          </a:p>
        </p:txBody>
      </p:sp>
      <p:sp>
        <p:nvSpPr>
          <p:cNvPr id="5" name="Freeform 4"/>
          <p:cNvSpPr/>
          <p:nvPr/>
        </p:nvSpPr>
        <p:spPr>
          <a:xfrm>
            <a:off x="1884106" y="626533"/>
            <a:ext cx="3483761" cy="3352800"/>
          </a:xfrm>
          <a:custGeom>
            <a:avLst/>
            <a:gdLst>
              <a:gd name="connsiteX0" fmla="*/ 825227 w 3483761"/>
              <a:gd name="connsiteY0" fmla="*/ 186267 h 2116667"/>
              <a:gd name="connsiteX1" fmla="*/ 486561 w 3483761"/>
              <a:gd name="connsiteY1" fmla="*/ 203200 h 2116667"/>
              <a:gd name="connsiteX2" fmla="*/ 368027 w 3483761"/>
              <a:gd name="connsiteY2" fmla="*/ 270934 h 2116667"/>
              <a:gd name="connsiteX3" fmla="*/ 215627 w 3483761"/>
              <a:gd name="connsiteY3" fmla="*/ 338667 h 2116667"/>
              <a:gd name="connsiteX4" fmla="*/ 164827 w 3483761"/>
              <a:gd name="connsiteY4" fmla="*/ 372534 h 2116667"/>
              <a:gd name="connsiteX5" fmla="*/ 114027 w 3483761"/>
              <a:gd name="connsiteY5" fmla="*/ 440267 h 2116667"/>
              <a:gd name="connsiteX6" fmla="*/ 46294 w 3483761"/>
              <a:gd name="connsiteY6" fmla="*/ 508000 h 2116667"/>
              <a:gd name="connsiteX7" fmla="*/ 46294 w 3483761"/>
              <a:gd name="connsiteY7" fmla="*/ 1100667 h 2116667"/>
              <a:gd name="connsiteX8" fmla="*/ 97094 w 3483761"/>
              <a:gd name="connsiteY8" fmla="*/ 1151467 h 2116667"/>
              <a:gd name="connsiteX9" fmla="*/ 130961 w 3483761"/>
              <a:gd name="connsiteY9" fmla="*/ 1219200 h 2116667"/>
              <a:gd name="connsiteX10" fmla="*/ 181761 w 3483761"/>
              <a:gd name="connsiteY10" fmla="*/ 1270000 h 2116667"/>
              <a:gd name="connsiteX11" fmla="*/ 215627 w 3483761"/>
              <a:gd name="connsiteY11" fmla="*/ 1320800 h 2116667"/>
              <a:gd name="connsiteX12" fmla="*/ 351094 w 3483761"/>
              <a:gd name="connsiteY12" fmla="*/ 1439334 h 2116667"/>
              <a:gd name="connsiteX13" fmla="*/ 469627 w 3483761"/>
              <a:gd name="connsiteY13" fmla="*/ 1490134 h 2116667"/>
              <a:gd name="connsiteX14" fmla="*/ 520427 w 3483761"/>
              <a:gd name="connsiteY14" fmla="*/ 1524000 h 2116667"/>
              <a:gd name="connsiteX15" fmla="*/ 537361 w 3483761"/>
              <a:gd name="connsiteY15" fmla="*/ 1574800 h 2116667"/>
              <a:gd name="connsiteX16" fmla="*/ 554294 w 3483761"/>
              <a:gd name="connsiteY16" fmla="*/ 1710267 h 2116667"/>
              <a:gd name="connsiteX17" fmla="*/ 638961 w 3483761"/>
              <a:gd name="connsiteY17" fmla="*/ 1778000 h 2116667"/>
              <a:gd name="connsiteX18" fmla="*/ 808294 w 3483761"/>
              <a:gd name="connsiteY18" fmla="*/ 1828800 h 2116667"/>
              <a:gd name="connsiteX19" fmla="*/ 859094 w 3483761"/>
              <a:gd name="connsiteY19" fmla="*/ 1845734 h 2116667"/>
              <a:gd name="connsiteX20" fmla="*/ 1028427 w 3483761"/>
              <a:gd name="connsiteY20" fmla="*/ 1879600 h 2116667"/>
              <a:gd name="connsiteX21" fmla="*/ 1113094 w 3483761"/>
              <a:gd name="connsiteY21" fmla="*/ 1913467 h 2116667"/>
              <a:gd name="connsiteX22" fmla="*/ 1299361 w 3483761"/>
              <a:gd name="connsiteY22" fmla="*/ 1964267 h 2116667"/>
              <a:gd name="connsiteX23" fmla="*/ 1621094 w 3483761"/>
              <a:gd name="connsiteY23" fmla="*/ 1998134 h 2116667"/>
              <a:gd name="connsiteX24" fmla="*/ 1824294 w 3483761"/>
              <a:gd name="connsiteY24" fmla="*/ 2048934 h 2116667"/>
              <a:gd name="connsiteX25" fmla="*/ 1942827 w 3483761"/>
              <a:gd name="connsiteY25" fmla="*/ 2065867 h 2116667"/>
              <a:gd name="connsiteX26" fmla="*/ 2010561 w 3483761"/>
              <a:gd name="connsiteY26" fmla="*/ 2082800 h 2116667"/>
              <a:gd name="connsiteX27" fmla="*/ 2264561 w 3483761"/>
              <a:gd name="connsiteY27" fmla="*/ 2116667 h 2116667"/>
              <a:gd name="connsiteX28" fmla="*/ 2433894 w 3483761"/>
              <a:gd name="connsiteY28" fmla="*/ 2099734 h 2116667"/>
              <a:gd name="connsiteX29" fmla="*/ 3094294 w 3483761"/>
              <a:gd name="connsiteY29" fmla="*/ 2065867 h 2116667"/>
              <a:gd name="connsiteX30" fmla="*/ 3145094 w 3483761"/>
              <a:gd name="connsiteY30" fmla="*/ 1998134 h 2116667"/>
              <a:gd name="connsiteX31" fmla="*/ 3280561 w 3483761"/>
              <a:gd name="connsiteY31" fmla="*/ 1896534 h 2116667"/>
              <a:gd name="connsiteX32" fmla="*/ 3382161 w 3483761"/>
              <a:gd name="connsiteY32" fmla="*/ 1727200 h 2116667"/>
              <a:gd name="connsiteX33" fmla="*/ 3416027 w 3483761"/>
              <a:gd name="connsiteY33" fmla="*/ 1676400 h 2116667"/>
              <a:gd name="connsiteX34" fmla="*/ 3432961 w 3483761"/>
              <a:gd name="connsiteY34" fmla="*/ 1608667 h 2116667"/>
              <a:gd name="connsiteX35" fmla="*/ 3466827 w 3483761"/>
              <a:gd name="connsiteY35" fmla="*/ 1507067 h 2116667"/>
              <a:gd name="connsiteX36" fmla="*/ 3483761 w 3483761"/>
              <a:gd name="connsiteY36" fmla="*/ 1253067 h 2116667"/>
              <a:gd name="connsiteX37" fmla="*/ 3466827 w 3483761"/>
              <a:gd name="connsiteY37" fmla="*/ 948267 h 2116667"/>
              <a:gd name="connsiteX38" fmla="*/ 3432961 w 3483761"/>
              <a:gd name="connsiteY38" fmla="*/ 863600 h 2116667"/>
              <a:gd name="connsiteX39" fmla="*/ 3348294 w 3483761"/>
              <a:gd name="connsiteY39" fmla="*/ 694267 h 2116667"/>
              <a:gd name="connsiteX40" fmla="*/ 3280561 w 3483761"/>
              <a:gd name="connsiteY40" fmla="*/ 626534 h 2116667"/>
              <a:gd name="connsiteX41" fmla="*/ 3229761 w 3483761"/>
              <a:gd name="connsiteY41" fmla="*/ 558800 h 2116667"/>
              <a:gd name="connsiteX42" fmla="*/ 3212827 w 3483761"/>
              <a:gd name="connsiteY42" fmla="*/ 508000 h 2116667"/>
              <a:gd name="connsiteX43" fmla="*/ 3043494 w 3483761"/>
              <a:gd name="connsiteY43" fmla="*/ 389467 h 2116667"/>
              <a:gd name="connsiteX44" fmla="*/ 2975761 w 3483761"/>
              <a:gd name="connsiteY44" fmla="*/ 355600 h 2116667"/>
              <a:gd name="connsiteX45" fmla="*/ 2874161 w 3483761"/>
              <a:gd name="connsiteY45" fmla="*/ 338667 h 2116667"/>
              <a:gd name="connsiteX46" fmla="*/ 2823361 w 3483761"/>
              <a:gd name="connsiteY46" fmla="*/ 321734 h 2116667"/>
              <a:gd name="connsiteX47" fmla="*/ 2721761 w 3483761"/>
              <a:gd name="connsiteY47" fmla="*/ 254000 h 2116667"/>
              <a:gd name="connsiteX48" fmla="*/ 2654027 w 3483761"/>
              <a:gd name="connsiteY48" fmla="*/ 220134 h 2116667"/>
              <a:gd name="connsiteX49" fmla="*/ 2501627 w 3483761"/>
              <a:gd name="connsiteY49" fmla="*/ 169334 h 2116667"/>
              <a:gd name="connsiteX50" fmla="*/ 2433894 w 3483761"/>
              <a:gd name="connsiteY50" fmla="*/ 152400 h 2116667"/>
              <a:gd name="connsiteX51" fmla="*/ 2366161 w 3483761"/>
              <a:gd name="connsiteY51" fmla="*/ 118534 h 2116667"/>
              <a:gd name="connsiteX52" fmla="*/ 2230694 w 3483761"/>
              <a:gd name="connsiteY52" fmla="*/ 33867 h 2116667"/>
              <a:gd name="connsiteX53" fmla="*/ 2044427 w 3483761"/>
              <a:gd name="connsiteY53" fmla="*/ 0 h 2116667"/>
              <a:gd name="connsiteX54" fmla="*/ 1451761 w 3483761"/>
              <a:gd name="connsiteY54" fmla="*/ 16934 h 2116667"/>
              <a:gd name="connsiteX55" fmla="*/ 1350161 w 3483761"/>
              <a:gd name="connsiteY55" fmla="*/ 50800 h 2116667"/>
              <a:gd name="connsiteX56" fmla="*/ 1079227 w 3483761"/>
              <a:gd name="connsiteY56" fmla="*/ 67734 h 2116667"/>
              <a:gd name="connsiteX57" fmla="*/ 994561 w 3483761"/>
              <a:gd name="connsiteY57" fmla="*/ 84667 h 2116667"/>
              <a:gd name="connsiteX58" fmla="*/ 943761 w 3483761"/>
              <a:gd name="connsiteY58" fmla="*/ 101600 h 2116667"/>
              <a:gd name="connsiteX59" fmla="*/ 825227 w 3483761"/>
              <a:gd name="connsiteY59" fmla="*/ 118534 h 2116667"/>
              <a:gd name="connsiteX60" fmla="*/ 774427 w 3483761"/>
              <a:gd name="connsiteY60" fmla="*/ 152400 h 21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83761" h="2116667">
                <a:moveTo>
                  <a:pt x="825227" y="186267"/>
                </a:moveTo>
                <a:cubicBezTo>
                  <a:pt x="712338" y="191911"/>
                  <a:pt x="598718" y="189180"/>
                  <a:pt x="486561" y="203200"/>
                </a:cubicBezTo>
                <a:cubicBezTo>
                  <a:pt x="446976" y="208148"/>
                  <a:pt x="402460" y="253717"/>
                  <a:pt x="368027" y="270934"/>
                </a:cubicBezTo>
                <a:cubicBezTo>
                  <a:pt x="222874" y="343510"/>
                  <a:pt x="341316" y="266844"/>
                  <a:pt x="215627" y="338667"/>
                </a:cubicBezTo>
                <a:cubicBezTo>
                  <a:pt x="197957" y="348764"/>
                  <a:pt x="179218" y="358143"/>
                  <a:pt x="164827" y="372534"/>
                </a:cubicBezTo>
                <a:cubicBezTo>
                  <a:pt x="144871" y="392490"/>
                  <a:pt x="132611" y="419028"/>
                  <a:pt x="114027" y="440267"/>
                </a:cubicBezTo>
                <a:cubicBezTo>
                  <a:pt x="93001" y="464296"/>
                  <a:pt x="68872" y="485422"/>
                  <a:pt x="46294" y="508000"/>
                </a:cubicBezTo>
                <a:cubicBezTo>
                  <a:pt x="-24365" y="719982"/>
                  <a:pt x="-5806" y="644790"/>
                  <a:pt x="46294" y="1100667"/>
                </a:cubicBezTo>
                <a:cubicBezTo>
                  <a:pt x="49013" y="1124459"/>
                  <a:pt x="83175" y="1131980"/>
                  <a:pt x="97094" y="1151467"/>
                </a:cubicBezTo>
                <a:cubicBezTo>
                  <a:pt x="111766" y="1172008"/>
                  <a:pt x="116289" y="1198659"/>
                  <a:pt x="130961" y="1219200"/>
                </a:cubicBezTo>
                <a:cubicBezTo>
                  <a:pt x="144880" y="1238687"/>
                  <a:pt x="166430" y="1251603"/>
                  <a:pt x="181761" y="1270000"/>
                </a:cubicBezTo>
                <a:cubicBezTo>
                  <a:pt x="194789" y="1285634"/>
                  <a:pt x="202599" y="1305166"/>
                  <a:pt x="215627" y="1320800"/>
                </a:cubicBezTo>
                <a:cubicBezTo>
                  <a:pt x="246226" y="1357519"/>
                  <a:pt x="316786" y="1416462"/>
                  <a:pt x="351094" y="1439334"/>
                </a:cubicBezTo>
                <a:cubicBezTo>
                  <a:pt x="456789" y="1509797"/>
                  <a:pt x="379326" y="1444983"/>
                  <a:pt x="469627" y="1490134"/>
                </a:cubicBezTo>
                <a:cubicBezTo>
                  <a:pt x="487830" y="1499235"/>
                  <a:pt x="503494" y="1512711"/>
                  <a:pt x="520427" y="1524000"/>
                </a:cubicBezTo>
                <a:cubicBezTo>
                  <a:pt x="526072" y="1540933"/>
                  <a:pt x="534168" y="1557239"/>
                  <a:pt x="537361" y="1574800"/>
                </a:cubicBezTo>
                <a:cubicBezTo>
                  <a:pt x="545502" y="1619573"/>
                  <a:pt x="533943" y="1669564"/>
                  <a:pt x="554294" y="1710267"/>
                </a:cubicBezTo>
                <a:cubicBezTo>
                  <a:pt x="570457" y="1742593"/>
                  <a:pt x="607232" y="1760693"/>
                  <a:pt x="638961" y="1778000"/>
                </a:cubicBezTo>
                <a:cubicBezTo>
                  <a:pt x="683231" y="1802147"/>
                  <a:pt x="757696" y="1814343"/>
                  <a:pt x="808294" y="1828800"/>
                </a:cubicBezTo>
                <a:cubicBezTo>
                  <a:pt x="825457" y="1833704"/>
                  <a:pt x="841670" y="1841862"/>
                  <a:pt x="859094" y="1845734"/>
                </a:cubicBezTo>
                <a:cubicBezTo>
                  <a:pt x="934128" y="1862408"/>
                  <a:pt x="960953" y="1857109"/>
                  <a:pt x="1028427" y="1879600"/>
                </a:cubicBezTo>
                <a:cubicBezTo>
                  <a:pt x="1057264" y="1889212"/>
                  <a:pt x="1084633" y="1902794"/>
                  <a:pt x="1113094" y="1913467"/>
                </a:cubicBezTo>
                <a:cubicBezTo>
                  <a:pt x="1165620" y="1933164"/>
                  <a:pt x="1257224" y="1957244"/>
                  <a:pt x="1299361" y="1964267"/>
                </a:cubicBezTo>
                <a:cubicBezTo>
                  <a:pt x="1473554" y="1993299"/>
                  <a:pt x="1366728" y="1978567"/>
                  <a:pt x="1621094" y="1998134"/>
                </a:cubicBezTo>
                <a:cubicBezTo>
                  <a:pt x="1688827" y="2015067"/>
                  <a:pt x="1755178" y="2039060"/>
                  <a:pt x="1824294" y="2048934"/>
                </a:cubicBezTo>
                <a:cubicBezTo>
                  <a:pt x="1863805" y="2054578"/>
                  <a:pt x="1903559" y="2058727"/>
                  <a:pt x="1942827" y="2065867"/>
                </a:cubicBezTo>
                <a:cubicBezTo>
                  <a:pt x="1965724" y="2070030"/>
                  <a:pt x="1987664" y="2078637"/>
                  <a:pt x="2010561" y="2082800"/>
                </a:cubicBezTo>
                <a:cubicBezTo>
                  <a:pt x="2061994" y="2092152"/>
                  <a:pt x="2217361" y="2110767"/>
                  <a:pt x="2264561" y="2116667"/>
                </a:cubicBezTo>
                <a:cubicBezTo>
                  <a:pt x="2321005" y="2111023"/>
                  <a:pt x="2377274" y="2103201"/>
                  <a:pt x="2433894" y="2099734"/>
                </a:cubicBezTo>
                <a:cubicBezTo>
                  <a:pt x="2653905" y="2086264"/>
                  <a:pt x="2876087" y="2097039"/>
                  <a:pt x="3094294" y="2065867"/>
                </a:cubicBezTo>
                <a:cubicBezTo>
                  <a:pt x="3122232" y="2061876"/>
                  <a:pt x="3123666" y="2016501"/>
                  <a:pt x="3145094" y="1998134"/>
                </a:cubicBezTo>
                <a:cubicBezTo>
                  <a:pt x="3285866" y="1877472"/>
                  <a:pt x="3138714" y="2073842"/>
                  <a:pt x="3280561" y="1896534"/>
                </a:cubicBezTo>
                <a:cubicBezTo>
                  <a:pt x="3363403" y="1792982"/>
                  <a:pt x="3329405" y="1819524"/>
                  <a:pt x="3382161" y="1727200"/>
                </a:cubicBezTo>
                <a:cubicBezTo>
                  <a:pt x="3392258" y="1709530"/>
                  <a:pt x="3404738" y="1693333"/>
                  <a:pt x="3416027" y="1676400"/>
                </a:cubicBezTo>
                <a:cubicBezTo>
                  <a:pt x="3421672" y="1653822"/>
                  <a:pt x="3426274" y="1630958"/>
                  <a:pt x="3432961" y="1608667"/>
                </a:cubicBezTo>
                <a:cubicBezTo>
                  <a:pt x="3443219" y="1574474"/>
                  <a:pt x="3466827" y="1507067"/>
                  <a:pt x="3466827" y="1507067"/>
                </a:cubicBezTo>
                <a:cubicBezTo>
                  <a:pt x="3472472" y="1422400"/>
                  <a:pt x="3483761" y="1337922"/>
                  <a:pt x="3483761" y="1253067"/>
                </a:cubicBezTo>
                <a:cubicBezTo>
                  <a:pt x="3483761" y="1151310"/>
                  <a:pt x="3479988" y="1049169"/>
                  <a:pt x="3466827" y="948267"/>
                </a:cubicBezTo>
                <a:cubicBezTo>
                  <a:pt x="3462896" y="918126"/>
                  <a:pt x="3443634" y="892061"/>
                  <a:pt x="3432961" y="863600"/>
                </a:cubicBezTo>
                <a:cubicBezTo>
                  <a:pt x="3402277" y="781775"/>
                  <a:pt x="3423249" y="797331"/>
                  <a:pt x="3348294" y="694267"/>
                </a:cubicBezTo>
                <a:cubicBezTo>
                  <a:pt x="3329514" y="668444"/>
                  <a:pt x="3301587" y="650564"/>
                  <a:pt x="3280561" y="626534"/>
                </a:cubicBezTo>
                <a:cubicBezTo>
                  <a:pt x="3261976" y="605294"/>
                  <a:pt x="3246694" y="581378"/>
                  <a:pt x="3229761" y="558800"/>
                </a:cubicBezTo>
                <a:cubicBezTo>
                  <a:pt x="3224116" y="541867"/>
                  <a:pt x="3223785" y="522089"/>
                  <a:pt x="3212827" y="508000"/>
                </a:cubicBezTo>
                <a:cubicBezTo>
                  <a:pt x="3127337" y="398085"/>
                  <a:pt x="3141867" y="414060"/>
                  <a:pt x="3043494" y="389467"/>
                </a:cubicBezTo>
                <a:cubicBezTo>
                  <a:pt x="3020916" y="378178"/>
                  <a:pt x="2999939" y="362853"/>
                  <a:pt x="2975761" y="355600"/>
                </a:cubicBezTo>
                <a:cubicBezTo>
                  <a:pt x="2942875" y="345734"/>
                  <a:pt x="2907677" y="346115"/>
                  <a:pt x="2874161" y="338667"/>
                </a:cubicBezTo>
                <a:cubicBezTo>
                  <a:pt x="2856737" y="334795"/>
                  <a:pt x="2840294" y="327378"/>
                  <a:pt x="2823361" y="321734"/>
                </a:cubicBezTo>
                <a:cubicBezTo>
                  <a:pt x="2768086" y="238822"/>
                  <a:pt x="2818957" y="290448"/>
                  <a:pt x="2721761" y="254000"/>
                </a:cubicBezTo>
                <a:cubicBezTo>
                  <a:pt x="2698125" y="245137"/>
                  <a:pt x="2677587" y="229196"/>
                  <a:pt x="2654027" y="220134"/>
                </a:cubicBezTo>
                <a:cubicBezTo>
                  <a:pt x="2604048" y="200912"/>
                  <a:pt x="2553576" y="182322"/>
                  <a:pt x="2501627" y="169334"/>
                </a:cubicBezTo>
                <a:cubicBezTo>
                  <a:pt x="2479049" y="163689"/>
                  <a:pt x="2455685" y="160572"/>
                  <a:pt x="2433894" y="152400"/>
                </a:cubicBezTo>
                <a:cubicBezTo>
                  <a:pt x="2410259" y="143537"/>
                  <a:pt x="2387567" y="131912"/>
                  <a:pt x="2366161" y="118534"/>
                </a:cubicBezTo>
                <a:cubicBezTo>
                  <a:pt x="2299953" y="77155"/>
                  <a:pt x="2304243" y="58383"/>
                  <a:pt x="2230694" y="33867"/>
                </a:cubicBezTo>
                <a:cubicBezTo>
                  <a:pt x="2207034" y="25980"/>
                  <a:pt x="2061477" y="2842"/>
                  <a:pt x="2044427" y="0"/>
                </a:cubicBezTo>
                <a:cubicBezTo>
                  <a:pt x="1846872" y="5645"/>
                  <a:pt x="1648870" y="2511"/>
                  <a:pt x="1451761" y="16934"/>
                </a:cubicBezTo>
                <a:cubicBezTo>
                  <a:pt x="1416158" y="19539"/>
                  <a:pt x="1385790" y="48573"/>
                  <a:pt x="1350161" y="50800"/>
                </a:cubicBezTo>
                <a:lnTo>
                  <a:pt x="1079227" y="67734"/>
                </a:lnTo>
                <a:cubicBezTo>
                  <a:pt x="1051005" y="73378"/>
                  <a:pt x="1022483" y="77687"/>
                  <a:pt x="994561" y="84667"/>
                </a:cubicBezTo>
                <a:cubicBezTo>
                  <a:pt x="977245" y="88996"/>
                  <a:pt x="961264" y="98099"/>
                  <a:pt x="943761" y="101600"/>
                </a:cubicBezTo>
                <a:cubicBezTo>
                  <a:pt x="904624" y="109428"/>
                  <a:pt x="864738" y="112889"/>
                  <a:pt x="825227" y="118534"/>
                </a:cubicBezTo>
                <a:lnTo>
                  <a:pt x="774427" y="152400"/>
                </a:ln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FF0000"/>
                </a:solidFill>
              </a:ln>
            </a:endParaRPr>
          </a:p>
        </p:txBody>
      </p:sp>
      <p:sp>
        <p:nvSpPr>
          <p:cNvPr id="6" name="TextBox 5"/>
          <p:cNvSpPr txBox="1"/>
          <p:nvPr/>
        </p:nvSpPr>
        <p:spPr>
          <a:xfrm>
            <a:off x="2269067" y="955973"/>
            <a:ext cx="2302933" cy="461665"/>
          </a:xfrm>
          <a:prstGeom prst="rect">
            <a:avLst/>
          </a:prstGeom>
          <a:noFill/>
        </p:spPr>
        <p:txBody>
          <a:bodyPr wrap="square" rtlCol="0">
            <a:spAutoFit/>
          </a:bodyPr>
          <a:lstStyle/>
          <a:p>
            <a:r>
              <a:rPr lang="en-US" sz="2400" dirty="0" smtClean="0">
                <a:solidFill>
                  <a:srgbClr val="FF0000"/>
                </a:solidFill>
              </a:rPr>
              <a:t>Hotter and drier</a:t>
            </a:r>
            <a:endParaRPr lang="en-US" sz="2400" dirty="0">
              <a:solidFill>
                <a:srgbClr val="FF0000"/>
              </a:solidFill>
            </a:endParaRPr>
          </a:p>
        </p:txBody>
      </p:sp>
    </p:spTree>
    <p:extLst>
      <p:ext uri="{BB962C8B-B14F-4D97-AF65-F5344CB8AC3E}">
        <p14:creationId xmlns:p14="http://schemas.microsoft.com/office/powerpoint/2010/main" val="32782842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normAutofit fontScale="90000"/>
          </a:bodyPr>
          <a:lstStyle/>
          <a:p>
            <a:r>
              <a:rPr lang="en-US" dirty="0" smtClean="0"/>
              <a:t>Forecast global water stress by 2040, assuming population growth etc.</a:t>
            </a:r>
            <a:endParaRPr lang="en-US" dirty="0"/>
          </a:p>
        </p:txBody>
      </p:sp>
      <p:pic>
        <p:nvPicPr>
          <p:cNvPr id="3" name="Picture 2" descr="ater Shortage Stress Map"/>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t="13350" b="2544"/>
          <a:stretch/>
        </p:blipFill>
        <p:spPr bwMode="auto">
          <a:xfrm>
            <a:off x="0" y="1417638"/>
            <a:ext cx="9143999" cy="5440362"/>
          </a:xfrm>
          <a:prstGeom prst="rect">
            <a:avLst/>
          </a:prstGeom>
          <a:noFill/>
          <a:ln>
            <a:noFill/>
          </a:ln>
        </p:spPr>
      </p:pic>
    </p:spTree>
    <p:extLst>
      <p:ext uri="{BB962C8B-B14F-4D97-AF65-F5344CB8AC3E}">
        <p14:creationId xmlns:p14="http://schemas.microsoft.com/office/powerpoint/2010/main" val="23276257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54000" y="304801"/>
            <a:ext cx="8692719" cy="61338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53" name="Text Box 4"/>
          <p:cNvSpPr txBox="1">
            <a:spLocks noChangeArrowheads="1"/>
          </p:cNvSpPr>
          <p:nvPr/>
        </p:nvSpPr>
        <p:spPr bwMode="auto">
          <a:xfrm>
            <a:off x="5028480" y="6554615"/>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1536700" indent="-2159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1993900" indent="-2159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2451100" indent="-2159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2908300" indent="-2159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algn="r" eaLnBrk="1"/>
            <a:r>
              <a:rPr lang="en-GB" sz="1100" b="1" dirty="0">
                <a:solidFill>
                  <a:srgbClr val="000000"/>
                </a:solidFill>
                <a:latin typeface="Arial" charset="0"/>
              </a:rPr>
              <a:t>J. W. Hall et al. Science 2014;346:429-430</a:t>
            </a:r>
          </a:p>
        </p:txBody>
      </p:sp>
      <p:sp>
        <p:nvSpPr>
          <p:cNvPr id="2054"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1536700" indent="-2159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1993900" indent="-2159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2451100" indent="-2159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2908300" indent="-2159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Published by AAAS</a:t>
            </a:r>
          </a:p>
        </p:txBody>
      </p:sp>
    </p:spTree>
    <p:extLst>
      <p:ext uri="{BB962C8B-B14F-4D97-AF65-F5344CB8AC3E}">
        <p14:creationId xmlns:p14="http://schemas.microsoft.com/office/powerpoint/2010/main" val="39272442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183671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0"/>
            <a:ext cx="9144000" cy="6858000"/>
          </a:xfrm>
          <a:prstGeom prst="rect">
            <a:avLst/>
          </a:prstGeom>
        </p:spPr>
      </p:pic>
      <p:grpSp>
        <p:nvGrpSpPr>
          <p:cNvPr id="5" name="Group 4"/>
          <p:cNvGrpSpPr/>
          <p:nvPr/>
        </p:nvGrpSpPr>
        <p:grpSpPr>
          <a:xfrm>
            <a:off x="7584145" y="2989245"/>
            <a:ext cx="1329533" cy="541523"/>
            <a:chOff x="7584145" y="2989245"/>
            <a:chExt cx="1329533" cy="541523"/>
          </a:xfrm>
        </p:grpSpPr>
        <p:sp>
          <p:nvSpPr>
            <p:cNvPr id="2" name="TextBox 1"/>
            <p:cNvSpPr txBox="1"/>
            <p:nvPr/>
          </p:nvSpPr>
          <p:spPr>
            <a:xfrm>
              <a:off x="7999278" y="3161436"/>
              <a:ext cx="914400" cy="369332"/>
            </a:xfrm>
            <a:prstGeom prst="rect">
              <a:avLst/>
            </a:prstGeom>
            <a:noFill/>
          </p:spPr>
          <p:txBody>
            <a:bodyPr wrap="square" rtlCol="0">
              <a:spAutoFit/>
            </a:bodyPr>
            <a:lstStyle/>
            <a:p>
              <a:r>
                <a:rPr lang="en-US" dirty="0" smtClean="0"/>
                <a:t>The UK</a:t>
              </a:r>
              <a:endParaRPr lang="en-US" dirty="0"/>
            </a:p>
          </p:txBody>
        </p:sp>
        <p:sp>
          <p:nvSpPr>
            <p:cNvPr id="4" name="Left Arrow 3"/>
            <p:cNvSpPr/>
            <p:nvPr/>
          </p:nvSpPr>
          <p:spPr>
            <a:xfrm rot="2215964">
              <a:off x="7584145" y="2989245"/>
              <a:ext cx="528368" cy="312537"/>
            </a:xfrm>
            <a:prstGeom prst="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3156079" y="3043074"/>
            <a:ext cx="1329533" cy="541523"/>
            <a:chOff x="7584145" y="2989245"/>
            <a:chExt cx="1329533" cy="541523"/>
          </a:xfrm>
        </p:grpSpPr>
        <p:sp>
          <p:nvSpPr>
            <p:cNvPr id="7" name="TextBox 6"/>
            <p:cNvSpPr txBox="1"/>
            <p:nvPr/>
          </p:nvSpPr>
          <p:spPr>
            <a:xfrm>
              <a:off x="7999278" y="3161436"/>
              <a:ext cx="914400" cy="369332"/>
            </a:xfrm>
            <a:prstGeom prst="rect">
              <a:avLst/>
            </a:prstGeom>
            <a:noFill/>
          </p:spPr>
          <p:txBody>
            <a:bodyPr wrap="square" rtlCol="0">
              <a:spAutoFit/>
            </a:bodyPr>
            <a:lstStyle/>
            <a:p>
              <a:r>
                <a:rPr lang="en-US" dirty="0" smtClean="0"/>
                <a:t>The UK</a:t>
              </a:r>
              <a:endParaRPr lang="en-US" dirty="0"/>
            </a:p>
          </p:txBody>
        </p:sp>
        <p:sp>
          <p:nvSpPr>
            <p:cNvPr id="8" name="Left Arrow 7"/>
            <p:cNvSpPr/>
            <p:nvPr/>
          </p:nvSpPr>
          <p:spPr>
            <a:xfrm rot="2215964">
              <a:off x="7584145" y="2989245"/>
              <a:ext cx="528368" cy="312537"/>
            </a:xfrm>
            <a:prstGeom prst="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926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75700" cy="1143000"/>
          </a:xfrm>
        </p:spPr>
        <p:txBody>
          <a:bodyPr>
            <a:normAutofit/>
          </a:bodyPr>
          <a:lstStyle/>
          <a:p>
            <a:r>
              <a:rPr lang="en-US" dirty="0"/>
              <a:t>A </a:t>
            </a:r>
            <a:r>
              <a:rPr lang="en-US" dirty="0" smtClean="0"/>
              <a:t>2015 Californian drought plan? </a:t>
            </a:r>
            <a:endParaRPr lang="en-US" dirty="0"/>
          </a:p>
        </p:txBody>
      </p:sp>
      <p:pic>
        <p:nvPicPr>
          <p:cNvPr id="3" name="Picture 2"/>
          <p:cNvPicPr>
            <a:picLocks noChangeAspect="1"/>
          </p:cNvPicPr>
          <p:nvPr/>
        </p:nvPicPr>
        <p:blipFill>
          <a:blip r:embed="rId4"/>
          <a:stretch>
            <a:fillRect/>
          </a:stretch>
        </p:blipFill>
        <p:spPr>
          <a:xfrm>
            <a:off x="0" y="1715597"/>
            <a:ext cx="9144000" cy="5142403"/>
          </a:xfrm>
          <a:prstGeom prst="rect">
            <a:avLst/>
          </a:prstGeom>
        </p:spPr>
      </p:pic>
    </p:spTree>
    <p:extLst>
      <p:ext uri="{BB962C8B-B14F-4D97-AF65-F5344CB8AC3E}">
        <p14:creationId xmlns:p14="http://schemas.microsoft.com/office/powerpoint/2010/main" val="34473885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745066" y="800100"/>
            <a:ext cx="7941733" cy="4728633"/>
          </a:xfrm>
        </p:spPr>
        <p:txBody>
          <a:bodyPr>
            <a:noAutofit/>
          </a:bodyPr>
          <a:lstStyle/>
          <a:p>
            <a:pPr marL="0" indent="0">
              <a:buNone/>
            </a:pPr>
            <a:r>
              <a:rPr lang="en-US" dirty="0" smtClean="0"/>
              <a:t>“...</a:t>
            </a:r>
            <a:r>
              <a:rPr lang="en-US" dirty="0" smtClean="0">
                <a:solidFill>
                  <a:srgbClr val="FF0000"/>
                </a:solidFill>
              </a:rPr>
              <a:t>resilience</a:t>
            </a:r>
            <a:r>
              <a:rPr lang="en-US" dirty="0" smtClean="0"/>
              <a:t> </a:t>
            </a:r>
            <a:r>
              <a:rPr lang="en-US" dirty="0"/>
              <a:t>is generally understood as ‘‘</a:t>
            </a:r>
            <a:r>
              <a:rPr lang="en-US" dirty="0">
                <a:solidFill>
                  <a:srgbClr val="FF0000"/>
                </a:solidFill>
              </a:rPr>
              <a:t>the capacity of </a:t>
            </a:r>
            <a:r>
              <a:rPr lang="en-US" dirty="0" smtClean="0">
                <a:solidFill>
                  <a:srgbClr val="FF0000"/>
                </a:solidFill>
              </a:rPr>
              <a:t>a system </a:t>
            </a:r>
            <a:r>
              <a:rPr lang="en-US" dirty="0">
                <a:solidFill>
                  <a:srgbClr val="FF0000"/>
                </a:solidFill>
              </a:rPr>
              <a:t>to absorb disturbance and still retain its basic function and structure</a:t>
            </a:r>
            <a:r>
              <a:rPr lang="en-US" dirty="0"/>
              <a:t>’</a:t>
            </a:r>
            <a:r>
              <a:rPr lang="en-US" dirty="0" smtClean="0"/>
              <a:t>’. </a:t>
            </a:r>
            <a:r>
              <a:rPr lang="en-US" dirty="0"/>
              <a:t>Such perspectives have offered a useful framework </a:t>
            </a:r>
            <a:r>
              <a:rPr lang="en-US" dirty="0" smtClean="0"/>
              <a:t>for understanding </a:t>
            </a:r>
            <a:r>
              <a:rPr lang="en-US" dirty="0"/>
              <a:t>the relational dynamics of water systems, including how human</a:t>
            </a:r>
            <a:r>
              <a:rPr lang="en-US" dirty="0" smtClean="0"/>
              <a:t>–nature </a:t>
            </a:r>
            <a:r>
              <a:rPr lang="en-US" dirty="0"/>
              <a:t>interactions within watersheds and cross-scalar spatial and </a:t>
            </a:r>
            <a:r>
              <a:rPr lang="en-US" dirty="0" smtClean="0"/>
              <a:t>organizational relations </a:t>
            </a:r>
            <a:r>
              <a:rPr lang="en-US" dirty="0"/>
              <a:t>influence the direction and magnitude of </a:t>
            </a:r>
            <a:r>
              <a:rPr lang="en-US" dirty="0" smtClean="0"/>
              <a:t>change</a:t>
            </a:r>
            <a:r>
              <a:rPr lang="pl-PL" dirty="0" smtClean="0"/>
              <a:t>.”</a:t>
            </a:r>
            <a:endParaRPr lang="en-US" dirty="0"/>
          </a:p>
        </p:txBody>
      </p:sp>
      <p:sp>
        <p:nvSpPr>
          <p:cNvPr id="5" name="TextBox 4"/>
          <p:cNvSpPr txBox="1"/>
          <p:nvPr/>
        </p:nvSpPr>
        <p:spPr>
          <a:xfrm>
            <a:off x="3149600" y="6163733"/>
            <a:ext cx="5706533" cy="369332"/>
          </a:xfrm>
          <a:prstGeom prst="rect">
            <a:avLst/>
          </a:prstGeom>
          <a:noFill/>
        </p:spPr>
        <p:txBody>
          <a:bodyPr wrap="square" rtlCol="0">
            <a:spAutoFit/>
          </a:bodyPr>
          <a:lstStyle/>
          <a:p>
            <a:pPr algn="r"/>
            <a:r>
              <a:rPr lang="en-US" dirty="0" err="1" smtClean="0"/>
              <a:t>Chappels</a:t>
            </a:r>
            <a:r>
              <a:rPr lang="en-US" dirty="0" smtClean="0"/>
              <a:t> and </a:t>
            </a:r>
            <a:r>
              <a:rPr lang="en-US" dirty="0" err="1" smtClean="0"/>
              <a:t>Medd</a:t>
            </a:r>
            <a:r>
              <a:rPr lang="en-US" dirty="0" smtClean="0"/>
              <a:t>, 2012; references removed for clarity</a:t>
            </a:r>
            <a:endParaRPr lang="en-US" dirty="0"/>
          </a:p>
        </p:txBody>
      </p:sp>
    </p:spTree>
    <p:extLst>
      <p:ext uri="{BB962C8B-B14F-4D97-AF65-F5344CB8AC3E}">
        <p14:creationId xmlns:p14="http://schemas.microsoft.com/office/powerpoint/2010/main" val="13665128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the plan need to cover?</a:t>
            </a:r>
            <a:endParaRPr lang="en-US" dirty="0"/>
          </a:p>
        </p:txBody>
      </p:sp>
      <p:sp>
        <p:nvSpPr>
          <p:cNvPr id="3" name="Content Placeholder 2"/>
          <p:cNvSpPr>
            <a:spLocks noGrp="1"/>
          </p:cNvSpPr>
          <p:nvPr>
            <p:ph idx="1"/>
          </p:nvPr>
        </p:nvSpPr>
        <p:spPr/>
        <p:txBody>
          <a:bodyPr/>
          <a:lstStyle/>
          <a:p>
            <a:r>
              <a:rPr lang="en-US" dirty="0" smtClean="0"/>
              <a:t>Public water supplies</a:t>
            </a:r>
          </a:p>
          <a:p>
            <a:r>
              <a:rPr lang="en-US" dirty="0" smtClean="0"/>
              <a:t>Private supplies</a:t>
            </a:r>
          </a:p>
          <a:p>
            <a:r>
              <a:rPr lang="en-US" dirty="0" smtClean="0"/>
              <a:t>Agriculture and horticulture</a:t>
            </a:r>
          </a:p>
          <a:p>
            <a:r>
              <a:rPr lang="en-US" dirty="0" smtClean="0"/>
              <a:t>Environment (fisheries, wetlands, wildlife)</a:t>
            </a:r>
          </a:p>
          <a:p>
            <a:r>
              <a:rPr lang="en-US" dirty="0" smtClean="0"/>
              <a:t>Navigation</a:t>
            </a:r>
          </a:p>
          <a:p>
            <a:r>
              <a:rPr lang="en-US" dirty="0" smtClean="0"/>
              <a:t>Infrastructure</a:t>
            </a:r>
          </a:p>
          <a:p>
            <a:r>
              <a:rPr lang="en-US" dirty="0" smtClean="0"/>
              <a:t>Industry</a:t>
            </a:r>
            <a:endParaRPr lang="en-US" dirty="0"/>
          </a:p>
        </p:txBody>
      </p:sp>
    </p:spTree>
    <p:extLst>
      <p:ext uri="{BB962C8B-B14F-4D97-AF65-F5344CB8AC3E}">
        <p14:creationId xmlns:p14="http://schemas.microsoft.com/office/powerpoint/2010/main" val="639424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are the options?</a:t>
            </a:r>
            <a:endParaRPr lang="en-US" dirty="0"/>
          </a:p>
        </p:txBody>
      </p:sp>
      <p:sp>
        <p:nvSpPr>
          <p:cNvPr id="5" name="Text Placeholder 4"/>
          <p:cNvSpPr>
            <a:spLocks noGrp="1"/>
          </p:cNvSpPr>
          <p:nvPr>
            <p:ph type="body" idx="1"/>
          </p:nvPr>
        </p:nvSpPr>
        <p:spPr/>
        <p:txBody>
          <a:bodyPr/>
          <a:lstStyle/>
          <a:p>
            <a:r>
              <a:rPr lang="en-US" dirty="0" smtClean="0"/>
              <a:t>Manage supply</a:t>
            </a:r>
            <a:endParaRPr lang="en-US" dirty="0"/>
          </a:p>
        </p:txBody>
      </p:sp>
      <p:sp>
        <p:nvSpPr>
          <p:cNvPr id="6" name="Content Placeholder 5"/>
          <p:cNvSpPr>
            <a:spLocks noGrp="1"/>
          </p:cNvSpPr>
          <p:nvPr>
            <p:ph sz="half" idx="2"/>
          </p:nvPr>
        </p:nvSpPr>
        <p:spPr/>
        <p:txBody>
          <a:bodyPr>
            <a:normAutofit lnSpcReduction="10000"/>
          </a:bodyPr>
          <a:lstStyle/>
          <a:p>
            <a:r>
              <a:rPr lang="en-US" dirty="0" smtClean="0"/>
              <a:t>Develop new sources and pipelines</a:t>
            </a:r>
          </a:p>
          <a:p>
            <a:r>
              <a:rPr lang="en-US" dirty="0" smtClean="0"/>
              <a:t>Take more directly from rivers and restrict reservoir releases</a:t>
            </a:r>
          </a:p>
          <a:p>
            <a:r>
              <a:rPr lang="en-US" dirty="0" smtClean="0"/>
              <a:t>Transfer bulk water between water companies</a:t>
            </a:r>
          </a:p>
          <a:p>
            <a:r>
              <a:rPr lang="en-US" dirty="0" smtClean="0"/>
              <a:t>Desalination</a:t>
            </a:r>
          </a:p>
          <a:p>
            <a:r>
              <a:rPr lang="en-US" dirty="0" smtClean="0"/>
              <a:t>Move water regionally</a:t>
            </a:r>
          </a:p>
          <a:p>
            <a:r>
              <a:rPr lang="en-US" dirty="0" smtClean="0"/>
              <a:t>Build more storage</a:t>
            </a:r>
          </a:p>
          <a:p>
            <a:pPr marL="0" indent="0">
              <a:buNone/>
            </a:pPr>
            <a:endParaRPr lang="en-US" dirty="0"/>
          </a:p>
        </p:txBody>
      </p:sp>
      <p:sp>
        <p:nvSpPr>
          <p:cNvPr id="7" name="Text Placeholder 6"/>
          <p:cNvSpPr>
            <a:spLocks noGrp="1"/>
          </p:cNvSpPr>
          <p:nvPr>
            <p:ph type="body" sz="quarter" idx="3"/>
          </p:nvPr>
        </p:nvSpPr>
        <p:spPr/>
        <p:txBody>
          <a:bodyPr/>
          <a:lstStyle/>
          <a:p>
            <a:r>
              <a:rPr lang="en-US" dirty="0" smtClean="0"/>
              <a:t>Manage demand</a:t>
            </a:r>
            <a:endParaRPr lang="en-US" dirty="0"/>
          </a:p>
        </p:txBody>
      </p:sp>
      <p:sp>
        <p:nvSpPr>
          <p:cNvPr id="8" name="Content Placeholder 7"/>
          <p:cNvSpPr>
            <a:spLocks noGrp="1"/>
          </p:cNvSpPr>
          <p:nvPr>
            <p:ph sz="quarter" idx="4"/>
          </p:nvPr>
        </p:nvSpPr>
        <p:spPr/>
        <p:txBody>
          <a:bodyPr>
            <a:normAutofit lnSpcReduction="10000"/>
          </a:bodyPr>
          <a:lstStyle/>
          <a:p>
            <a:r>
              <a:rPr lang="en-US" dirty="0" smtClean="0"/>
              <a:t>Public efficiency campaigns</a:t>
            </a:r>
          </a:p>
          <a:p>
            <a:r>
              <a:rPr lang="en-US" dirty="0" smtClean="0"/>
              <a:t>Reduce leakage (targets)</a:t>
            </a:r>
          </a:p>
          <a:p>
            <a:r>
              <a:rPr lang="en-US" dirty="0" smtClean="0"/>
              <a:t>Install water meters and hope this </a:t>
            </a:r>
            <a:r>
              <a:rPr lang="en-US" dirty="0" err="1" smtClean="0"/>
              <a:t>incentivises</a:t>
            </a:r>
            <a:r>
              <a:rPr lang="en-US" dirty="0" smtClean="0"/>
              <a:t> customers to use less</a:t>
            </a:r>
          </a:p>
          <a:p>
            <a:r>
              <a:rPr lang="en-US" dirty="0" smtClean="0"/>
              <a:t>Reduce pressure in the pipes</a:t>
            </a:r>
          </a:p>
          <a:p>
            <a:r>
              <a:rPr lang="en-US" dirty="0" smtClean="0"/>
              <a:t>Explore industrial use reductions</a:t>
            </a:r>
          </a:p>
          <a:p>
            <a:r>
              <a:rPr lang="en-US" dirty="0" smtClean="0"/>
              <a:t>Temporary bans on use</a:t>
            </a:r>
          </a:p>
          <a:p>
            <a:endParaRPr lang="en-US" dirty="0" smtClean="0"/>
          </a:p>
          <a:p>
            <a:endParaRPr lang="en-US" dirty="0"/>
          </a:p>
        </p:txBody>
      </p:sp>
    </p:spTree>
    <p:extLst>
      <p:ext uri="{BB962C8B-B14F-4D97-AF65-F5344CB8AC3E}">
        <p14:creationId xmlns:p14="http://schemas.microsoft.com/office/powerpoint/2010/main" val="2809225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Screen Shot 2016-01-09 at 22.38.51.png"/>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2330039" y="0"/>
            <a:ext cx="6813961" cy="6858000"/>
          </a:xfrm>
          <a:prstGeom prst="rect">
            <a:avLst/>
          </a:prstGeom>
        </p:spPr>
      </p:pic>
      <p:sp>
        <p:nvSpPr>
          <p:cNvPr id="2" name="TextBox 1"/>
          <p:cNvSpPr txBox="1"/>
          <p:nvPr/>
        </p:nvSpPr>
        <p:spPr>
          <a:xfrm>
            <a:off x="431800" y="1117600"/>
            <a:ext cx="1714500" cy="3108544"/>
          </a:xfrm>
          <a:prstGeom prst="rect">
            <a:avLst/>
          </a:prstGeom>
          <a:noFill/>
        </p:spPr>
        <p:txBody>
          <a:bodyPr wrap="square" rtlCol="0">
            <a:spAutoFit/>
          </a:bodyPr>
          <a:lstStyle/>
          <a:p>
            <a:r>
              <a:rPr lang="en-US" sz="2800" dirty="0" smtClean="0"/>
              <a:t>Major trans-basin water schemes in England and Wales</a:t>
            </a:r>
            <a:endParaRPr lang="en-US" sz="2800" dirty="0"/>
          </a:p>
        </p:txBody>
      </p:sp>
    </p:spTree>
    <p:extLst>
      <p:ext uri="{BB962C8B-B14F-4D97-AF65-F5344CB8AC3E}">
        <p14:creationId xmlns:p14="http://schemas.microsoft.com/office/powerpoint/2010/main" val="7201469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 name="Picture 1"/>
          <p:cNvPicPr>
            <a:picLocks noChangeAspect="1"/>
          </p:cNvPicPr>
          <p:nvPr/>
        </p:nvPicPr>
        <p:blipFill>
          <a:blip r:embed="rId4"/>
          <a:stretch>
            <a:fillRect/>
          </a:stretch>
        </p:blipFill>
        <p:spPr>
          <a:xfrm>
            <a:off x="1930400" y="0"/>
            <a:ext cx="6112934" cy="6858000"/>
          </a:xfrm>
          <a:prstGeom prst="rect">
            <a:avLst/>
          </a:prstGeom>
        </p:spPr>
      </p:pic>
    </p:spTree>
    <p:extLst>
      <p:ext uri="{BB962C8B-B14F-4D97-AF65-F5344CB8AC3E}">
        <p14:creationId xmlns:p14="http://schemas.microsoft.com/office/powerpoint/2010/main" val="603700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What if it becomes an emergency?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Drought becomes an emergency if there is a threat of restrictions to public water supply – </a:t>
            </a:r>
            <a:r>
              <a:rPr lang="en-US" dirty="0" err="1" smtClean="0"/>
              <a:t>rota</a:t>
            </a:r>
            <a:r>
              <a:rPr lang="en-US" dirty="0" smtClean="0"/>
              <a:t> cuts or standpipes, (or total failure??) – how do we know?</a:t>
            </a:r>
          </a:p>
          <a:p>
            <a:r>
              <a:rPr lang="en-US" dirty="0" smtClean="0">
                <a:solidFill>
                  <a:srgbClr val="FF0000"/>
                </a:solidFill>
              </a:rPr>
              <a:t>Each water company has a Plan, which will be communicated in advance to local councils</a:t>
            </a:r>
            <a:r>
              <a:rPr lang="en-US" dirty="0" smtClean="0"/>
              <a:t>, emergency services and local resilience forums. </a:t>
            </a:r>
          </a:p>
          <a:p>
            <a:r>
              <a:rPr lang="en-US" dirty="0" smtClean="0"/>
              <a:t>In an emergency the Environment Agency will monitor, report and act to reduce impact on the environment and people, and will support multi-agency arrangements. Local EA teams will work with resilience forums to ‘make sure that water companies have assessed the risk of drought properly and are taking the right steps to avoid or reduce emergency actions’. </a:t>
            </a:r>
            <a:endParaRPr lang="en-US" dirty="0"/>
          </a:p>
        </p:txBody>
      </p:sp>
    </p:spTree>
    <p:extLst>
      <p:ext uri="{BB962C8B-B14F-4D97-AF65-F5344CB8AC3E}">
        <p14:creationId xmlns:p14="http://schemas.microsoft.com/office/powerpoint/2010/main" val="35773819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160849" y="0"/>
            <a:ext cx="4983151" cy="6858000"/>
          </a:xfrm>
          <a:prstGeom prst="rect">
            <a:avLst/>
          </a:prstGeom>
        </p:spPr>
      </p:pic>
      <p:sp>
        <p:nvSpPr>
          <p:cNvPr id="3" name="Title 2"/>
          <p:cNvSpPr>
            <a:spLocks noGrp="1"/>
          </p:cNvSpPr>
          <p:nvPr>
            <p:ph type="title"/>
          </p:nvPr>
        </p:nvSpPr>
        <p:spPr>
          <a:xfrm>
            <a:off x="457200" y="274638"/>
            <a:ext cx="3175000" cy="1143000"/>
          </a:xfrm>
        </p:spPr>
        <p:txBody>
          <a:bodyPr>
            <a:normAutofit fontScale="90000"/>
          </a:bodyPr>
          <a:lstStyle/>
          <a:p>
            <a:r>
              <a:rPr lang="en-US" dirty="0" smtClean="0"/>
              <a:t>Emergencies…</a:t>
            </a:r>
            <a:endParaRPr lang="en-US" dirty="0"/>
          </a:p>
        </p:txBody>
      </p:sp>
      <p:pic>
        <p:nvPicPr>
          <p:cNvPr id="6" name="Picture 5"/>
          <p:cNvPicPr>
            <a:picLocks noChangeAspect="1"/>
          </p:cNvPicPr>
          <p:nvPr/>
        </p:nvPicPr>
        <p:blipFill>
          <a:blip r:embed="rId6"/>
          <a:stretch>
            <a:fillRect/>
          </a:stretch>
        </p:blipFill>
        <p:spPr>
          <a:xfrm>
            <a:off x="223849" y="4229100"/>
            <a:ext cx="3603925" cy="2387600"/>
          </a:xfrm>
          <a:prstGeom prst="rect">
            <a:avLst/>
          </a:prstGeom>
        </p:spPr>
      </p:pic>
      <p:pic>
        <p:nvPicPr>
          <p:cNvPr id="7" name="Picture 6"/>
          <p:cNvPicPr>
            <a:picLocks noChangeAspect="1"/>
          </p:cNvPicPr>
          <p:nvPr/>
        </p:nvPicPr>
        <p:blipFill>
          <a:blip r:embed="rId7"/>
          <a:stretch>
            <a:fillRect/>
          </a:stretch>
        </p:blipFill>
        <p:spPr>
          <a:xfrm>
            <a:off x="223849" y="1559794"/>
            <a:ext cx="3603925" cy="2325610"/>
          </a:xfrm>
          <a:prstGeom prst="rect">
            <a:avLst/>
          </a:prstGeom>
        </p:spPr>
      </p:pic>
    </p:spTree>
    <p:extLst>
      <p:ext uri="{BB962C8B-B14F-4D97-AF65-F5344CB8AC3E}">
        <p14:creationId xmlns:p14="http://schemas.microsoft.com/office/powerpoint/2010/main" val="9176106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fontScale="92500"/>
          </a:bodyPr>
          <a:lstStyle/>
          <a:p>
            <a:endParaRPr lang="en-US"/>
          </a:p>
        </p:txBody>
      </p:sp>
      <p:sp>
        <p:nvSpPr>
          <p:cNvPr id="7" name="Content Placeholder 6"/>
          <p:cNvSpPr>
            <a:spLocks noGrp="1"/>
          </p:cNvSpPr>
          <p:nvPr>
            <p:ph sz="half" idx="2"/>
          </p:nvPr>
        </p:nvSpPr>
        <p:spPr>
          <a:xfrm>
            <a:off x="5317066" y="626534"/>
            <a:ext cx="3369733" cy="6231466"/>
          </a:xfrm>
        </p:spPr>
        <p:txBody>
          <a:bodyPr>
            <a:normAutofit fontScale="92500"/>
          </a:bodyPr>
          <a:lstStyle/>
          <a:p>
            <a:pPr marL="0" indent="0">
              <a:buNone/>
            </a:pPr>
            <a:r>
              <a:rPr lang="en-US" dirty="0" smtClean="0"/>
              <a:t>If a drought threatens, the Environment Agency produce a map showing the extent and severity, and any restrictions on supplies. </a:t>
            </a:r>
          </a:p>
          <a:p>
            <a:pPr marL="0" indent="0">
              <a:buNone/>
            </a:pPr>
            <a:r>
              <a:rPr lang="en-US" dirty="0" smtClean="0"/>
              <a:t>In severe incidents Cabinet Office Briefing Room (COBR) is activated.</a:t>
            </a:r>
          </a:p>
          <a:p>
            <a:pPr marL="0" indent="0">
              <a:buNone/>
            </a:pPr>
            <a:r>
              <a:rPr lang="en-US" dirty="0" smtClean="0"/>
              <a:t>Companies can impose  emergency restrictions on domestic and industrial users</a:t>
            </a:r>
            <a:endParaRPr lang="en-US" dirty="0"/>
          </a:p>
        </p:txBody>
      </p:sp>
      <p:pic>
        <p:nvPicPr>
          <p:cNvPr id="2" name="Picture 1"/>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l="1" r="49327"/>
          <a:stretch/>
        </p:blipFill>
        <p:spPr>
          <a:xfrm>
            <a:off x="101601" y="0"/>
            <a:ext cx="4521199" cy="6858000"/>
          </a:xfrm>
          <a:prstGeom prst="rect">
            <a:avLst/>
          </a:prstGeom>
        </p:spPr>
      </p:pic>
    </p:spTree>
    <p:extLst>
      <p:ext uri="{BB962C8B-B14F-4D97-AF65-F5344CB8AC3E}">
        <p14:creationId xmlns:p14="http://schemas.microsoft.com/office/powerpoint/2010/main" val="3602650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06109652"/>
              </p:ext>
            </p:extLst>
          </p:nvPr>
        </p:nvGraphicFramePr>
        <p:xfrm>
          <a:off x="457200" y="321732"/>
          <a:ext cx="8229600" cy="5994401"/>
        </p:xfrm>
        <a:graphic>
          <a:graphicData uri="http://schemas.openxmlformats.org/drawingml/2006/table">
            <a:tbl>
              <a:tblPr firstRow="1" bandRow="1">
                <a:tableStyleId>{9DCAF9ED-07DC-4A11-8D7F-57B35C25682E}</a:tableStyleId>
              </a:tblPr>
              <a:tblGrid>
                <a:gridCol w="2743200"/>
                <a:gridCol w="2743200"/>
                <a:gridCol w="2743200"/>
              </a:tblGrid>
              <a:tr h="882347">
                <a:tc>
                  <a:txBody>
                    <a:bodyPr/>
                    <a:lstStyle/>
                    <a:p>
                      <a:r>
                        <a:rPr lang="en-US" sz="2000" dirty="0" smtClean="0"/>
                        <a:t>The scientist’s advisory role</a:t>
                      </a:r>
                      <a:endParaRPr lang="en-US" sz="2000" dirty="0"/>
                    </a:p>
                  </a:txBody>
                  <a:tcPr/>
                </a:tc>
                <a:tc>
                  <a:txBody>
                    <a:bodyPr/>
                    <a:lstStyle/>
                    <a:p>
                      <a:r>
                        <a:rPr lang="en-US" dirty="0" smtClean="0"/>
                        <a:t>Which Restaurant shall we go to?</a:t>
                      </a:r>
                      <a:endParaRPr lang="en-US" dirty="0"/>
                    </a:p>
                  </a:txBody>
                  <a:tcPr/>
                </a:tc>
                <a:tc>
                  <a:txBody>
                    <a:bodyPr/>
                    <a:lstStyle/>
                    <a:p>
                      <a:r>
                        <a:rPr lang="en-US" dirty="0" smtClean="0"/>
                        <a:t>What should we do about</a:t>
                      </a:r>
                      <a:r>
                        <a:rPr lang="en-US" baseline="0" dirty="0" smtClean="0"/>
                        <a:t> drought?</a:t>
                      </a:r>
                      <a:endParaRPr lang="en-US" dirty="0"/>
                    </a:p>
                  </a:txBody>
                  <a:tcPr/>
                </a:tc>
              </a:tr>
              <a:tr h="882347">
                <a:tc>
                  <a:txBody>
                    <a:bodyPr/>
                    <a:lstStyle/>
                    <a:p>
                      <a:r>
                        <a:rPr lang="en-US" dirty="0" smtClean="0"/>
                        <a:t>Pure Scientist</a:t>
                      </a:r>
                      <a:endParaRPr lang="en-US" dirty="0"/>
                    </a:p>
                  </a:txBody>
                  <a:tcPr/>
                </a:tc>
                <a:tc>
                  <a:txBody>
                    <a:bodyPr/>
                    <a:lstStyle/>
                    <a:p>
                      <a:r>
                        <a:rPr lang="en-US" dirty="0" smtClean="0"/>
                        <a:t>Here’s a set of guidelines on diet</a:t>
                      </a:r>
                      <a:endParaRPr lang="en-US" dirty="0"/>
                    </a:p>
                  </a:txBody>
                  <a:tcPr/>
                </a:tc>
                <a:tc>
                  <a:txBody>
                    <a:bodyPr/>
                    <a:lstStyle/>
                    <a:p>
                      <a:r>
                        <a:rPr lang="en-US" dirty="0" smtClean="0"/>
                        <a:t>Here is a set of reports about</a:t>
                      </a:r>
                      <a:r>
                        <a:rPr lang="en-US" baseline="0" dirty="0" smtClean="0"/>
                        <a:t> droughts</a:t>
                      </a:r>
                      <a:endParaRPr lang="en-US" dirty="0"/>
                    </a:p>
                  </a:txBody>
                  <a:tcPr/>
                </a:tc>
              </a:tr>
              <a:tr h="1536992">
                <a:tc>
                  <a:txBody>
                    <a:bodyPr/>
                    <a:lstStyle/>
                    <a:p>
                      <a:r>
                        <a:rPr lang="en-US" dirty="0" smtClean="0"/>
                        <a:t>Science Arbiter</a:t>
                      </a:r>
                      <a:endParaRPr lang="en-US" dirty="0"/>
                    </a:p>
                  </a:txBody>
                  <a:tcPr/>
                </a:tc>
                <a:tc>
                  <a:txBody>
                    <a:bodyPr/>
                    <a:lstStyle/>
                    <a:p>
                      <a:r>
                        <a:rPr lang="en-US" dirty="0" smtClean="0"/>
                        <a:t>Feel free to ask</a:t>
                      </a:r>
                      <a:r>
                        <a:rPr lang="en-US" baseline="0" dirty="0" smtClean="0"/>
                        <a:t> me specific questions – for example how far is the nearest Thai?</a:t>
                      </a:r>
                      <a:endParaRPr lang="en-US" dirty="0"/>
                    </a:p>
                  </a:txBody>
                  <a:tcPr/>
                </a:tc>
                <a:tc>
                  <a:txBody>
                    <a:bodyPr/>
                    <a:lstStyle/>
                    <a:p>
                      <a:r>
                        <a:rPr lang="en-US" dirty="0" smtClean="0"/>
                        <a:t>What do you need to know about droughts in order to decide?</a:t>
                      </a:r>
                      <a:endParaRPr lang="en-US" dirty="0"/>
                    </a:p>
                  </a:txBody>
                  <a:tcPr/>
                </a:tc>
              </a:tr>
              <a:tr h="949110">
                <a:tc>
                  <a:txBody>
                    <a:bodyPr/>
                    <a:lstStyle/>
                    <a:p>
                      <a:r>
                        <a:rPr lang="en-US" dirty="0" smtClean="0"/>
                        <a:t>Issue Advocate</a:t>
                      </a:r>
                      <a:endParaRPr lang="en-US" dirty="0"/>
                    </a:p>
                  </a:txBody>
                  <a:tcPr/>
                </a:tc>
                <a:tc>
                  <a:txBody>
                    <a:bodyPr/>
                    <a:lstStyle/>
                    <a:p>
                      <a:r>
                        <a:rPr lang="en-US" dirty="0" smtClean="0"/>
                        <a:t>You will really like Italian food – go to Giovanni’s</a:t>
                      </a:r>
                      <a:endParaRPr lang="en-US" dirty="0"/>
                    </a:p>
                  </a:txBody>
                  <a:tcPr/>
                </a:tc>
                <a:tc>
                  <a:txBody>
                    <a:bodyPr/>
                    <a:lstStyle/>
                    <a:p>
                      <a:r>
                        <a:rPr lang="en-US" dirty="0" smtClean="0"/>
                        <a:t>You should increase expenditure on pipelines between river basins</a:t>
                      </a:r>
                      <a:endParaRPr lang="en-US" dirty="0"/>
                    </a:p>
                  </a:txBody>
                  <a:tcPr/>
                </a:tc>
              </a:tr>
              <a:tr h="1743605">
                <a:tc>
                  <a:txBody>
                    <a:bodyPr/>
                    <a:lstStyle/>
                    <a:p>
                      <a:r>
                        <a:rPr lang="en-US" dirty="0" smtClean="0"/>
                        <a:t>Honest Broker of Policy Alternatives</a:t>
                      </a:r>
                      <a:endParaRPr lang="en-US" dirty="0"/>
                    </a:p>
                  </a:txBody>
                  <a:tcPr/>
                </a:tc>
                <a:tc>
                  <a:txBody>
                    <a:bodyPr/>
                    <a:lstStyle/>
                    <a:p>
                      <a:r>
                        <a:rPr lang="en-US" dirty="0" smtClean="0"/>
                        <a:t>Here is information on the price, distance and menu of all the restaurants around here</a:t>
                      </a:r>
                      <a:endParaRPr lang="en-US" dirty="0"/>
                    </a:p>
                  </a:txBody>
                  <a:tcPr/>
                </a:tc>
                <a:tc>
                  <a:txBody>
                    <a:bodyPr/>
                    <a:lstStyle/>
                    <a:p>
                      <a:r>
                        <a:rPr lang="en-US" dirty="0" smtClean="0"/>
                        <a:t>Here’s an analysis of the</a:t>
                      </a:r>
                      <a:r>
                        <a:rPr lang="en-US" baseline="0" dirty="0" smtClean="0"/>
                        <a:t> impacts of drought on water supplies, agriculture and ecology in the UK. You choose. </a:t>
                      </a:r>
                      <a:endParaRPr lang="en-US" dirty="0"/>
                    </a:p>
                  </a:txBody>
                  <a:tcPr/>
                </a:tc>
              </a:tr>
            </a:tbl>
          </a:graphicData>
        </a:graphic>
      </p:graphicFrame>
      <p:sp>
        <p:nvSpPr>
          <p:cNvPr id="3" name="TextBox 2"/>
          <p:cNvSpPr txBox="1"/>
          <p:nvPr/>
        </p:nvSpPr>
        <p:spPr>
          <a:xfrm>
            <a:off x="3979333" y="6317734"/>
            <a:ext cx="4707467" cy="369332"/>
          </a:xfrm>
          <a:prstGeom prst="rect">
            <a:avLst/>
          </a:prstGeom>
          <a:noFill/>
        </p:spPr>
        <p:txBody>
          <a:bodyPr wrap="square" rtlCol="0">
            <a:spAutoFit/>
          </a:bodyPr>
          <a:lstStyle/>
          <a:p>
            <a:pPr algn="r"/>
            <a:r>
              <a:rPr lang="en-US" dirty="0" smtClean="0"/>
              <a:t>Roger </a:t>
            </a:r>
            <a:r>
              <a:rPr lang="en-US" dirty="0" err="1" smtClean="0"/>
              <a:t>Pielke</a:t>
            </a:r>
            <a:r>
              <a:rPr lang="en-US" dirty="0" smtClean="0"/>
              <a:t> </a:t>
            </a:r>
            <a:r>
              <a:rPr lang="en-US" dirty="0" err="1" smtClean="0"/>
              <a:t>Jr</a:t>
            </a:r>
            <a:r>
              <a:rPr lang="en-US" dirty="0" smtClean="0"/>
              <a:t>, (2007) The Honest Broker</a:t>
            </a:r>
            <a:endParaRPr lang="en-US" dirty="0"/>
          </a:p>
        </p:txBody>
      </p:sp>
    </p:spTree>
    <p:extLst>
      <p:ext uri="{BB962C8B-B14F-4D97-AF65-F5344CB8AC3E}">
        <p14:creationId xmlns:p14="http://schemas.microsoft.com/office/powerpoint/2010/main" val="17371543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54504"/>
            <a:ext cx="8686800" cy="1143000"/>
          </a:xfrm>
        </p:spPr>
        <p:txBody>
          <a:bodyPr>
            <a:normAutofit fontScale="90000"/>
          </a:bodyPr>
          <a:lstStyle/>
          <a:p>
            <a:r>
              <a:rPr lang="en-US" dirty="0" smtClean="0"/>
              <a:t>The vagaries of forecasting – winter 2016</a:t>
            </a:r>
            <a:endParaRPr lang="en-US" dirty="0"/>
          </a:p>
        </p:txBody>
      </p:sp>
      <p:sp>
        <p:nvSpPr>
          <p:cNvPr id="3" name="Content Placeholder 2"/>
          <p:cNvSpPr>
            <a:spLocks noGrp="1"/>
          </p:cNvSpPr>
          <p:nvPr>
            <p:ph idx="1"/>
          </p:nvPr>
        </p:nvSpPr>
        <p:spPr>
          <a:xfrm>
            <a:off x="457200" y="1236134"/>
            <a:ext cx="8229600" cy="5621866"/>
          </a:xfrm>
        </p:spPr>
        <p:txBody>
          <a:bodyPr>
            <a:normAutofit fontScale="55000" lnSpcReduction="20000"/>
          </a:bodyPr>
          <a:lstStyle/>
          <a:p>
            <a:pPr marL="0" indent="0">
              <a:buNone/>
            </a:pPr>
            <a:r>
              <a:rPr lang="en-GB" b="1" dirty="0" smtClean="0"/>
              <a:t>1. Computer </a:t>
            </a:r>
            <a:r>
              <a:rPr lang="en-GB" b="1" dirty="0"/>
              <a:t>forecasting </a:t>
            </a:r>
            <a:r>
              <a:rPr lang="en-GB" b="1" dirty="0" smtClean="0"/>
              <a:t>models </a:t>
            </a:r>
          </a:p>
          <a:p>
            <a:pPr marL="0" indent="0">
              <a:buNone/>
            </a:pPr>
            <a:r>
              <a:rPr lang="en-GB" dirty="0" smtClean="0"/>
              <a:t>Currently </a:t>
            </a:r>
            <a:r>
              <a:rPr lang="en-GB" dirty="0"/>
              <a:t>they favour a positive North Atlantic Oscillation </a:t>
            </a:r>
            <a:r>
              <a:rPr lang="en-GB" dirty="0" smtClean="0"/>
              <a:t>pressure </a:t>
            </a:r>
            <a:r>
              <a:rPr lang="en-GB" dirty="0"/>
              <a:t>pattern. Strongly favours a </a:t>
            </a:r>
            <a:r>
              <a:rPr lang="en-GB" dirty="0">
                <a:solidFill>
                  <a:srgbClr val="FF0000"/>
                </a:solidFill>
              </a:rPr>
              <a:t>milder winter</a:t>
            </a:r>
            <a:r>
              <a:rPr lang="en-GB" dirty="0"/>
              <a:t>.</a:t>
            </a:r>
          </a:p>
          <a:p>
            <a:pPr marL="0" indent="0">
              <a:buNone/>
            </a:pPr>
            <a:r>
              <a:rPr lang="en-GB" b="1" dirty="0" smtClean="0"/>
              <a:t>2. </a:t>
            </a:r>
            <a:r>
              <a:rPr lang="en-GB" b="1" dirty="0"/>
              <a:t>North </a:t>
            </a:r>
            <a:r>
              <a:rPr lang="en-GB" b="1" dirty="0" smtClean="0"/>
              <a:t>Atlantic Sea </a:t>
            </a:r>
            <a:r>
              <a:rPr lang="en-GB" b="1" dirty="0"/>
              <a:t>Surface Temperatures </a:t>
            </a:r>
            <a:endParaRPr lang="en-GB" b="1" dirty="0" smtClean="0"/>
          </a:p>
          <a:p>
            <a:pPr marL="0" indent="0">
              <a:buNone/>
            </a:pPr>
            <a:r>
              <a:rPr lang="en-GB" dirty="0" smtClean="0"/>
              <a:t>Temperatures west </a:t>
            </a:r>
            <a:r>
              <a:rPr lang="en-GB" dirty="0"/>
              <a:t>of the UK and south of Greenland are below average. This may reduce mobility across the Atlantic. Possibly favours a </a:t>
            </a:r>
            <a:r>
              <a:rPr lang="en-GB" dirty="0">
                <a:solidFill>
                  <a:srgbClr val="0000FF"/>
                </a:solidFill>
              </a:rPr>
              <a:t>colder winter</a:t>
            </a:r>
          </a:p>
          <a:p>
            <a:pPr marL="0" indent="0">
              <a:buNone/>
            </a:pPr>
            <a:r>
              <a:rPr lang="en-GB" b="1" dirty="0" smtClean="0"/>
              <a:t>3. El </a:t>
            </a:r>
            <a:r>
              <a:rPr lang="en-GB" b="1" dirty="0"/>
              <a:t>Niño Southern </a:t>
            </a:r>
            <a:r>
              <a:rPr lang="en-GB" b="1" dirty="0" smtClean="0"/>
              <a:t>Oscillation</a:t>
            </a:r>
          </a:p>
          <a:p>
            <a:pPr marL="0" indent="0">
              <a:buNone/>
            </a:pPr>
            <a:r>
              <a:rPr lang="en-GB" dirty="0" smtClean="0"/>
              <a:t>A </a:t>
            </a:r>
            <a:r>
              <a:rPr lang="en-GB" dirty="0"/>
              <a:t>moderate to strong El Niño is forecast to continue to the end of the year at least. Favours </a:t>
            </a:r>
            <a:r>
              <a:rPr lang="en-GB" dirty="0">
                <a:solidFill>
                  <a:srgbClr val="FF0000"/>
                </a:solidFill>
              </a:rPr>
              <a:t>a milder winter</a:t>
            </a:r>
            <a:r>
              <a:rPr lang="en-GB" dirty="0"/>
              <a:t>.</a:t>
            </a:r>
          </a:p>
          <a:p>
            <a:pPr marL="0" indent="0">
              <a:buNone/>
            </a:pPr>
            <a:r>
              <a:rPr lang="en-GB" b="1" dirty="0" smtClean="0"/>
              <a:t>4. Other </a:t>
            </a:r>
            <a:r>
              <a:rPr lang="en-GB" b="1" dirty="0" err="1"/>
              <a:t>teleconnections</a:t>
            </a:r>
            <a:r>
              <a:rPr lang="en-GB" b="1" dirty="0"/>
              <a:t> (pressure patterns) </a:t>
            </a:r>
            <a:endParaRPr lang="en-GB" b="1" dirty="0" smtClean="0"/>
          </a:p>
          <a:p>
            <a:pPr marL="0" indent="0">
              <a:buNone/>
            </a:pPr>
            <a:r>
              <a:rPr lang="en-GB" dirty="0" smtClean="0"/>
              <a:t>These </a:t>
            </a:r>
            <a:r>
              <a:rPr lang="en-GB" dirty="0"/>
              <a:t>include the Pacific </a:t>
            </a:r>
            <a:r>
              <a:rPr lang="en-GB" dirty="0" smtClean="0"/>
              <a:t>Decadal, </a:t>
            </a:r>
            <a:r>
              <a:rPr lang="en-GB" dirty="0"/>
              <a:t>Madden-</a:t>
            </a:r>
            <a:r>
              <a:rPr lang="en-GB" dirty="0" smtClean="0"/>
              <a:t>Julian and </a:t>
            </a:r>
            <a:r>
              <a:rPr lang="en-GB" dirty="0"/>
              <a:t>Quasi-biennial </a:t>
            </a:r>
            <a:r>
              <a:rPr lang="en-GB" dirty="0" smtClean="0"/>
              <a:t>Oscillations. </a:t>
            </a:r>
            <a:r>
              <a:rPr lang="en-GB" dirty="0"/>
              <a:t>The QBO is expected to be in a westerly phase. Favours a </a:t>
            </a:r>
            <a:r>
              <a:rPr lang="en-GB" dirty="0">
                <a:solidFill>
                  <a:srgbClr val="FF0000"/>
                </a:solidFill>
              </a:rPr>
              <a:t>milder winter</a:t>
            </a:r>
            <a:r>
              <a:rPr lang="en-GB" dirty="0"/>
              <a:t>.</a:t>
            </a:r>
          </a:p>
          <a:p>
            <a:pPr marL="0" indent="0">
              <a:buNone/>
            </a:pPr>
            <a:r>
              <a:rPr lang="en-GB" b="1" dirty="0" smtClean="0"/>
              <a:t>5. </a:t>
            </a:r>
            <a:r>
              <a:rPr lang="en-GB" b="1" dirty="0"/>
              <a:t>Solar activity </a:t>
            </a:r>
            <a:endParaRPr lang="en-GB" b="1" dirty="0" smtClean="0"/>
          </a:p>
          <a:p>
            <a:pPr marL="0" indent="0">
              <a:buNone/>
            </a:pPr>
            <a:r>
              <a:rPr lang="en-GB" dirty="0" smtClean="0"/>
              <a:t>Below 2014 </a:t>
            </a:r>
            <a:r>
              <a:rPr lang="en-GB" dirty="0"/>
              <a:t>peak but still not </a:t>
            </a:r>
            <a:r>
              <a:rPr lang="en-GB" dirty="0" smtClean="0"/>
              <a:t>very low </a:t>
            </a:r>
            <a:r>
              <a:rPr lang="en-GB" dirty="0"/>
              <a:t>levels which are though to increase the likelihood of colder winter. Possibly favours a </a:t>
            </a:r>
            <a:r>
              <a:rPr lang="en-GB" dirty="0">
                <a:solidFill>
                  <a:srgbClr val="FF0000"/>
                </a:solidFill>
              </a:rPr>
              <a:t>milder winter</a:t>
            </a:r>
            <a:r>
              <a:rPr lang="en-GB" dirty="0"/>
              <a:t>.</a:t>
            </a:r>
          </a:p>
          <a:p>
            <a:pPr marL="0" indent="0">
              <a:buNone/>
            </a:pPr>
            <a:r>
              <a:rPr lang="en-GB" b="1" dirty="0" smtClean="0"/>
              <a:t>6. Weather </a:t>
            </a:r>
            <a:r>
              <a:rPr lang="en-GB" b="1" dirty="0"/>
              <a:t>patterns during recent </a:t>
            </a:r>
            <a:r>
              <a:rPr lang="en-GB" b="1" dirty="0" smtClean="0"/>
              <a:t>seasons</a:t>
            </a:r>
          </a:p>
          <a:p>
            <a:pPr marL="0" indent="0">
              <a:buNone/>
            </a:pPr>
            <a:r>
              <a:rPr lang="en-GB" dirty="0" smtClean="0"/>
              <a:t>Cold </a:t>
            </a:r>
            <a:r>
              <a:rPr lang="en-GB" dirty="0"/>
              <a:t>winters have a tendency to come in clusters. Winters since 2008/09 have been more varied than during the preceding 20 years. Uncertain, but possibly favouring a </a:t>
            </a:r>
            <a:r>
              <a:rPr lang="en-GB" dirty="0">
                <a:solidFill>
                  <a:srgbClr val="0000FF"/>
                </a:solidFill>
              </a:rPr>
              <a:t>colder winter</a:t>
            </a:r>
            <a:r>
              <a:rPr lang="en-GB" dirty="0"/>
              <a:t>.</a:t>
            </a:r>
          </a:p>
        </p:txBody>
      </p:sp>
      <p:sp>
        <p:nvSpPr>
          <p:cNvPr id="4" name="TextBox 3"/>
          <p:cNvSpPr txBox="1"/>
          <p:nvPr/>
        </p:nvSpPr>
        <p:spPr>
          <a:xfrm>
            <a:off x="5291851" y="6333065"/>
            <a:ext cx="3581216" cy="369332"/>
          </a:xfrm>
          <a:prstGeom prst="rect">
            <a:avLst/>
          </a:prstGeom>
          <a:noFill/>
        </p:spPr>
        <p:txBody>
          <a:bodyPr wrap="none" rtlCol="0">
            <a:spAutoFit/>
          </a:bodyPr>
          <a:lstStyle/>
          <a:p>
            <a:r>
              <a:rPr lang="en-US" dirty="0" smtClean="0"/>
              <a:t>The Weather Outlook, autumn 2015 </a:t>
            </a:r>
            <a:endParaRPr lang="en-US" dirty="0"/>
          </a:p>
        </p:txBody>
      </p:sp>
    </p:spTree>
    <p:extLst>
      <p:ext uri="{BB962C8B-B14F-4D97-AF65-F5344CB8AC3E}">
        <p14:creationId xmlns:p14="http://schemas.microsoft.com/office/powerpoint/2010/main" val="20617823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lstStyle/>
          <a:p>
            <a:r>
              <a:rPr lang="en-US" dirty="0" smtClean="0"/>
              <a:t>Who are the Decision Makers?</a:t>
            </a:r>
            <a:endParaRPr lang="en-US" dirty="0"/>
          </a:p>
        </p:txBody>
      </p:sp>
      <p:pic>
        <p:nvPicPr>
          <p:cNvPr id="3" name="Picture 2" descr="Screen Shot 2016-01-09 at 22.17.30.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8" y="1473201"/>
            <a:ext cx="9152498" cy="5384800"/>
          </a:xfrm>
          <a:prstGeom prst="rect">
            <a:avLst/>
          </a:prstGeom>
        </p:spPr>
      </p:pic>
    </p:spTree>
    <p:extLst>
      <p:ext uri="{BB962C8B-B14F-4D97-AF65-F5344CB8AC3E}">
        <p14:creationId xmlns:p14="http://schemas.microsoft.com/office/powerpoint/2010/main" val="12655279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of drought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rgbClr val="FF0000"/>
                </a:solidFill>
              </a:rPr>
              <a:t>Environmental/meteorological drought </a:t>
            </a:r>
            <a:r>
              <a:rPr lang="en-US" dirty="0" smtClean="0"/>
              <a:t>– some combination of reduced rainfall (proportion of normal or an absolute figure maintained for a period of days), low river flow and groundwater levels, and low soil moisture. Stress on wildlife, fish etc.</a:t>
            </a:r>
          </a:p>
          <a:p>
            <a:r>
              <a:rPr lang="en-US" dirty="0" smtClean="0">
                <a:solidFill>
                  <a:srgbClr val="006500"/>
                </a:solidFill>
              </a:rPr>
              <a:t>Agricultural drought </a:t>
            </a:r>
            <a:r>
              <a:rPr lang="en-US" dirty="0" smtClean="0"/>
              <a:t>– insufficient rainfall and soil moisture to support agricultural practices such as spray irrigation. Usually pre- environmental drought.</a:t>
            </a:r>
          </a:p>
          <a:p>
            <a:r>
              <a:rPr lang="en-US" dirty="0" smtClean="0">
                <a:solidFill>
                  <a:srgbClr val="3366FF"/>
                </a:solidFill>
              </a:rPr>
              <a:t>Water supply drought </a:t>
            </a:r>
            <a:r>
              <a:rPr lang="en-US" dirty="0" smtClean="0"/>
              <a:t>– low rainfall causes water companies to be concerned about customers’ supplies, and to follow drought plans. Reservoirs for some English customers could be in other areas (e.g. Wales)</a:t>
            </a:r>
          </a:p>
          <a:p>
            <a:pPr marL="0" indent="0">
              <a:buNone/>
            </a:pPr>
            <a:endParaRPr lang="en-US" dirty="0"/>
          </a:p>
        </p:txBody>
      </p:sp>
    </p:spTree>
    <p:extLst>
      <p:ext uri="{BB962C8B-B14F-4D97-AF65-F5344CB8AC3E}">
        <p14:creationId xmlns:p14="http://schemas.microsoft.com/office/powerpoint/2010/main" val="30351761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267568" cy="6858000"/>
          </a:xfrm>
          <a:prstGeom prst="rect">
            <a:avLst/>
          </a:prstGeom>
        </p:spPr>
      </p:pic>
    </p:spTree>
    <p:extLst>
      <p:ext uri="{BB962C8B-B14F-4D97-AF65-F5344CB8AC3E}">
        <p14:creationId xmlns:p14="http://schemas.microsoft.com/office/powerpoint/2010/main" val="599142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69334" y="731838"/>
            <a:ext cx="8856133" cy="5956829"/>
          </a:xfrm>
          <a:prstGeom prst="rect">
            <a:avLst/>
          </a:prstGeom>
        </p:spPr>
      </p:pic>
    </p:spTree>
    <p:extLst>
      <p:ext uri="{BB962C8B-B14F-4D97-AF65-F5344CB8AC3E}">
        <p14:creationId xmlns:p14="http://schemas.microsoft.com/office/powerpoint/2010/main" val="4517165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42075</TotalTime>
  <Words>1911</Words>
  <Application>Microsoft Macintosh PowerPoint</Application>
  <PresentationFormat>On-screen Show (4:3)</PresentationFormat>
  <Paragraphs>213</Paragraphs>
  <Slides>60</Slides>
  <Notes>37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63" baseType="lpstr">
      <vt:lpstr>Office Theme</vt:lpstr>
      <vt:lpstr>Image</vt:lpstr>
      <vt:lpstr>Chart</vt:lpstr>
      <vt:lpstr>The Creeping Paralysis of Drought</vt:lpstr>
      <vt:lpstr>World Economic Forum’s Global Risks Report 2015. </vt:lpstr>
      <vt:lpstr>Sunday Times, 3rd January 2016 </vt:lpstr>
      <vt:lpstr>Davo Laninga AZ Monsoon film extract</vt:lpstr>
      <vt:lpstr>PowerPoint Presentation</vt:lpstr>
      <vt:lpstr>The vagaries of forecasting – winter 2016</vt:lpstr>
      <vt:lpstr>Definitions of drought</vt:lpstr>
      <vt:lpstr>PowerPoint Presentation</vt:lpstr>
      <vt:lpstr>PowerPoint Presentation</vt:lpstr>
      <vt:lpstr>PowerPoint Presentation</vt:lpstr>
      <vt:lpstr>PowerPoint Presentation</vt:lpstr>
      <vt:lpstr>PowerPoint Presentation</vt:lpstr>
      <vt:lpstr>Syria’s civil war clip</vt:lpstr>
      <vt:lpstr>Drought in Andalucia, Spain, 1992-5</vt:lpstr>
      <vt:lpstr>Sierra Nevada winter snows</vt:lpstr>
      <vt:lpstr>Annual Rainfall, mm</vt:lpstr>
      <vt:lpstr>Historic approaches to water management in Andalucia</vt:lpstr>
      <vt:lpstr>Modern irrigation channels take water down towards the coast from reservoirs and springs</vt:lpstr>
      <vt:lpstr>Reservoir levels - December 1993</vt:lpstr>
      <vt:lpstr>Reservoir levels - April 1995</vt:lpstr>
      <vt:lpstr>Reservoir levels - December 1995</vt:lpstr>
      <vt:lpstr>River Guadalhorce valley, 1995</vt:lpstr>
      <vt:lpstr>Anatomy of the drought</vt:lpstr>
      <vt:lpstr>What were the human consequences?</vt:lpstr>
      <vt:lpstr>More human consequences</vt:lpstr>
      <vt:lpstr>Salinity of water coming in to El Atabal Treatment Plant, Malaga, 1975-1996</vt:lpstr>
      <vt:lpstr>How extreme was the drought?</vt:lpstr>
      <vt:lpstr>Long term rainfall records for Andalucia</vt:lpstr>
      <vt:lpstr>Difficulties with recurrence intervals</vt:lpstr>
      <vt:lpstr>Proposed water transfers from the River Ebro  to Southern Spain, National Water Plan 2000</vt:lpstr>
      <vt:lpstr>A memory test – past UK droughts</vt:lpstr>
      <vt:lpstr>1975-6 drought in the UK</vt:lpstr>
      <vt:lpstr>PowerPoint Presentation</vt:lpstr>
      <vt:lpstr>PowerPoint Presentation</vt:lpstr>
      <vt:lpstr>Average rainfalls in southern England, March 1974 to December 1976</vt:lpstr>
      <vt:lpstr>PowerPoint Presentation</vt:lpstr>
      <vt:lpstr>PowerPoint Presentation</vt:lpstr>
      <vt:lpstr>PowerPoint Presentation</vt:lpstr>
      <vt:lpstr>Creeping paralysis</vt:lpstr>
      <vt:lpstr>The 2010–2012 drought in Rutland Water</vt:lpstr>
      <vt:lpstr>Flood warnings issued in drought areas in summer 2012</vt:lpstr>
      <vt:lpstr>Areas of England already under water stress in 2007, according to the Environment Agency, for Defra</vt:lpstr>
      <vt:lpstr>PowerPoint Presentation</vt:lpstr>
      <vt:lpstr>PowerPoint Presentation</vt:lpstr>
      <vt:lpstr>Mean Central England Temperature Anomalies, 1772 - 2015</vt:lpstr>
      <vt:lpstr>PowerPoint Presentation</vt:lpstr>
      <vt:lpstr>Forecast global water stress by 2040, assuming population growth etc.</vt:lpstr>
      <vt:lpstr>PowerPoint Presentation</vt:lpstr>
      <vt:lpstr>PowerPoint Presentation</vt:lpstr>
      <vt:lpstr>A 2015 Californian drought plan? </vt:lpstr>
      <vt:lpstr>PowerPoint Presentation</vt:lpstr>
      <vt:lpstr>What does the plan need to cover?</vt:lpstr>
      <vt:lpstr>What are the options?</vt:lpstr>
      <vt:lpstr>PowerPoint Presentation</vt:lpstr>
      <vt:lpstr>PowerPoint Presentation</vt:lpstr>
      <vt:lpstr>What if it becomes an emergency?</vt:lpstr>
      <vt:lpstr>Emergencies…</vt:lpstr>
      <vt:lpstr>PowerPoint Presentation</vt:lpstr>
      <vt:lpstr>PowerPoint Presentation</vt:lpstr>
      <vt:lpstr>Who are the Decision Makers?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Roberts</dc:creator>
  <cp:lastModifiedBy>Carolyn Roberts</cp:lastModifiedBy>
  <cp:revision>713</cp:revision>
  <cp:lastPrinted>2016-01-13T22:16:46Z</cp:lastPrinted>
  <dcterms:created xsi:type="dcterms:W3CDTF">2014-10-16T15:03:45Z</dcterms:created>
  <dcterms:modified xsi:type="dcterms:W3CDTF">2016-01-14T10:25:07Z</dcterms:modified>
</cp:coreProperties>
</file>