
<file path=[Content_Types].xml><?xml version="1.0" encoding="utf-8"?>
<Types xmlns="http://schemas.openxmlformats.org/package/2006/content-types">
  <Override PartName="/ppt/slides/slide18.xml" ContentType="application/vnd.openxmlformats-officedocument.presentationml.slide+xml"/>
  <Override PartName="/ppt/slides/slide9.xml" ContentType="application/vnd.openxmlformats-officedocument.presentationml.slide+xml"/>
  <Override PartName="/ppt/slides/slide14.xml" ContentType="application/vnd.openxmlformats-officedocument.presentationml.slide+xml"/>
  <Override PartName="/ppt/slideLayouts/slideLayout9.xml" ContentType="application/vnd.openxmlformats-officedocument.presentationml.slideLayout+xml"/>
  <Override PartName="/ppt/slideLayouts/slideLayout11.xml" ContentType="application/vnd.openxmlformats-officedocument.presentationml.slideLayout+xml"/>
  <Override PartName="/ppt/slides/slide5.xml" ContentType="application/vnd.openxmlformats-officedocument.presentationml.slide+xml"/>
  <Default Extension="rels" ContentType="application/vnd.openxmlformats-package.relationships+xml"/>
  <Default Extension="jpeg" ContentType="image/jpeg"/>
  <Override PartName="/ppt/slides/slide10.xml" ContentType="application/vnd.openxmlformats-officedocument.presentationml.slide+xml"/>
  <Override PartName="/ppt/notesMasters/notesMaster1.xml" ContentType="application/vnd.openxmlformats-officedocument.presentationml.notesMaster+xml"/>
  <Override PartName="/ppt/slides/slide1.xml" ContentType="application/vnd.openxmlformats-officedocument.presentationml.slide+xml"/>
  <Override PartName="/ppt/slides/slide26.xml" ContentType="application/vnd.openxmlformats-officedocument.presentationml.slide+xml"/>
  <Override PartName="/ppt/slideLayouts/slideLayout5.xml" ContentType="application/vnd.openxmlformats-officedocument.presentationml.slideLayout+xml"/>
  <Override PartName="/docProps/app.xml" ContentType="application/vnd.openxmlformats-officedocument.extended-properties+xml"/>
  <Override PartName="/ppt/theme/theme2.xml" ContentType="application/vnd.openxmlformats-officedocument.theme+xml"/>
  <Override PartName="/ppt/slideLayouts/slideLayout1.xml" ContentType="application/vnd.openxmlformats-officedocument.presentationml.slideLayout+xml"/>
  <Override PartName="/ppt/slides/slide22.xml" ContentType="application/vnd.openxmlformats-officedocument.presentationml.slide+xml"/>
  <Override PartName="/ppt/slides/slide30.xml" ContentType="application/vnd.openxmlformats-officedocument.presentationml.slide+xml"/>
  <Default Extension="xml" ContentType="application/xml"/>
  <Override PartName="/ppt/slides/slide19.xml" ContentType="application/vnd.openxmlformats-officedocument.presentationml.slide+xml"/>
  <Override PartName="/ppt/tableStyles.xml" ContentType="application/vnd.openxmlformats-officedocument.presentationml.tableStyles+xml"/>
  <Override PartName="/ppt/slides/slide15.xml" ContentType="application/vnd.openxmlformats-officedocument.presentationml.slide+xml"/>
  <Override PartName="/ppt/notesSlides/notesSlide1.xml" ContentType="application/vnd.openxmlformats-officedocument.presentationml.notesSlide+xml"/>
  <Override PartName="/ppt/slides/slide6.xml" ContentType="application/vnd.openxmlformats-officedocument.presentationml.slide+xml"/>
  <Override PartName="/ppt/charts/chart1.xml" ContentType="application/vnd.openxmlformats-officedocument.drawingml.chart+xml"/>
  <Override PartName="/docProps/core.xml" ContentType="application/vnd.openxmlformats-package.core-properties+xml"/>
  <Override PartName="/ppt/slides/slide11.xml" ContentType="application/vnd.openxmlformats-officedocument.presentationml.slide+xml"/>
  <Override PartName="/ppt/slideLayouts/slideLayout6.xml" ContentType="application/vnd.openxmlformats-officedocument.presentationml.slideLayout+xml"/>
  <Override PartName="/ppt/slides/slide27.xml" ContentType="application/vnd.openxmlformats-officedocument.presentationml.slide+xml"/>
  <Override PartName="/ppt/slides/slide2.xml" ContentType="application/vnd.openxmlformats-officedocument.presentationml.slide+xml"/>
  <Default Extension="png" ContentType="image/png"/>
  <Override PartName="/ppt/slideLayouts/slideLayout2.xml" ContentType="application/vnd.openxmlformats-officedocument.presentationml.slideLayout+xml"/>
  <Override PartName="/ppt/slides/slide23.xml" ContentType="application/vnd.openxmlformats-officedocument.presentationml.slide+xml"/>
  <Override PartName="/ppt/slides/slide31.xml" ContentType="application/vnd.openxmlformats-officedocument.presentationml.slide+xml"/>
  <Override PartName="/ppt/slides/slide16.xml" ContentType="application/vnd.openxmlformats-officedocument.presentationml.slide+xml"/>
  <Override PartName="/ppt/notesSlides/notesSlide2.xml" ContentType="application/vnd.openxmlformats-officedocument.presentationml.notesSlide+xml"/>
  <Override PartName="/ppt/slides/slide7.xml" ContentType="application/vnd.openxmlformats-officedocument.presentationml.slide+xml"/>
  <Override PartName="/ppt/charts/chart2.xml" ContentType="application/vnd.openxmlformats-officedocument.drawingml.chart+xml"/>
  <Override PartName="/ppt/presentation.xml" ContentType="application/vnd.openxmlformats-officedocument.presentationml.presentation.main+xml"/>
  <Override PartName="/ppt/slides/slide12.xml" ContentType="application/vnd.openxmlformats-officedocument.presentationml.slide+xml"/>
  <Override PartName="/ppt/slideLayouts/slideLayout7.xml" ContentType="application/vnd.openxmlformats-officedocument.presentationml.slideLayout+xml"/>
  <Override PartName="/ppt/slides/slide3.xml" ContentType="application/vnd.openxmlformats-officedocument.presentationml.slide+xml"/>
  <Override PartName="/ppt/slides/slide28.xml" ContentType="application/vnd.openxmlformats-officedocument.presentationml.slide+xml"/>
  <Override PartName="/ppt/slideLayouts/slideLayout3.xml" ContentType="application/vnd.openxmlformats-officedocument.presentationml.slideLayout+xml"/>
  <Override PartName="/ppt/slides/slide24.xml" ContentType="application/vnd.openxmlformats-officedocument.presentationml.slide+xml"/>
  <Override PartName="/ppt/slides/slide32.xml" ContentType="application/vnd.openxmlformats-officedocument.presentationml.slide+xml"/>
  <Override PartName="/ppt/slides/slide20.xml" ContentType="application/vnd.openxmlformats-officedocument.presentationml.slide+xml"/>
  <Override PartName="/ppt/slides/slide17.xml" ContentType="application/vnd.openxmlformats-officedocument.presentationml.slide+xml"/>
  <Override PartName="/ppt/notesSlides/notesSlide3.xml" ContentType="application/vnd.openxmlformats-officedocument.presentationml.notesSlide+xml"/>
  <Override PartName="/ppt/slides/slide8.xml" ContentType="application/vnd.openxmlformats-officedocument.presentationml.slide+xml"/>
  <Override PartName="/ppt/presProps.xml" ContentType="application/vnd.openxmlformats-officedocument.presentationml.presProps+xml"/>
  <Override PartName="/ppt/slides/slide13.xml" ContentType="application/vnd.openxmlformats-officedocument.presentationml.slide+xml"/>
  <Override PartName="/ppt/slideLayouts/slideLayout8.xml" ContentType="application/vnd.openxmlformats-officedocument.presentationml.slideLayout+xml"/>
  <Override PartName="/ppt/slideLayouts/slideLayout10.xml" ContentType="application/vnd.openxmlformats-officedocument.presentationml.slideLayout+xml"/>
  <Override PartName="/ppt/slides/slide4.xml" ContentType="application/vnd.openxmlformats-officedocument.presentationml.slide+xml"/>
  <Override PartName="/ppt/slides/slide29.xml" ContentType="application/vnd.openxmlformats-officedocument.presentationml.slide+xml"/>
  <Override PartName="/ppt/slideLayouts/slideLayout4.xml" ContentType="application/vnd.openxmlformats-officedocument.presentationml.slideLayout+xml"/>
  <Override PartName="/ppt/slides/slide25.xml" ContentType="application/vnd.openxmlformats-officedocument.presentationml.slide+xml"/>
  <Override PartName="/ppt/slideMasters/slideMaster1.xml" ContentType="application/vnd.openxmlformats-officedocument.presentationml.slideMaster+xml"/>
  <Override PartName="/ppt/theme/theme1.xml" ContentType="application/vnd.openxmlformats-officedocument.theme+xml"/>
  <Override PartName="/ppt/slides/slide21.xml" ContentType="application/vnd.openxmlformats-officedocument.presentationml.slide+xml"/>
  <Default Extension="bin" ContentType="application/vnd.openxmlformats-officedocument.presentationml.printerSettings"/>
  <Override PartName="/ppt/viewProps.xml" ContentType="application/vnd.openxmlformats-officedocument.presentationml.viewProp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aveSubsetFonts="1" autoCompressPictures="0">
  <p:sldMasterIdLst>
    <p:sldMasterId id="2147483660" r:id="rId1"/>
  </p:sldMasterIdLst>
  <p:notesMasterIdLst>
    <p:notesMasterId r:id="rId34"/>
  </p:notesMasterIdLst>
  <p:sldIdLst>
    <p:sldId id="256" r:id="rId2"/>
    <p:sldId id="257" r:id="rId3"/>
    <p:sldId id="279" r:id="rId4"/>
    <p:sldId id="269" r:id="rId5"/>
    <p:sldId id="271" r:id="rId6"/>
    <p:sldId id="274" r:id="rId7"/>
    <p:sldId id="277" r:id="rId8"/>
    <p:sldId id="278" r:id="rId9"/>
    <p:sldId id="258" r:id="rId10"/>
    <p:sldId id="259" r:id="rId11"/>
    <p:sldId id="282" r:id="rId12"/>
    <p:sldId id="283" r:id="rId13"/>
    <p:sldId id="284" r:id="rId14"/>
    <p:sldId id="285" r:id="rId15"/>
    <p:sldId id="287" r:id="rId16"/>
    <p:sldId id="286" r:id="rId17"/>
    <p:sldId id="288" r:id="rId18"/>
    <p:sldId id="275" r:id="rId19"/>
    <p:sldId id="289" r:id="rId20"/>
    <p:sldId id="270" r:id="rId21"/>
    <p:sldId id="290" r:id="rId22"/>
    <p:sldId id="291" r:id="rId23"/>
    <p:sldId id="292" r:id="rId24"/>
    <p:sldId id="294" r:id="rId25"/>
    <p:sldId id="293" r:id="rId26"/>
    <p:sldId id="295" r:id="rId27"/>
    <p:sldId id="296" r:id="rId28"/>
    <p:sldId id="297" r:id="rId29"/>
    <p:sldId id="299" r:id="rId30"/>
    <p:sldId id="300" r:id="rId31"/>
    <p:sldId id="280" r:id="rId32"/>
    <p:sldId id="281" r:id="rId33"/>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lastView="sldThumbnailView">
  <p:normalViewPr>
    <p:restoredLeft sz="15620"/>
    <p:restoredTop sz="94660"/>
  </p:normalViewPr>
  <p:slideViewPr>
    <p:cSldViewPr snapToGrid="0" snapToObjects="1">
      <p:cViewPr varScale="1">
        <p:scale>
          <a:sx n="81" d="100"/>
          <a:sy n="81" d="100"/>
        </p:scale>
        <p:origin x="-1680" y="-104"/>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slide" Target="slides/slide32.xml"/><Relationship Id="rId34" Type="http://schemas.openxmlformats.org/officeDocument/2006/relationships/notesMaster" Target="notesMasters/notesMaster1.xml"/><Relationship Id="rId35" Type="http://schemas.openxmlformats.org/officeDocument/2006/relationships/printerSettings" Target="printerSettings/printerSettings1.bin"/><Relationship Id="rId36" Type="http://schemas.openxmlformats.org/officeDocument/2006/relationships/presProps" Target="presProp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37" Type="http://schemas.openxmlformats.org/officeDocument/2006/relationships/viewProps" Target="viewProps.xml"/><Relationship Id="rId38" Type="http://schemas.openxmlformats.org/officeDocument/2006/relationships/theme" Target="theme/theme1.xml"/><Relationship Id="rId39"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1" Type="http://schemas.openxmlformats.org/officeDocument/2006/relationships/oleObject" Target="Macintosh%20HD:Users:farrago:Documents:current%20work:wheat1646to1754.xlsx" TargetMode="External"/></Relationships>
</file>

<file path=ppt/charts/_rels/chart2.xml.rels><?xml version="1.0" encoding="UTF-8" standalone="yes"?>
<Relationships xmlns="http://schemas.openxmlformats.org/package/2006/relationships"><Relationship Id="rId1" Type="http://schemas.openxmlformats.org/officeDocument/2006/relationships/oleObject" Target="Workbook2"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1"/>
  <c:lang val="en-US"/>
  <c:style val="2"/>
  <c:chart>
    <c:title>
      <c:tx>
        <c:rich>
          <a:bodyPr/>
          <a:lstStyle/>
          <a:p>
            <a:pPr>
              <a:defRPr/>
            </a:pPr>
            <a:r>
              <a:rPr lang="en-US" dirty="0" smtClean="0"/>
              <a:t>Price</a:t>
            </a:r>
            <a:r>
              <a:rPr lang="en-US" baseline="0" dirty="0" smtClean="0"/>
              <a:t> of w</a:t>
            </a:r>
            <a:r>
              <a:rPr lang="en-US" dirty="0" smtClean="0"/>
              <a:t>heat </a:t>
            </a:r>
            <a:r>
              <a:rPr lang="en-US" dirty="0"/>
              <a:t>per quarter in</a:t>
            </a:r>
            <a:r>
              <a:rPr lang="en-US" baseline="0" dirty="0"/>
              <a:t> </a:t>
            </a:r>
            <a:r>
              <a:rPr lang="en-US" baseline="0" dirty="0" smtClean="0"/>
              <a:t>shillings (Windsor)</a:t>
            </a:r>
            <a:endParaRPr lang="en-US" dirty="0"/>
          </a:p>
        </c:rich>
      </c:tx>
      <c:layout/>
    </c:title>
    <c:plotArea>
      <c:layout/>
      <c:scatterChart>
        <c:scatterStyle val="smoothMarker"/>
        <c:ser>
          <c:idx val="0"/>
          <c:order val="0"/>
          <c:tx>
            <c:strRef>
              <c:f>Sheet1!$B$1</c:f>
              <c:strCache>
                <c:ptCount val="1"/>
                <c:pt idx="0">
                  <c:v>Price</c:v>
                </c:pt>
              </c:strCache>
            </c:strRef>
          </c:tx>
          <c:marker>
            <c:symbol val="none"/>
          </c:marker>
          <c:xVal>
            <c:numRef>
              <c:f>Sheet1!$A$2:$A$108</c:f>
              <c:numCache>
                <c:formatCode>General</c:formatCode>
                <c:ptCount val="107"/>
                <c:pt idx="0">
                  <c:v>1646.0</c:v>
                </c:pt>
                <c:pt idx="1">
                  <c:v>1647.0</c:v>
                </c:pt>
                <c:pt idx="2">
                  <c:v>1648.0</c:v>
                </c:pt>
                <c:pt idx="3">
                  <c:v>1649.0</c:v>
                </c:pt>
                <c:pt idx="4">
                  <c:v>1650.0</c:v>
                </c:pt>
                <c:pt idx="5">
                  <c:v>1651.0</c:v>
                </c:pt>
                <c:pt idx="6">
                  <c:v>1652.0</c:v>
                </c:pt>
                <c:pt idx="7">
                  <c:v>1653.0</c:v>
                </c:pt>
                <c:pt idx="8">
                  <c:v>1654.0</c:v>
                </c:pt>
                <c:pt idx="9">
                  <c:v>1655.0</c:v>
                </c:pt>
                <c:pt idx="10">
                  <c:v>1656.0</c:v>
                </c:pt>
                <c:pt idx="11">
                  <c:v>1657.0</c:v>
                </c:pt>
                <c:pt idx="12">
                  <c:v>1658.0</c:v>
                </c:pt>
                <c:pt idx="13">
                  <c:v>1659.0</c:v>
                </c:pt>
                <c:pt idx="14">
                  <c:v>1660.0</c:v>
                </c:pt>
                <c:pt idx="15">
                  <c:v>1661.0</c:v>
                </c:pt>
                <c:pt idx="16">
                  <c:v>1662.0</c:v>
                </c:pt>
                <c:pt idx="17">
                  <c:v>1663.0</c:v>
                </c:pt>
                <c:pt idx="18">
                  <c:v>1664.0</c:v>
                </c:pt>
                <c:pt idx="19">
                  <c:v>1665.0</c:v>
                </c:pt>
                <c:pt idx="20">
                  <c:v>1666.0</c:v>
                </c:pt>
                <c:pt idx="21">
                  <c:v>1667.0</c:v>
                </c:pt>
                <c:pt idx="22">
                  <c:v>1668.0</c:v>
                </c:pt>
                <c:pt idx="23">
                  <c:v>1669.0</c:v>
                </c:pt>
                <c:pt idx="24">
                  <c:v>1670.0</c:v>
                </c:pt>
                <c:pt idx="25">
                  <c:v>1671.0</c:v>
                </c:pt>
                <c:pt idx="26">
                  <c:v>1672.0</c:v>
                </c:pt>
                <c:pt idx="27">
                  <c:v>1673.0</c:v>
                </c:pt>
                <c:pt idx="28">
                  <c:v>1674.0</c:v>
                </c:pt>
                <c:pt idx="29">
                  <c:v>1675.0</c:v>
                </c:pt>
                <c:pt idx="30">
                  <c:v>1676.0</c:v>
                </c:pt>
                <c:pt idx="31">
                  <c:v>1677.0</c:v>
                </c:pt>
                <c:pt idx="32">
                  <c:v>1678.0</c:v>
                </c:pt>
                <c:pt idx="33">
                  <c:v>1679.0</c:v>
                </c:pt>
                <c:pt idx="34">
                  <c:v>1680.0</c:v>
                </c:pt>
                <c:pt idx="35">
                  <c:v>1681.0</c:v>
                </c:pt>
                <c:pt idx="36">
                  <c:v>1682.0</c:v>
                </c:pt>
                <c:pt idx="37">
                  <c:v>1683.0</c:v>
                </c:pt>
                <c:pt idx="38">
                  <c:v>1684.0</c:v>
                </c:pt>
                <c:pt idx="39">
                  <c:v>1685.0</c:v>
                </c:pt>
                <c:pt idx="40">
                  <c:v>1686.0</c:v>
                </c:pt>
                <c:pt idx="41">
                  <c:v>1687.0</c:v>
                </c:pt>
                <c:pt idx="42">
                  <c:v>1688.0</c:v>
                </c:pt>
                <c:pt idx="43">
                  <c:v>1689.0</c:v>
                </c:pt>
                <c:pt idx="44">
                  <c:v>1690.0</c:v>
                </c:pt>
                <c:pt idx="45">
                  <c:v>1691.0</c:v>
                </c:pt>
                <c:pt idx="46">
                  <c:v>1692.0</c:v>
                </c:pt>
                <c:pt idx="47">
                  <c:v>1693.0</c:v>
                </c:pt>
                <c:pt idx="48">
                  <c:v>1694.0</c:v>
                </c:pt>
                <c:pt idx="49">
                  <c:v>1695.0</c:v>
                </c:pt>
                <c:pt idx="50">
                  <c:v>1696.0</c:v>
                </c:pt>
                <c:pt idx="51">
                  <c:v>1697.0</c:v>
                </c:pt>
                <c:pt idx="52">
                  <c:v>1698.0</c:v>
                </c:pt>
                <c:pt idx="53">
                  <c:v>1699.0</c:v>
                </c:pt>
                <c:pt idx="54">
                  <c:v>1700.0</c:v>
                </c:pt>
                <c:pt idx="55">
                  <c:v>1701.0</c:v>
                </c:pt>
                <c:pt idx="56">
                  <c:v>1702.0</c:v>
                </c:pt>
                <c:pt idx="57">
                  <c:v>1703.0</c:v>
                </c:pt>
                <c:pt idx="58">
                  <c:v>1704.0</c:v>
                </c:pt>
                <c:pt idx="59">
                  <c:v>1705.0</c:v>
                </c:pt>
                <c:pt idx="60">
                  <c:v>1706.0</c:v>
                </c:pt>
                <c:pt idx="61">
                  <c:v>1707.0</c:v>
                </c:pt>
                <c:pt idx="62">
                  <c:v>1708.0</c:v>
                </c:pt>
                <c:pt idx="63">
                  <c:v>1709.0</c:v>
                </c:pt>
                <c:pt idx="64">
                  <c:v>1710.0</c:v>
                </c:pt>
                <c:pt idx="65">
                  <c:v>1711.0</c:v>
                </c:pt>
                <c:pt idx="66">
                  <c:v>1712.0</c:v>
                </c:pt>
                <c:pt idx="67">
                  <c:v>1713.0</c:v>
                </c:pt>
                <c:pt idx="68">
                  <c:v>1714.0</c:v>
                </c:pt>
                <c:pt idx="69">
                  <c:v>1715.0</c:v>
                </c:pt>
                <c:pt idx="70">
                  <c:v>1716.0</c:v>
                </c:pt>
                <c:pt idx="71">
                  <c:v>1717.0</c:v>
                </c:pt>
                <c:pt idx="72">
                  <c:v>1718.0</c:v>
                </c:pt>
                <c:pt idx="73">
                  <c:v>1719.0</c:v>
                </c:pt>
                <c:pt idx="74">
                  <c:v>1720.0</c:v>
                </c:pt>
                <c:pt idx="75">
                  <c:v>1721.0</c:v>
                </c:pt>
                <c:pt idx="76">
                  <c:v>1722.0</c:v>
                </c:pt>
                <c:pt idx="77">
                  <c:v>1723.0</c:v>
                </c:pt>
                <c:pt idx="78">
                  <c:v>1724.0</c:v>
                </c:pt>
                <c:pt idx="79">
                  <c:v>1725.0</c:v>
                </c:pt>
                <c:pt idx="80">
                  <c:v>1726.0</c:v>
                </c:pt>
                <c:pt idx="81">
                  <c:v>1727.0</c:v>
                </c:pt>
                <c:pt idx="82">
                  <c:v>1728.0</c:v>
                </c:pt>
                <c:pt idx="83">
                  <c:v>1729.0</c:v>
                </c:pt>
                <c:pt idx="84">
                  <c:v>1730.0</c:v>
                </c:pt>
                <c:pt idx="85">
                  <c:v>1731.0</c:v>
                </c:pt>
                <c:pt idx="86">
                  <c:v>1732.0</c:v>
                </c:pt>
                <c:pt idx="87">
                  <c:v>1733.0</c:v>
                </c:pt>
                <c:pt idx="88">
                  <c:v>1734.0</c:v>
                </c:pt>
                <c:pt idx="89">
                  <c:v>1735.0</c:v>
                </c:pt>
                <c:pt idx="90">
                  <c:v>1736.0</c:v>
                </c:pt>
                <c:pt idx="91">
                  <c:v>1737.0</c:v>
                </c:pt>
                <c:pt idx="92">
                  <c:v>1738.0</c:v>
                </c:pt>
                <c:pt idx="93">
                  <c:v>1739.0</c:v>
                </c:pt>
                <c:pt idx="94">
                  <c:v>1740.0</c:v>
                </c:pt>
                <c:pt idx="95">
                  <c:v>1741.0</c:v>
                </c:pt>
                <c:pt idx="96">
                  <c:v>1742.0</c:v>
                </c:pt>
                <c:pt idx="97">
                  <c:v>1743.0</c:v>
                </c:pt>
                <c:pt idx="98">
                  <c:v>1744.0</c:v>
                </c:pt>
                <c:pt idx="99">
                  <c:v>1745.0</c:v>
                </c:pt>
                <c:pt idx="100">
                  <c:v>1746.0</c:v>
                </c:pt>
                <c:pt idx="101">
                  <c:v>1747.0</c:v>
                </c:pt>
                <c:pt idx="102">
                  <c:v>1748.0</c:v>
                </c:pt>
                <c:pt idx="103">
                  <c:v>1749.0</c:v>
                </c:pt>
                <c:pt idx="104">
                  <c:v>1750.0</c:v>
                </c:pt>
                <c:pt idx="105">
                  <c:v>1751.0</c:v>
                </c:pt>
                <c:pt idx="106">
                  <c:v>1752.0</c:v>
                </c:pt>
              </c:numCache>
            </c:numRef>
          </c:xVal>
          <c:yVal>
            <c:numRef>
              <c:f>Sheet1!$B$2:$B$108</c:f>
              <c:numCache>
                <c:formatCode>0.00</c:formatCode>
                <c:ptCount val="107"/>
                <c:pt idx="0">
                  <c:v>48.0</c:v>
                </c:pt>
                <c:pt idx="1">
                  <c:v>73.66666666666667</c:v>
                </c:pt>
                <c:pt idx="2">
                  <c:v>85.0</c:v>
                </c:pt>
                <c:pt idx="3">
                  <c:v>80.0</c:v>
                </c:pt>
                <c:pt idx="4">
                  <c:v>76.66666666666667</c:v>
                </c:pt>
                <c:pt idx="5">
                  <c:v>73.33333333333333</c:v>
                </c:pt>
                <c:pt idx="6">
                  <c:v>49.5</c:v>
                </c:pt>
                <c:pt idx="7">
                  <c:v>35.5</c:v>
                </c:pt>
                <c:pt idx="8">
                  <c:v>26.0</c:v>
                </c:pt>
                <c:pt idx="9">
                  <c:v>33.33333333333334</c:v>
                </c:pt>
                <c:pt idx="10">
                  <c:v>43.0</c:v>
                </c:pt>
                <c:pt idx="11">
                  <c:v>30.66666666666667</c:v>
                </c:pt>
                <c:pt idx="12">
                  <c:v>65.0</c:v>
                </c:pt>
                <c:pt idx="13">
                  <c:v>66.0</c:v>
                </c:pt>
                <c:pt idx="14">
                  <c:v>56.5</c:v>
                </c:pt>
                <c:pt idx="15">
                  <c:v>70.0</c:v>
                </c:pt>
                <c:pt idx="16">
                  <c:v>74.0</c:v>
                </c:pt>
                <c:pt idx="17">
                  <c:v>57.0</c:v>
                </c:pt>
                <c:pt idx="18">
                  <c:v>40.5</c:v>
                </c:pt>
                <c:pt idx="19">
                  <c:v>49.33333333333334</c:v>
                </c:pt>
                <c:pt idx="20">
                  <c:v>36.0</c:v>
                </c:pt>
                <c:pt idx="21">
                  <c:v>36.0</c:v>
                </c:pt>
                <c:pt idx="22">
                  <c:v>40.0</c:v>
                </c:pt>
                <c:pt idx="23">
                  <c:v>44.33333333333334</c:v>
                </c:pt>
                <c:pt idx="24">
                  <c:v>41.66666666666666</c:v>
                </c:pt>
                <c:pt idx="25">
                  <c:v>42.0</c:v>
                </c:pt>
                <c:pt idx="26">
                  <c:v>41.0</c:v>
                </c:pt>
                <c:pt idx="27">
                  <c:v>46.66666666666666</c:v>
                </c:pt>
                <c:pt idx="28">
                  <c:v>68.66666666666667</c:v>
                </c:pt>
                <c:pt idx="29">
                  <c:v>64.66666666666667</c:v>
                </c:pt>
                <c:pt idx="30">
                  <c:v>38.0</c:v>
                </c:pt>
                <c:pt idx="31">
                  <c:v>42.0</c:v>
                </c:pt>
                <c:pt idx="32">
                  <c:v>59.0</c:v>
                </c:pt>
                <c:pt idx="33">
                  <c:v>60.0</c:v>
                </c:pt>
                <c:pt idx="34">
                  <c:v>45.0</c:v>
                </c:pt>
                <c:pt idx="35">
                  <c:v>46.66666666666666</c:v>
                </c:pt>
                <c:pt idx="36">
                  <c:v>44.0</c:v>
                </c:pt>
                <c:pt idx="37">
                  <c:v>40.0</c:v>
                </c:pt>
                <c:pt idx="38">
                  <c:v>44.0</c:v>
                </c:pt>
                <c:pt idx="39">
                  <c:v>46.66666666666666</c:v>
                </c:pt>
                <c:pt idx="40">
                  <c:v>34.0</c:v>
                </c:pt>
                <c:pt idx="41">
                  <c:v>25.16666666666667</c:v>
                </c:pt>
                <c:pt idx="42">
                  <c:v>46.0</c:v>
                </c:pt>
                <c:pt idx="43">
                  <c:v>30.0</c:v>
                </c:pt>
                <c:pt idx="44">
                  <c:v>34.66666666666666</c:v>
                </c:pt>
                <c:pt idx="45">
                  <c:v>34.0</c:v>
                </c:pt>
                <c:pt idx="46">
                  <c:v>46.66666666666666</c:v>
                </c:pt>
                <c:pt idx="47">
                  <c:v>67.66666666666667</c:v>
                </c:pt>
                <c:pt idx="48">
                  <c:v>64.0</c:v>
                </c:pt>
                <c:pt idx="49">
                  <c:v>53.0</c:v>
                </c:pt>
                <c:pt idx="50">
                  <c:v>71.0</c:v>
                </c:pt>
                <c:pt idx="51">
                  <c:v>60.0</c:v>
                </c:pt>
                <c:pt idx="52">
                  <c:v>68.33333333333333</c:v>
                </c:pt>
                <c:pt idx="53">
                  <c:v>64.0</c:v>
                </c:pt>
                <c:pt idx="54">
                  <c:v>40.0</c:v>
                </c:pt>
                <c:pt idx="55">
                  <c:v>37.66666666666666</c:v>
                </c:pt>
                <c:pt idx="56">
                  <c:v>29.5</c:v>
                </c:pt>
                <c:pt idx="57">
                  <c:v>36.0</c:v>
                </c:pt>
                <c:pt idx="58">
                  <c:v>46.5</c:v>
                </c:pt>
                <c:pt idx="59">
                  <c:v>30.0</c:v>
                </c:pt>
                <c:pt idx="60">
                  <c:v>26.0</c:v>
                </c:pt>
                <c:pt idx="61">
                  <c:v>28.5</c:v>
                </c:pt>
                <c:pt idx="62">
                  <c:v>41.5</c:v>
                </c:pt>
                <c:pt idx="63">
                  <c:v>78.5</c:v>
                </c:pt>
                <c:pt idx="64">
                  <c:v>78.0</c:v>
                </c:pt>
                <c:pt idx="65">
                  <c:v>54.0</c:v>
                </c:pt>
                <c:pt idx="66">
                  <c:v>46.33333333333334</c:v>
                </c:pt>
                <c:pt idx="67">
                  <c:v>51.0</c:v>
                </c:pt>
                <c:pt idx="68">
                  <c:v>50.33333333333334</c:v>
                </c:pt>
                <c:pt idx="69">
                  <c:v>43.0</c:v>
                </c:pt>
                <c:pt idx="70">
                  <c:v>48.0</c:v>
                </c:pt>
                <c:pt idx="71">
                  <c:v>45.66666666666666</c:v>
                </c:pt>
                <c:pt idx="72">
                  <c:v>38.83333333333334</c:v>
                </c:pt>
                <c:pt idx="73">
                  <c:v>35.0</c:v>
                </c:pt>
                <c:pt idx="74">
                  <c:v>37.0</c:v>
                </c:pt>
                <c:pt idx="75">
                  <c:v>37.5</c:v>
                </c:pt>
                <c:pt idx="76">
                  <c:v>36.0</c:v>
                </c:pt>
                <c:pt idx="77">
                  <c:v>34.66666666666666</c:v>
                </c:pt>
                <c:pt idx="78">
                  <c:v>37.0</c:v>
                </c:pt>
                <c:pt idx="79">
                  <c:v>48.5</c:v>
                </c:pt>
                <c:pt idx="80">
                  <c:v>46.0</c:v>
                </c:pt>
                <c:pt idx="81">
                  <c:v>42.0</c:v>
                </c:pt>
                <c:pt idx="82">
                  <c:v>54.5</c:v>
                </c:pt>
                <c:pt idx="83">
                  <c:v>46.83333333333334</c:v>
                </c:pt>
                <c:pt idx="84">
                  <c:v>36.5</c:v>
                </c:pt>
                <c:pt idx="85">
                  <c:v>32.83333333333334</c:v>
                </c:pt>
                <c:pt idx="86">
                  <c:v>26.66666666666667</c:v>
                </c:pt>
                <c:pt idx="87">
                  <c:v>28.33333333333333</c:v>
                </c:pt>
                <c:pt idx="88">
                  <c:v>38.83333333333334</c:v>
                </c:pt>
                <c:pt idx="89">
                  <c:v>43.0</c:v>
                </c:pt>
                <c:pt idx="90">
                  <c:v>40.33333333333334</c:v>
                </c:pt>
                <c:pt idx="91">
                  <c:v>38.0</c:v>
                </c:pt>
                <c:pt idx="92">
                  <c:v>35.5</c:v>
                </c:pt>
                <c:pt idx="93">
                  <c:v>38.5</c:v>
                </c:pt>
                <c:pt idx="94">
                  <c:v>50.66666666666666</c:v>
                </c:pt>
                <c:pt idx="95">
                  <c:v>46.66666666666666</c:v>
                </c:pt>
                <c:pt idx="96">
                  <c:v>34.0</c:v>
                </c:pt>
                <c:pt idx="97">
                  <c:v>24.83333333333333</c:v>
                </c:pt>
                <c:pt idx="98">
                  <c:v>24.83333333333333</c:v>
                </c:pt>
                <c:pt idx="99">
                  <c:v>27.5</c:v>
                </c:pt>
                <c:pt idx="100">
                  <c:v>39.0</c:v>
                </c:pt>
                <c:pt idx="101">
                  <c:v>34.83333333333334</c:v>
                </c:pt>
                <c:pt idx="102">
                  <c:v>37.0</c:v>
                </c:pt>
                <c:pt idx="103">
                  <c:v>36.0</c:v>
                </c:pt>
                <c:pt idx="104">
                  <c:v>32.5</c:v>
                </c:pt>
                <c:pt idx="105">
                  <c:v>38.5</c:v>
                </c:pt>
                <c:pt idx="106">
                  <c:v>41.83333333333334</c:v>
                </c:pt>
              </c:numCache>
            </c:numRef>
          </c:yVal>
          <c:smooth val="1"/>
        </c:ser>
        <c:axId val="224583960"/>
        <c:axId val="224590760"/>
      </c:scatterChart>
      <c:valAx>
        <c:axId val="224583960"/>
        <c:scaling>
          <c:orientation val="minMax"/>
        </c:scaling>
        <c:axPos val="b"/>
        <c:numFmt formatCode="General" sourceLinked="1"/>
        <c:tickLblPos val="nextTo"/>
        <c:crossAx val="224590760"/>
        <c:crosses val="autoZero"/>
        <c:crossBetween val="midCat"/>
      </c:valAx>
      <c:valAx>
        <c:axId val="224590760"/>
        <c:scaling>
          <c:orientation val="minMax"/>
        </c:scaling>
        <c:axPos val="l"/>
        <c:majorGridlines/>
        <c:numFmt formatCode="0.00" sourceLinked="1"/>
        <c:tickLblPos val="nextTo"/>
        <c:crossAx val="224583960"/>
        <c:crosses val="autoZero"/>
        <c:crossBetween val="midCat"/>
      </c:valAx>
    </c:plotArea>
    <c:legend>
      <c:legendPos val="r"/>
      <c:layout/>
    </c:legend>
    <c:plotVisOnly val="1"/>
  </c:chart>
  <c:externalData r:id="rId1"/>
</c:chartSpace>
</file>

<file path=ppt/charts/chart2.xml><?xml version="1.0" encoding="utf-8"?>
<c:chartSpace xmlns:c="http://schemas.openxmlformats.org/drawingml/2006/chart" xmlns:a="http://schemas.openxmlformats.org/drawingml/2006/main" xmlns:r="http://schemas.openxmlformats.org/officeDocument/2006/relationships">
  <c:date1904 val="1"/>
  <c:lang val="en-US"/>
  <c:style val="18"/>
  <c:chart>
    <c:view3D>
      <c:rotX val="30"/>
      <c:perspective val="30"/>
    </c:view3D>
    <c:plotArea>
      <c:layout/>
      <c:pie3DChart>
        <c:varyColors val="1"/>
        <c:ser>
          <c:idx val="0"/>
          <c:order val="0"/>
          <c:cat>
            <c:strRef>
              <c:f>Sheet1!$A$2:$A$9</c:f>
              <c:strCache>
                <c:ptCount val="8"/>
                <c:pt idx="0">
                  <c:v>Bread</c:v>
                </c:pt>
                <c:pt idx="1">
                  <c:v>Meat</c:v>
                </c:pt>
                <c:pt idx="2">
                  <c:v>Dairy Produce</c:v>
                </c:pt>
                <c:pt idx="3">
                  <c:v>Ale and Beer</c:v>
                </c:pt>
                <c:pt idx="4">
                  <c:v>Wine and spirits</c:v>
                </c:pt>
                <c:pt idx="5">
                  <c:v>Fish, fowl, eggs</c:v>
                </c:pt>
                <c:pt idx="6">
                  <c:v>Garden Produce</c:v>
                </c:pt>
                <c:pt idx="7">
                  <c:v>Salts, oils, etc.</c:v>
                </c:pt>
              </c:strCache>
            </c:strRef>
          </c:cat>
          <c:val>
            <c:numRef>
              <c:f>Sheet1!$B$2:$B$9</c:f>
              <c:numCache>
                <c:formatCode>General</c:formatCode>
                <c:ptCount val="8"/>
                <c:pt idx="0">
                  <c:v>20.5</c:v>
                </c:pt>
                <c:pt idx="1">
                  <c:v>15.7</c:v>
                </c:pt>
                <c:pt idx="2">
                  <c:v>11.0</c:v>
                </c:pt>
                <c:pt idx="3">
                  <c:v>27.6</c:v>
                </c:pt>
                <c:pt idx="4">
                  <c:v>6.1</c:v>
                </c:pt>
                <c:pt idx="5">
                  <c:v>8.1</c:v>
                </c:pt>
                <c:pt idx="6">
                  <c:v>5.7</c:v>
                </c:pt>
                <c:pt idx="7">
                  <c:v>5.2</c:v>
                </c:pt>
              </c:numCache>
            </c:numRef>
          </c:val>
        </c:ser>
      </c:pie3DChart>
    </c:plotArea>
    <c:legend>
      <c:legendPos val="r"/>
      <c:layout/>
      <c:txPr>
        <a:bodyPr/>
        <a:lstStyle/>
        <a:p>
          <a:pPr>
            <a:defRPr sz="1200"/>
          </a:pPr>
          <a:endParaRPr lang="en-US"/>
        </a:p>
      </c:txPr>
    </c:legend>
    <c:plotVisOnly val="1"/>
  </c:chart>
  <c:externalData r:id="rId1"/>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7B825A0-3668-2D4C-807E-7567AE7E10E9}" type="datetimeFigureOut">
              <a:rPr lang="en-US" smtClean="0"/>
              <a:t>12/10/13</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131F7850-B449-EA48-8FEF-82C8FD649079}" type="slidenum">
              <a:rPr lang="en-US" smtClean="0"/>
              <a:t>‹#›</a:t>
            </a:fld>
            <a:endParaRPr lang="en-US"/>
          </a:p>
        </p:txBody>
      </p:sp>
    </p:spTree>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9.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131F7850-B449-EA48-8FEF-82C8FD649079}" type="slidenum">
              <a:rPr lang="en-US" smtClean="0"/>
              <a:t>4</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0482" name="Rectangle 7"/>
          <p:cNvSpPr>
            <a:spLocks noGrp="1" noChangeArrowheads="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0A35565F-19B6-F546-8C71-FF4C7F8511E1}" type="slidenum">
              <a:rPr lang="en-US" smtClean="0">
                <a:ea typeface="ＭＳ Ｐゴシック" charset="-128"/>
                <a:cs typeface="ＭＳ Ｐゴシック" charset="-128"/>
              </a:rPr>
              <a:pPr fontAlgn="base">
                <a:spcBef>
                  <a:spcPct val="0"/>
                </a:spcBef>
                <a:spcAft>
                  <a:spcPct val="0"/>
                </a:spcAft>
                <a:defRPr/>
              </a:pPr>
              <a:t>23</a:t>
            </a:fld>
            <a:endParaRPr lang="en-US" smtClean="0">
              <a:ea typeface="ＭＳ Ｐゴシック" charset="-128"/>
              <a:cs typeface="ＭＳ Ｐゴシック" charset="-128"/>
            </a:endParaRPr>
          </a:p>
        </p:txBody>
      </p:sp>
      <p:sp>
        <p:nvSpPr>
          <p:cNvPr id="41987" name="Rectangle 2"/>
          <p:cNvSpPr>
            <a:spLocks noChangeArrowheads="1" noTextEdit="1"/>
          </p:cNvSpPr>
          <p:nvPr>
            <p:ph type="sldImg"/>
          </p:nvPr>
        </p:nvSpPr>
        <p:spPr bwMode="auto">
          <a:noFill/>
          <a:ln>
            <a:solidFill>
              <a:srgbClr val="000000"/>
            </a:solidFill>
            <a:miter lim="800000"/>
            <a:headEnd/>
            <a:tailEnd/>
          </a:ln>
        </p:spPr>
      </p:sp>
      <p:sp>
        <p:nvSpPr>
          <p:cNvPr id="41988"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a:ea typeface="ＭＳ Ｐゴシック" pitchFamily="-111" charset="-128"/>
              <a:cs typeface="ＭＳ Ｐゴシック" pitchFamily="-111" charset="-128"/>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fld id="{29C4EFD8-22E7-49EE-BE22-81FF9D103192}" type="slidenum">
              <a:rPr lang="en-GB" smtClean="0"/>
              <a:pPr/>
              <a:t>29</a:t>
            </a:fld>
            <a:endParaRPr lang="en-GB"/>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type="title" preserve="1">
  <p:cSld name="Title Slide">
    <p:bg>
      <p:bgRef idx="1001">
        <a:schemeClr val="bg2"/>
      </p:bgRef>
    </p:bg>
    <p:spTree>
      <p:nvGrpSpPr>
        <p:cNvPr id="1" name=""/>
        <p:cNvGrpSpPr/>
        <p:nvPr/>
      </p:nvGrpSpPr>
      <p:grpSpPr>
        <a:xfrm>
          <a:off x="0" y="0"/>
          <a:ext cx="0" cy="0"/>
          <a:chOff x="0" y="0"/>
          <a:chExt cx="0" cy="0"/>
        </a:xfrm>
      </p:grpSpPr>
      <p:sp>
        <p:nvSpPr>
          <p:cNvPr id="7" name="Rectangle 6"/>
          <p:cNvSpPr/>
          <p:nvPr/>
        </p:nvSpPr>
        <p:spPr bwMode="white">
          <a:xfrm>
            <a:off x="0" y="5971032"/>
            <a:ext cx="9144000" cy="886968"/>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Rectangle 9"/>
          <p:cNvSpPr/>
          <p:nvPr/>
        </p:nvSpPr>
        <p:spPr>
          <a:xfrm>
            <a:off x="-9144" y="6053328"/>
            <a:ext cx="2249424" cy="71323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Rectangle 10"/>
          <p:cNvSpPr/>
          <p:nvPr/>
        </p:nvSpPr>
        <p:spPr>
          <a:xfrm>
            <a:off x="2359152" y="6044184"/>
            <a:ext cx="6784848" cy="713232"/>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Title 7"/>
          <p:cNvSpPr>
            <a:spLocks noGrp="1"/>
          </p:cNvSpPr>
          <p:nvPr>
            <p:ph type="ctrTitle"/>
          </p:nvPr>
        </p:nvSpPr>
        <p:spPr>
          <a:xfrm>
            <a:off x="2362200" y="4038600"/>
            <a:ext cx="6477000" cy="1828800"/>
          </a:xfrm>
        </p:spPr>
        <p:txBody>
          <a:bodyPr anchor="b"/>
          <a:lstStyle>
            <a:lvl1pPr>
              <a:defRPr cap="all" baseline="0"/>
            </a:lvl1pPr>
          </a:lstStyle>
          <a:p>
            <a:r>
              <a:rPr kumimoji="0" lang="en-GB" smtClean="0"/>
              <a:t>Click to edit Master title style</a:t>
            </a:r>
            <a:endParaRPr kumimoji="0" lang="en-US"/>
          </a:p>
        </p:txBody>
      </p:sp>
      <p:sp>
        <p:nvSpPr>
          <p:cNvPr id="9" name="Subtitle 8"/>
          <p:cNvSpPr>
            <a:spLocks noGrp="1"/>
          </p:cNvSpPr>
          <p:nvPr>
            <p:ph type="subTitle" idx="1"/>
          </p:nvPr>
        </p:nvSpPr>
        <p:spPr>
          <a:xfrm>
            <a:off x="2362200" y="6050037"/>
            <a:ext cx="6705600" cy="685800"/>
          </a:xfrm>
        </p:spPr>
        <p:txBody>
          <a:bodyPr anchor="ctr">
            <a:normAutofit/>
          </a:bodyPr>
          <a:lstStyle>
            <a:lvl1pPr marL="0" indent="0" algn="l">
              <a:buNone/>
              <a:defRPr sz="2600">
                <a:solidFill>
                  <a:srgbClr val="FFFFFF"/>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GB" smtClean="0"/>
              <a:t>Click to edit Master subtitle style</a:t>
            </a:r>
            <a:endParaRPr kumimoji="0" lang="en-US"/>
          </a:p>
        </p:txBody>
      </p:sp>
      <p:sp>
        <p:nvSpPr>
          <p:cNvPr id="28" name="Date Placeholder 27"/>
          <p:cNvSpPr>
            <a:spLocks noGrp="1"/>
          </p:cNvSpPr>
          <p:nvPr>
            <p:ph type="dt" sz="half" idx="10"/>
          </p:nvPr>
        </p:nvSpPr>
        <p:spPr>
          <a:xfrm>
            <a:off x="76200" y="6068699"/>
            <a:ext cx="2057400" cy="685800"/>
          </a:xfrm>
        </p:spPr>
        <p:txBody>
          <a:bodyPr>
            <a:noAutofit/>
          </a:bodyPr>
          <a:lstStyle>
            <a:lvl1pPr algn="ctr">
              <a:defRPr sz="2000">
                <a:solidFill>
                  <a:srgbClr val="FFFFFF"/>
                </a:solidFill>
              </a:defRPr>
            </a:lvl1pPr>
          </a:lstStyle>
          <a:p>
            <a:fld id="{D79DF1FE-5DEA-F84D-B50D-80146507E6D3}" type="datetimeFigureOut">
              <a:rPr lang="en-US" smtClean="0"/>
              <a:t>12/8/13</a:t>
            </a:fld>
            <a:endParaRPr lang="en-US"/>
          </a:p>
        </p:txBody>
      </p:sp>
      <p:sp>
        <p:nvSpPr>
          <p:cNvPr id="17" name="Footer Placeholder 16"/>
          <p:cNvSpPr>
            <a:spLocks noGrp="1"/>
          </p:cNvSpPr>
          <p:nvPr>
            <p:ph type="ftr" sz="quarter" idx="11"/>
          </p:nvPr>
        </p:nvSpPr>
        <p:spPr>
          <a:xfrm>
            <a:off x="2085393" y="236538"/>
            <a:ext cx="5867400" cy="365125"/>
          </a:xfrm>
        </p:spPr>
        <p:txBody>
          <a:bodyPr/>
          <a:lstStyle>
            <a:lvl1pPr algn="r">
              <a:defRPr>
                <a:solidFill>
                  <a:schemeClr val="tx2"/>
                </a:solidFill>
              </a:defRPr>
            </a:lvl1pPr>
          </a:lstStyle>
          <a:p>
            <a:endParaRPr lang="en-US"/>
          </a:p>
        </p:txBody>
      </p:sp>
      <p:sp>
        <p:nvSpPr>
          <p:cNvPr id="29" name="Slide Number Placeholder 28"/>
          <p:cNvSpPr>
            <a:spLocks noGrp="1"/>
          </p:cNvSpPr>
          <p:nvPr>
            <p:ph type="sldNum" sz="quarter" idx="12"/>
          </p:nvPr>
        </p:nvSpPr>
        <p:spPr>
          <a:xfrm>
            <a:off x="8001000" y="228600"/>
            <a:ext cx="838200" cy="381000"/>
          </a:xfrm>
        </p:spPr>
        <p:txBody>
          <a:bodyPr/>
          <a:lstStyle>
            <a:lvl1pPr>
              <a:defRPr>
                <a:solidFill>
                  <a:schemeClr val="tx2"/>
                </a:solidFill>
              </a:defRPr>
            </a:lvl1pPr>
          </a:lstStyle>
          <a:p>
            <a:fld id="{C68668DD-4A4C-2843-A916-8348B59DCAF4}" type="slidenum">
              <a:rPr lang="en-US" smtClean="0"/>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GB"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GB" smtClean="0"/>
              <a:t>Click to edit Master text styles</a:t>
            </a:r>
          </a:p>
          <a:p>
            <a:pPr lvl="1" eaLnBrk="1" latinLnBrk="0" hangingPunct="1"/>
            <a:r>
              <a:rPr lang="en-GB" smtClean="0"/>
              <a:t>Second level</a:t>
            </a:r>
          </a:p>
          <a:p>
            <a:pPr lvl="2" eaLnBrk="1" latinLnBrk="0" hangingPunct="1"/>
            <a:r>
              <a:rPr lang="en-GB" smtClean="0"/>
              <a:t>Third level</a:t>
            </a:r>
          </a:p>
          <a:p>
            <a:pPr lvl="3" eaLnBrk="1" latinLnBrk="0" hangingPunct="1"/>
            <a:r>
              <a:rPr lang="en-GB" smtClean="0"/>
              <a:t>Fourth level</a:t>
            </a:r>
          </a:p>
          <a:p>
            <a:pPr lvl="4" eaLnBrk="1" latinLnBrk="0" hangingPunct="1"/>
            <a:r>
              <a:rPr lang="en-GB" smtClean="0"/>
              <a:t>Fifth level</a:t>
            </a:r>
            <a:endParaRPr kumimoji="0" lang="en-US"/>
          </a:p>
        </p:txBody>
      </p:sp>
      <p:sp>
        <p:nvSpPr>
          <p:cNvPr id="4" name="Date Placeholder 3"/>
          <p:cNvSpPr>
            <a:spLocks noGrp="1"/>
          </p:cNvSpPr>
          <p:nvPr>
            <p:ph type="dt" sz="half" idx="10"/>
          </p:nvPr>
        </p:nvSpPr>
        <p:spPr/>
        <p:txBody>
          <a:bodyPr/>
          <a:lstStyle/>
          <a:p>
            <a:fld id="{D79DF1FE-5DEA-F84D-B50D-80146507E6D3}" type="datetimeFigureOut">
              <a:rPr lang="en-US" smtClean="0"/>
              <a:t>12/8/13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68668DD-4A4C-2843-A916-8348B59DCAF4}"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type="vertTitleAndTx" preserve="1">
  <p:cSld name="Vertical Title and Text">
    <p:bg>
      <p:bgRef idx="1001">
        <a:schemeClr val="bg1"/>
      </p:bgRef>
    </p:bg>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53200" y="609600"/>
            <a:ext cx="2057400" cy="5516563"/>
          </a:xfrm>
        </p:spPr>
        <p:txBody>
          <a:bodyPr vert="eaVert"/>
          <a:lstStyle/>
          <a:p>
            <a:r>
              <a:rPr kumimoji="0" lang="en-GB" smtClean="0"/>
              <a:t>Click to edit Master title style</a:t>
            </a:r>
            <a:endParaRPr kumimoji="0" lang="en-US"/>
          </a:p>
        </p:txBody>
      </p:sp>
      <p:sp>
        <p:nvSpPr>
          <p:cNvPr id="3" name="Vertical Text Placeholder 2"/>
          <p:cNvSpPr>
            <a:spLocks noGrp="1"/>
          </p:cNvSpPr>
          <p:nvPr>
            <p:ph type="body" orient="vert" idx="1"/>
          </p:nvPr>
        </p:nvSpPr>
        <p:spPr>
          <a:xfrm>
            <a:off x="457200" y="609600"/>
            <a:ext cx="5562600" cy="5516564"/>
          </a:xfrm>
        </p:spPr>
        <p:txBody>
          <a:bodyPr vert="eaVert"/>
          <a:lstStyle/>
          <a:p>
            <a:pPr lvl="0" eaLnBrk="1" latinLnBrk="0" hangingPunct="1"/>
            <a:r>
              <a:rPr lang="en-GB" smtClean="0"/>
              <a:t>Click to edit Master text styles</a:t>
            </a:r>
          </a:p>
          <a:p>
            <a:pPr lvl="1" eaLnBrk="1" latinLnBrk="0" hangingPunct="1"/>
            <a:r>
              <a:rPr lang="en-GB" smtClean="0"/>
              <a:t>Second level</a:t>
            </a:r>
          </a:p>
          <a:p>
            <a:pPr lvl="2" eaLnBrk="1" latinLnBrk="0" hangingPunct="1"/>
            <a:r>
              <a:rPr lang="en-GB" smtClean="0"/>
              <a:t>Third level</a:t>
            </a:r>
          </a:p>
          <a:p>
            <a:pPr lvl="3" eaLnBrk="1" latinLnBrk="0" hangingPunct="1"/>
            <a:r>
              <a:rPr lang="en-GB" smtClean="0"/>
              <a:t>Fourth level</a:t>
            </a:r>
          </a:p>
          <a:p>
            <a:pPr lvl="4" eaLnBrk="1" latinLnBrk="0" hangingPunct="1"/>
            <a:r>
              <a:rPr lang="en-GB" smtClean="0"/>
              <a:t>Fifth level</a:t>
            </a:r>
            <a:endParaRPr kumimoji="0" lang="en-US"/>
          </a:p>
        </p:txBody>
      </p:sp>
      <p:sp>
        <p:nvSpPr>
          <p:cNvPr id="4" name="Date Placeholder 3"/>
          <p:cNvSpPr>
            <a:spLocks noGrp="1"/>
          </p:cNvSpPr>
          <p:nvPr>
            <p:ph type="dt" sz="half" idx="10"/>
          </p:nvPr>
        </p:nvSpPr>
        <p:spPr>
          <a:xfrm>
            <a:off x="6553200" y="6248402"/>
            <a:ext cx="2209800" cy="365125"/>
          </a:xfrm>
        </p:spPr>
        <p:txBody>
          <a:bodyPr/>
          <a:lstStyle/>
          <a:p>
            <a:fld id="{D79DF1FE-5DEA-F84D-B50D-80146507E6D3}" type="datetimeFigureOut">
              <a:rPr lang="en-US" smtClean="0"/>
              <a:t>12/8/13</a:t>
            </a:fld>
            <a:endParaRPr lang="en-US"/>
          </a:p>
        </p:txBody>
      </p:sp>
      <p:sp>
        <p:nvSpPr>
          <p:cNvPr id="5" name="Footer Placeholder 4"/>
          <p:cNvSpPr>
            <a:spLocks noGrp="1"/>
          </p:cNvSpPr>
          <p:nvPr>
            <p:ph type="ftr" sz="quarter" idx="11"/>
          </p:nvPr>
        </p:nvSpPr>
        <p:spPr>
          <a:xfrm>
            <a:off x="457201" y="6248207"/>
            <a:ext cx="5573483" cy="365125"/>
          </a:xfrm>
        </p:spPr>
        <p:txBody>
          <a:bodyPr/>
          <a:lstStyle/>
          <a:p>
            <a:endParaRPr lang="en-US"/>
          </a:p>
        </p:txBody>
      </p:sp>
      <p:sp>
        <p:nvSpPr>
          <p:cNvPr id="7" name="Rectangle 6"/>
          <p:cNvSpPr/>
          <p:nvPr/>
        </p:nvSpPr>
        <p:spPr bwMode="white">
          <a:xfrm>
            <a:off x="6096318" y="0"/>
            <a:ext cx="320040" cy="6858000"/>
          </a:xfrm>
          <a:prstGeom prst="rect">
            <a:avLst/>
          </a:prstGeom>
          <a:solidFill>
            <a:srgbClr val="FFFFFF"/>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8" name="Rectangle 7"/>
          <p:cNvSpPr/>
          <p:nvPr/>
        </p:nvSpPr>
        <p:spPr>
          <a:xfrm>
            <a:off x="6142038" y="609600"/>
            <a:ext cx="228600" cy="6248400"/>
          </a:xfrm>
          <a:prstGeom prst="rect">
            <a:avLst/>
          </a:prstGeom>
          <a:solidFill>
            <a:schemeClr val="accent1"/>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9" name="Rectangle 8"/>
          <p:cNvSpPr/>
          <p:nvPr/>
        </p:nvSpPr>
        <p:spPr>
          <a:xfrm>
            <a:off x="6142038" y="0"/>
            <a:ext cx="228600" cy="533400"/>
          </a:xfrm>
          <a:prstGeom prst="rect">
            <a:avLst/>
          </a:prstGeom>
          <a:solidFill>
            <a:schemeClr val="accent2"/>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6" name="Slide Number Placeholder 5"/>
          <p:cNvSpPr>
            <a:spLocks noGrp="1"/>
          </p:cNvSpPr>
          <p:nvPr>
            <p:ph type="sldNum" sz="quarter" idx="12"/>
          </p:nvPr>
        </p:nvSpPr>
        <p:spPr>
          <a:xfrm rot="5400000">
            <a:off x="5989638" y="144462"/>
            <a:ext cx="533400" cy="244476"/>
          </a:xfrm>
        </p:spPr>
        <p:txBody>
          <a:bodyPr/>
          <a:lstStyle/>
          <a:p>
            <a:fld id="{C68668DD-4A4C-2843-A916-8348B59DCAF4}" type="slidenum">
              <a:rPr lang="en-US" smtClean="0"/>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12648" y="228600"/>
            <a:ext cx="8153400" cy="990600"/>
          </a:xfrm>
        </p:spPr>
        <p:txBody>
          <a:bodyPr/>
          <a:lstStyle/>
          <a:p>
            <a:r>
              <a:rPr kumimoji="0" lang="en-GB" smtClean="0"/>
              <a:t>Click to edit Master title style</a:t>
            </a:r>
            <a:endParaRPr kumimoji="0" lang="en-US"/>
          </a:p>
        </p:txBody>
      </p:sp>
      <p:sp>
        <p:nvSpPr>
          <p:cNvPr id="4" name="Date Placeholder 3"/>
          <p:cNvSpPr>
            <a:spLocks noGrp="1"/>
          </p:cNvSpPr>
          <p:nvPr>
            <p:ph type="dt" sz="half" idx="10"/>
          </p:nvPr>
        </p:nvSpPr>
        <p:spPr/>
        <p:txBody>
          <a:bodyPr/>
          <a:lstStyle/>
          <a:p>
            <a:fld id="{D79DF1FE-5DEA-F84D-B50D-80146507E6D3}" type="datetimeFigureOut">
              <a:rPr lang="en-US" smtClean="0"/>
              <a:t>12/8/13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lvl1pPr>
              <a:defRPr>
                <a:solidFill>
                  <a:srgbClr val="FFFFFF"/>
                </a:solidFill>
              </a:defRPr>
            </a:lvl1pPr>
          </a:lstStyle>
          <a:p>
            <a:fld id="{C68668DD-4A4C-2843-A916-8348B59DCAF4}" type="slidenum">
              <a:rPr lang="en-US" smtClean="0"/>
              <a:t>‹#›</a:t>
            </a:fld>
            <a:endParaRPr lang="en-US"/>
          </a:p>
        </p:txBody>
      </p:sp>
      <p:sp>
        <p:nvSpPr>
          <p:cNvPr id="8" name="Content Placeholder 7"/>
          <p:cNvSpPr>
            <a:spLocks noGrp="1"/>
          </p:cNvSpPr>
          <p:nvPr>
            <p:ph sz="quarter" idx="1"/>
          </p:nvPr>
        </p:nvSpPr>
        <p:spPr>
          <a:xfrm>
            <a:off x="612648" y="1600200"/>
            <a:ext cx="8153400" cy="4495800"/>
          </a:xfrm>
        </p:spPr>
        <p:txBody>
          <a:bodyPr/>
          <a:lstStyle/>
          <a:p>
            <a:pPr lvl="0" eaLnBrk="1" latinLnBrk="0" hangingPunct="1"/>
            <a:r>
              <a:rPr lang="en-GB" smtClean="0"/>
              <a:t>Click to edit Master text styles</a:t>
            </a:r>
          </a:p>
          <a:p>
            <a:pPr lvl="1" eaLnBrk="1" latinLnBrk="0" hangingPunct="1"/>
            <a:r>
              <a:rPr lang="en-GB" smtClean="0"/>
              <a:t>Second level</a:t>
            </a:r>
          </a:p>
          <a:p>
            <a:pPr lvl="2" eaLnBrk="1" latinLnBrk="0" hangingPunct="1"/>
            <a:r>
              <a:rPr lang="en-GB" smtClean="0"/>
              <a:t>Third level</a:t>
            </a:r>
          </a:p>
          <a:p>
            <a:pPr lvl="3" eaLnBrk="1" latinLnBrk="0" hangingPunct="1"/>
            <a:r>
              <a:rPr lang="en-GB" smtClean="0"/>
              <a:t>Fourth level</a:t>
            </a:r>
          </a:p>
          <a:p>
            <a:pPr lvl="4" eaLnBrk="1" latinLnBrk="0" hangingPunct="1"/>
            <a:r>
              <a:rPr lang="en-GB" smtClean="0"/>
              <a:t>Fifth level</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type="secHead" preserve="1">
  <p:cSld name="Section Header">
    <p:bg>
      <p:bgRef idx="1003">
        <a:schemeClr val="bg1"/>
      </p:bgRef>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371600" y="2743200"/>
            <a:ext cx="7123113" cy="1673225"/>
          </a:xfrm>
        </p:spPr>
        <p:txBody>
          <a:bodyPr anchor="t"/>
          <a:lstStyle>
            <a:lvl1pPr marL="0" indent="0">
              <a:buNone/>
              <a:defRPr sz="280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GB" smtClean="0"/>
              <a:t>Click to edit Master text styles</a:t>
            </a:r>
          </a:p>
        </p:txBody>
      </p:sp>
      <p:sp>
        <p:nvSpPr>
          <p:cNvPr id="7" name="Rectangle 6"/>
          <p:cNvSpPr/>
          <p:nvPr/>
        </p:nvSpPr>
        <p:spPr bwMode="white">
          <a:xfrm>
            <a:off x="0" y="1524000"/>
            <a:ext cx="9144000" cy="1143000"/>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Rectangle 7"/>
          <p:cNvSpPr/>
          <p:nvPr/>
        </p:nvSpPr>
        <p:spPr>
          <a:xfrm>
            <a:off x="0" y="1600200"/>
            <a:ext cx="1295400" cy="99060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Rectangle 8"/>
          <p:cNvSpPr/>
          <p:nvPr/>
        </p:nvSpPr>
        <p:spPr>
          <a:xfrm>
            <a:off x="1371600" y="1600200"/>
            <a:ext cx="7772400" cy="99060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Title 1"/>
          <p:cNvSpPr>
            <a:spLocks noGrp="1"/>
          </p:cNvSpPr>
          <p:nvPr>
            <p:ph type="title"/>
          </p:nvPr>
        </p:nvSpPr>
        <p:spPr>
          <a:xfrm>
            <a:off x="1371600" y="1600200"/>
            <a:ext cx="7620000" cy="990600"/>
          </a:xfrm>
        </p:spPr>
        <p:txBody>
          <a:bodyPr/>
          <a:lstStyle>
            <a:lvl1pPr algn="l">
              <a:buNone/>
              <a:defRPr sz="4400" b="0" cap="none">
                <a:solidFill>
                  <a:srgbClr val="FFFFFF"/>
                </a:solidFill>
              </a:defRPr>
            </a:lvl1pPr>
          </a:lstStyle>
          <a:p>
            <a:r>
              <a:rPr kumimoji="0" lang="en-GB" smtClean="0"/>
              <a:t>Click to edit Master title style</a:t>
            </a:r>
            <a:endParaRPr kumimoji="0" lang="en-US"/>
          </a:p>
        </p:txBody>
      </p:sp>
      <p:sp>
        <p:nvSpPr>
          <p:cNvPr id="12" name="Date Placeholder 11"/>
          <p:cNvSpPr>
            <a:spLocks noGrp="1"/>
          </p:cNvSpPr>
          <p:nvPr>
            <p:ph type="dt" sz="half" idx="10"/>
          </p:nvPr>
        </p:nvSpPr>
        <p:spPr/>
        <p:txBody>
          <a:bodyPr/>
          <a:lstStyle/>
          <a:p>
            <a:fld id="{D79DF1FE-5DEA-F84D-B50D-80146507E6D3}" type="datetimeFigureOut">
              <a:rPr lang="en-US" smtClean="0"/>
              <a:t>12/8/13</a:t>
            </a:fld>
            <a:endParaRPr lang="en-US"/>
          </a:p>
        </p:txBody>
      </p:sp>
      <p:sp>
        <p:nvSpPr>
          <p:cNvPr id="13" name="Slide Number Placeholder 12"/>
          <p:cNvSpPr>
            <a:spLocks noGrp="1"/>
          </p:cNvSpPr>
          <p:nvPr>
            <p:ph type="sldNum" sz="quarter" idx="11"/>
          </p:nvPr>
        </p:nvSpPr>
        <p:spPr>
          <a:xfrm>
            <a:off x="0" y="1752600"/>
            <a:ext cx="1295400" cy="701676"/>
          </a:xfrm>
        </p:spPr>
        <p:txBody>
          <a:bodyPr>
            <a:noAutofit/>
          </a:bodyPr>
          <a:lstStyle>
            <a:lvl1pPr>
              <a:defRPr sz="2400">
                <a:solidFill>
                  <a:srgbClr val="FFFFFF"/>
                </a:solidFill>
              </a:defRPr>
            </a:lvl1pPr>
          </a:lstStyle>
          <a:p>
            <a:fld id="{C68668DD-4A4C-2843-A916-8348B59DCAF4}" type="slidenum">
              <a:rPr lang="en-US" smtClean="0"/>
              <a:t>‹#›</a:t>
            </a:fld>
            <a:endParaRPr lang="en-US"/>
          </a:p>
        </p:txBody>
      </p:sp>
      <p:sp>
        <p:nvSpPr>
          <p:cNvPr id="14" name="Footer Placeholder 13"/>
          <p:cNvSpPr>
            <a:spLocks noGrp="1"/>
          </p:cNvSpPr>
          <p:nvPr>
            <p:ph type="ftr" sz="quarter" idx="12"/>
          </p:nvPr>
        </p:nvSpPr>
        <p:spPr/>
        <p:txBody>
          <a:bodyPr/>
          <a:lstStyle/>
          <a:p>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GB" smtClean="0"/>
              <a:t>Click to edit Master title style</a:t>
            </a:r>
            <a:endParaRPr kumimoji="0" lang="en-US"/>
          </a:p>
        </p:txBody>
      </p:sp>
      <p:sp>
        <p:nvSpPr>
          <p:cNvPr id="9" name="Content Placeholder 8"/>
          <p:cNvSpPr>
            <a:spLocks noGrp="1"/>
          </p:cNvSpPr>
          <p:nvPr>
            <p:ph sz="quarter" idx="1"/>
          </p:nvPr>
        </p:nvSpPr>
        <p:spPr>
          <a:xfrm>
            <a:off x="609600" y="1589567"/>
            <a:ext cx="3886200" cy="4572000"/>
          </a:xfrm>
        </p:spPr>
        <p:txBody>
          <a:bodyPr/>
          <a:lstStyle/>
          <a:p>
            <a:pPr lvl="0" eaLnBrk="1" latinLnBrk="0" hangingPunct="1"/>
            <a:r>
              <a:rPr lang="en-GB" smtClean="0"/>
              <a:t>Click to edit Master text styles</a:t>
            </a:r>
          </a:p>
          <a:p>
            <a:pPr lvl="1" eaLnBrk="1" latinLnBrk="0" hangingPunct="1"/>
            <a:r>
              <a:rPr lang="en-GB" smtClean="0"/>
              <a:t>Second level</a:t>
            </a:r>
          </a:p>
          <a:p>
            <a:pPr lvl="2" eaLnBrk="1" latinLnBrk="0" hangingPunct="1"/>
            <a:r>
              <a:rPr lang="en-GB" smtClean="0"/>
              <a:t>Third level</a:t>
            </a:r>
          </a:p>
          <a:p>
            <a:pPr lvl="3" eaLnBrk="1" latinLnBrk="0" hangingPunct="1"/>
            <a:r>
              <a:rPr lang="en-GB" smtClean="0"/>
              <a:t>Fourth level</a:t>
            </a:r>
          </a:p>
          <a:p>
            <a:pPr lvl="4" eaLnBrk="1" latinLnBrk="0" hangingPunct="1"/>
            <a:r>
              <a:rPr lang="en-GB" smtClean="0"/>
              <a:t>Fifth level</a:t>
            </a:r>
            <a:endParaRPr kumimoji="0" lang="en-US"/>
          </a:p>
        </p:txBody>
      </p:sp>
      <p:sp>
        <p:nvSpPr>
          <p:cNvPr id="11" name="Content Placeholder 10"/>
          <p:cNvSpPr>
            <a:spLocks noGrp="1"/>
          </p:cNvSpPr>
          <p:nvPr>
            <p:ph sz="quarter" idx="2"/>
          </p:nvPr>
        </p:nvSpPr>
        <p:spPr>
          <a:xfrm>
            <a:off x="4844901" y="1589567"/>
            <a:ext cx="3886200" cy="4572000"/>
          </a:xfrm>
        </p:spPr>
        <p:txBody>
          <a:bodyPr/>
          <a:lstStyle/>
          <a:p>
            <a:pPr lvl="0" eaLnBrk="1" latinLnBrk="0" hangingPunct="1"/>
            <a:r>
              <a:rPr lang="en-GB" smtClean="0"/>
              <a:t>Click to edit Master text styles</a:t>
            </a:r>
          </a:p>
          <a:p>
            <a:pPr lvl="1" eaLnBrk="1" latinLnBrk="0" hangingPunct="1"/>
            <a:r>
              <a:rPr lang="en-GB" smtClean="0"/>
              <a:t>Second level</a:t>
            </a:r>
          </a:p>
          <a:p>
            <a:pPr lvl="2" eaLnBrk="1" latinLnBrk="0" hangingPunct="1"/>
            <a:r>
              <a:rPr lang="en-GB" smtClean="0"/>
              <a:t>Third level</a:t>
            </a:r>
          </a:p>
          <a:p>
            <a:pPr lvl="3" eaLnBrk="1" latinLnBrk="0" hangingPunct="1"/>
            <a:r>
              <a:rPr lang="en-GB" smtClean="0"/>
              <a:t>Fourth level</a:t>
            </a:r>
          </a:p>
          <a:p>
            <a:pPr lvl="4" eaLnBrk="1" latinLnBrk="0" hangingPunct="1"/>
            <a:r>
              <a:rPr lang="en-GB" smtClean="0"/>
              <a:t>Fifth level</a:t>
            </a:r>
            <a:endParaRPr kumimoji="0" lang="en-US"/>
          </a:p>
        </p:txBody>
      </p:sp>
      <p:sp>
        <p:nvSpPr>
          <p:cNvPr id="8" name="Date Placeholder 7"/>
          <p:cNvSpPr>
            <a:spLocks noGrp="1"/>
          </p:cNvSpPr>
          <p:nvPr>
            <p:ph type="dt" sz="half" idx="15"/>
          </p:nvPr>
        </p:nvSpPr>
        <p:spPr/>
        <p:txBody>
          <a:bodyPr rtlCol="0"/>
          <a:lstStyle/>
          <a:p>
            <a:fld id="{D79DF1FE-5DEA-F84D-B50D-80146507E6D3}" type="datetimeFigureOut">
              <a:rPr lang="en-US" smtClean="0"/>
              <a:t>12/8/13</a:t>
            </a:fld>
            <a:endParaRPr lang="en-US"/>
          </a:p>
        </p:txBody>
      </p:sp>
      <p:sp>
        <p:nvSpPr>
          <p:cNvPr id="10" name="Slide Number Placeholder 9"/>
          <p:cNvSpPr>
            <a:spLocks noGrp="1"/>
          </p:cNvSpPr>
          <p:nvPr>
            <p:ph type="sldNum" sz="quarter" idx="16"/>
          </p:nvPr>
        </p:nvSpPr>
        <p:spPr/>
        <p:txBody>
          <a:bodyPr rtlCol="0"/>
          <a:lstStyle/>
          <a:p>
            <a:fld id="{C68668DD-4A4C-2843-A916-8348B59DCAF4}" type="slidenum">
              <a:rPr lang="en-US" smtClean="0"/>
              <a:t>‹#›</a:t>
            </a:fld>
            <a:endParaRPr lang="en-US"/>
          </a:p>
        </p:txBody>
      </p:sp>
      <p:sp>
        <p:nvSpPr>
          <p:cNvPr id="12" name="Footer Placeholder 11"/>
          <p:cNvSpPr>
            <a:spLocks noGrp="1"/>
          </p:cNvSpPr>
          <p:nvPr>
            <p:ph type="ftr" sz="quarter" idx="17"/>
          </p:nvPr>
        </p:nvSpPr>
        <p:spPr/>
        <p:txBody>
          <a:bodyPr rtlCol="0"/>
          <a:lstStyle/>
          <a:p>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33400" y="273050"/>
            <a:ext cx="8153400" cy="869950"/>
          </a:xfrm>
        </p:spPr>
        <p:txBody>
          <a:bodyPr anchor="ctr"/>
          <a:lstStyle>
            <a:lvl1pPr>
              <a:defRPr/>
            </a:lvl1pPr>
          </a:lstStyle>
          <a:p>
            <a:r>
              <a:rPr kumimoji="0" lang="en-GB" smtClean="0"/>
              <a:t>Click to edit Master title style</a:t>
            </a:r>
            <a:endParaRPr kumimoji="0" lang="en-US"/>
          </a:p>
        </p:txBody>
      </p:sp>
      <p:sp>
        <p:nvSpPr>
          <p:cNvPr id="11" name="Content Placeholder 10"/>
          <p:cNvSpPr>
            <a:spLocks noGrp="1"/>
          </p:cNvSpPr>
          <p:nvPr>
            <p:ph sz="quarter" idx="2"/>
          </p:nvPr>
        </p:nvSpPr>
        <p:spPr>
          <a:xfrm>
            <a:off x="609600" y="2438400"/>
            <a:ext cx="3886200" cy="3581400"/>
          </a:xfrm>
        </p:spPr>
        <p:txBody>
          <a:bodyPr/>
          <a:lstStyle/>
          <a:p>
            <a:pPr lvl="0" eaLnBrk="1" latinLnBrk="0" hangingPunct="1"/>
            <a:r>
              <a:rPr lang="en-GB" smtClean="0"/>
              <a:t>Click to edit Master text styles</a:t>
            </a:r>
          </a:p>
          <a:p>
            <a:pPr lvl="1" eaLnBrk="1" latinLnBrk="0" hangingPunct="1"/>
            <a:r>
              <a:rPr lang="en-GB" smtClean="0"/>
              <a:t>Second level</a:t>
            </a:r>
          </a:p>
          <a:p>
            <a:pPr lvl="2" eaLnBrk="1" latinLnBrk="0" hangingPunct="1"/>
            <a:r>
              <a:rPr lang="en-GB" smtClean="0"/>
              <a:t>Third level</a:t>
            </a:r>
          </a:p>
          <a:p>
            <a:pPr lvl="3" eaLnBrk="1" latinLnBrk="0" hangingPunct="1"/>
            <a:r>
              <a:rPr lang="en-GB" smtClean="0"/>
              <a:t>Fourth level</a:t>
            </a:r>
          </a:p>
          <a:p>
            <a:pPr lvl="4" eaLnBrk="1" latinLnBrk="0" hangingPunct="1"/>
            <a:r>
              <a:rPr lang="en-GB" smtClean="0"/>
              <a:t>Fifth level</a:t>
            </a:r>
            <a:endParaRPr kumimoji="0" lang="en-US"/>
          </a:p>
        </p:txBody>
      </p:sp>
      <p:sp>
        <p:nvSpPr>
          <p:cNvPr id="13" name="Content Placeholder 12"/>
          <p:cNvSpPr>
            <a:spLocks noGrp="1"/>
          </p:cNvSpPr>
          <p:nvPr>
            <p:ph sz="quarter" idx="4"/>
          </p:nvPr>
        </p:nvSpPr>
        <p:spPr>
          <a:xfrm>
            <a:off x="4800600" y="2438400"/>
            <a:ext cx="3886200" cy="3581400"/>
          </a:xfrm>
        </p:spPr>
        <p:txBody>
          <a:bodyPr/>
          <a:lstStyle/>
          <a:p>
            <a:pPr lvl="0" eaLnBrk="1" latinLnBrk="0" hangingPunct="1"/>
            <a:r>
              <a:rPr lang="en-GB" smtClean="0"/>
              <a:t>Click to edit Master text styles</a:t>
            </a:r>
          </a:p>
          <a:p>
            <a:pPr lvl="1" eaLnBrk="1" latinLnBrk="0" hangingPunct="1"/>
            <a:r>
              <a:rPr lang="en-GB" smtClean="0"/>
              <a:t>Second level</a:t>
            </a:r>
          </a:p>
          <a:p>
            <a:pPr lvl="2" eaLnBrk="1" latinLnBrk="0" hangingPunct="1"/>
            <a:r>
              <a:rPr lang="en-GB" smtClean="0"/>
              <a:t>Third level</a:t>
            </a:r>
          </a:p>
          <a:p>
            <a:pPr lvl="3" eaLnBrk="1" latinLnBrk="0" hangingPunct="1"/>
            <a:r>
              <a:rPr lang="en-GB" smtClean="0"/>
              <a:t>Fourth level</a:t>
            </a:r>
          </a:p>
          <a:p>
            <a:pPr lvl="4" eaLnBrk="1" latinLnBrk="0" hangingPunct="1"/>
            <a:r>
              <a:rPr lang="en-GB" smtClean="0"/>
              <a:t>Fifth level</a:t>
            </a:r>
            <a:endParaRPr kumimoji="0" lang="en-US"/>
          </a:p>
        </p:txBody>
      </p:sp>
      <p:sp>
        <p:nvSpPr>
          <p:cNvPr id="10" name="Date Placeholder 9"/>
          <p:cNvSpPr>
            <a:spLocks noGrp="1"/>
          </p:cNvSpPr>
          <p:nvPr>
            <p:ph type="dt" sz="half" idx="15"/>
          </p:nvPr>
        </p:nvSpPr>
        <p:spPr/>
        <p:txBody>
          <a:bodyPr rtlCol="0"/>
          <a:lstStyle/>
          <a:p>
            <a:fld id="{D79DF1FE-5DEA-F84D-B50D-80146507E6D3}" type="datetimeFigureOut">
              <a:rPr lang="en-US" smtClean="0"/>
              <a:t>12/8/13</a:t>
            </a:fld>
            <a:endParaRPr lang="en-US"/>
          </a:p>
        </p:txBody>
      </p:sp>
      <p:sp>
        <p:nvSpPr>
          <p:cNvPr id="12" name="Slide Number Placeholder 11"/>
          <p:cNvSpPr>
            <a:spLocks noGrp="1"/>
          </p:cNvSpPr>
          <p:nvPr>
            <p:ph type="sldNum" sz="quarter" idx="16"/>
          </p:nvPr>
        </p:nvSpPr>
        <p:spPr/>
        <p:txBody>
          <a:bodyPr rtlCol="0"/>
          <a:lstStyle/>
          <a:p>
            <a:fld id="{C68668DD-4A4C-2843-A916-8348B59DCAF4}" type="slidenum">
              <a:rPr lang="en-US" smtClean="0"/>
              <a:t>‹#›</a:t>
            </a:fld>
            <a:endParaRPr lang="en-US"/>
          </a:p>
        </p:txBody>
      </p:sp>
      <p:sp>
        <p:nvSpPr>
          <p:cNvPr id="14" name="Footer Placeholder 13"/>
          <p:cNvSpPr>
            <a:spLocks noGrp="1"/>
          </p:cNvSpPr>
          <p:nvPr>
            <p:ph type="ftr" sz="quarter" idx="17"/>
          </p:nvPr>
        </p:nvSpPr>
        <p:spPr/>
        <p:txBody>
          <a:bodyPr rtlCol="0"/>
          <a:lstStyle/>
          <a:p>
            <a:endParaRPr lang="en-US"/>
          </a:p>
        </p:txBody>
      </p:sp>
      <p:sp>
        <p:nvSpPr>
          <p:cNvPr id="16" name="Text Placeholder 15"/>
          <p:cNvSpPr>
            <a:spLocks noGrp="1"/>
          </p:cNvSpPr>
          <p:nvPr>
            <p:ph type="body" sz="quarter" idx="1"/>
          </p:nvPr>
        </p:nvSpPr>
        <p:spPr>
          <a:xfrm>
            <a:off x="609600" y="1752600"/>
            <a:ext cx="3886200" cy="640080"/>
          </a:xfrm>
          <a:solidFill>
            <a:schemeClr val="accent2"/>
          </a:solidFill>
        </p:spPr>
        <p:txBody>
          <a:bodyPr rtlCol="0" anchor="ctr"/>
          <a:lstStyle>
            <a:lvl1pPr marL="0" indent="0">
              <a:buFontTx/>
              <a:buNone/>
              <a:defRPr sz="2000" b="1">
                <a:solidFill>
                  <a:srgbClr val="FFFFFF"/>
                </a:solidFill>
              </a:defRPr>
            </a:lvl1pPr>
          </a:lstStyle>
          <a:p>
            <a:pPr lvl="0" eaLnBrk="1" latinLnBrk="0" hangingPunct="1"/>
            <a:r>
              <a:rPr kumimoji="0" lang="en-GB" smtClean="0"/>
              <a:t>Click to edit Master text styles</a:t>
            </a:r>
          </a:p>
        </p:txBody>
      </p:sp>
      <p:sp>
        <p:nvSpPr>
          <p:cNvPr id="15" name="Text Placeholder 14"/>
          <p:cNvSpPr>
            <a:spLocks noGrp="1"/>
          </p:cNvSpPr>
          <p:nvPr>
            <p:ph type="body" sz="quarter" idx="3"/>
          </p:nvPr>
        </p:nvSpPr>
        <p:spPr>
          <a:xfrm>
            <a:off x="4800600" y="1752600"/>
            <a:ext cx="3886200" cy="640080"/>
          </a:xfrm>
          <a:solidFill>
            <a:schemeClr val="accent4"/>
          </a:solidFill>
        </p:spPr>
        <p:txBody>
          <a:bodyPr rtlCol="0" anchor="ctr"/>
          <a:lstStyle>
            <a:lvl1pPr marL="0" indent="0">
              <a:buFontTx/>
              <a:buNone/>
              <a:defRPr sz="2000" b="1">
                <a:solidFill>
                  <a:srgbClr val="FFFFFF"/>
                </a:solidFill>
              </a:defRPr>
            </a:lvl1pPr>
          </a:lstStyle>
          <a:p>
            <a:pPr lvl="0" eaLnBrk="1" latinLnBrk="0" hangingPunct="1"/>
            <a:r>
              <a:rPr kumimoji="0" lang="en-GB" smtClean="0"/>
              <a:t>Click to edit Master text styles</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GB" smtClean="0"/>
              <a:t>Click to edit Master title style</a:t>
            </a:r>
            <a:endParaRPr kumimoji="0" lang="en-US"/>
          </a:p>
        </p:txBody>
      </p:sp>
      <p:sp>
        <p:nvSpPr>
          <p:cNvPr id="3" name="Date Placeholder 2"/>
          <p:cNvSpPr>
            <a:spLocks noGrp="1"/>
          </p:cNvSpPr>
          <p:nvPr>
            <p:ph type="dt" sz="half" idx="10"/>
          </p:nvPr>
        </p:nvSpPr>
        <p:spPr/>
        <p:txBody>
          <a:bodyPr/>
          <a:lstStyle/>
          <a:p>
            <a:fld id="{D79DF1FE-5DEA-F84D-B50D-80146507E6D3}" type="datetimeFigureOut">
              <a:rPr lang="en-US" smtClean="0"/>
              <a:t>12/8/13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lvl1pPr>
              <a:defRPr>
                <a:solidFill>
                  <a:srgbClr val="FFFFFF"/>
                </a:solidFill>
              </a:defRPr>
            </a:lvl1pPr>
          </a:lstStyle>
          <a:p>
            <a:fld id="{C68668DD-4A4C-2843-A916-8348B59DCAF4}"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79DF1FE-5DEA-F84D-B50D-80146507E6D3}" type="datetimeFigureOut">
              <a:rPr lang="en-US" smtClean="0"/>
              <a:t>12/8/13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a:xfrm>
            <a:off x="0" y="6248400"/>
            <a:ext cx="533400" cy="381000"/>
          </a:xfrm>
        </p:spPr>
        <p:txBody>
          <a:bodyPr/>
          <a:lstStyle>
            <a:lvl1pPr>
              <a:defRPr>
                <a:solidFill>
                  <a:schemeClr val="tx2"/>
                </a:solidFill>
              </a:defRPr>
            </a:lvl1pPr>
          </a:lstStyle>
          <a:p>
            <a:fld id="{C68668DD-4A4C-2843-A916-8348B59DCAF4}"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3050"/>
            <a:ext cx="8077200" cy="869950"/>
          </a:xfrm>
        </p:spPr>
        <p:txBody>
          <a:bodyPr anchor="ctr"/>
          <a:lstStyle>
            <a:lvl1pPr algn="l">
              <a:buNone/>
              <a:defRPr sz="4400" b="0"/>
            </a:lvl1pPr>
          </a:lstStyle>
          <a:p>
            <a:r>
              <a:rPr kumimoji="0" lang="en-GB" smtClean="0"/>
              <a:t>Click to edit Master title style</a:t>
            </a:r>
            <a:endParaRPr kumimoji="0" lang="en-US"/>
          </a:p>
        </p:txBody>
      </p:sp>
      <p:sp>
        <p:nvSpPr>
          <p:cNvPr id="5" name="Date Placeholder 4"/>
          <p:cNvSpPr>
            <a:spLocks noGrp="1"/>
          </p:cNvSpPr>
          <p:nvPr>
            <p:ph type="dt" sz="half" idx="10"/>
          </p:nvPr>
        </p:nvSpPr>
        <p:spPr/>
        <p:txBody>
          <a:bodyPr/>
          <a:lstStyle/>
          <a:p>
            <a:fld id="{D79DF1FE-5DEA-F84D-B50D-80146507E6D3}" type="datetimeFigureOut">
              <a:rPr lang="en-US" smtClean="0"/>
              <a:t>12/8/13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lvl1pPr>
              <a:defRPr>
                <a:solidFill>
                  <a:srgbClr val="FFFFFF"/>
                </a:solidFill>
              </a:defRPr>
            </a:lvl1pPr>
          </a:lstStyle>
          <a:p>
            <a:fld id="{C68668DD-4A4C-2843-A916-8348B59DCAF4}" type="slidenum">
              <a:rPr lang="en-US" smtClean="0"/>
              <a:t>‹#›</a:t>
            </a:fld>
            <a:endParaRPr lang="en-US"/>
          </a:p>
        </p:txBody>
      </p:sp>
      <p:sp>
        <p:nvSpPr>
          <p:cNvPr id="3" name="Text Placeholder 2"/>
          <p:cNvSpPr>
            <a:spLocks noGrp="1"/>
          </p:cNvSpPr>
          <p:nvPr>
            <p:ph type="body" idx="2"/>
          </p:nvPr>
        </p:nvSpPr>
        <p:spPr>
          <a:xfrm>
            <a:off x="609600" y="1752600"/>
            <a:ext cx="1600200" cy="4343400"/>
          </a:xfrm>
          <a:ln w="50800" cap="sq" cmpd="dbl" algn="ctr">
            <a:solidFill>
              <a:schemeClr val="accent2"/>
            </a:solidFill>
            <a:prstDash val="solid"/>
            <a:miter lim="800000"/>
          </a:ln>
          <a:effectLst/>
        </p:spPr>
        <p:style>
          <a:lnRef idx="3">
            <a:schemeClr val="lt1"/>
          </a:lnRef>
          <a:fillRef idx="1">
            <a:schemeClr val="accent2"/>
          </a:fillRef>
          <a:effectRef idx="1">
            <a:schemeClr val="accent2"/>
          </a:effectRef>
          <a:fontRef idx="minor">
            <a:schemeClr val="lt1"/>
          </a:fontRef>
        </p:style>
        <p:txBody>
          <a:bodyPr lIns="137160" tIns="182880" rIns="137160" bIns="91440"/>
          <a:lstStyle>
            <a:lvl1pPr marL="0" indent="0">
              <a:spcAft>
                <a:spcPts val="1000"/>
              </a:spcAft>
              <a:buNone/>
              <a:defRPr sz="1800"/>
            </a:lvl1pPr>
            <a:lvl2pPr>
              <a:buNone/>
              <a:defRPr sz="1200"/>
            </a:lvl2pPr>
            <a:lvl3pPr>
              <a:buNone/>
              <a:defRPr sz="1000"/>
            </a:lvl3pPr>
            <a:lvl4pPr>
              <a:buNone/>
              <a:defRPr sz="900"/>
            </a:lvl4pPr>
            <a:lvl5pPr>
              <a:buNone/>
              <a:defRPr sz="900"/>
            </a:lvl5pPr>
          </a:lstStyle>
          <a:p>
            <a:pPr lvl="0" eaLnBrk="1" latinLnBrk="0" hangingPunct="1"/>
            <a:r>
              <a:rPr kumimoji="0" lang="en-GB" smtClean="0"/>
              <a:t>Click to edit Master text styles</a:t>
            </a:r>
          </a:p>
        </p:txBody>
      </p:sp>
      <p:sp>
        <p:nvSpPr>
          <p:cNvPr id="9" name="Content Placeholder 8"/>
          <p:cNvSpPr>
            <a:spLocks noGrp="1"/>
          </p:cNvSpPr>
          <p:nvPr>
            <p:ph sz="quarter" idx="1"/>
          </p:nvPr>
        </p:nvSpPr>
        <p:spPr>
          <a:xfrm>
            <a:off x="2362200" y="1752600"/>
            <a:ext cx="6400800" cy="4419600"/>
          </a:xfrm>
        </p:spPr>
        <p:txBody>
          <a:bodyPr/>
          <a:lstStyle/>
          <a:p>
            <a:pPr lvl="0" eaLnBrk="1" latinLnBrk="0" hangingPunct="1"/>
            <a:r>
              <a:rPr lang="en-GB" smtClean="0"/>
              <a:t>Click to edit Master text styles</a:t>
            </a:r>
          </a:p>
          <a:p>
            <a:pPr lvl="1" eaLnBrk="1" latinLnBrk="0" hangingPunct="1"/>
            <a:r>
              <a:rPr lang="en-GB" smtClean="0"/>
              <a:t>Second level</a:t>
            </a:r>
          </a:p>
          <a:p>
            <a:pPr lvl="2" eaLnBrk="1" latinLnBrk="0" hangingPunct="1"/>
            <a:r>
              <a:rPr lang="en-GB" smtClean="0"/>
              <a:t>Third level</a:t>
            </a:r>
          </a:p>
          <a:p>
            <a:pPr lvl="3" eaLnBrk="1" latinLnBrk="0" hangingPunct="1"/>
            <a:r>
              <a:rPr lang="en-GB" smtClean="0"/>
              <a:t>Fourth level</a:t>
            </a:r>
          </a:p>
          <a:p>
            <a:pPr lvl="4" eaLnBrk="1" latinLnBrk="0" hangingPunct="1"/>
            <a:r>
              <a:rPr lang="en-GB" smtClean="0"/>
              <a:t>Fifth level</a:t>
            </a:r>
            <a:endParaRPr kumimoji="0"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type="picTx" preserve="1">
  <p:cSld name="Picture with Caption">
    <p:bg>
      <p:bgRef idx="1003">
        <a:schemeClr val="bg2"/>
      </p:bgRef>
    </p:bg>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1600200" y="5486400"/>
            <a:ext cx="7315200" cy="685800"/>
          </a:xfrm>
        </p:spPr>
        <p:txBody>
          <a:bodyPr/>
          <a:lstStyle>
            <a:lvl1pPr marL="0" indent="0">
              <a:buFontTx/>
              <a:buNone/>
              <a:defRPr sz="1700"/>
            </a:lvl1pPr>
            <a:lvl2pPr>
              <a:buFontTx/>
              <a:buNone/>
              <a:defRPr sz="1200"/>
            </a:lvl2pPr>
            <a:lvl3pPr>
              <a:buFontTx/>
              <a:buNone/>
              <a:defRPr sz="1000"/>
            </a:lvl3pPr>
            <a:lvl4pPr>
              <a:buFontTx/>
              <a:buNone/>
              <a:defRPr sz="900"/>
            </a:lvl4pPr>
            <a:lvl5pPr>
              <a:buFontTx/>
              <a:buNone/>
              <a:defRPr sz="900"/>
            </a:lvl5pPr>
          </a:lstStyle>
          <a:p>
            <a:pPr lvl="0" eaLnBrk="1" latinLnBrk="0" hangingPunct="1"/>
            <a:r>
              <a:rPr kumimoji="0" lang="en-GB" smtClean="0"/>
              <a:t>Click to edit Master text styles</a:t>
            </a:r>
          </a:p>
        </p:txBody>
      </p:sp>
      <p:sp>
        <p:nvSpPr>
          <p:cNvPr id="8" name="Rectangle 7"/>
          <p:cNvSpPr/>
          <p:nvPr/>
        </p:nvSpPr>
        <p:spPr bwMode="white">
          <a:xfrm>
            <a:off x="-9144" y="4572000"/>
            <a:ext cx="9144000" cy="886968"/>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Rectangle 8"/>
          <p:cNvSpPr/>
          <p:nvPr/>
        </p:nvSpPr>
        <p:spPr>
          <a:xfrm>
            <a:off x="-9144" y="4663440"/>
            <a:ext cx="1463040" cy="71323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Rectangle 9"/>
          <p:cNvSpPr/>
          <p:nvPr/>
        </p:nvSpPr>
        <p:spPr>
          <a:xfrm>
            <a:off x="1545336" y="4654296"/>
            <a:ext cx="7598664" cy="713232"/>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Title 1"/>
          <p:cNvSpPr>
            <a:spLocks noGrp="1"/>
          </p:cNvSpPr>
          <p:nvPr>
            <p:ph type="title"/>
          </p:nvPr>
        </p:nvSpPr>
        <p:spPr>
          <a:xfrm>
            <a:off x="1600200" y="4648200"/>
            <a:ext cx="7315200" cy="685800"/>
          </a:xfrm>
        </p:spPr>
        <p:txBody>
          <a:bodyPr anchor="ctr"/>
          <a:lstStyle>
            <a:lvl1pPr algn="l">
              <a:buNone/>
              <a:defRPr sz="2800" b="0">
                <a:solidFill>
                  <a:srgbClr val="FFFFFF"/>
                </a:solidFill>
              </a:defRPr>
            </a:lvl1pPr>
          </a:lstStyle>
          <a:p>
            <a:r>
              <a:rPr kumimoji="0" lang="en-GB" smtClean="0"/>
              <a:t>Click to edit Master title style</a:t>
            </a:r>
            <a:endParaRPr kumimoji="0" lang="en-US"/>
          </a:p>
        </p:txBody>
      </p:sp>
      <p:sp>
        <p:nvSpPr>
          <p:cNvPr id="11" name="Rectangle 10"/>
          <p:cNvSpPr/>
          <p:nvPr/>
        </p:nvSpPr>
        <p:spPr bwMode="white">
          <a:xfrm>
            <a:off x="1447800" y="0"/>
            <a:ext cx="100584" cy="6867144"/>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Date Placeholder 11"/>
          <p:cNvSpPr>
            <a:spLocks noGrp="1"/>
          </p:cNvSpPr>
          <p:nvPr>
            <p:ph type="dt" sz="half" idx="10"/>
          </p:nvPr>
        </p:nvSpPr>
        <p:spPr>
          <a:xfrm>
            <a:off x="6248400" y="6248400"/>
            <a:ext cx="2667000" cy="365125"/>
          </a:xfrm>
        </p:spPr>
        <p:txBody>
          <a:bodyPr rtlCol="0"/>
          <a:lstStyle/>
          <a:p>
            <a:fld id="{D79DF1FE-5DEA-F84D-B50D-80146507E6D3}" type="datetimeFigureOut">
              <a:rPr lang="en-US" smtClean="0"/>
              <a:t>12/8/13</a:t>
            </a:fld>
            <a:endParaRPr lang="en-US"/>
          </a:p>
        </p:txBody>
      </p:sp>
      <p:sp>
        <p:nvSpPr>
          <p:cNvPr id="13" name="Slide Number Placeholder 12"/>
          <p:cNvSpPr>
            <a:spLocks noGrp="1"/>
          </p:cNvSpPr>
          <p:nvPr>
            <p:ph type="sldNum" sz="quarter" idx="11"/>
          </p:nvPr>
        </p:nvSpPr>
        <p:spPr>
          <a:xfrm>
            <a:off x="0" y="4667249"/>
            <a:ext cx="1447800" cy="663578"/>
          </a:xfrm>
        </p:spPr>
        <p:txBody>
          <a:bodyPr rtlCol="0"/>
          <a:lstStyle>
            <a:lvl1pPr>
              <a:defRPr sz="2800"/>
            </a:lvl1pPr>
          </a:lstStyle>
          <a:p>
            <a:fld id="{C68668DD-4A4C-2843-A916-8348B59DCAF4}" type="slidenum">
              <a:rPr lang="en-US" smtClean="0"/>
              <a:t>‹#›</a:t>
            </a:fld>
            <a:endParaRPr lang="en-US"/>
          </a:p>
        </p:txBody>
      </p:sp>
      <p:sp>
        <p:nvSpPr>
          <p:cNvPr id="14" name="Footer Placeholder 13"/>
          <p:cNvSpPr>
            <a:spLocks noGrp="1"/>
          </p:cNvSpPr>
          <p:nvPr>
            <p:ph type="ftr" sz="quarter" idx="12"/>
          </p:nvPr>
        </p:nvSpPr>
        <p:spPr>
          <a:xfrm>
            <a:off x="1600200" y="6248206"/>
            <a:ext cx="4572000" cy="365125"/>
          </a:xfrm>
        </p:spPr>
        <p:txBody>
          <a:bodyPr rtlCol="0"/>
          <a:lstStyle/>
          <a:p>
            <a:endParaRPr lang="en-US"/>
          </a:p>
        </p:txBody>
      </p:sp>
      <p:sp>
        <p:nvSpPr>
          <p:cNvPr id="3" name="Picture Placeholder 2"/>
          <p:cNvSpPr>
            <a:spLocks noGrp="1"/>
          </p:cNvSpPr>
          <p:nvPr>
            <p:ph type="pic" idx="1"/>
          </p:nvPr>
        </p:nvSpPr>
        <p:spPr>
          <a:xfrm>
            <a:off x="1560576" y="0"/>
            <a:ext cx="7583424" cy="4568952"/>
          </a:xfrm>
          <a:solidFill>
            <a:schemeClr val="accent1">
              <a:tint val="40000"/>
            </a:schemeClr>
          </a:solidFill>
          <a:ln>
            <a:noFill/>
          </a:ln>
        </p:spPr>
        <p:txBody>
          <a:bodyPr/>
          <a:lstStyle>
            <a:lvl1pPr marL="0" indent="0">
              <a:buNone/>
              <a:defRPr sz="3200"/>
            </a:lvl1pPr>
          </a:lstStyle>
          <a:p>
            <a:r>
              <a:rPr kumimoji="0" lang="en-GB" smtClean="0"/>
              <a:t>Click icon to add picture</a:t>
            </a:r>
            <a:endParaRPr kumimoji="0" lang="en-US" dirty="0"/>
          </a:p>
        </p:txBody>
      </p:sp>
    </p:spTree>
  </p:cSld>
  <p:clrMapOvr>
    <a:overrideClrMapping bg1="lt1" tx1="dk1" bg2="lt2" tx2="dk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Ref idx="1001">
        <a:schemeClr val="bg1"/>
      </p:bgRef>
    </p:bg>
    <p:spTree>
      <p:nvGrpSpPr>
        <p:cNvPr id="1" name=""/>
        <p:cNvGrpSpPr/>
        <p:nvPr/>
      </p:nvGrpSpPr>
      <p:grpSpPr>
        <a:xfrm>
          <a:off x="0" y="0"/>
          <a:ext cx="0" cy="0"/>
          <a:chOff x="0" y="0"/>
          <a:chExt cx="0" cy="0"/>
        </a:xfrm>
      </p:grpSpPr>
      <p:sp>
        <p:nvSpPr>
          <p:cNvPr id="22" name="Title Placeholder 21"/>
          <p:cNvSpPr>
            <a:spLocks noGrp="1"/>
          </p:cNvSpPr>
          <p:nvPr>
            <p:ph type="title"/>
          </p:nvPr>
        </p:nvSpPr>
        <p:spPr>
          <a:xfrm>
            <a:off x="609600" y="228600"/>
            <a:ext cx="8153400" cy="990600"/>
          </a:xfrm>
          <a:prstGeom prst="rect">
            <a:avLst/>
          </a:prstGeom>
        </p:spPr>
        <p:txBody>
          <a:bodyPr vert="horz" anchor="ctr">
            <a:normAutofit/>
          </a:bodyPr>
          <a:lstStyle/>
          <a:p>
            <a:r>
              <a:rPr kumimoji="0" lang="en-GB" smtClean="0"/>
              <a:t>Click to edit Master title style</a:t>
            </a:r>
            <a:endParaRPr kumimoji="0" lang="en-US"/>
          </a:p>
        </p:txBody>
      </p:sp>
      <p:sp>
        <p:nvSpPr>
          <p:cNvPr id="13" name="Text Placeholder 12"/>
          <p:cNvSpPr>
            <a:spLocks noGrp="1"/>
          </p:cNvSpPr>
          <p:nvPr>
            <p:ph type="body" idx="1"/>
          </p:nvPr>
        </p:nvSpPr>
        <p:spPr>
          <a:xfrm>
            <a:off x="612648" y="1600200"/>
            <a:ext cx="8153400" cy="4526280"/>
          </a:xfrm>
          <a:prstGeom prst="rect">
            <a:avLst/>
          </a:prstGeom>
        </p:spPr>
        <p:txBody>
          <a:bodyPr vert="horz">
            <a:normAutofit/>
          </a:bodyPr>
          <a:lstStyle/>
          <a:p>
            <a:pPr lvl="0" eaLnBrk="1" latinLnBrk="0" hangingPunct="1"/>
            <a:r>
              <a:rPr kumimoji="0" lang="en-GB" smtClean="0"/>
              <a:t>Click to edit Master text styles</a:t>
            </a:r>
          </a:p>
          <a:p>
            <a:pPr lvl="1" eaLnBrk="1" latinLnBrk="0" hangingPunct="1"/>
            <a:r>
              <a:rPr kumimoji="0" lang="en-GB" smtClean="0"/>
              <a:t>Second level</a:t>
            </a:r>
          </a:p>
          <a:p>
            <a:pPr lvl="2" eaLnBrk="1" latinLnBrk="0" hangingPunct="1"/>
            <a:r>
              <a:rPr kumimoji="0" lang="en-GB" smtClean="0"/>
              <a:t>Third level</a:t>
            </a:r>
          </a:p>
          <a:p>
            <a:pPr lvl="3" eaLnBrk="1" latinLnBrk="0" hangingPunct="1"/>
            <a:r>
              <a:rPr kumimoji="0" lang="en-GB" smtClean="0"/>
              <a:t>Fourth level</a:t>
            </a:r>
          </a:p>
          <a:p>
            <a:pPr lvl="4" eaLnBrk="1" latinLnBrk="0" hangingPunct="1"/>
            <a:r>
              <a:rPr kumimoji="0" lang="en-GB" smtClean="0"/>
              <a:t>Fifth level</a:t>
            </a:r>
            <a:endParaRPr kumimoji="0" lang="en-US"/>
          </a:p>
        </p:txBody>
      </p:sp>
      <p:sp>
        <p:nvSpPr>
          <p:cNvPr id="14" name="Date Placeholder 13"/>
          <p:cNvSpPr>
            <a:spLocks noGrp="1"/>
          </p:cNvSpPr>
          <p:nvPr>
            <p:ph type="dt" sz="half" idx="2"/>
          </p:nvPr>
        </p:nvSpPr>
        <p:spPr>
          <a:xfrm>
            <a:off x="6096000" y="6248400"/>
            <a:ext cx="2667000" cy="365125"/>
          </a:xfrm>
          <a:prstGeom prst="rect">
            <a:avLst/>
          </a:prstGeom>
        </p:spPr>
        <p:txBody>
          <a:bodyPr vert="horz" anchor="ctr" anchorCtr="0"/>
          <a:lstStyle>
            <a:lvl1pPr algn="l" eaLnBrk="1" latinLnBrk="0" hangingPunct="1">
              <a:defRPr kumimoji="0" sz="1400">
                <a:solidFill>
                  <a:schemeClr val="tx2"/>
                </a:solidFill>
              </a:defRPr>
            </a:lvl1pPr>
          </a:lstStyle>
          <a:p>
            <a:fld id="{D79DF1FE-5DEA-F84D-B50D-80146507E6D3}" type="datetimeFigureOut">
              <a:rPr lang="en-US" smtClean="0"/>
              <a:t>12/8/13</a:t>
            </a:fld>
            <a:endParaRPr lang="en-US"/>
          </a:p>
        </p:txBody>
      </p:sp>
      <p:sp>
        <p:nvSpPr>
          <p:cNvPr id="3" name="Footer Placeholder 2"/>
          <p:cNvSpPr>
            <a:spLocks noGrp="1"/>
          </p:cNvSpPr>
          <p:nvPr>
            <p:ph type="ftr" sz="quarter" idx="3"/>
          </p:nvPr>
        </p:nvSpPr>
        <p:spPr>
          <a:xfrm>
            <a:off x="609600" y="6248206"/>
            <a:ext cx="5421083" cy="365125"/>
          </a:xfrm>
          <a:prstGeom prst="rect">
            <a:avLst/>
          </a:prstGeom>
        </p:spPr>
        <p:txBody>
          <a:bodyPr vert="horz" anchor="ctr"/>
          <a:lstStyle>
            <a:lvl1pPr algn="r" eaLnBrk="1" latinLnBrk="0" hangingPunct="1">
              <a:defRPr kumimoji="0" sz="1400">
                <a:solidFill>
                  <a:schemeClr val="tx2"/>
                </a:solidFill>
              </a:defRPr>
            </a:lvl1pPr>
          </a:lstStyle>
          <a:p>
            <a:endParaRPr lang="en-US"/>
          </a:p>
        </p:txBody>
      </p:sp>
      <p:sp>
        <p:nvSpPr>
          <p:cNvPr id="7" name="Rectangle 6"/>
          <p:cNvSpPr/>
          <p:nvPr/>
        </p:nvSpPr>
        <p:spPr bwMode="white">
          <a:xfrm>
            <a:off x="0" y="1234440"/>
            <a:ext cx="9144000" cy="320040"/>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Rectangle 7"/>
          <p:cNvSpPr/>
          <p:nvPr/>
        </p:nvSpPr>
        <p:spPr>
          <a:xfrm>
            <a:off x="0" y="1280160"/>
            <a:ext cx="533400" cy="22860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Rectangle 8"/>
          <p:cNvSpPr/>
          <p:nvPr/>
        </p:nvSpPr>
        <p:spPr>
          <a:xfrm>
            <a:off x="590550" y="1280160"/>
            <a:ext cx="8553450" cy="22860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3" name="Slide Number Placeholder 22"/>
          <p:cNvSpPr>
            <a:spLocks noGrp="1"/>
          </p:cNvSpPr>
          <p:nvPr>
            <p:ph type="sldNum" sz="quarter" idx="4"/>
          </p:nvPr>
        </p:nvSpPr>
        <p:spPr>
          <a:xfrm>
            <a:off x="0" y="1272222"/>
            <a:ext cx="533400" cy="244476"/>
          </a:xfrm>
          <a:prstGeom prst="rect">
            <a:avLst/>
          </a:prstGeom>
        </p:spPr>
        <p:txBody>
          <a:bodyPr vert="horz" anchor="ctr" anchorCtr="0">
            <a:normAutofit/>
          </a:bodyPr>
          <a:lstStyle>
            <a:lvl1pPr algn="ctr" eaLnBrk="1" latinLnBrk="0" hangingPunct="1">
              <a:defRPr kumimoji="0" sz="1400" b="1">
                <a:solidFill>
                  <a:srgbClr val="FFFFFF"/>
                </a:solidFill>
              </a:defRPr>
            </a:lvl1pPr>
          </a:lstStyle>
          <a:p>
            <a:fld id="{C68668DD-4A4C-2843-A916-8348B59DCAF4}"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sz="4400" kern="1200">
          <a:solidFill>
            <a:schemeClr val="tx2"/>
          </a:solidFill>
          <a:latin typeface="+mj-lt"/>
          <a:ea typeface="+mj-ea"/>
          <a:cs typeface="+mj-cs"/>
        </a:defRPr>
      </a:lvl1pPr>
    </p:titleStyle>
    <p:bodyStyle>
      <a:lvl1pPr marL="320040" indent="-320040" algn="l" rtl="0" eaLnBrk="1" latinLnBrk="0" hangingPunct="1">
        <a:spcBef>
          <a:spcPts val="700"/>
        </a:spcBef>
        <a:buClr>
          <a:schemeClr val="accent2"/>
        </a:buClr>
        <a:buSzPct val="60000"/>
        <a:buFont typeface="Wingdings"/>
        <a:buChar char=""/>
        <a:defRPr kumimoji="0" sz="2900" kern="1200">
          <a:solidFill>
            <a:schemeClr val="tx1"/>
          </a:solidFill>
          <a:latin typeface="+mn-lt"/>
          <a:ea typeface="+mn-ea"/>
          <a:cs typeface="+mn-cs"/>
        </a:defRPr>
      </a:lvl1pPr>
      <a:lvl2pPr marL="640080" indent="-274320" algn="l" rtl="0" eaLnBrk="1" latinLnBrk="0" hangingPunct="1">
        <a:spcBef>
          <a:spcPts val="550"/>
        </a:spcBef>
        <a:buClr>
          <a:schemeClr val="accent1"/>
        </a:buClr>
        <a:buSzPct val="70000"/>
        <a:buFont typeface="Wingdings 2"/>
        <a:buChar char=""/>
        <a:defRPr kumimoji="0" sz="2600" kern="1200">
          <a:solidFill>
            <a:schemeClr val="tx1"/>
          </a:solidFill>
          <a:latin typeface="+mn-lt"/>
          <a:ea typeface="+mn-ea"/>
          <a:cs typeface="+mn-cs"/>
        </a:defRPr>
      </a:lvl2pPr>
      <a:lvl3pPr marL="914400" indent="-228600" algn="l" rtl="0" eaLnBrk="1" latinLnBrk="0" hangingPunct="1">
        <a:spcBef>
          <a:spcPts val="500"/>
        </a:spcBef>
        <a:buClr>
          <a:schemeClr val="accent2"/>
        </a:buClr>
        <a:buSzPct val="75000"/>
        <a:buFont typeface="Wingdings"/>
        <a:buChar char=""/>
        <a:defRPr kumimoji="0" sz="2300" kern="1200">
          <a:solidFill>
            <a:schemeClr val="tx1"/>
          </a:solidFill>
          <a:latin typeface="+mn-lt"/>
          <a:ea typeface="+mn-ea"/>
          <a:cs typeface="+mn-cs"/>
        </a:defRPr>
      </a:lvl3pPr>
      <a:lvl4pPr marL="1371600" indent="-228600" algn="l" rtl="0" eaLnBrk="1" latinLnBrk="0" hangingPunct="1">
        <a:spcBef>
          <a:spcPts val="400"/>
        </a:spcBef>
        <a:buClr>
          <a:schemeClr val="accent3"/>
        </a:buClr>
        <a:buSzPct val="75000"/>
        <a:buFont typeface="Wingdings"/>
        <a:buChar char=""/>
        <a:defRPr kumimoji="0" sz="2000" kern="1200">
          <a:solidFill>
            <a:schemeClr val="tx1"/>
          </a:solidFill>
          <a:latin typeface="+mn-lt"/>
          <a:ea typeface="+mn-ea"/>
          <a:cs typeface="+mn-cs"/>
        </a:defRPr>
      </a:lvl4pPr>
      <a:lvl5pPr marL="1828800" indent="-228600" algn="l" rtl="0" eaLnBrk="1" latinLnBrk="0" hangingPunct="1">
        <a:spcBef>
          <a:spcPts val="400"/>
        </a:spcBef>
        <a:buClr>
          <a:schemeClr val="accent4"/>
        </a:buClr>
        <a:buSzPct val="65000"/>
        <a:buFont typeface="Wingdings"/>
        <a:buChar char=""/>
        <a:defRPr kumimoji="0" sz="2000" kern="1200">
          <a:solidFill>
            <a:schemeClr val="tx1"/>
          </a:solidFill>
          <a:latin typeface="+mn-lt"/>
          <a:ea typeface="+mn-ea"/>
          <a:cs typeface="+mn-cs"/>
        </a:defRPr>
      </a:lvl5pPr>
      <a:lvl6pPr marL="2103120" indent="-228600" algn="l" rtl="0" eaLnBrk="1" latinLnBrk="0" hangingPunct="1">
        <a:spcBef>
          <a:spcPct val="20000"/>
        </a:spcBef>
        <a:buClr>
          <a:schemeClr val="accent1"/>
        </a:buClr>
        <a:buFont typeface="Wingdings"/>
        <a:buChar char="§"/>
        <a:defRPr kumimoji="0" sz="1800" kern="1200" baseline="0">
          <a:solidFill>
            <a:schemeClr val="tx1"/>
          </a:solidFill>
          <a:latin typeface="+mn-lt"/>
          <a:ea typeface="+mn-ea"/>
          <a:cs typeface="+mn-cs"/>
        </a:defRPr>
      </a:lvl6pPr>
      <a:lvl7pPr marL="2377440" indent="-228600" algn="l" rtl="0" eaLnBrk="1" latinLnBrk="0" hangingPunct="1">
        <a:spcBef>
          <a:spcPct val="20000"/>
        </a:spcBef>
        <a:buClr>
          <a:schemeClr val="accent2"/>
        </a:buClr>
        <a:buFont typeface="Wingdings"/>
        <a:buChar char="§"/>
        <a:defRPr kumimoji="0" sz="1800" kern="1200" baseline="0">
          <a:solidFill>
            <a:schemeClr val="tx1"/>
          </a:solidFill>
          <a:latin typeface="+mn-lt"/>
          <a:ea typeface="+mn-ea"/>
          <a:cs typeface="+mn-cs"/>
        </a:defRPr>
      </a:lvl7pPr>
      <a:lvl8pPr marL="2651760" indent="-228600" algn="l" rtl="0" eaLnBrk="1" latinLnBrk="0" hangingPunct="1">
        <a:spcBef>
          <a:spcPct val="20000"/>
        </a:spcBef>
        <a:buClr>
          <a:schemeClr val="accent3"/>
        </a:buClr>
        <a:buFont typeface="Wingdings"/>
        <a:buChar char="§"/>
        <a:defRPr kumimoji="0" sz="1800" kern="1200" baseline="0">
          <a:solidFill>
            <a:schemeClr val="tx1"/>
          </a:solidFill>
          <a:latin typeface="+mn-lt"/>
          <a:ea typeface="+mn-ea"/>
          <a:cs typeface="+mn-cs"/>
        </a:defRPr>
      </a:lvl8pPr>
      <a:lvl9pPr marL="2926080" indent="-228600" algn="l" rtl="0" eaLnBrk="1" latinLnBrk="0" hangingPunct="1">
        <a:spcBef>
          <a:spcPct val="20000"/>
        </a:spcBef>
        <a:buClr>
          <a:schemeClr val="accent4"/>
        </a:buClr>
        <a:buFont typeface="Wingdings"/>
        <a:buChar char="§"/>
        <a:defRPr kumimoji="0" sz="18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9.jpe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10.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1.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12.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3.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4.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5.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6.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17.png"/><Relationship Id="rId3" Type="http://schemas.openxmlformats.org/officeDocument/2006/relationships/image" Target="../media/image18.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chart" Target="../charts/char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3.xml"/><Relationship Id="rId3" Type="http://schemas.openxmlformats.org/officeDocument/2006/relationships/image" Target="../media/image19.jpe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chart" Target="../charts/chart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3.png"/><Relationship Id="rId3" Type="http://schemas.openxmlformats.org/officeDocument/2006/relationships/image" Target="../media/image4.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5.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6.png"/><Relationship Id="rId3" Type="http://schemas.openxmlformats.org/officeDocument/2006/relationships/image" Target="../media/image7.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image" Target="../media/image8.jpe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r>
              <a:rPr lang="en-US" dirty="0"/>
              <a:t>Fuelling the Debate: The English Corn Law returns, the Corn Laws and the birth of political economy</a:t>
            </a:r>
          </a:p>
        </p:txBody>
      </p:sp>
      <p:sp>
        <p:nvSpPr>
          <p:cNvPr id="3" name="Subtitle 2"/>
          <p:cNvSpPr>
            <a:spLocks noGrp="1"/>
          </p:cNvSpPr>
          <p:nvPr>
            <p:ph type="subTitle" idx="1"/>
          </p:nvPr>
        </p:nvSpPr>
        <p:spPr/>
        <p:txBody>
          <a:bodyPr>
            <a:normAutofit fontScale="92500"/>
          </a:bodyPr>
          <a:lstStyle/>
          <a:p>
            <a:r>
              <a:rPr lang="en-US" dirty="0" smtClean="0"/>
              <a:t>D’Maris Coffman, 10 December, Gresham College</a:t>
            </a:r>
            <a:endParaRPr lang="en-US" dirty="0"/>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50178" name="Picture 1" descr="Fetch.jpeg"/>
          <p:cNvPicPr>
            <a:picLocks noChangeAspect="1"/>
          </p:cNvPicPr>
          <p:nvPr/>
        </p:nvPicPr>
        <p:blipFill>
          <a:blip r:embed="rId2"/>
          <a:srcRect/>
          <a:stretch>
            <a:fillRect/>
          </a:stretch>
        </p:blipFill>
        <p:spPr bwMode="auto">
          <a:xfrm>
            <a:off x="2584450" y="0"/>
            <a:ext cx="3975100" cy="6858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1016000" y="1851635"/>
            <a:ext cx="7112000" cy="4114800"/>
          </a:xfrm>
          <a:prstGeom prst="rect">
            <a:avLst/>
          </a:prstGeom>
        </p:spPr>
      </p:pic>
      <p:sp>
        <p:nvSpPr>
          <p:cNvPr id="4" name="Title 3"/>
          <p:cNvSpPr>
            <a:spLocks noGrp="1"/>
          </p:cNvSpPr>
          <p:nvPr>
            <p:ph type="title"/>
          </p:nvPr>
        </p:nvSpPr>
        <p:spPr/>
        <p:txBody>
          <a:bodyPr/>
          <a:lstStyle/>
          <a:p>
            <a:r>
              <a:rPr lang="en-US" i="1" dirty="0" smtClean="0"/>
              <a:t>Universal Magazine</a:t>
            </a:r>
            <a:r>
              <a:rPr lang="en-US" dirty="0" smtClean="0"/>
              <a:t>, August 1758</a:t>
            </a:r>
            <a:endParaRPr lang="en-US" dirty="0"/>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2022627" y="0"/>
            <a:ext cx="4866640" cy="7101840"/>
          </a:xfrm>
          <a:prstGeom prst="rect">
            <a:avLst/>
          </a:prstGeom>
        </p:spPr>
      </p:pic>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i="1" dirty="0" smtClean="0"/>
              <a:t>London Gazette </a:t>
            </a:r>
            <a:r>
              <a:rPr lang="en-US" dirty="0" smtClean="0"/>
              <a:t>(1831)</a:t>
            </a:r>
            <a:endParaRPr lang="en-US" dirty="0"/>
          </a:p>
        </p:txBody>
      </p:sp>
      <p:pic>
        <p:nvPicPr>
          <p:cNvPr id="3" name="Picture 2" descr="Screen Shot 2013-12-10 at 09.18.50.png"/>
          <p:cNvPicPr>
            <a:picLocks noChangeAspect="1"/>
          </p:cNvPicPr>
          <p:nvPr/>
        </p:nvPicPr>
        <p:blipFill>
          <a:blip r:embed="rId2"/>
          <a:stretch>
            <a:fillRect/>
          </a:stretch>
        </p:blipFill>
        <p:spPr>
          <a:xfrm>
            <a:off x="0" y="1363054"/>
            <a:ext cx="9144000" cy="5494946"/>
          </a:xfrm>
          <a:prstGeom prst="rect">
            <a:avLst/>
          </a:prstGeom>
        </p:spPr>
      </p:pic>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i="1" dirty="0" smtClean="0"/>
              <a:t>The Corn Returns Online</a:t>
            </a:r>
            <a:endParaRPr lang="en-US" i="1" dirty="0"/>
          </a:p>
        </p:txBody>
      </p:sp>
      <p:sp>
        <p:nvSpPr>
          <p:cNvPr id="3" name="Content Placeholder 2"/>
          <p:cNvSpPr>
            <a:spLocks noGrp="1"/>
          </p:cNvSpPr>
          <p:nvPr>
            <p:ph sz="quarter" idx="1"/>
          </p:nvPr>
        </p:nvSpPr>
        <p:spPr/>
        <p:txBody>
          <a:bodyPr/>
          <a:lstStyle/>
          <a:p>
            <a:r>
              <a:rPr lang="en-US" dirty="0" smtClean="0"/>
              <a:t>Supported by the </a:t>
            </a:r>
            <a:r>
              <a:rPr lang="en-US" i="1" dirty="0" smtClean="0"/>
              <a:t>Institute for New Economic Thinking, </a:t>
            </a:r>
            <a:r>
              <a:rPr lang="en-US" dirty="0" smtClean="0"/>
              <a:t>2</a:t>
            </a:r>
            <a:r>
              <a:rPr lang="en-US" baseline="30000" dirty="0" smtClean="0"/>
              <a:t>nd</a:t>
            </a:r>
            <a:r>
              <a:rPr lang="en-US" dirty="0" smtClean="0"/>
              <a:t> INET-CIGI grant round</a:t>
            </a:r>
            <a:endParaRPr lang="en-US" i="1" dirty="0" smtClean="0"/>
          </a:p>
          <a:p>
            <a:r>
              <a:rPr lang="en-US" dirty="0" err="1" smtClean="0"/>
              <a:t>Digitisation</a:t>
            </a:r>
            <a:r>
              <a:rPr lang="en-US" dirty="0" smtClean="0"/>
              <a:t> and data cleaning by D’Maris Coffman and </a:t>
            </a:r>
            <a:r>
              <a:rPr lang="en-US" dirty="0" err="1" smtClean="0"/>
              <a:t>Yuning</a:t>
            </a:r>
            <a:r>
              <a:rPr lang="en-US" dirty="0" smtClean="0"/>
              <a:t> Gao; site development by Louise Pryor</a:t>
            </a:r>
          </a:p>
          <a:p>
            <a:r>
              <a:rPr lang="en-US" dirty="0" smtClean="0"/>
              <a:t>The data is available for download, but please register to get access to more than 10 markets at a time.</a:t>
            </a:r>
          </a:p>
          <a:p>
            <a:r>
              <a:rPr lang="en-US" dirty="0" smtClean="0"/>
              <a:t>We would love to hear from you if you are interested in using our data for primary research.</a:t>
            </a:r>
            <a:endParaRPr lang="en-US" dirty="0"/>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3" name="Picture 2" descr="Screen Shot 2013-12-10 at 09.26.55.png"/>
          <p:cNvPicPr>
            <a:picLocks noChangeAspect="1"/>
          </p:cNvPicPr>
          <p:nvPr/>
        </p:nvPicPr>
        <p:blipFill>
          <a:blip r:embed="rId2"/>
          <a:stretch>
            <a:fillRect/>
          </a:stretch>
        </p:blipFill>
        <p:spPr>
          <a:xfrm>
            <a:off x="544542" y="0"/>
            <a:ext cx="8054915" cy="6858000"/>
          </a:xfrm>
          <a:prstGeom prst="rect">
            <a:avLst/>
          </a:prstGeom>
        </p:spPr>
      </p:pic>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 name="Title 2"/>
          <p:cNvSpPr>
            <a:spLocks noGrp="1"/>
          </p:cNvSpPr>
          <p:nvPr>
            <p:ph type="title" idx="4294967295"/>
          </p:nvPr>
        </p:nvSpPr>
        <p:spPr>
          <a:xfrm>
            <a:off x="990600" y="228600"/>
            <a:ext cx="8153400" cy="990600"/>
          </a:xfrm>
        </p:spPr>
        <p:txBody>
          <a:bodyPr/>
          <a:lstStyle/>
          <a:p>
            <a:r>
              <a:rPr lang="en-US" dirty="0" smtClean="0"/>
              <a:t>Data Analysis</a:t>
            </a:r>
            <a:endParaRPr lang="en-US" dirty="0"/>
          </a:p>
        </p:txBody>
      </p:sp>
      <p:pic>
        <p:nvPicPr>
          <p:cNvPr id="4" name="Picture 3" descr="Screen Shot 2013-12-10 at 09.24.40.png"/>
          <p:cNvPicPr>
            <a:picLocks noChangeAspect="1"/>
          </p:cNvPicPr>
          <p:nvPr/>
        </p:nvPicPr>
        <p:blipFill>
          <a:blip r:embed="rId2"/>
          <a:stretch>
            <a:fillRect/>
          </a:stretch>
        </p:blipFill>
        <p:spPr>
          <a:xfrm>
            <a:off x="826008" y="599153"/>
            <a:ext cx="7936992" cy="5432679"/>
          </a:xfrm>
          <a:prstGeom prst="rect">
            <a:avLst/>
          </a:prstGeom>
        </p:spPr>
      </p:pic>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2" name="Picture 1" descr="Screen Shot 2013-12-10 at 09.28.24.png"/>
          <p:cNvPicPr>
            <a:picLocks noChangeAspect="1"/>
          </p:cNvPicPr>
          <p:nvPr/>
        </p:nvPicPr>
        <p:blipFill>
          <a:blip r:embed="rId2"/>
          <a:stretch>
            <a:fillRect/>
          </a:stretch>
        </p:blipFill>
        <p:spPr>
          <a:xfrm>
            <a:off x="0" y="206785"/>
            <a:ext cx="9144000" cy="6444429"/>
          </a:xfrm>
          <a:prstGeom prst="rect">
            <a:avLst/>
          </a:prstGeom>
        </p:spPr>
      </p:pic>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2" name="Picture 1" descr="Screen Shot 2013-12-10 at 08.10.27.png"/>
          <p:cNvPicPr>
            <a:picLocks noChangeAspect="1"/>
          </p:cNvPicPr>
          <p:nvPr/>
        </p:nvPicPr>
        <p:blipFill>
          <a:blip r:embed="rId2"/>
          <a:stretch>
            <a:fillRect/>
          </a:stretch>
        </p:blipFill>
        <p:spPr>
          <a:xfrm>
            <a:off x="1478081" y="0"/>
            <a:ext cx="6187837" cy="6858000"/>
          </a:xfrm>
          <a:prstGeom prst="rect">
            <a:avLst/>
          </a:prstGeom>
        </p:spPr>
      </p:pic>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Research </a:t>
            </a:r>
            <a:r>
              <a:rPr lang="en-US" dirty="0" err="1" smtClean="0"/>
              <a:t>programme</a:t>
            </a:r>
            <a:r>
              <a:rPr lang="en-US" dirty="0" smtClean="0"/>
              <a:t> at CFH</a:t>
            </a:r>
            <a:endParaRPr lang="en-US" dirty="0"/>
          </a:p>
        </p:txBody>
      </p:sp>
      <p:sp>
        <p:nvSpPr>
          <p:cNvPr id="4" name="Content Placeholder 3"/>
          <p:cNvSpPr>
            <a:spLocks noGrp="1"/>
          </p:cNvSpPr>
          <p:nvPr>
            <p:ph sz="quarter" idx="1"/>
          </p:nvPr>
        </p:nvSpPr>
        <p:spPr/>
        <p:txBody>
          <a:bodyPr>
            <a:normAutofit fontScale="92500" lnSpcReduction="10000"/>
          </a:bodyPr>
          <a:lstStyle/>
          <a:p>
            <a:r>
              <a:rPr lang="en-US" dirty="0" smtClean="0"/>
              <a:t>What accelerated market integration?</a:t>
            </a:r>
          </a:p>
          <a:p>
            <a:pPr lvl="1"/>
            <a:r>
              <a:rPr lang="en-US" dirty="0" smtClean="0"/>
              <a:t>Coming of the canals?</a:t>
            </a:r>
          </a:p>
          <a:p>
            <a:pPr lvl="1"/>
            <a:r>
              <a:rPr lang="en-US" dirty="0" smtClean="0"/>
              <a:t>Railroads?</a:t>
            </a:r>
          </a:p>
          <a:p>
            <a:pPr lvl="1"/>
            <a:r>
              <a:rPr lang="en-US" dirty="0" smtClean="0"/>
              <a:t>Country banks and post offices?</a:t>
            </a:r>
          </a:p>
          <a:p>
            <a:r>
              <a:rPr lang="en-US" dirty="0" smtClean="0"/>
              <a:t>How do we explain the different trajectories: Ireland versus England/Wales</a:t>
            </a:r>
          </a:p>
          <a:p>
            <a:r>
              <a:rPr lang="en-US" dirty="0" smtClean="0"/>
              <a:t>Did the regulatory regime benefit the agricultural sector at the expense of the industrial one?</a:t>
            </a:r>
          </a:p>
          <a:p>
            <a:r>
              <a:rPr lang="en-US" dirty="0" smtClean="0"/>
              <a:t>Methodological issues</a:t>
            </a:r>
          </a:p>
          <a:p>
            <a:r>
              <a:rPr lang="en-US" dirty="0" smtClean="0"/>
              <a:t>Resolve classic debates in political economy</a:t>
            </a:r>
            <a:endParaRPr lang="en-US" dirty="0"/>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Quick Overview</a:t>
            </a:r>
            <a:endParaRPr lang="en-US" dirty="0"/>
          </a:p>
        </p:txBody>
      </p:sp>
      <p:sp>
        <p:nvSpPr>
          <p:cNvPr id="3" name="Content Placeholder 2"/>
          <p:cNvSpPr>
            <a:spLocks noGrp="1"/>
          </p:cNvSpPr>
          <p:nvPr>
            <p:ph sz="quarter" idx="1"/>
          </p:nvPr>
        </p:nvSpPr>
        <p:spPr/>
        <p:txBody>
          <a:bodyPr>
            <a:normAutofit fontScale="92500" lnSpcReduction="20000"/>
          </a:bodyPr>
          <a:lstStyle/>
          <a:p>
            <a:r>
              <a:rPr lang="en-US" dirty="0" smtClean="0"/>
              <a:t>Why are we interested in grain markets?</a:t>
            </a:r>
          </a:p>
          <a:p>
            <a:pPr lvl="1"/>
            <a:r>
              <a:rPr lang="en-US" dirty="0" smtClean="0"/>
              <a:t>Birth of political economy </a:t>
            </a:r>
          </a:p>
          <a:p>
            <a:pPr lvl="2"/>
            <a:r>
              <a:rPr lang="en-US" dirty="0" smtClean="0"/>
              <a:t>(Adam Smith/David Ricardo/Thomas Malthus)</a:t>
            </a:r>
          </a:p>
          <a:p>
            <a:pPr lvl="2"/>
            <a:r>
              <a:rPr lang="en-US" dirty="0" smtClean="0"/>
              <a:t>Evidenced-based policy.</a:t>
            </a:r>
          </a:p>
          <a:p>
            <a:pPr lvl="1"/>
            <a:r>
              <a:rPr lang="en-US" dirty="0" smtClean="0"/>
              <a:t>Efficient-Markets Hypothesis (Holbrook Working)</a:t>
            </a:r>
          </a:p>
          <a:p>
            <a:r>
              <a:rPr lang="en-US" dirty="0" smtClean="0"/>
              <a:t>Overview of English and Welsh grain markets</a:t>
            </a:r>
          </a:p>
          <a:p>
            <a:r>
              <a:rPr lang="en-US" dirty="0" smtClean="0"/>
              <a:t>What are the Corn Returns?</a:t>
            </a:r>
          </a:p>
          <a:p>
            <a:r>
              <a:rPr lang="en-US" dirty="0" smtClean="0"/>
              <a:t>What were the Corn Laws?</a:t>
            </a:r>
          </a:p>
          <a:p>
            <a:r>
              <a:rPr lang="en-US" dirty="0" smtClean="0"/>
              <a:t>Two big debates in Political Economy: </a:t>
            </a:r>
          </a:p>
          <a:p>
            <a:pPr lvl="1"/>
            <a:r>
              <a:rPr lang="en-US" dirty="0" smtClean="0"/>
              <a:t>Repeal of the Corn Laws</a:t>
            </a:r>
          </a:p>
          <a:p>
            <a:pPr lvl="1"/>
            <a:r>
              <a:rPr lang="en-US" dirty="0" smtClean="0"/>
              <a:t>The Problem of ‘Corn Rents’ and the Commutation of Tithes</a:t>
            </a:r>
            <a:endParaRPr lang="en-US" dirty="0"/>
          </a:p>
        </p:txBody>
      </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7346" name="Title 1"/>
          <p:cNvSpPr>
            <a:spLocks noGrp="1"/>
          </p:cNvSpPr>
          <p:nvPr>
            <p:ph type="title"/>
          </p:nvPr>
        </p:nvSpPr>
        <p:spPr/>
        <p:txBody>
          <a:bodyPr/>
          <a:lstStyle/>
          <a:p>
            <a:r>
              <a:rPr lang="en-US" smtClean="0">
                <a:ea typeface="ＭＳ Ｐゴシック" pitchFamily="-111" charset="-128"/>
                <a:cs typeface="ＭＳ Ｐゴシック" pitchFamily="-111" charset="-128"/>
              </a:rPr>
              <a:t>Agricultural versus Industrial Prices</a:t>
            </a:r>
          </a:p>
        </p:txBody>
      </p:sp>
      <p:pic>
        <p:nvPicPr>
          <p:cNvPr id="57347" name="Picture 2"/>
          <p:cNvPicPr>
            <a:picLocks noChangeAspect="1"/>
          </p:cNvPicPr>
          <p:nvPr/>
        </p:nvPicPr>
        <p:blipFill>
          <a:blip r:embed="rId2"/>
          <a:srcRect/>
          <a:stretch>
            <a:fillRect/>
          </a:stretch>
        </p:blipFill>
        <p:spPr bwMode="auto">
          <a:xfrm>
            <a:off x="228600" y="2019300"/>
            <a:ext cx="4343400" cy="2819400"/>
          </a:xfrm>
          <a:prstGeom prst="rect">
            <a:avLst/>
          </a:prstGeom>
          <a:noFill/>
          <a:ln w="9525">
            <a:noFill/>
            <a:miter lim="800000"/>
            <a:headEnd/>
            <a:tailEnd/>
          </a:ln>
        </p:spPr>
      </p:pic>
      <p:sp>
        <p:nvSpPr>
          <p:cNvPr id="4" name="TextBox 3"/>
          <p:cNvSpPr txBox="1"/>
          <p:nvPr/>
        </p:nvSpPr>
        <p:spPr>
          <a:xfrm>
            <a:off x="1066800" y="5689600"/>
            <a:ext cx="3314700" cy="276225"/>
          </a:xfrm>
          <a:prstGeom prst="rect">
            <a:avLst/>
          </a:prstGeom>
          <a:noFill/>
        </p:spPr>
        <p:txBody>
          <a:bodyPr>
            <a:spAutoFit/>
          </a:bodyPr>
          <a:lstStyle/>
          <a:p>
            <a:pPr>
              <a:defRPr/>
            </a:pPr>
            <a:r>
              <a:rPr lang="en-US" sz="1200" dirty="0">
                <a:latin typeface="+mn-lt"/>
                <a:ea typeface="ＭＳ Ｐゴシック" charset="-128"/>
                <a:cs typeface="ＭＳ Ｐゴシック" charset="-128"/>
              </a:rPr>
              <a:t>O’Brien (1988), </a:t>
            </a:r>
            <a:r>
              <a:rPr lang="en-US" sz="1200" dirty="0" err="1">
                <a:latin typeface="+mn-lt"/>
                <a:ea typeface="ＭＳ Ｐゴシック" charset="-128"/>
                <a:cs typeface="ＭＳ Ｐゴシック" charset="-128"/>
              </a:rPr>
              <a:t>p</a:t>
            </a:r>
            <a:r>
              <a:rPr lang="en-US" sz="1200" dirty="0">
                <a:latin typeface="+mn-lt"/>
                <a:ea typeface="ＭＳ Ｐゴシック" charset="-128"/>
                <a:cs typeface="ＭＳ Ｐゴシック" charset="-128"/>
              </a:rPr>
              <a:t>. 776.</a:t>
            </a:r>
          </a:p>
        </p:txBody>
      </p:sp>
      <p:pic>
        <p:nvPicPr>
          <p:cNvPr id="57349" name="Picture 4"/>
          <p:cNvPicPr>
            <a:picLocks noChangeAspect="1"/>
          </p:cNvPicPr>
          <p:nvPr/>
        </p:nvPicPr>
        <p:blipFill>
          <a:blip r:embed="rId3"/>
          <a:srcRect/>
          <a:stretch>
            <a:fillRect/>
          </a:stretch>
        </p:blipFill>
        <p:spPr bwMode="auto">
          <a:xfrm>
            <a:off x="4610100" y="2197100"/>
            <a:ext cx="4152900" cy="24638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Corn Laws in their infancy</a:t>
            </a:r>
            <a:endParaRPr lang="en-US" dirty="0"/>
          </a:p>
        </p:txBody>
      </p:sp>
      <p:sp>
        <p:nvSpPr>
          <p:cNvPr id="3" name="Content Placeholder 2"/>
          <p:cNvSpPr>
            <a:spLocks noGrp="1"/>
          </p:cNvSpPr>
          <p:nvPr>
            <p:ph sz="quarter" idx="1"/>
          </p:nvPr>
        </p:nvSpPr>
        <p:spPr/>
        <p:txBody>
          <a:bodyPr>
            <a:normAutofit fontScale="92500" lnSpcReduction="20000"/>
          </a:bodyPr>
          <a:lstStyle/>
          <a:p>
            <a:r>
              <a:rPr lang="en-US" dirty="0" smtClean="0"/>
              <a:t>Date from the 1690s; not just a product of the Napoleonic Wars</a:t>
            </a:r>
          </a:p>
          <a:p>
            <a:r>
              <a:rPr lang="en-US" dirty="0" smtClean="0"/>
              <a:t>Deliberate attempt to encourage capital investment in domestic agriculture;</a:t>
            </a:r>
          </a:p>
          <a:p>
            <a:r>
              <a:rPr lang="en-US" dirty="0" smtClean="0"/>
              <a:t>Replaced the assizes on bread and beer as a way of protecting consumers and farmers alike against volatility and speculation in corn markets;</a:t>
            </a:r>
          </a:p>
          <a:p>
            <a:r>
              <a:rPr lang="en-US" dirty="0" smtClean="0"/>
              <a:t>Tariffs on imported grains as well as export bounties to ensure price support;</a:t>
            </a:r>
          </a:p>
          <a:p>
            <a:r>
              <a:rPr lang="en-US" dirty="0" smtClean="0"/>
              <a:t>For much of the early 18</a:t>
            </a:r>
            <a:r>
              <a:rPr lang="en-US" baseline="30000" dirty="0" smtClean="0"/>
              <a:t>th</a:t>
            </a:r>
            <a:r>
              <a:rPr lang="en-US" dirty="0" smtClean="0"/>
              <a:t> century, bounties paid exceed tariffs collected by a considerable margin;</a:t>
            </a:r>
          </a:p>
          <a:p>
            <a:r>
              <a:rPr lang="en-US" dirty="0" smtClean="0"/>
              <a:t>Implications for international competitiveness.</a:t>
            </a:r>
          </a:p>
          <a:p>
            <a:endParaRPr lang="en-US" dirty="0"/>
          </a:p>
        </p:txBody>
      </p:sp>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Corn Returns and Policy Choices</a:t>
            </a:r>
            <a:endParaRPr lang="en-US" dirty="0"/>
          </a:p>
        </p:txBody>
      </p:sp>
      <p:sp>
        <p:nvSpPr>
          <p:cNvPr id="3" name="Content Placeholder 2"/>
          <p:cNvSpPr>
            <a:spLocks noGrp="1"/>
          </p:cNvSpPr>
          <p:nvPr>
            <p:ph sz="quarter" idx="1"/>
          </p:nvPr>
        </p:nvSpPr>
        <p:spPr/>
        <p:txBody>
          <a:bodyPr>
            <a:normAutofit/>
          </a:bodyPr>
          <a:lstStyle/>
          <a:p>
            <a:r>
              <a:rPr lang="en-US" dirty="0" smtClean="0"/>
              <a:t>Initially collected in order to set the correct tariff on imported corn;</a:t>
            </a:r>
          </a:p>
          <a:p>
            <a:r>
              <a:rPr lang="en-US" dirty="0" smtClean="0"/>
              <a:t>Also used to judge the effect of the changes of excise rates on agricultural prices and on the anticipated tax take;</a:t>
            </a:r>
          </a:p>
          <a:p>
            <a:r>
              <a:rPr lang="en-US" dirty="0" smtClean="0"/>
              <a:t>Finally used to mediate debates about repeal of the Corn Laws in the 19</a:t>
            </a:r>
            <a:r>
              <a:rPr lang="en-US" baseline="30000" dirty="0" smtClean="0"/>
              <a:t>th</a:t>
            </a:r>
            <a:r>
              <a:rPr lang="en-US" dirty="0" smtClean="0"/>
              <a:t> century. </a:t>
            </a:r>
            <a:endParaRPr lang="en-US" dirty="0"/>
          </a:p>
        </p:txBody>
      </p:sp>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0962" name="Rectangle 2"/>
          <p:cNvSpPr>
            <a:spLocks noGrp="1" noChangeArrowheads="1"/>
          </p:cNvSpPr>
          <p:nvPr>
            <p:ph type="title"/>
          </p:nvPr>
        </p:nvSpPr>
        <p:spPr/>
        <p:txBody>
          <a:bodyPr/>
          <a:lstStyle/>
          <a:p>
            <a:pPr eaLnBrk="1" hangingPunct="1"/>
            <a:r>
              <a:rPr lang="en-US" dirty="0" smtClean="0">
                <a:ea typeface="ＭＳ Ｐゴシック" pitchFamily="-111" charset="-128"/>
                <a:cs typeface="ＭＳ Ｐゴシック" pitchFamily="-111" charset="-128"/>
              </a:rPr>
              <a:t>Corn Returns and the Excise</a:t>
            </a:r>
            <a:endParaRPr lang="en-US" dirty="0">
              <a:ea typeface="ＭＳ Ｐゴシック" pitchFamily="-111" charset="-128"/>
              <a:cs typeface="ＭＳ Ｐゴシック" pitchFamily="-111" charset="-128"/>
            </a:endParaRPr>
          </a:p>
        </p:txBody>
      </p:sp>
      <p:sp>
        <p:nvSpPr>
          <p:cNvPr id="40963" name="Rectangle 3"/>
          <p:cNvSpPr>
            <a:spLocks noGrp="1" noChangeArrowheads="1"/>
          </p:cNvSpPr>
          <p:nvPr>
            <p:ph sz="quarter" idx="4294967295"/>
          </p:nvPr>
        </p:nvSpPr>
        <p:spPr>
          <a:xfrm>
            <a:off x="990600" y="1600200"/>
            <a:ext cx="8153400" cy="4495800"/>
          </a:xfrm>
        </p:spPr>
        <p:txBody>
          <a:bodyPr>
            <a:normAutofit lnSpcReduction="10000"/>
          </a:bodyPr>
          <a:lstStyle/>
          <a:p>
            <a:pPr eaLnBrk="1" hangingPunct="1">
              <a:lnSpc>
                <a:spcPct val="90000"/>
              </a:lnSpc>
            </a:pPr>
            <a:r>
              <a:rPr lang="en-US" sz="2400" dirty="0">
                <a:ea typeface="ＭＳ Ｐゴシック" pitchFamily="-111" charset="-128"/>
                <a:cs typeface="ＭＳ Ｐゴシック" pitchFamily="-111" charset="-128"/>
              </a:rPr>
              <a:t>Single largest household cash expense (Gregory King, 1695) for poor and lower middling sort.</a:t>
            </a:r>
          </a:p>
          <a:p>
            <a:pPr eaLnBrk="1" hangingPunct="1">
              <a:lnSpc>
                <a:spcPct val="90000"/>
              </a:lnSpc>
            </a:pPr>
            <a:r>
              <a:rPr lang="en-US" sz="2400" dirty="0">
                <a:ea typeface="ＭＳ Ｐゴシック" pitchFamily="-111" charset="-128"/>
                <a:cs typeface="ＭＳ Ｐゴシック" pitchFamily="-111" charset="-128"/>
              </a:rPr>
              <a:t>Only well-off could afford to brew at home. This produced periodic calls for malt and hops </a:t>
            </a:r>
            <a:r>
              <a:rPr lang="en-US" sz="2400" dirty="0" smtClean="0">
                <a:ea typeface="ＭＳ Ｐゴシック" pitchFamily="-111" charset="-128"/>
                <a:cs typeface="ＭＳ Ｐゴシック" pitchFamily="-111" charset="-128"/>
              </a:rPr>
              <a:t>taxes supported by reference to corn prices.</a:t>
            </a:r>
            <a:endParaRPr lang="en-US" sz="2400" dirty="0">
              <a:ea typeface="ＭＳ Ｐゴシック" pitchFamily="-111" charset="-128"/>
              <a:cs typeface="ＭＳ Ｐゴシック" pitchFamily="-111" charset="-128"/>
            </a:endParaRPr>
          </a:p>
          <a:p>
            <a:pPr eaLnBrk="1" hangingPunct="1">
              <a:lnSpc>
                <a:spcPct val="90000"/>
              </a:lnSpc>
            </a:pPr>
            <a:r>
              <a:rPr lang="en-US" sz="2400" dirty="0">
                <a:ea typeface="ＭＳ Ｐゴシック" pitchFamily="-111" charset="-128"/>
                <a:cs typeface="ＭＳ Ｐゴシック" pitchFamily="-111" charset="-128"/>
              </a:rPr>
              <a:t>Beer production consumed a significant portion of English agricultural produce (barley, wheat, rye, oats, hops, molasses).</a:t>
            </a:r>
          </a:p>
          <a:p>
            <a:pPr eaLnBrk="1" hangingPunct="1">
              <a:lnSpc>
                <a:spcPct val="90000"/>
              </a:lnSpc>
            </a:pPr>
            <a:r>
              <a:rPr lang="en-US" sz="2400" dirty="0">
                <a:ea typeface="ＭＳ Ｐゴシック" pitchFamily="-111" charset="-128"/>
                <a:cs typeface="ＭＳ Ｐゴシック" pitchFamily="-111" charset="-128"/>
              </a:rPr>
              <a:t>Contemporaries debated the effects of the excise fiercely, both in parliament and in the ‘public sphere’ via print petitions and pamphlets.</a:t>
            </a:r>
          </a:p>
          <a:p>
            <a:pPr eaLnBrk="1" hangingPunct="1">
              <a:lnSpc>
                <a:spcPct val="90000"/>
              </a:lnSpc>
            </a:pPr>
            <a:r>
              <a:rPr lang="en-US" sz="2400" dirty="0">
                <a:ea typeface="ＭＳ Ｐゴシック" pitchFamily="-111" charset="-128"/>
                <a:cs typeface="ＭＳ Ｐゴシック" pitchFamily="-111" charset="-128"/>
              </a:rPr>
              <a:t>The authors made a distinction very early between legal and final incidence of the tax. Who really paid</a:t>
            </a:r>
            <a:r>
              <a:rPr lang="en-US" sz="2400" dirty="0" smtClean="0">
                <a:ea typeface="ＭＳ Ｐゴシック" pitchFamily="-111" charset="-128"/>
                <a:cs typeface="ＭＳ Ｐゴシック" pitchFamily="-111" charset="-128"/>
              </a:rPr>
              <a:t>? Can the Corn Returns tell us?</a:t>
            </a:r>
            <a:endParaRPr lang="en-US" sz="2800" dirty="0">
              <a:ea typeface="ＭＳ Ｐゴシック" pitchFamily="-111" charset="-128"/>
              <a:cs typeface="ＭＳ Ｐゴシック" pitchFamily="-111" charset="-128"/>
            </a:endParaRP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4034" name="Title 1"/>
          <p:cNvSpPr>
            <a:spLocks noGrp="1"/>
          </p:cNvSpPr>
          <p:nvPr>
            <p:ph type="title"/>
          </p:nvPr>
        </p:nvSpPr>
        <p:spPr/>
        <p:txBody>
          <a:bodyPr/>
          <a:lstStyle/>
          <a:p>
            <a:r>
              <a:rPr lang="en-US" smtClean="0">
                <a:ea typeface="ＭＳ Ｐゴシック" pitchFamily="-111" charset="-128"/>
                <a:cs typeface="ＭＳ Ｐゴシック" pitchFamily="-111" charset="-128"/>
              </a:rPr>
              <a:t>View from a grain merchant</a:t>
            </a:r>
          </a:p>
        </p:txBody>
      </p:sp>
      <p:sp>
        <p:nvSpPr>
          <p:cNvPr id="3" name="Rectangle 2"/>
          <p:cNvSpPr/>
          <p:nvPr/>
        </p:nvSpPr>
        <p:spPr>
          <a:xfrm>
            <a:off x="812800" y="2476500"/>
            <a:ext cx="7454900" cy="3478213"/>
          </a:xfrm>
          <a:prstGeom prst="rect">
            <a:avLst/>
          </a:prstGeom>
        </p:spPr>
        <p:txBody>
          <a:bodyPr>
            <a:spAutoFit/>
          </a:bodyPr>
          <a:lstStyle/>
          <a:p>
            <a:pPr>
              <a:defRPr/>
            </a:pPr>
            <a:r>
              <a:rPr lang="en-US" sz="2000" dirty="0">
                <a:latin typeface="+mn-lt"/>
                <a:ea typeface="ＭＳ Ｐゴシック" charset="-128"/>
                <a:cs typeface="ＭＳ Ｐゴシック" charset="-128"/>
              </a:rPr>
              <a:t>‘The first wherein I would give instance is the brewing trade, a trade or employment upon which depends the consumption of near one half of the corn produced annually in England (Peas only excepted). The which must needs be allowed to be much abated, and so my Lords, the Excise </a:t>
            </a:r>
            <a:r>
              <a:rPr lang="en-US" sz="2000" dirty="0" err="1">
                <a:latin typeface="+mn-lt"/>
                <a:ea typeface="ＭＳ Ｐゴシック" charset="-128"/>
                <a:cs typeface="ＭＳ Ｐゴシック" charset="-128"/>
              </a:rPr>
              <a:t>Accompts</a:t>
            </a:r>
            <a:r>
              <a:rPr lang="en-US" sz="2000" dirty="0">
                <a:latin typeface="+mn-lt"/>
                <a:ea typeface="ＭＳ Ｐゴシック" charset="-128"/>
                <a:cs typeface="ＭＳ Ｐゴシック" charset="-128"/>
              </a:rPr>
              <a:t> will inform your Lordships since it is to be seen that they brewed less the last year by 1,337,504 barrels of strong beer, then they did in the year 1688, which cannot but exceedingly affect the interest of the country farmers as your Lordships will soon perceive from what I have to say more on their behalf.’ </a:t>
            </a:r>
          </a:p>
          <a:p>
            <a:pPr>
              <a:defRPr/>
            </a:pPr>
            <a:endParaRPr lang="en-US" sz="2000" dirty="0">
              <a:latin typeface="+mn-lt"/>
              <a:ea typeface="ＭＳ Ｐゴシック" charset="-128"/>
              <a:cs typeface="ＭＳ Ｐゴシック" charset="-128"/>
            </a:endParaRPr>
          </a:p>
          <a:p>
            <a:pPr>
              <a:defRPr/>
            </a:pPr>
            <a:r>
              <a:rPr lang="en-GB" sz="2000" dirty="0">
                <a:latin typeface="+mn-lt"/>
                <a:ea typeface="ＭＳ Ｐゴシック" charset="-128"/>
                <a:cs typeface="ＭＳ Ｐゴシック" charset="-128"/>
              </a:rPr>
              <a:t>(William Stockton, </a:t>
            </a:r>
            <a:r>
              <a:rPr lang="en-GB" sz="2000" i="1" dirty="0">
                <a:latin typeface="+mn-lt"/>
                <a:ea typeface="ＭＳ Ｐゴシック" charset="-128"/>
                <a:cs typeface="ＭＳ Ｐゴシック" charset="-128"/>
              </a:rPr>
              <a:t>British Library Harley MS</a:t>
            </a:r>
            <a:r>
              <a:rPr lang="en-GB" sz="2000" dirty="0">
                <a:latin typeface="+mn-lt"/>
                <a:ea typeface="ＭＳ Ｐゴシック" charset="-128"/>
                <a:cs typeface="ＭＳ Ｐゴシック" charset="-128"/>
              </a:rPr>
              <a:t> 1223, </a:t>
            </a:r>
            <a:r>
              <a:rPr lang="en-GB" sz="2000" dirty="0" err="1">
                <a:latin typeface="+mn-lt"/>
                <a:ea typeface="ＭＳ Ｐゴシック" charset="-128"/>
                <a:cs typeface="ＭＳ Ｐゴシック" charset="-128"/>
              </a:rPr>
              <a:t>f</a:t>
            </a:r>
            <a:r>
              <a:rPr lang="en-GB" sz="2000" dirty="0">
                <a:latin typeface="+mn-lt"/>
                <a:ea typeface="ＭＳ Ｐゴシック" charset="-128"/>
                <a:cs typeface="ＭＳ Ｐゴシック" charset="-128"/>
              </a:rPr>
              <a:t>. 192, 1694)</a:t>
            </a: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3010" name="Title 1"/>
          <p:cNvSpPr>
            <a:spLocks noGrp="1"/>
          </p:cNvSpPr>
          <p:nvPr>
            <p:ph type="title"/>
          </p:nvPr>
        </p:nvSpPr>
        <p:spPr/>
        <p:txBody>
          <a:bodyPr>
            <a:normAutofit fontScale="90000"/>
          </a:bodyPr>
          <a:lstStyle/>
          <a:p>
            <a:r>
              <a:rPr lang="en-US" sz="3600" smtClean="0">
                <a:ea typeface="ＭＳ Ｐゴシック" pitchFamily="-111" charset="-128"/>
                <a:cs typeface="ＭＳ Ｐゴシック" pitchFamily="-111" charset="-128"/>
              </a:rPr>
              <a:t>Gregory King’s Estimates of Average Household Diet (1695)</a:t>
            </a:r>
          </a:p>
        </p:txBody>
      </p:sp>
      <p:graphicFrame>
        <p:nvGraphicFramePr>
          <p:cNvPr id="3" name="Chart 2"/>
          <p:cNvGraphicFramePr/>
          <p:nvPr/>
        </p:nvGraphicFramePr>
        <p:xfrm>
          <a:off x="1331526" y="2057398"/>
          <a:ext cx="6463023" cy="3923667"/>
        </p:xfrm>
        <a:graphic>
          <a:graphicData uri="http://schemas.openxmlformats.org/drawingml/2006/chart">
            <c:chart xmlns:c="http://schemas.openxmlformats.org/drawingml/2006/chart" xmlns:r="http://schemas.openxmlformats.org/officeDocument/2006/relationships" r:id="rId2"/>
          </a:graphicData>
        </a:graphic>
      </p:graphicFrame>
      <p:sp>
        <p:nvSpPr>
          <p:cNvPr id="4" name="TextBox 3"/>
          <p:cNvSpPr txBox="1"/>
          <p:nvPr/>
        </p:nvSpPr>
        <p:spPr>
          <a:xfrm>
            <a:off x="368300" y="5981700"/>
            <a:ext cx="1143000" cy="460375"/>
          </a:xfrm>
          <a:prstGeom prst="rect">
            <a:avLst/>
          </a:prstGeom>
          <a:noFill/>
        </p:spPr>
        <p:txBody>
          <a:bodyPr>
            <a:spAutoFit/>
          </a:bodyPr>
          <a:lstStyle/>
          <a:p>
            <a:pPr>
              <a:defRPr/>
            </a:pPr>
            <a:r>
              <a:rPr lang="en-US" sz="1200" dirty="0">
                <a:latin typeface="+mn-lt"/>
                <a:ea typeface="ＭＳ Ｐゴシック" charset="-128"/>
                <a:cs typeface="ＭＳ Ｐゴシック" charset="-128"/>
              </a:rPr>
              <a:t>See Chartres (1990), </a:t>
            </a:r>
            <a:r>
              <a:rPr lang="en-US" sz="1200" dirty="0" err="1">
                <a:latin typeface="+mn-lt"/>
                <a:ea typeface="ＭＳ Ｐゴシック" charset="-128"/>
                <a:cs typeface="ＭＳ Ｐゴシック" charset="-128"/>
              </a:rPr>
              <a:t>p</a:t>
            </a:r>
            <a:r>
              <a:rPr lang="en-US" sz="1200" dirty="0">
                <a:latin typeface="+mn-lt"/>
                <a:ea typeface="ＭＳ Ｐゴシック" charset="-128"/>
                <a:cs typeface="ＭＳ Ｐゴシック" charset="-128"/>
              </a:rPr>
              <a:t>. 159.</a:t>
            </a: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How did the Corn Returns fuel debate?</a:t>
            </a:r>
            <a:endParaRPr lang="en-US" dirty="0"/>
          </a:p>
        </p:txBody>
      </p:sp>
      <p:sp>
        <p:nvSpPr>
          <p:cNvPr id="3" name="Content Placeholder 2"/>
          <p:cNvSpPr>
            <a:spLocks noGrp="1"/>
          </p:cNvSpPr>
          <p:nvPr>
            <p:ph sz="quarter" idx="1"/>
          </p:nvPr>
        </p:nvSpPr>
        <p:spPr/>
        <p:txBody>
          <a:bodyPr/>
          <a:lstStyle/>
          <a:p>
            <a:r>
              <a:rPr lang="en-US" dirty="0" smtClean="0"/>
              <a:t>They were used to decide if ports were open, what tariff was chargeable, and what, if any, bounty might be paid;</a:t>
            </a:r>
          </a:p>
          <a:p>
            <a:r>
              <a:rPr lang="en-US" dirty="0" smtClean="0"/>
              <a:t>Widely reported in local newspapers, which copied relevant sections of the </a:t>
            </a:r>
            <a:r>
              <a:rPr lang="en-US" i="1" dirty="0" smtClean="0"/>
              <a:t>London Gazette</a:t>
            </a:r>
            <a:r>
              <a:rPr lang="en-US" dirty="0" smtClean="0"/>
              <a:t>;</a:t>
            </a:r>
          </a:p>
          <a:p>
            <a:r>
              <a:rPr lang="en-US" dirty="0" smtClean="0"/>
              <a:t>Corn factors and industrialists used them to argue for repeal of the Corn Laws;</a:t>
            </a:r>
          </a:p>
          <a:p>
            <a:r>
              <a:rPr lang="en-US" dirty="0" smtClean="0"/>
              <a:t>Farmers and landowners used them to argue for continuance;</a:t>
            </a:r>
            <a:endParaRPr lang="en-US" dirty="0"/>
          </a:p>
        </p:txBody>
      </p:sp>
    </p:spTree>
  </p:cSld>
  <p:clrMapOvr>
    <a:masterClrMapping/>
  </p:clrMapOvr>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Malthus versus Ricardo</a:t>
            </a:r>
            <a:endParaRPr lang="en-US" dirty="0"/>
          </a:p>
        </p:txBody>
      </p:sp>
      <p:sp>
        <p:nvSpPr>
          <p:cNvPr id="3" name="Content Placeholder 2"/>
          <p:cNvSpPr>
            <a:spLocks noGrp="1"/>
          </p:cNvSpPr>
          <p:nvPr>
            <p:ph sz="quarter" idx="1"/>
          </p:nvPr>
        </p:nvSpPr>
        <p:spPr/>
        <p:txBody>
          <a:bodyPr/>
          <a:lstStyle/>
          <a:p>
            <a:r>
              <a:rPr lang="en-US" dirty="0" smtClean="0"/>
              <a:t>Ricardo and Malthus disagreed on the concept of ‘economic rent’. Malthus held more closely to Smith, while Ricardo believed rent was the residual value in excess of the production value;</a:t>
            </a:r>
          </a:p>
          <a:p>
            <a:r>
              <a:rPr lang="en-US" dirty="0" smtClean="0"/>
              <a:t>Not purely a theoretical argument;</a:t>
            </a:r>
          </a:p>
          <a:p>
            <a:r>
              <a:rPr lang="en-US" dirty="0" smtClean="0"/>
              <a:t>Turns on movements of prices and rents;</a:t>
            </a:r>
          </a:p>
          <a:p>
            <a:r>
              <a:rPr lang="en-US" dirty="0" smtClean="0"/>
              <a:t>Ha </a:t>
            </a:r>
            <a:r>
              <a:rPr lang="en-US" dirty="0" err="1" smtClean="0"/>
              <a:t>Joon</a:t>
            </a:r>
            <a:r>
              <a:rPr lang="en-US" dirty="0" smtClean="0"/>
              <a:t> Chang sees Corn Laws as responsible for English Industrial Revolution, though not all contemporaries agreed.</a:t>
            </a:r>
          </a:p>
          <a:p>
            <a:endParaRPr lang="en-US" dirty="0"/>
          </a:p>
        </p:txBody>
      </p:sp>
    </p:spTree>
  </p:cSld>
  <p:clrMapOvr>
    <a:masterClrMapping/>
  </p:clrMapOvr>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Commutation of tithes</a:t>
            </a:r>
            <a:endParaRPr lang="en-US" dirty="0"/>
          </a:p>
        </p:txBody>
      </p:sp>
      <p:sp>
        <p:nvSpPr>
          <p:cNvPr id="3" name="Content Placeholder 2"/>
          <p:cNvSpPr>
            <a:spLocks noGrp="1"/>
          </p:cNvSpPr>
          <p:nvPr>
            <p:ph sz="quarter" idx="1"/>
          </p:nvPr>
        </p:nvSpPr>
        <p:spPr/>
        <p:txBody>
          <a:bodyPr>
            <a:normAutofit lnSpcReduction="10000"/>
          </a:bodyPr>
          <a:lstStyle/>
          <a:p>
            <a:r>
              <a:rPr lang="en-US" dirty="0" smtClean="0"/>
              <a:t>Initially debated in the 1660s after the abolition of the Court of Wards;</a:t>
            </a:r>
          </a:p>
          <a:p>
            <a:r>
              <a:rPr lang="en-US" dirty="0" smtClean="0"/>
              <a:t>Not adopted until 1836;</a:t>
            </a:r>
          </a:p>
          <a:p>
            <a:r>
              <a:rPr lang="en-US" dirty="0" smtClean="0"/>
              <a:t>Included ecclesiastical lands and private landlords; 10% of produce;</a:t>
            </a:r>
          </a:p>
          <a:p>
            <a:r>
              <a:rPr lang="en-US" dirty="0" smtClean="0"/>
              <a:t>Adam Smith remarked on this in </a:t>
            </a:r>
            <a:r>
              <a:rPr lang="en-US" i="1" dirty="0" smtClean="0"/>
              <a:t>Wealth of Nations</a:t>
            </a:r>
            <a:r>
              <a:rPr lang="en-US" dirty="0" smtClean="0"/>
              <a:t>.</a:t>
            </a:r>
          </a:p>
          <a:p>
            <a:r>
              <a:rPr lang="en-US" dirty="0" smtClean="0"/>
              <a:t>Tithe Commutation Act of 1836. </a:t>
            </a:r>
          </a:p>
          <a:p>
            <a:r>
              <a:rPr lang="en-US" dirty="0" smtClean="0"/>
              <a:t>Corn Returns introduced transparency in negotiations</a:t>
            </a:r>
            <a:endParaRPr lang="en-US" dirty="0"/>
          </a:p>
        </p:txBody>
      </p:sp>
    </p:spTree>
  </p:cSld>
  <p:clrMapOvr>
    <a:masterClrMapping/>
  </p:clrMapOvr>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868346"/>
          </a:xfrm>
        </p:spPr>
        <p:txBody>
          <a:bodyPr>
            <a:normAutofit/>
          </a:bodyPr>
          <a:lstStyle/>
          <a:p>
            <a:r>
              <a:rPr lang="en-GB" sz="2400" dirty="0" smtClean="0">
                <a:solidFill>
                  <a:schemeClr val="tx1">
                    <a:lumMod val="65000"/>
                    <a:lumOff val="35000"/>
                  </a:schemeClr>
                </a:solidFill>
              </a:rPr>
              <a:t>RBT Agricultural Rents </a:t>
            </a:r>
            <a:br>
              <a:rPr lang="en-GB" sz="2400" dirty="0" smtClean="0">
                <a:solidFill>
                  <a:schemeClr val="tx1">
                    <a:lumMod val="65000"/>
                    <a:lumOff val="35000"/>
                  </a:schemeClr>
                </a:solidFill>
              </a:rPr>
            </a:br>
            <a:r>
              <a:rPr lang="en-GB" sz="1600" dirty="0" smtClean="0">
                <a:solidFill>
                  <a:schemeClr val="tx1">
                    <a:lumMod val="65000"/>
                    <a:lumOff val="35000"/>
                  </a:schemeClr>
                </a:solidFill>
              </a:rPr>
              <a:t>compared with TBA , Clark and </a:t>
            </a:r>
            <a:r>
              <a:rPr lang="en-GB" sz="1600" dirty="0" err="1" smtClean="0">
                <a:solidFill>
                  <a:schemeClr val="tx1">
                    <a:lumMod val="65000"/>
                    <a:lumOff val="35000"/>
                  </a:schemeClr>
                </a:solidFill>
              </a:rPr>
              <a:t>Kerridge</a:t>
            </a:r>
            <a:r>
              <a:rPr lang="en-GB" sz="1600" dirty="0" smtClean="0">
                <a:solidFill>
                  <a:schemeClr val="tx1">
                    <a:lumMod val="65000"/>
                    <a:lumOff val="35000"/>
                  </a:schemeClr>
                </a:solidFill>
              </a:rPr>
              <a:t> (£ per acre</a:t>
            </a:r>
            <a:r>
              <a:rPr lang="en-GB" sz="1600" b="1" dirty="0" smtClean="0">
                <a:solidFill>
                  <a:schemeClr val="tx1">
                    <a:lumMod val="85000"/>
                    <a:lumOff val="15000"/>
                  </a:schemeClr>
                </a:solidFill>
              </a:rPr>
              <a:t>)</a:t>
            </a:r>
            <a:endParaRPr lang="en-GB" sz="1600" b="1" dirty="0">
              <a:solidFill>
                <a:schemeClr val="tx1">
                  <a:lumMod val="85000"/>
                  <a:lumOff val="15000"/>
                </a:schemeClr>
              </a:solidFill>
            </a:endParaRPr>
          </a:p>
        </p:txBody>
      </p:sp>
      <p:pic>
        <p:nvPicPr>
          <p:cNvPr id="6148" name="Picture 4" descr="http://www.kent.ac.uk/IMS/personal/odl/RBT3/ektck.jpg"/>
          <p:cNvPicPr>
            <a:picLocks noChangeAspect="1" noChangeArrowheads="1"/>
          </p:cNvPicPr>
          <p:nvPr/>
        </p:nvPicPr>
        <p:blipFill>
          <a:blip r:embed="rId3" cstate="email"/>
          <a:srcRect/>
          <a:stretch>
            <a:fillRect/>
          </a:stretch>
        </p:blipFill>
        <p:spPr bwMode="auto">
          <a:xfrm>
            <a:off x="714348" y="1052736"/>
            <a:ext cx="7786742" cy="5616624"/>
          </a:xfrm>
          <a:prstGeom prst="rect">
            <a:avLst/>
          </a:prstGeom>
          <a:noFill/>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Adam Smith’s </a:t>
            </a:r>
            <a:r>
              <a:rPr lang="en-US" i="1" dirty="0" smtClean="0"/>
              <a:t>Wealth of Nations</a:t>
            </a:r>
            <a:endParaRPr lang="en-US" i="1" dirty="0"/>
          </a:p>
        </p:txBody>
      </p:sp>
      <p:graphicFrame>
        <p:nvGraphicFramePr>
          <p:cNvPr id="3" name="Chart 2"/>
          <p:cNvGraphicFramePr/>
          <p:nvPr/>
        </p:nvGraphicFramePr>
        <p:xfrm>
          <a:off x="1290034" y="2057400"/>
          <a:ext cx="6760186" cy="4063046"/>
        </p:xfrm>
        <a:graphic>
          <a:graphicData uri="http://schemas.openxmlformats.org/drawingml/2006/chart">
            <c:chart xmlns:c="http://schemas.openxmlformats.org/drawingml/2006/chart" xmlns:r="http://schemas.openxmlformats.org/officeDocument/2006/relationships" r:id="rId2"/>
          </a:graphicData>
        </a:graphic>
      </p:graphicFrame>
    </p:spTree>
  </p:cSld>
  <p:clrMapOvr>
    <a:masterClrMapping/>
  </p:clrMapOvr>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Conclusions</a:t>
            </a:r>
            <a:endParaRPr lang="en-US" dirty="0"/>
          </a:p>
        </p:txBody>
      </p:sp>
      <p:sp>
        <p:nvSpPr>
          <p:cNvPr id="3" name="Content Placeholder 2"/>
          <p:cNvSpPr>
            <a:spLocks noGrp="1"/>
          </p:cNvSpPr>
          <p:nvPr>
            <p:ph sz="quarter" idx="1"/>
          </p:nvPr>
        </p:nvSpPr>
        <p:spPr/>
        <p:txBody>
          <a:bodyPr/>
          <a:lstStyle/>
          <a:p>
            <a:r>
              <a:rPr lang="en-US" dirty="0" smtClean="0"/>
              <a:t>Expensive and extensive undertaking by the early modern English state; </a:t>
            </a:r>
          </a:p>
          <a:p>
            <a:r>
              <a:rPr lang="en-US" dirty="0" smtClean="0"/>
              <a:t>Used initially to regulate the corn bounties in the context of the Corn Laws, this data was eventually </a:t>
            </a:r>
            <a:r>
              <a:rPr lang="en-US" dirty="0" err="1" smtClean="0"/>
              <a:t>mobilised</a:t>
            </a:r>
            <a:r>
              <a:rPr lang="en-US" dirty="0" smtClean="0"/>
              <a:t> for evaluating changes in excise taxation as well;</a:t>
            </a:r>
          </a:p>
          <a:p>
            <a:r>
              <a:rPr lang="en-US" dirty="0" smtClean="0"/>
              <a:t>Crucial to furnishing empirical support for the debates that led to the repeal of the Corn Laws;</a:t>
            </a:r>
          </a:p>
          <a:p>
            <a:r>
              <a:rPr lang="en-US" dirty="0" smtClean="0"/>
              <a:t>Equally critical in the commutation of tithes.</a:t>
            </a:r>
            <a:endParaRPr lang="en-US" dirty="0"/>
          </a:p>
        </p:txBody>
      </p:sp>
    </p:spTree>
  </p:cSld>
  <p:clrMapOvr>
    <a:masterClrMapping/>
  </p:clrMapOvr>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Further Reading</a:t>
            </a:r>
            <a:endParaRPr lang="en-US" dirty="0"/>
          </a:p>
        </p:txBody>
      </p:sp>
      <p:sp>
        <p:nvSpPr>
          <p:cNvPr id="3" name="Content Placeholder 2"/>
          <p:cNvSpPr>
            <a:spLocks noGrp="1"/>
          </p:cNvSpPr>
          <p:nvPr>
            <p:ph sz="quarter" idx="1"/>
          </p:nvPr>
        </p:nvSpPr>
        <p:spPr/>
        <p:txBody>
          <a:bodyPr>
            <a:normAutofit fontScale="62500" lnSpcReduction="20000"/>
          </a:bodyPr>
          <a:lstStyle/>
          <a:p>
            <a:r>
              <a:rPr lang="en-US" dirty="0" smtClean="0"/>
              <a:t>W. Brunt and E. Cannon. ‘The truth, the whole truth and nothing but the truth: the English Corn Returns as a data source in economic history, 1770-1914,’ NHH Discussion Paper, ISSN: 0804-6824</a:t>
            </a:r>
          </a:p>
          <a:p>
            <a:r>
              <a:rPr lang="en-US" dirty="0" smtClean="0"/>
              <a:t>Joan </a:t>
            </a:r>
            <a:r>
              <a:rPr lang="en-US" dirty="0" err="1" smtClean="0"/>
              <a:t>Thirsk</a:t>
            </a:r>
            <a:r>
              <a:rPr lang="en-US" dirty="0" smtClean="0"/>
              <a:t> (ed.), </a:t>
            </a:r>
            <a:r>
              <a:rPr lang="en-US" i="1" dirty="0" smtClean="0"/>
              <a:t>The Agrarian History of England and Wales, especially Volumes V, 1640-1750 </a:t>
            </a:r>
            <a:r>
              <a:rPr lang="en-US" dirty="0" smtClean="0"/>
              <a:t>(ed. J. </a:t>
            </a:r>
            <a:r>
              <a:rPr lang="en-US" dirty="0" err="1" smtClean="0"/>
              <a:t>Thirsk</a:t>
            </a:r>
            <a:r>
              <a:rPr lang="en-US" dirty="0" smtClean="0"/>
              <a:t>, Cambridge 1985) </a:t>
            </a:r>
            <a:r>
              <a:rPr lang="en-US" i="1" dirty="0" smtClean="0"/>
              <a:t>and VI, 1750-1850 </a:t>
            </a:r>
            <a:r>
              <a:rPr lang="en-US" dirty="0" smtClean="0"/>
              <a:t>(ed. G.E. </a:t>
            </a:r>
            <a:r>
              <a:rPr lang="en-US" dirty="0" err="1" smtClean="0"/>
              <a:t>Mingay</a:t>
            </a:r>
            <a:r>
              <a:rPr lang="en-US" dirty="0" smtClean="0"/>
              <a:t>, Cambridge </a:t>
            </a:r>
            <a:r>
              <a:rPr lang="en-US" dirty="0" smtClean="0"/>
              <a:t>1989-90).</a:t>
            </a:r>
          </a:p>
          <a:p>
            <a:r>
              <a:rPr lang="en-US" dirty="0" smtClean="0"/>
              <a:t>Lucy Adrian, ‘The nineteenth century Gazette Corn Returns from East </a:t>
            </a:r>
            <a:r>
              <a:rPr lang="en-US" dirty="0" err="1" smtClean="0"/>
              <a:t>Anglian</a:t>
            </a:r>
            <a:r>
              <a:rPr lang="en-US" dirty="0" smtClean="0"/>
              <a:t> Markets,’ </a:t>
            </a:r>
            <a:r>
              <a:rPr lang="en-US" i="1" dirty="0" smtClean="0"/>
              <a:t>Journal of Historical Geography, </a:t>
            </a:r>
            <a:r>
              <a:rPr lang="en-US" dirty="0" smtClean="0"/>
              <a:t>3, 3 (1977) 217-236, esp. 218-220;</a:t>
            </a:r>
            <a:r>
              <a:rPr lang="en-US" i="1" dirty="0" smtClean="0"/>
              <a:t> </a:t>
            </a:r>
            <a:r>
              <a:rPr lang="en-US" dirty="0" smtClean="0"/>
              <a:t>see also the debate between Wray </a:t>
            </a:r>
            <a:r>
              <a:rPr lang="en-US" dirty="0" err="1" smtClean="0"/>
              <a:t>Vamplew</a:t>
            </a:r>
            <a:r>
              <a:rPr lang="en-US" dirty="0" smtClean="0"/>
              <a:t> and Lucy Adrian in</a:t>
            </a:r>
            <a:r>
              <a:rPr lang="en-US" i="1" dirty="0" smtClean="0"/>
              <a:t> Journal of Historical Geography, </a:t>
            </a:r>
            <a:r>
              <a:rPr lang="en-US" dirty="0" smtClean="0"/>
              <a:t>4,3 (1978) 291-293</a:t>
            </a:r>
            <a:r>
              <a:rPr lang="en-US" dirty="0" smtClean="0"/>
              <a:t>.</a:t>
            </a:r>
          </a:p>
          <a:p>
            <a:r>
              <a:rPr lang="en-US" dirty="0" smtClean="0"/>
              <a:t>D.A</a:t>
            </a:r>
            <a:r>
              <a:rPr lang="en-US" dirty="0" smtClean="0"/>
              <a:t>. Baker, ‘The marketing of corn in the first half of the 18th century’, </a:t>
            </a:r>
            <a:r>
              <a:rPr lang="en-US" i="1" dirty="0" smtClean="0"/>
              <a:t>Agricultural History Review </a:t>
            </a:r>
            <a:r>
              <a:rPr lang="en-US" dirty="0" smtClean="0"/>
              <a:t>18 (1970</a:t>
            </a:r>
            <a:r>
              <a:rPr lang="en-US" dirty="0" smtClean="0"/>
              <a:t>)</a:t>
            </a:r>
          </a:p>
          <a:p>
            <a:r>
              <a:rPr lang="en-US" dirty="0" smtClean="0"/>
              <a:t>Susan </a:t>
            </a:r>
            <a:r>
              <a:rPr lang="en-US" dirty="0" err="1" smtClean="0"/>
              <a:t>Fairlie</a:t>
            </a:r>
            <a:r>
              <a:rPr lang="en-US" i="1" dirty="0" smtClean="0"/>
              <a:t>, ‘The Corn Laws and British wheat production 1829-76’ in Economic History Review, 2nd series 22 (1969) 88-116</a:t>
            </a:r>
            <a:r>
              <a:rPr lang="en-US" i="1" dirty="0" smtClean="0"/>
              <a:t>.</a:t>
            </a:r>
          </a:p>
          <a:p>
            <a:r>
              <a:rPr lang="en-US" dirty="0" smtClean="0"/>
              <a:t>C.R</a:t>
            </a:r>
            <a:r>
              <a:rPr lang="en-US" dirty="0" smtClean="0"/>
              <a:t>. Fay, </a:t>
            </a:r>
            <a:r>
              <a:rPr lang="en-US" i="1" dirty="0" smtClean="0"/>
              <a:t>The Corn Returns and Social England </a:t>
            </a:r>
            <a:r>
              <a:rPr lang="en-US" dirty="0" smtClean="0"/>
              <a:t>(Cambridge, 1932)</a:t>
            </a:r>
            <a:r>
              <a:rPr lang="en-US" dirty="0" smtClean="0"/>
              <a:t>.</a:t>
            </a:r>
          </a:p>
          <a:p>
            <a:r>
              <a:rPr lang="en-US" dirty="0" smtClean="0"/>
              <a:t>D</a:t>
            </a:r>
            <a:r>
              <a:rPr lang="en-US" dirty="0" smtClean="0"/>
              <a:t>. </a:t>
            </a:r>
            <a:r>
              <a:rPr lang="en-US" dirty="0" err="1" smtClean="0"/>
              <a:t>Ormrod</a:t>
            </a:r>
            <a:r>
              <a:rPr lang="en-US" dirty="0" smtClean="0"/>
              <a:t>, </a:t>
            </a:r>
            <a:r>
              <a:rPr lang="en-US" i="1" dirty="0" smtClean="0"/>
              <a:t>English Grain Exports and the Structure of Agrarian Capitalism 1700-1760 </a:t>
            </a:r>
            <a:r>
              <a:rPr lang="en-US" dirty="0" smtClean="0"/>
              <a:t>(Hull, 1985</a:t>
            </a:r>
            <a:r>
              <a:rPr lang="en-US" dirty="0" smtClean="0"/>
              <a:t>)</a:t>
            </a:r>
            <a:endParaRPr lang="en-US" dirty="0"/>
          </a:p>
        </p:txBody>
      </p:sp>
    </p:spTree>
  </p:cSld>
  <p:clrMapOvr>
    <a:masterClrMapping/>
  </p:clrMapOvr>
</p:sld>
</file>

<file path=ppt/slides/slide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Acknowledgements</a:t>
            </a:r>
            <a:endParaRPr lang="en-US" dirty="0"/>
          </a:p>
        </p:txBody>
      </p:sp>
      <p:sp>
        <p:nvSpPr>
          <p:cNvPr id="3" name="Content Placeholder 2"/>
          <p:cNvSpPr>
            <a:spLocks noGrp="1"/>
          </p:cNvSpPr>
          <p:nvPr>
            <p:ph sz="quarter" idx="1"/>
          </p:nvPr>
        </p:nvSpPr>
        <p:spPr/>
        <p:txBody>
          <a:bodyPr/>
          <a:lstStyle/>
          <a:p>
            <a:r>
              <a:rPr lang="en-US" dirty="0" smtClean="0"/>
              <a:t>Institute for New Economic Thinking</a:t>
            </a:r>
          </a:p>
          <a:p>
            <a:r>
              <a:rPr lang="en-US" dirty="0" smtClean="0"/>
              <a:t>Leverhulme Trust</a:t>
            </a:r>
          </a:p>
          <a:p>
            <a:r>
              <a:rPr lang="en-US" dirty="0" smtClean="0"/>
              <a:t>Isaac Newton Trust</a:t>
            </a:r>
          </a:p>
          <a:p>
            <a:r>
              <a:rPr lang="en-US" dirty="0" smtClean="0"/>
              <a:t>Cambridge Population Group</a:t>
            </a:r>
          </a:p>
          <a:p>
            <a:r>
              <a:rPr lang="en-US" dirty="0" smtClean="0"/>
              <a:t>Centre for Financial History</a:t>
            </a:r>
          </a:p>
          <a:p>
            <a:r>
              <a:rPr lang="en-US" dirty="0" smtClean="0"/>
              <a:t>Dr Louise Pryor (Centre for Risk Studies and Centre for Financial History, Cambridge) and Dr </a:t>
            </a:r>
            <a:r>
              <a:rPr lang="en-US" dirty="0" err="1" smtClean="0"/>
              <a:t>Yuning</a:t>
            </a:r>
            <a:r>
              <a:rPr lang="en-US" dirty="0" smtClean="0"/>
              <a:t> Gao (</a:t>
            </a:r>
            <a:r>
              <a:rPr lang="en-US" dirty="0" err="1" smtClean="0"/>
              <a:t>Tsinghua</a:t>
            </a:r>
            <a:r>
              <a:rPr lang="en-US" dirty="0" smtClean="0"/>
              <a:t> University)</a:t>
            </a:r>
          </a:p>
          <a:p>
            <a:endParaRPr lang="en-US" dirty="0"/>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5058" name="Title 1"/>
          <p:cNvSpPr>
            <a:spLocks noGrp="1"/>
          </p:cNvSpPr>
          <p:nvPr>
            <p:ph type="title"/>
          </p:nvPr>
        </p:nvSpPr>
        <p:spPr/>
        <p:txBody>
          <a:bodyPr/>
          <a:lstStyle/>
          <a:p>
            <a:r>
              <a:rPr lang="en-US" dirty="0" smtClean="0">
                <a:ea typeface="ＭＳ Ｐゴシック" pitchFamily="-111" charset="-128"/>
                <a:cs typeface="ＭＳ Ｐゴシック" pitchFamily="-111" charset="-128"/>
              </a:rPr>
              <a:t>Anatomy of British Grain Markets</a:t>
            </a:r>
            <a:endParaRPr lang="en-US" dirty="0" smtClean="0">
              <a:ea typeface="ＭＳ Ｐゴシック" pitchFamily="-111" charset="-128"/>
              <a:cs typeface="ＭＳ Ｐゴシック" pitchFamily="-111" charset="-128"/>
            </a:endParaRPr>
          </a:p>
        </p:txBody>
      </p:sp>
      <p:sp>
        <p:nvSpPr>
          <p:cNvPr id="45059" name="Rectangle 3"/>
          <p:cNvSpPr txBox="1">
            <a:spLocks noChangeArrowheads="1"/>
          </p:cNvSpPr>
          <p:nvPr/>
        </p:nvSpPr>
        <p:spPr bwMode="auto">
          <a:xfrm>
            <a:off x="990600" y="1600200"/>
            <a:ext cx="8153400" cy="4495800"/>
          </a:xfrm>
          <a:prstGeom prst="rect">
            <a:avLst/>
          </a:prstGeom>
          <a:noFill/>
          <a:ln w="9525">
            <a:noFill/>
            <a:miter lim="800000"/>
            <a:headEnd/>
            <a:tailEnd/>
          </a:ln>
        </p:spPr>
        <p:txBody>
          <a:bodyPr>
            <a:prstTxWarp prst="textNoShape">
              <a:avLst/>
            </a:prstTxWarp>
          </a:bodyPr>
          <a:lstStyle/>
          <a:p>
            <a:pPr marL="319088" indent="-319088" defTabSz="914400">
              <a:lnSpc>
                <a:spcPct val="90000"/>
              </a:lnSpc>
              <a:spcBef>
                <a:spcPts val="700"/>
              </a:spcBef>
              <a:buClr>
                <a:schemeClr val="accent2"/>
              </a:buClr>
              <a:buSzPct val="60000"/>
              <a:buFont typeface="Wingdings" pitchFamily="-111" charset="2"/>
              <a:buChar char=""/>
            </a:pPr>
            <a:r>
              <a:rPr lang="en-US" sz="2800" dirty="0">
                <a:latin typeface="Tw Cen MT" pitchFamily="-111" charset="0"/>
              </a:rPr>
              <a:t>Open </a:t>
            </a:r>
            <a:r>
              <a:rPr lang="en-US" sz="2800" dirty="0" smtClean="0">
                <a:latin typeface="Tw Cen MT" pitchFamily="-111" charset="0"/>
              </a:rPr>
              <a:t>Markets (25-50% of total)</a:t>
            </a:r>
          </a:p>
          <a:p>
            <a:pPr marL="776288" lvl="1" indent="-319088" defTabSz="914400">
              <a:lnSpc>
                <a:spcPct val="90000"/>
              </a:lnSpc>
              <a:spcBef>
                <a:spcPts val="700"/>
              </a:spcBef>
              <a:buClr>
                <a:schemeClr val="accent2"/>
              </a:buClr>
              <a:buSzPct val="60000"/>
              <a:buFont typeface="Wingdings" pitchFamily="-111" charset="2"/>
              <a:buChar char=""/>
            </a:pPr>
            <a:r>
              <a:rPr lang="en-US" sz="2800" dirty="0">
                <a:latin typeface="Tw Cen MT" pitchFamily="-111" charset="0"/>
              </a:rPr>
              <a:t>Market Towns (heavily regulated);</a:t>
            </a:r>
          </a:p>
          <a:p>
            <a:pPr marL="776288" lvl="1" indent="-319088" defTabSz="914400">
              <a:lnSpc>
                <a:spcPct val="90000"/>
              </a:lnSpc>
              <a:spcBef>
                <a:spcPts val="700"/>
              </a:spcBef>
              <a:buClr>
                <a:schemeClr val="accent2"/>
              </a:buClr>
              <a:buSzPct val="60000"/>
              <a:buFont typeface="Wingdings" pitchFamily="-111" charset="2"/>
              <a:buChar char=""/>
            </a:pPr>
            <a:r>
              <a:rPr lang="en-US" sz="2800" dirty="0">
                <a:latin typeface="Tw Cen MT" pitchFamily="-111" charset="0"/>
              </a:rPr>
              <a:t>Market Fairs (seasonal or annual).</a:t>
            </a:r>
          </a:p>
          <a:p>
            <a:pPr marL="319088" indent="-319088" defTabSz="914400">
              <a:lnSpc>
                <a:spcPct val="90000"/>
              </a:lnSpc>
              <a:spcBef>
                <a:spcPts val="700"/>
              </a:spcBef>
              <a:buClr>
                <a:schemeClr val="accent2"/>
              </a:buClr>
              <a:buSzPct val="60000"/>
              <a:buFont typeface="Wingdings" pitchFamily="-111" charset="2"/>
              <a:buChar char=""/>
            </a:pPr>
            <a:r>
              <a:rPr lang="en-US" sz="2800" dirty="0">
                <a:latin typeface="Tw Cen MT" pitchFamily="-111" charset="0"/>
              </a:rPr>
              <a:t>Private Markets</a:t>
            </a:r>
          </a:p>
          <a:p>
            <a:pPr marL="776288" lvl="1" indent="-319088" defTabSz="914400">
              <a:lnSpc>
                <a:spcPct val="90000"/>
              </a:lnSpc>
              <a:spcBef>
                <a:spcPts val="700"/>
              </a:spcBef>
              <a:buClr>
                <a:schemeClr val="accent2"/>
              </a:buClr>
              <a:buSzPct val="60000"/>
              <a:buFont typeface="Wingdings" pitchFamily="-111" charset="2"/>
              <a:buChar char=""/>
            </a:pPr>
            <a:r>
              <a:rPr lang="en-US" sz="2800" dirty="0">
                <a:latin typeface="Tw Cen MT" pitchFamily="-111" charset="0"/>
              </a:rPr>
              <a:t>Over-the-counter (or ‘at the gate’);</a:t>
            </a:r>
          </a:p>
          <a:p>
            <a:pPr marL="776288" lvl="1" indent="-319088" defTabSz="914400">
              <a:lnSpc>
                <a:spcPct val="90000"/>
              </a:lnSpc>
              <a:spcBef>
                <a:spcPts val="700"/>
              </a:spcBef>
              <a:buClr>
                <a:schemeClr val="accent2"/>
              </a:buClr>
              <a:buSzPct val="60000"/>
              <a:buFont typeface="Wingdings" pitchFamily="-111" charset="2"/>
              <a:buChar char=""/>
            </a:pPr>
            <a:r>
              <a:rPr lang="en-US" sz="2800" dirty="0">
                <a:latin typeface="Tw Cen MT" pitchFamily="-111" charset="0"/>
              </a:rPr>
              <a:t>Middlemen, factors, jobbers kept</a:t>
            </a:r>
            <a:r>
              <a:rPr lang="en-US" sz="2800" dirty="0" smtClean="0">
                <a:latin typeface="Tw Cen MT" pitchFamily="-111" charset="0"/>
              </a:rPr>
              <a:t> ‘derivatives books’ </a:t>
            </a:r>
            <a:r>
              <a:rPr lang="en-US" sz="2800" dirty="0">
                <a:latin typeface="Tw Cen MT" pitchFamily="-111" charset="0"/>
              </a:rPr>
              <a:t>with</a:t>
            </a:r>
            <a:r>
              <a:rPr lang="en-US" sz="2800" dirty="0" smtClean="0">
                <a:latin typeface="Tw Cen MT" pitchFamily="-111" charset="0"/>
              </a:rPr>
              <a:t> ‘cash</a:t>
            </a:r>
            <a:r>
              <a:rPr lang="en-US" sz="2800" dirty="0">
                <a:latin typeface="Tw Cen MT" pitchFamily="-111" charset="0"/>
              </a:rPr>
              <a:t>-settled </a:t>
            </a:r>
            <a:r>
              <a:rPr lang="en-US" sz="2800" dirty="0" smtClean="0">
                <a:latin typeface="Tw Cen MT" pitchFamily="-111" charset="0"/>
              </a:rPr>
              <a:t>futures’;</a:t>
            </a:r>
            <a:endParaRPr lang="en-US" sz="2800" dirty="0">
              <a:latin typeface="Tw Cen MT" pitchFamily="-111" charset="0"/>
            </a:endParaRPr>
          </a:p>
          <a:p>
            <a:pPr marL="776288" lvl="1" indent="-319088" defTabSz="914400">
              <a:lnSpc>
                <a:spcPct val="90000"/>
              </a:lnSpc>
              <a:spcBef>
                <a:spcPts val="700"/>
              </a:spcBef>
              <a:buClr>
                <a:schemeClr val="accent2"/>
              </a:buClr>
              <a:buSzPct val="60000"/>
              <a:buFont typeface="Wingdings" pitchFamily="-111" charset="2"/>
              <a:buChar char=""/>
            </a:pPr>
            <a:r>
              <a:rPr lang="en-US" sz="2800" dirty="0">
                <a:latin typeface="Tw Cen MT" pitchFamily="-111" charset="0"/>
              </a:rPr>
              <a:t>Other contracts were usurious, insofar as they advanced the farmers money for the payment of their rents, but complaints were infrequent.</a:t>
            </a: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6082" name="Title 1"/>
          <p:cNvSpPr>
            <a:spLocks noGrp="1"/>
          </p:cNvSpPr>
          <p:nvPr>
            <p:ph type="title"/>
          </p:nvPr>
        </p:nvSpPr>
        <p:spPr/>
        <p:txBody>
          <a:bodyPr/>
          <a:lstStyle/>
          <a:p>
            <a:r>
              <a:rPr lang="en-US" smtClean="0">
                <a:ea typeface="ＭＳ Ｐゴシック" pitchFamily="-111" charset="-128"/>
                <a:cs typeface="ＭＳ Ｐゴシック" pitchFamily="-111" charset="-128"/>
              </a:rPr>
              <a:t>Market Towns and Market Fairs</a:t>
            </a:r>
          </a:p>
        </p:txBody>
      </p:sp>
      <p:sp>
        <p:nvSpPr>
          <p:cNvPr id="5" name="TextBox 4"/>
          <p:cNvSpPr txBox="1"/>
          <p:nvPr/>
        </p:nvSpPr>
        <p:spPr>
          <a:xfrm>
            <a:off x="609600" y="6578600"/>
            <a:ext cx="2095500" cy="276225"/>
          </a:xfrm>
          <a:prstGeom prst="rect">
            <a:avLst/>
          </a:prstGeom>
          <a:noFill/>
        </p:spPr>
        <p:txBody>
          <a:bodyPr>
            <a:spAutoFit/>
          </a:bodyPr>
          <a:lstStyle/>
          <a:p>
            <a:pPr>
              <a:defRPr/>
            </a:pPr>
            <a:r>
              <a:rPr lang="en-US" sz="1200" dirty="0">
                <a:latin typeface="+mn-lt"/>
                <a:ea typeface="ＭＳ Ｐゴシック" charset="-128"/>
                <a:cs typeface="ＭＳ Ｐゴシック" charset="-128"/>
              </a:rPr>
              <a:t>Chartres (1990), </a:t>
            </a:r>
            <a:r>
              <a:rPr lang="en-US" sz="1200" dirty="0" err="1">
                <a:latin typeface="+mn-lt"/>
                <a:ea typeface="ＭＳ Ｐゴシック" charset="-128"/>
                <a:cs typeface="ＭＳ Ｐゴシック" charset="-128"/>
              </a:rPr>
              <a:t>p</a:t>
            </a:r>
            <a:r>
              <a:rPr lang="en-US" sz="1200" dirty="0">
                <a:latin typeface="+mn-lt"/>
                <a:ea typeface="ＭＳ Ｐゴシック" charset="-128"/>
                <a:cs typeface="ＭＳ Ｐゴシック" charset="-128"/>
              </a:rPr>
              <a:t>. 46, 181.</a:t>
            </a:r>
          </a:p>
        </p:txBody>
      </p:sp>
      <p:pic>
        <p:nvPicPr>
          <p:cNvPr id="46084" name="Picture 5"/>
          <p:cNvPicPr>
            <a:picLocks noChangeAspect="1"/>
          </p:cNvPicPr>
          <p:nvPr/>
        </p:nvPicPr>
        <p:blipFill>
          <a:blip r:embed="rId2"/>
          <a:srcRect/>
          <a:stretch>
            <a:fillRect/>
          </a:stretch>
        </p:blipFill>
        <p:spPr bwMode="auto">
          <a:xfrm>
            <a:off x="609600" y="1654175"/>
            <a:ext cx="3381375" cy="4695825"/>
          </a:xfrm>
          <a:prstGeom prst="rect">
            <a:avLst/>
          </a:prstGeom>
          <a:noFill/>
          <a:ln w="9525">
            <a:noFill/>
            <a:miter lim="800000"/>
            <a:headEnd/>
            <a:tailEnd/>
          </a:ln>
        </p:spPr>
      </p:pic>
      <p:pic>
        <p:nvPicPr>
          <p:cNvPr id="46085" name="Picture 6"/>
          <p:cNvPicPr>
            <a:picLocks noChangeAspect="1"/>
          </p:cNvPicPr>
          <p:nvPr/>
        </p:nvPicPr>
        <p:blipFill>
          <a:blip r:embed="rId3"/>
          <a:srcRect/>
          <a:stretch>
            <a:fillRect/>
          </a:stretch>
        </p:blipFill>
        <p:spPr bwMode="auto">
          <a:xfrm>
            <a:off x="4959350" y="1600200"/>
            <a:ext cx="3221038" cy="47498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4" name="Picture 3" descr="Screen Shot 2013-12-10 at 08.09.27.png"/>
          <p:cNvPicPr>
            <a:picLocks noChangeAspect="1"/>
          </p:cNvPicPr>
          <p:nvPr/>
        </p:nvPicPr>
        <p:blipFill>
          <a:blip r:embed="rId2"/>
          <a:stretch>
            <a:fillRect/>
          </a:stretch>
        </p:blipFill>
        <p:spPr>
          <a:xfrm>
            <a:off x="1473369" y="0"/>
            <a:ext cx="6197262" cy="6858000"/>
          </a:xfrm>
          <a:prstGeom prst="rect">
            <a:avLst/>
          </a:prstGeom>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7106" name="Title 17"/>
          <p:cNvSpPr>
            <a:spLocks noGrp="1"/>
          </p:cNvSpPr>
          <p:nvPr>
            <p:ph type="title"/>
          </p:nvPr>
        </p:nvSpPr>
        <p:spPr/>
        <p:txBody>
          <a:bodyPr/>
          <a:lstStyle/>
          <a:p>
            <a:r>
              <a:rPr lang="en-US" smtClean="0">
                <a:ea typeface="ＭＳ Ｐゴシック" pitchFamily="-111" charset="-128"/>
                <a:cs typeface="ＭＳ Ｐゴシック" pitchFamily="-111" charset="-128"/>
              </a:rPr>
              <a:t>Private Marketing in England</a:t>
            </a:r>
          </a:p>
        </p:txBody>
      </p:sp>
      <p:sp>
        <p:nvSpPr>
          <p:cNvPr id="5" name="TextBox 4"/>
          <p:cNvSpPr txBox="1"/>
          <p:nvPr/>
        </p:nvSpPr>
        <p:spPr>
          <a:xfrm>
            <a:off x="609600" y="5194300"/>
            <a:ext cx="2400300" cy="276225"/>
          </a:xfrm>
          <a:prstGeom prst="rect">
            <a:avLst/>
          </a:prstGeom>
          <a:noFill/>
        </p:spPr>
        <p:txBody>
          <a:bodyPr>
            <a:spAutoFit/>
          </a:bodyPr>
          <a:lstStyle/>
          <a:p>
            <a:pPr>
              <a:defRPr/>
            </a:pPr>
            <a:r>
              <a:rPr lang="en-US" sz="1200" dirty="0">
                <a:latin typeface="+mn-lt"/>
                <a:ea typeface="ＭＳ Ｐゴシック" charset="-128"/>
                <a:cs typeface="ＭＳ Ｐゴシック" charset="-128"/>
              </a:rPr>
              <a:t>Chartres (1990), pp. 99, 248.</a:t>
            </a:r>
          </a:p>
        </p:txBody>
      </p:sp>
      <p:pic>
        <p:nvPicPr>
          <p:cNvPr id="47108" name="Picture 6"/>
          <p:cNvPicPr>
            <a:picLocks noChangeAspect="1"/>
          </p:cNvPicPr>
          <p:nvPr/>
        </p:nvPicPr>
        <p:blipFill>
          <a:blip r:embed="rId2"/>
          <a:srcRect/>
          <a:stretch>
            <a:fillRect/>
          </a:stretch>
        </p:blipFill>
        <p:spPr bwMode="auto">
          <a:xfrm>
            <a:off x="4422775" y="1739900"/>
            <a:ext cx="4419600" cy="4165600"/>
          </a:xfrm>
          <a:prstGeom prst="rect">
            <a:avLst/>
          </a:prstGeom>
          <a:noFill/>
          <a:ln w="9525">
            <a:noFill/>
            <a:miter lim="800000"/>
            <a:headEnd/>
            <a:tailEnd/>
          </a:ln>
        </p:spPr>
      </p:pic>
      <p:pic>
        <p:nvPicPr>
          <p:cNvPr id="47109" name="Picture 9"/>
          <p:cNvPicPr>
            <a:picLocks noChangeAspect="1"/>
          </p:cNvPicPr>
          <p:nvPr/>
        </p:nvPicPr>
        <p:blipFill>
          <a:blip r:embed="rId3"/>
          <a:srcRect/>
          <a:stretch>
            <a:fillRect/>
          </a:stretch>
        </p:blipFill>
        <p:spPr bwMode="auto">
          <a:xfrm>
            <a:off x="79375" y="2038350"/>
            <a:ext cx="4343400" cy="2781300"/>
          </a:xfrm>
          <a:prstGeom prst="rect">
            <a:avLst/>
          </a:prstGeom>
          <a:noFill/>
          <a:ln w="9525">
            <a:noFill/>
            <a:miter lim="800000"/>
            <a:headEnd/>
            <a:tailEnd/>
          </a:ln>
        </p:spPr>
      </p:pic>
      <p:cxnSp>
        <p:nvCxnSpPr>
          <p:cNvPr id="12" name="Straight Arrow Connector 11"/>
          <p:cNvCxnSpPr/>
          <p:nvPr/>
        </p:nvCxnSpPr>
        <p:spPr>
          <a:xfrm rot="5400000">
            <a:off x="3571875" y="2124075"/>
            <a:ext cx="781050" cy="60960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22" name="Double Bracket 21"/>
          <p:cNvSpPr/>
          <p:nvPr/>
        </p:nvSpPr>
        <p:spPr>
          <a:xfrm>
            <a:off x="7683500" y="2489200"/>
            <a:ext cx="1079500" cy="2705100"/>
          </a:xfrm>
          <a:prstGeom prst="bracketPair">
            <a:avLst/>
          </a:prstGeom>
        </p:spPr>
        <p:style>
          <a:lnRef idx="2">
            <a:schemeClr val="accent1"/>
          </a:lnRef>
          <a:fillRef idx="0">
            <a:schemeClr val="accent1"/>
          </a:fillRef>
          <a:effectRef idx="1">
            <a:schemeClr val="accent1"/>
          </a:effectRef>
          <a:fontRef idx="minor">
            <a:schemeClr val="tx1"/>
          </a:fontRef>
        </p:style>
        <p:txBody>
          <a:bodyPr anchor="ctr"/>
          <a:lstStyle/>
          <a:p>
            <a:pPr algn="ctr">
              <a:defRPr/>
            </a:pPr>
            <a:endParaRPr lang="en-US"/>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smtClean="0"/>
              <a:t>What are the Corn Returns?</a:t>
            </a:r>
            <a:endParaRPr lang="en-US" dirty="0"/>
          </a:p>
        </p:txBody>
      </p:sp>
      <p:sp>
        <p:nvSpPr>
          <p:cNvPr id="7" name="Content Placeholder 6"/>
          <p:cNvSpPr>
            <a:spLocks noGrp="1"/>
          </p:cNvSpPr>
          <p:nvPr>
            <p:ph sz="quarter" idx="1"/>
          </p:nvPr>
        </p:nvSpPr>
        <p:spPr/>
        <p:txBody>
          <a:bodyPr>
            <a:normAutofit lnSpcReduction="10000"/>
          </a:bodyPr>
          <a:lstStyle/>
          <a:p>
            <a:r>
              <a:rPr lang="en-US" dirty="0" smtClean="0"/>
              <a:t>Established in 1685 under James II; re-established and enlarged in 1770/1 under George III.</a:t>
            </a:r>
          </a:p>
          <a:p>
            <a:r>
              <a:rPr lang="en-US" dirty="0" smtClean="0"/>
              <a:t>Tracked five commodities (prices and quantities) in outports and major market towns; by the 1840s, up to 280 markets were tracked.</a:t>
            </a:r>
          </a:p>
          <a:p>
            <a:r>
              <a:rPr lang="en-US" dirty="0" smtClean="0"/>
              <a:t>Trading factors in each market produced their trading accounts under oath; nominated persons than reported weighted averages to commissioners.</a:t>
            </a:r>
          </a:p>
          <a:p>
            <a:r>
              <a:rPr lang="en-US" dirty="0" smtClean="0"/>
              <a:t>Despite problems, remarkable consistency and accuracy. </a:t>
            </a: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9154" name="Title 1"/>
          <p:cNvSpPr>
            <a:spLocks noGrp="1"/>
          </p:cNvSpPr>
          <p:nvPr>
            <p:ph type="title"/>
          </p:nvPr>
        </p:nvSpPr>
        <p:spPr/>
        <p:txBody>
          <a:bodyPr/>
          <a:lstStyle/>
          <a:p>
            <a:pPr eaLnBrk="1" hangingPunct="1"/>
            <a:r>
              <a:rPr lang="en-US" smtClean="0">
                <a:ea typeface="ＭＳ Ｐゴシック" pitchFamily="-111" charset="-128"/>
                <a:cs typeface="ＭＳ Ｐゴシック" pitchFamily="-111" charset="-128"/>
              </a:rPr>
              <a:t>John Houghton’s </a:t>
            </a:r>
            <a:r>
              <a:rPr lang="en-US" i="1" smtClean="0">
                <a:ea typeface="ＭＳ Ｐゴシック" pitchFamily="-111" charset="-128"/>
                <a:cs typeface="ＭＳ Ｐゴシック" pitchFamily="-111" charset="-128"/>
              </a:rPr>
              <a:t>Collection</a:t>
            </a:r>
          </a:p>
        </p:txBody>
      </p:sp>
      <p:sp>
        <p:nvSpPr>
          <p:cNvPr id="49155" name="Text Placeholder 2"/>
          <p:cNvSpPr>
            <a:spLocks noGrp="1"/>
          </p:cNvSpPr>
          <p:nvPr>
            <p:ph type="body" idx="2"/>
          </p:nvPr>
        </p:nvSpPr>
        <p:spPr>
          <a:ln/>
        </p:spPr>
        <p:txBody>
          <a:bodyPr/>
          <a:lstStyle/>
          <a:p>
            <a:pPr eaLnBrk="1" hangingPunct="1"/>
            <a:r>
              <a:rPr lang="en-US" smtClean="0">
                <a:solidFill>
                  <a:srgbClr val="FFFFFF"/>
                </a:solidFill>
                <a:ea typeface="ＭＳ Ｐゴシック" pitchFamily="-111" charset="-128"/>
                <a:cs typeface="ＭＳ Ｐゴシック" pitchFamily="-111" charset="-128"/>
              </a:rPr>
              <a:t>One of 583 such price currents spanning period from 1692-1702</a:t>
            </a:r>
          </a:p>
        </p:txBody>
      </p:sp>
      <p:pic>
        <p:nvPicPr>
          <p:cNvPr id="49156" name="Content Placeholder 6" descr="houghton.jpeg"/>
          <p:cNvPicPr>
            <a:picLocks noGrp="1" noChangeAspect="1"/>
          </p:cNvPicPr>
          <p:nvPr>
            <p:ph sz="quarter" idx="1"/>
          </p:nvPr>
        </p:nvPicPr>
        <p:blipFill>
          <a:blip r:embed="rId2"/>
          <a:srcRect l="-56783" r="-56783"/>
          <a:stretch>
            <a:fillRect/>
          </a:stretch>
        </p:blipFill>
        <p:spPr/>
      </p:pic>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 Id="rId2" Type="http://schemas.openxmlformats.org/officeDocument/2006/relationships/image" Target="../media/image2.jpeg"/></Relationships>
</file>

<file path=ppt/theme/theme1.xml><?xml version="1.0" encoding="utf-8"?>
<a:theme xmlns:a="http://schemas.openxmlformats.org/drawingml/2006/main" name="Median">
  <a:themeElements>
    <a:clrScheme name="Median">
      <a:dk1>
        <a:sysClr val="windowText" lastClr="000000"/>
      </a:dk1>
      <a:lt1>
        <a:sysClr val="window" lastClr="FFFFFF"/>
      </a:lt1>
      <a:dk2>
        <a:srgbClr val="775F55"/>
      </a:dk2>
      <a:lt2>
        <a:srgbClr val="EBDDC3"/>
      </a:lt2>
      <a:accent1>
        <a:srgbClr val="94B6D2"/>
      </a:accent1>
      <a:accent2>
        <a:srgbClr val="DD8047"/>
      </a:accent2>
      <a:accent3>
        <a:srgbClr val="A5AB81"/>
      </a:accent3>
      <a:accent4>
        <a:srgbClr val="D8B25C"/>
      </a:accent4>
      <a:accent5>
        <a:srgbClr val="7BA79D"/>
      </a:accent5>
      <a:accent6>
        <a:srgbClr val="968C8C"/>
      </a:accent6>
      <a:hlink>
        <a:srgbClr val="F7B615"/>
      </a:hlink>
      <a:folHlink>
        <a:srgbClr val="704404"/>
      </a:folHlink>
    </a:clrScheme>
    <a:fontScheme name="Median">
      <a:majorFont>
        <a:latin typeface="Tw Cen MT"/>
        <a:ea typeface=""/>
        <a:cs typeface=""/>
        <a:font script="Grek" typeface="Calibri"/>
        <a:font script="Cyrl" typeface="Calibri"/>
        <a:font script="Jpan" typeface="ＭＳ Ｐゴシック"/>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Tw Cen MT"/>
        <a:ea typeface=""/>
        <a:cs typeface=""/>
        <a:font script="Grek" typeface="Calibri"/>
        <a:font script="Cyrl" typeface="Calibri"/>
        <a:font script="Jpan" typeface="ＭＳ Ｐゴシック"/>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Median">
      <a:fillStyleLst>
        <a:solidFill>
          <a:schemeClr val="phClr"/>
        </a:solidFill>
        <a:solidFill>
          <a:schemeClr val="phClr">
            <a:tint val="50000"/>
          </a:schemeClr>
        </a:solidFill>
        <a:solidFill>
          <a:schemeClr val="phClr"/>
        </a:solidFill>
      </a:fillStyleLst>
      <a:lnStyleLst>
        <a:ln w="10000" cap="flat" cmpd="sng" algn="ctr">
          <a:solidFill>
            <a:schemeClr val="phClr"/>
          </a:solidFill>
          <a:prstDash val="solid"/>
        </a:ln>
        <a:ln w="19050" cap="flat" cmpd="sng" algn="ctr">
          <a:solidFill>
            <a:schemeClr val="phClr"/>
          </a:solidFill>
          <a:prstDash val="solid"/>
        </a:ln>
        <a:ln w="47625" cap="flat" cmpd="dbl" algn="ctr">
          <a:solidFill>
            <a:schemeClr val="phClr"/>
          </a:solidFill>
          <a:prstDash val="solid"/>
        </a:ln>
      </a:lnStyleLst>
      <a:effectStyleLst>
        <a:effectStyle>
          <a:effectLst>
            <a:outerShdw blurRad="38100" dist="30000" dir="5400000" rotWithShape="0">
              <a:srgbClr val="000000">
                <a:alpha val="45000"/>
              </a:srgbClr>
            </a:outerShdw>
          </a:effectLst>
        </a:effectStyle>
        <a:effectStyle>
          <a:effectLst>
            <a:outerShdw blurRad="38100" dist="30000" dir="5400000" rotWithShape="0">
              <a:srgbClr val="000000">
                <a:alpha val="45000"/>
              </a:srgbClr>
            </a:outerShdw>
          </a:effectLst>
        </a:effectStyle>
        <a:effectStyle>
          <a:effectLst>
            <a:outerShdw blurRad="38100" dist="25400" dir="5400000" rotWithShape="0">
              <a:srgbClr val="000000">
                <a:alpha val="35000"/>
              </a:srgbClr>
            </a:outerShdw>
          </a:effectLst>
          <a:scene3d>
            <a:camera prst="isometricTopDown" fov="0">
              <a:rot lat="0" lon="0" rev="0"/>
            </a:camera>
            <a:lightRig rig="balanced" dir="t">
              <a:rot lat="0" lon="0" rev="13800000"/>
            </a:lightRig>
          </a:scene3d>
          <a:sp3d extrusionH="12700" prstMaterial="plastic">
            <a:bevelT w="38100" h="25400" prst="softRound"/>
            <a:contourClr>
              <a:schemeClr val="phClr"/>
            </a:contourClr>
          </a:sp3d>
        </a:effectStyle>
      </a:effectStyleLst>
      <a:bgFillStyleLst>
        <a:solidFill>
          <a:schemeClr val="phClr"/>
        </a:solidFill>
        <a:blipFill>
          <a:blip xmlns:r="http://schemas.openxmlformats.org/officeDocument/2006/relationships" r:embed="rId1">
            <a:duotone>
              <a:schemeClr val="phClr">
                <a:shade val="90000"/>
                <a:satMod val="140000"/>
              </a:schemeClr>
              <a:schemeClr val="phClr">
                <a:satMod val="120000"/>
              </a:schemeClr>
            </a:duotone>
          </a:blip>
          <a:tile tx="0" ty="0" sx="100000" sy="100000" flip="none" algn="tl"/>
        </a:blipFill>
        <a:blipFill>
          <a:blip xmlns:r="http://schemas.openxmlformats.org/officeDocument/2006/relationships" r:embed="rId2">
            <a:duotone>
              <a:schemeClr val="phClr">
                <a:shade val="90000"/>
                <a:satMod val="140000"/>
              </a:schemeClr>
              <a:schemeClr val="phClr">
                <a:satMod val="120000"/>
              </a:schemeClr>
            </a:duotone>
          </a:blip>
          <a:tile tx="0" ty="0" sx="100000" sy="100000" flip="none" algn="tl"/>
        </a:blip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Median.thmx</Template>
  <TotalTime>2343</TotalTime>
  <Words>1514</Words>
  <Application>Microsoft Macintosh PowerPoint</Application>
  <PresentationFormat>On-screen Show (4:3)</PresentationFormat>
  <Paragraphs>118</Paragraphs>
  <Slides>32</Slides>
  <Notes>3</Notes>
  <HiddenSlides>0</HiddenSlides>
  <MMClips>0</MMClips>
  <ScaleCrop>false</ScaleCrop>
  <HeadingPairs>
    <vt:vector size="4" baseType="variant">
      <vt:variant>
        <vt:lpstr>Design Template</vt:lpstr>
      </vt:variant>
      <vt:variant>
        <vt:i4>1</vt:i4>
      </vt:variant>
      <vt:variant>
        <vt:lpstr>Slide Titles</vt:lpstr>
      </vt:variant>
      <vt:variant>
        <vt:i4>32</vt:i4>
      </vt:variant>
    </vt:vector>
  </HeadingPairs>
  <TitlesOfParts>
    <vt:vector size="33" baseType="lpstr">
      <vt:lpstr>Median</vt:lpstr>
      <vt:lpstr>Fuelling the Debate: The English Corn Law returns, the Corn Laws and the birth of political economy</vt:lpstr>
      <vt:lpstr>Quick Overview</vt:lpstr>
      <vt:lpstr>Adam Smith’s Wealth of Nations</vt:lpstr>
      <vt:lpstr>Anatomy of British Grain Markets</vt:lpstr>
      <vt:lpstr>Market Towns and Market Fairs</vt:lpstr>
      <vt:lpstr>Slide 6</vt:lpstr>
      <vt:lpstr>Private Marketing in England</vt:lpstr>
      <vt:lpstr>What are the Corn Returns?</vt:lpstr>
      <vt:lpstr>John Houghton’s Collection</vt:lpstr>
      <vt:lpstr>Slide 10</vt:lpstr>
      <vt:lpstr>Universal Magazine, August 1758</vt:lpstr>
      <vt:lpstr>Slide 12</vt:lpstr>
      <vt:lpstr>London Gazette (1831)</vt:lpstr>
      <vt:lpstr>The Corn Returns Online</vt:lpstr>
      <vt:lpstr>Slide 15</vt:lpstr>
      <vt:lpstr>Data Analysis</vt:lpstr>
      <vt:lpstr>Slide 17</vt:lpstr>
      <vt:lpstr>Slide 18</vt:lpstr>
      <vt:lpstr>Research programme at CFH</vt:lpstr>
      <vt:lpstr>Agricultural versus Industrial Prices</vt:lpstr>
      <vt:lpstr>Corn Laws in their infancy</vt:lpstr>
      <vt:lpstr>Corn Returns and Policy Choices</vt:lpstr>
      <vt:lpstr>Corn Returns and the Excise</vt:lpstr>
      <vt:lpstr>View from a grain merchant</vt:lpstr>
      <vt:lpstr>Gregory King’s Estimates of Average Household Diet (1695)</vt:lpstr>
      <vt:lpstr>How did the Corn Returns fuel debate?</vt:lpstr>
      <vt:lpstr>Malthus versus Ricardo</vt:lpstr>
      <vt:lpstr>Commutation of tithes</vt:lpstr>
      <vt:lpstr>RBT Agricultural Rents  compared with TBA , Clark and Kerridge (£ per acre)</vt:lpstr>
      <vt:lpstr>Conclusions</vt:lpstr>
      <vt:lpstr>Further Reading</vt:lpstr>
      <vt:lpstr>Acknowledgements</vt:lpstr>
    </vt:vector>
  </TitlesOfParts>
  <Company>Newnham College</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Fuelling the Debate: The English Corn Law returns, the Corn Laws and the birth of political economy</dc:title>
  <dc:creator>D'Maris Coffman</dc:creator>
  <cp:lastModifiedBy>D'Maris Coffman</cp:lastModifiedBy>
  <cp:revision>5</cp:revision>
  <dcterms:created xsi:type="dcterms:W3CDTF">2013-12-08T20:57:39Z</dcterms:created>
  <dcterms:modified xsi:type="dcterms:W3CDTF">2013-12-10T12:01:19Z</dcterms:modified>
</cp:coreProperties>
</file>