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9" r:id="rId2"/>
    <p:sldId id="476" r:id="rId3"/>
    <p:sldId id="422" r:id="rId4"/>
    <p:sldId id="477" r:id="rId5"/>
    <p:sldId id="488" r:id="rId6"/>
    <p:sldId id="489" r:id="rId7"/>
    <p:sldId id="490" r:id="rId8"/>
    <p:sldId id="491" r:id="rId9"/>
    <p:sldId id="496" r:id="rId10"/>
    <p:sldId id="497" r:id="rId11"/>
    <p:sldId id="498" r:id="rId12"/>
    <p:sldId id="499" r:id="rId13"/>
    <p:sldId id="500" r:id="rId14"/>
    <p:sldId id="492" r:id="rId15"/>
    <p:sldId id="493" r:id="rId16"/>
    <p:sldId id="494" r:id="rId17"/>
    <p:sldId id="495" r:id="rId18"/>
    <p:sldId id="512" r:id="rId19"/>
    <p:sldId id="509" r:id="rId20"/>
    <p:sldId id="511" r:id="rId21"/>
    <p:sldId id="513" r:id="rId22"/>
    <p:sldId id="501" r:id="rId23"/>
    <p:sldId id="514" r:id="rId24"/>
    <p:sldId id="503" r:id="rId25"/>
    <p:sldId id="515" r:id="rId26"/>
    <p:sldId id="516" r:id="rId27"/>
    <p:sldId id="517" r:id="rId28"/>
    <p:sldId id="518" r:id="rId29"/>
    <p:sldId id="519" r:id="rId30"/>
    <p:sldId id="520" r:id="rId31"/>
    <p:sldId id="504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9" r:id="rId40"/>
    <p:sldId id="530" r:id="rId41"/>
    <p:sldId id="528" r:id="rId42"/>
    <p:sldId id="531" r:id="rId43"/>
    <p:sldId id="545" r:id="rId44"/>
    <p:sldId id="546" r:id="rId45"/>
    <p:sldId id="547" r:id="rId46"/>
    <p:sldId id="532" r:id="rId47"/>
    <p:sldId id="533" r:id="rId48"/>
    <p:sldId id="534" r:id="rId49"/>
    <p:sldId id="536" r:id="rId50"/>
    <p:sldId id="537" r:id="rId51"/>
    <p:sldId id="538" r:id="rId52"/>
    <p:sldId id="539" r:id="rId53"/>
    <p:sldId id="540" r:id="rId54"/>
    <p:sldId id="541" r:id="rId55"/>
    <p:sldId id="542" r:id="rId56"/>
    <p:sldId id="544" r:id="rId57"/>
    <p:sldId id="543" r:id="rId58"/>
    <p:sldId id="381" r:id="rId59"/>
    <p:sldId id="42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66FF33"/>
    <a:srgbClr val="C2FFA3"/>
    <a:srgbClr val="D6FFC1"/>
    <a:srgbClr val="99FF66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850" autoAdjust="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73FB-57A6-464A-AD75-E7F5D569A2D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30B7-08D0-4614-A780-6EFA4B1A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0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B4BBF-8E79-4A8B-A6A5-F1E1B56D06B1}" type="datetimeFigureOut">
              <a:rPr lang="en-US" smtClean="0"/>
              <a:t>3/17/2014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0934-FD54-4FE1-B350-5A5C994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08/12/2012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Mathematics at Greenwich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22A9-0BF5-4F85-BB27-A0E868E08E9F}" type="datetimeFigureOut">
              <a:rPr lang="en-US" smtClean="0"/>
              <a:pPr/>
              <a:t>3/17/2014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2866" y="260648"/>
            <a:ext cx="7939574" cy="338437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Might as well toss a coin!</a:t>
            </a:r>
          </a:p>
          <a:p>
            <a:endParaRPr lang="en-GB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4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How random numbers help us </a:t>
            </a:r>
          </a:p>
          <a:p>
            <a:r>
              <a:rPr lang="en-GB" sz="4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find exact solutions</a:t>
            </a:r>
            <a:endParaRPr lang="en-GB" sz="4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GB" sz="3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Tony Mann, 17 March 2014</a:t>
            </a:r>
            <a:endParaRPr lang="en-GB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ma04\AppData\Local\Microsoft\Windows\Temporary Internet Files\Content.IE5\92J8813K\MC90043523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8742"/>
            <a:ext cx="1912546" cy="191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ma04\AppData\Local\Microsoft\Windows\Temporary Internet Files\Content.IE5\0OZTR8AT\MC9004363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18722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odds were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in 50</a:t>
            </a:r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96930"/>
              </p:ext>
            </p:extLst>
          </p:nvPr>
        </p:nvGraphicFramePr>
        <p:xfrm>
          <a:off x="1691680" y="3717032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3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odds were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in 50</a:t>
            </a:r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730607"/>
              </p:ext>
            </p:extLst>
          </p:nvPr>
        </p:nvGraphicFramePr>
        <p:xfrm>
          <a:off x="1691680" y="3717032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odds were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in 50</a:t>
            </a:r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83425"/>
              </p:ext>
            </p:extLst>
          </p:nvPr>
        </p:nvGraphicFramePr>
        <p:xfrm>
          <a:off x="1691680" y="3717032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8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odds were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strike="dblStrik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in 50</a:t>
            </a:r>
            <a:endParaRPr lang="en-GB" sz="3600" strike="dblStrik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12383"/>
              </p:ext>
            </p:extLst>
          </p:nvPr>
        </p:nvGraphicFramePr>
        <p:xfrm>
          <a:off x="1691680" y="3717032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89881">
            <a:off x="5436096" y="2649687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  <a:latin typeface="Freestyle Script" pitchFamily="66" charset="0"/>
              </a:rPr>
              <a:t>1 in 8</a:t>
            </a:r>
            <a:endParaRPr lang="en-GB" sz="6000" b="1" dirty="0">
              <a:solidFill>
                <a:srgbClr val="FF000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836712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Think of a random number 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1 and 100</a:t>
            </a:r>
          </a:p>
        </p:txBody>
      </p:sp>
    </p:spTree>
    <p:extLst>
      <p:ext uri="{BB962C8B-B14F-4D97-AF65-F5344CB8AC3E}">
        <p14:creationId xmlns:p14="http://schemas.microsoft.com/office/powerpoint/2010/main" val="16370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number is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339752" y="2708920"/>
            <a:ext cx="4752528" cy="297748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131840" y="3717031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integer</a:t>
            </a:r>
            <a:endParaRPr lang="en-GB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836712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Think of any random number you like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integer, rational, irrational, …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whatever</a:t>
            </a:r>
          </a:p>
        </p:txBody>
      </p:sp>
    </p:spTree>
    <p:extLst>
      <p:ext uri="{BB962C8B-B14F-4D97-AF65-F5344CB8AC3E}">
        <p14:creationId xmlns:p14="http://schemas.microsoft.com/office/powerpoint/2010/main" val="42835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number is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539552" y="2256547"/>
            <a:ext cx="8712968" cy="410445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19672" y="335699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expressible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less time than 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age of the universe</a:t>
            </a:r>
            <a:endParaRPr lang="en-GB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908720"/>
            <a:ext cx="7992888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probability that an integer chosen at random is divisible by 7?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{1, 2, 3, 4, 5, 6, 7, 8, 9, 10, 11, 12,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13, 14, 15, 16, 17, 18, 19, 20, 21,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22, 23, 24, 25, 26, 27, 28, …}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Clearly it’s 1 in 7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908720"/>
            <a:ext cx="7992888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probability that an integer chosen at random is divisible by 7?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{1, 2, 3, 4, 5, 6,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8, 9, 10, 11, 12,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15, 16, 17, 18, 19, 20,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22, 23, 24, 25, 26, 27,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…}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Clearly it’s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in 7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04\AppData\Local\Microsoft\Windows\Temporary Internet Files\Content.IE5\92J8813K\MC90044051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10445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42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908720"/>
            <a:ext cx="7992888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probability that an integer chosen at random is divisible by 7?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{1, 7, 2, 14, 3, 21, 4, 28, 5, 35,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6, 42, 8, 49, 9, 56, 10, 63, 11,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70, 12, 77, 13, 84, 15, 91, …}</a:t>
            </a:r>
          </a:p>
          <a:p>
            <a:pPr algn="ctr"/>
            <a:endParaRPr lang="en-GB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Clearly it’s 1 in 7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908720"/>
            <a:ext cx="7992888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probability that an integer chosen at random is divisible by 7?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{1,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3,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4,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5,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8,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9,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10,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11, 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12,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13,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15,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91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…}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Clearly it’s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in 2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4" y="1988840"/>
            <a:ext cx="34036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32" y="1988840"/>
            <a:ext cx="35179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689" y="548680"/>
            <a:ext cx="5688631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Fisher v Burnside</a:t>
            </a:r>
          </a:p>
        </p:txBody>
      </p:sp>
    </p:spTree>
    <p:extLst>
      <p:ext uri="{BB962C8B-B14F-4D97-AF65-F5344CB8AC3E}">
        <p14:creationId xmlns:p14="http://schemas.microsoft.com/office/powerpoint/2010/main" val="23590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689" y="548680"/>
            <a:ext cx="5688631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The Doomsday Argument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560" y="1988840"/>
            <a:ext cx="7992888" cy="460851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I am the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person to have been born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then with 95% probability total number of humans who will ever live is &lt; 20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endParaRPr lang="en-GB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 human race can’t expect more than another 9000 years.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(Argument worked for estimating number of German tanks being produced in WW2!)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1124744"/>
            <a:ext cx="4464496" cy="475252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tossing a coin help with important decisions?</a:t>
            </a:r>
            <a:endParaRPr lang="en-GB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84784"/>
            <a:ext cx="2594606" cy="36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22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1720" y="548680"/>
            <a:ext cx="4968551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Buridan’s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0988"/>
            <a:ext cx="4608512" cy="454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3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548680"/>
            <a:ext cx="7560840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Buridan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Pope Clement VI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32695"/>
            <a:ext cx="3672408" cy="422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0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91680" y="548680"/>
            <a:ext cx="583264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Ching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816424" cy="470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08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548680"/>
            <a:ext cx="8640960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Coin-tossing to answer maths questions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1600" y="2348880"/>
            <a:ext cx="7200800" cy="32403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value of </a:t>
            </a:r>
          </a:p>
          <a:p>
            <a:pPr algn="ctr"/>
            <a:r>
              <a:rPr lang="el-GR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63888" y="548680"/>
            <a:ext cx="2088232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2348880"/>
            <a:ext cx="7200800" cy="136815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Ratio of circumference of circle to diameter</a:t>
            </a:r>
            <a:endParaRPr lang="en-GB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600" y="4509120"/>
            <a:ext cx="7200800" cy="136815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3.14159 </a:t>
            </a:r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26535 …</a:t>
            </a:r>
            <a:endParaRPr lang="en-GB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04\AppData\Local\Microsoft\Windows\Temporary Internet Files\Content.IE5\CJRYEYVV\MC9002411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9043" r="8090" b="8127"/>
          <a:stretch/>
        </p:blipFill>
        <p:spPr bwMode="auto">
          <a:xfrm>
            <a:off x="5215317" y="2060848"/>
            <a:ext cx="3029091" cy="299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7" descr="C:\Users\ma04\AppData\Local\Microsoft\Windows\Temporary Internet Files\Content.IE5\0OZTR8AT\MC900301338[1].wmf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528392" cy="297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840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Formulae for  </a:t>
            </a:r>
            <a:r>
              <a:rPr lang="el-G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en-GB" sz="4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2810" y="2348880"/>
                <a:ext cx="7363526" cy="1008112"/>
              </a:xfrm>
              <a:prstGeom prst="roundRect">
                <a:avLst>
                  <a:gd name="adj" fmla="val 19907"/>
                </a:avLst>
              </a:prstGeom>
              <a:solidFill>
                <a:schemeClr val="bg1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Gregory-Leibniz: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en-GB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GB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10" y="2348880"/>
                <a:ext cx="7363526" cy="1008112"/>
              </a:xfrm>
              <a:prstGeom prst="roundRect">
                <a:avLst>
                  <a:gd name="adj" fmla="val 19907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51520" y="4077072"/>
                <a:ext cx="7344816" cy="1008112"/>
              </a:xfrm>
              <a:prstGeom prst="roundRect">
                <a:avLst>
                  <a:gd name="adj" fmla="val 19907"/>
                </a:avLst>
              </a:prstGeom>
              <a:solidFill>
                <a:schemeClr val="bg1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GB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Machin</a:t>
                </a:r>
                <a:r>
                  <a:rPr lang="en-GB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=4 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239</m:t>
                            </m:r>
                          </m:den>
                        </m:f>
                      </m:e>
                    </m:func>
                  </m:oMath>
                </a14:m>
                <a:endParaRPr lang="en-GB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GB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77072"/>
                <a:ext cx="7344816" cy="1008112"/>
              </a:xfrm>
              <a:prstGeom prst="roundRect">
                <a:avLst>
                  <a:gd name="adj" fmla="val 1990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76" y="3789040"/>
            <a:ext cx="958264" cy="119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51520" y="5661248"/>
                <a:ext cx="7344816" cy="1008112"/>
              </a:xfrm>
              <a:prstGeom prst="roundRect">
                <a:avLst>
                  <a:gd name="adj" fmla="val 19907"/>
                </a:avLst>
              </a:prstGeom>
              <a:solidFill>
                <a:schemeClr val="bg1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GB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Ramanujan</a:t>
                </a:r>
                <a:r>
                  <a:rPr lang="en-GB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9801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!(1103+ 26390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!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396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GB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661248"/>
                <a:ext cx="7344816" cy="1008112"/>
              </a:xfrm>
              <a:prstGeom prst="roundRect">
                <a:avLst>
                  <a:gd name="adj" fmla="val 1990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6" y="2150988"/>
            <a:ext cx="958144" cy="1206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76" y="5323658"/>
            <a:ext cx="1040456" cy="142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1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Finding </a:t>
            </a:r>
            <a:r>
              <a:rPr lang="el-G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throwing darts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988840"/>
            <a:ext cx="280831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971600" y="1988840"/>
            <a:ext cx="2808312" cy="28716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283968" y="1844824"/>
            <a:ext cx="4608512" cy="325903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Circle of radius 1 in square of side 2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of square = 4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of circle = </a:t>
            </a:r>
            <a:r>
              <a:rPr lang="el-G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en-GB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373216"/>
            <a:ext cx="8640960" cy="12961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 randomly chosen point in square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lies inside circle is </a:t>
            </a:r>
            <a:r>
              <a:rPr lang="el-G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/4</a:t>
            </a:r>
            <a:endParaRPr lang="en-GB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method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1844824"/>
            <a:ext cx="8640960" cy="468052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Generate two random numbers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</a:t>
            </a:r>
            <a:r>
              <a:rPr lang="en-GB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between 0 and 1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&lt; 1?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this repeatedly and count proportion lying within quarter-circle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gives an estimate for </a:t>
            </a:r>
            <a:r>
              <a:rPr lang="el-G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/4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you really want to know</a:t>
            </a:r>
            <a:r>
              <a:rPr lang="el-GR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1844824"/>
            <a:ext cx="4752528" cy="468052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I wish I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Could calculate pi.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I have a large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container of coffee?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60259"/>
            <a:ext cx="2444338" cy="364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94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Monte Carlo Method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3528" y="2005336"/>
            <a:ext cx="4769006" cy="45365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random numbers to get an approximate solution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don’t need any sophisticated maths or a formula for the answer to our problem!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937742"/>
            <a:ext cx="3074561" cy="230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507929"/>
            <a:ext cx="3096344" cy="2055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89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Buffon’s Needle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3848" y="2001763"/>
            <a:ext cx="5796136" cy="428574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Drop needles length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randomly on floor of planks of width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 a needle crosses line between planks is 2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 / t</a:t>
            </a:r>
            <a:r>
              <a:rPr lang="el-GR" sz="3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π</a:t>
            </a:r>
            <a:endParaRPr lang="en-GB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we drop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needles and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cross lines, then </a:t>
            </a:r>
            <a:r>
              <a:rPr lang="el-GR" sz="3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π</a:t>
            </a:r>
            <a:r>
              <a:rPr lang="en-GB" sz="3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≈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ln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tm</a:t>
            </a:r>
            <a:endParaRPr lang="en-GB" sz="3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67172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88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happened?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2001763"/>
            <a:ext cx="8028384" cy="428574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3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π</a:t>
            </a:r>
            <a:r>
              <a:rPr lang="en-GB" sz="3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≈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ln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tm</a:t>
            </a:r>
          </a:p>
          <a:p>
            <a:pPr algn="ctr"/>
            <a:endParaRPr lang="en-GB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1,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= 2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 =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710,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 = 904</a:t>
            </a:r>
          </a:p>
          <a:p>
            <a:pPr algn="ctr"/>
            <a:endParaRPr lang="en-GB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approximation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x 710 x 2 / 904 x 1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355 / 113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3.14159292…</a:t>
            </a:r>
          </a:p>
          <a:p>
            <a:pPr algn="ctr"/>
            <a:endParaRPr lang="en-GB" sz="3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40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Monte Carlo Simulation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2001763"/>
            <a:ext cx="5472608" cy="416354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I know the result 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I’m looking for, 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can choose my parameters carefully!</a:t>
            </a: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a04\AppData\Local\Microsoft\Windows\Temporary Internet Files\Content.IE5\0OZTR8AT\MC9000448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2088232" cy="252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44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9552" y="2001763"/>
            <a:ext cx="5472608" cy="416354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we can also use random numbers to simulate complex real-life situations and find real solutions to business problems!</a:t>
            </a:r>
            <a:endParaRPr lang="en-GB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a04\AppData\Local\Microsoft\Windows\Temporary Internet Files\Content.IE5\0OZTR8AT\MC9000448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2088232" cy="252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Monte Carlo Simulation</a:t>
            </a:r>
          </a:p>
        </p:txBody>
      </p:sp>
    </p:spTree>
    <p:extLst>
      <p:ext uri="{BB962C8B-B14F-4D97-AF65-F5344CB8AC3E}">
        <p14:creationId xmlns:p14="http://schemas.microsoft.com/office/powerpoint/2010/main" val="20467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9552" y="2001763"/>
            <a:ext cx="5688632" cy="416354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many check-out staff should a supermarket roster for Sunday morning?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many nurses in Casualty on Saturday evening?</a:t>
            </a:r>
            <a:endParaRPr lang="en-GB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a04\AppData\Local\Microsoft\Windows\Temporary Internet Files\Content.IE5\0OZTR8AT\MC9000449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95" y="2003505"/>
            <a:ext cx="1821167" cy="179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ma04\AppData\Local\Microsoft\Windows\Temporary Internet Files\Content.IE5\CJRYEYVV\MC9004460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24900"/>
            <a:ext cx="1110155" cy="209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Monte Carlo Simulation</a:t>
            </a:r>
          </a:p>
        </p:txBody>
      </p:sp>
    </p:spTree>
    <p:extLst>
      <p:ext uri="{BB962C8B-B14F-4D97-AF65-F5344CB8AC3E}">
        <p14:creationId xmlns:p14="http://schemas.microsoft.com/office/powerpoint/2010/main" val="3909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84477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00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Modelling of disease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2001763"/>
            <a:ext cx="8136904" cy="416354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have a good model based on infection, transmission and recovery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 new disease arises, we don’t know the parameters (infection and recovery rates </a:t>
            </a: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Monte Carlo simulation for different parameters can show us what the likely outcomes are </a:t>
            </a: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“Hill-climbing”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19" y="2276872"/>
            <a:ext cx="665204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436096" y="2852936"/>
            <a:ext cx="1188132" cy="2952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148063" y="5805264"/>
            <a:ext cx="3240361" cy="57606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 maximum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20451" y="4149080"/>
            <a:ext cx="1071429" cy="1677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44286" y="5826514"/>
            <a:ext cx="3240361" cy="57606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maximum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 Theory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5616" y="2833749"/>
            <a:ext cx="3312368" cy="1499245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maths of strategic thinking</a:t>
            </a: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19" y="1988840"/>
            <a:ext cx="3109089" cy="4688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61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271"/>
            <a:ext cx="3816424" cy="580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24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 Theory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552" y="2001763"/>
            <a:ext cx="8136904" cy="416354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maths of competitive decision making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take into account your possible choices when making my decision, and you take mine into account when making yours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Penalty-taker and goalkeeper are each trying to out-guess the other</a:t>
            </a:r>
            <a:endParaRPr lang="en-GB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772816"/>
            <a:ext cx="4896544" cy="252028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Arsenal v Everton 8/3/14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68832"/>
            <a:ext cx="2592288" cy="589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91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916832"/>
            <a:ext cx="5832648" cy="328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Utd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 Liverpool 15/3/14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504" y="5517232"/>
            <a:ext cx="8856984" cy="108012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Steven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Gerrard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“I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maybe got a bit cocky with the last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penalty.”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just a good game theorist?</a:t>
            </a:r>
          </a:p>
        </p:txBody>
      </p:sp>
    </p:spTree>
    <p:extLst>
      <p:ext uri="{BB962C8B-B14F-4D97-AF65-F5344CB8AC3E}">
        <p14:creationId xmlns:p14="http://schemas.microsoft.com/office/powerpoint/2010/main" val="13464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Randomised Algorithms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27684" y="2276872"/>
            <a:ext cx="5688632" cy="380350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about an algorithm which gives a solution to our problem, but that solution may be incorrect?</a:t>
            </a:r>
          </a:p>
        </p:txBody>
      </p:sp>
    </p:spTree>
    <p:extLst>
      <p:ext uri="{BB962C8B-B14F-4D97-AF65-F5344CB8AC3E}">
        <p14:creationId xmlns:p14="http://schemas.microsoft.com/office/powerpoint/2010/main" val="34635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a large number </a:t>
            </a:r>
            <a:r>
              <a:rPr lang="en-GB" sz="4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prime?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552" y="2276872"/>
            <a:ext cx="7992888" cy="380350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Testing by trying every potential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divisor takes 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exponential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the size of </a:t>
            </a:r>
            <a:r>
              <a:rPr lang="en-GB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increases.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tell in 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polynomial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time?</a:t>
            </a:r>
          </a:p>
        </p:txBody>
      </p:sp>
    </p:spTree>
    <p:extLst>
      <p:ext uri="{BB962C8B-B14F-4D97-AF65-F5344CB8AC3E}">
        <p14:creationId xmlns:p14="http://schemas.microsoft.com/office/powerpoint/2010/main" val="37882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Fermat’s Theorem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520" y="2260012"/>
            <a:ext cx="8568952" cy="426533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prime, then for any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400" i="1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x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multiple of p</a:t>
            </a:r>
          </a:p>
          <a:p>
            <a:pPr algn="ctr"/>
            <a:endParaRPr lang="en-GB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 – to tell whether a large number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prime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generate lots of random integers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test this property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for some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property fails then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not prime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they all satisfy it, then there is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reason to believe that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number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prime</a:t>
            </a:r>
          </a:p>
        </p:txBody>
      </p:sp>
    </p:spTree>
    <p:extLst>
      <p:ext uri="{BB962C8B-B14F-4D97-AF65-F5344CB8AC3E}">
        <p14:creationId xmlns:p14="http://schemas.microsoft.com/office/powerpoint/2010/main" val="18758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9632" y="1628800"/>
            <a:ext cx="6552728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97969"/>
              </p:ext>
            </p:extLst>
          </p:nvPr>
        </p:nvGraphicFramePr>
        <p:xfrm>
          <a:off x="1835696" y="1935412"/>
          <a:ext cx="5472607" cy="4517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545"/>
                <a:gridCol w="1563827"/>
                <a:gridCol w="2124235"/>
              </a:tblGrid>
              <a:tr h="386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Match number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Toss won by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Match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won by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Drawn: A on top</a:t>
                      </a:r>
                      <a:endParaRPr lang="en-GB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Drawn: A on top</a:t>
                      </a:r>
                      <a:endParaRPr lang="en-GB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A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48501" y="546031"/>
            <a:ext cx="5559804" cy="79473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Toss in Cricket</a:t>
            </a:r>
          </a:p>
        </p:txBody>
      </p:sp>
    </p:spTree>
    <p:extLst>
      <p:ext uri="{BB962C8B-B14F-4D97-AF65-F5344CB8AC3E}">
        <p14:creationId xmlns:p14="http://schemas.microsoft.com/office/powerpoint/2010/main" val="5354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Carmichael Numbers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520" y="2260012"/>
            <a:ext cx="8568952" cy="380350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prime, then for any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400" i="1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x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multiple of p</a:t>
            </a:r>
          </a:p>
          <a:p>
            <a:pPr algn="ctr"/>
            <a:endParaRPr lang="en-GB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However, numbers like 561, 1105, 1729, 2465 and 2821 pass this test for all </a:t>
            </a:r>
            <a:r>
              <a:rPr lang="en-GB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but are 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prime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infinitely many such Carmichael numbers.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a large number </a:t>
            </a:r>
            <a:r>
              <a:rPr lang="en-GB" sz="4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prime?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2276872"/>
            <a:ext cx="8496944" cy="380350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Randomised algorithm (Miller and Rabin, 1976) will always be right if the input number is prime, and will report a composite number to be prime with small probability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Agrawal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Kayal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Saxena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(2004) have found a deterministic polynomial-time algorithm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Randomised algorithms are still </a:t>
            </a:r>
            <a:r>
              <a:rPr lang="en-GB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 faster!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computer scientist’s view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3968" y="2254297"/>
            <a:ext cx="4680520" cy="417646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Randomised algorithms are fine for everyday purposes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like controlling the launch of nuclear missiles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should only worry about using them for really important applications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like proving theorems in pure mathematics.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59106"/>
            <a:ext cx="2908319" cy="436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74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548680"/>
            <a:ext cx="7776864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best problem-solver of 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2970"/>
            <a:ext cx="3261320" cy="307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78" y="2276872"/>
            <a:ext cx="2447216" cy="307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82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Evolutionary algorithms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552" y="2276872"/>
            <a:ext cx="7992888" cy="380350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 with some possible solutions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random changes to these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best results as parents of next generation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Repeat for many generations</a:t>
            </a:r>
          </a:p>
        </p:txBody>
      </p:sp>
    </p:spTree>
    <p:extLst>
      <p:ext uri="{BB962C8B-B14F-4D97-AF65-F5344CB8AC3E}">
        <p14:creationId xmlns:p14="http://schemas.microsoft.com/office/powerpoint/2010/main" val="14251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552" y="2276872"/>
            <a:ext cx="4320480" cy="3803501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Timetabling problems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walking gait for robots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 shape for spacecraft antenna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2276871"/>
            <a:ext cx="3187291" cy="380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74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Evolutionary algorithms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39652" y="2276873"/>
            <a:ext cx="6264696" cy="15841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 solve problems you have no idea how to begin to solve!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GB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03648" y="4581128"/>
            <a:ext cx="6264696" cy="15841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you don’t learn anything about how to solve them!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en-GB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548680"/>
            <a:ext cx="6912768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 numbers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520" y="2060849"/>
            <a:ext cx="8640960" cy="864095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Address weaknesses of deterministic algorithms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3284985"/>
            <a:ext cx="8640960" cy="864095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Monte Carlo simulation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581128"/>
            <a:ext cx="8640960" cy="864095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Randomised algorithms probably give right answer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5805265"/>
            <a:ext cx="8640960" cy="864095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Evolutionary and genetic algorithms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50131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Many thanks to Noel-Ann Bradshaw, and everyone at Gresham College</a:t>
            </a:r>
            <a:endParaRPr lang="en-GB" sz="7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6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8000" dirty="0" smtClean="0">
                <a:latin typeface="Arial" pitchFamily="34" charset="0"/>
                <a:cs typeface="Arial" pitchFamily="34" charset="0"/>
              </a:rPr>
              <a:t>Slide design – thanks to Aoife Hunt and Noel-Ann Bradshaw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900" b="1" dirty="0" smtClean="0"/>
              <a:t>Picture credits</a:t>
            </a:r>
          </a:p>
          <a:p>
            <a:pPr marL="0" indent="0">
              <a:buNone/>
            </a:pPr>
            <a:r>
              <a:rPr lang="en-GB" sz="3700" dirty="0" smtClean="0"/>
              <a:t>Unless otherwise stated images are my own or Microsoft ClipArt.  </a:t>
            </a:r>
          </a:p>
          <a:p>
            <a:pPr marL="0" indent="0">
              <a:buNone/>
            </a:pPr>
            <a:r>
              <a:rPr lang="en-GB" sz="3700" dirty="0" smtClean="0"/>
              <a:t>Football penalty kick (Steven Pressley for Hearts against Gretna, Scottish Cup Final 2006): Davy Allan, Wikimedia Commons</a:t>
            </a:r>
          </a:p>
          <a:p>
            <a:pPr marL="0" indent="0">
              <a:buNone/>
            </a:pPr>
            <a:r>
              <a:rPr lang="en-GB" sz="3700" dirty="0" smtClean="0"/>
              <a:t>R.A. Fisher: unattributed, Wikimedia Commons</a:t>
            </a:r>
          </a:p>
          <a:p>
            <a:pPr marL="0" indent="0">
              <a:buNone/>
            </a:pPr>
            <a:r>
              <a:rPr lang="en-GB" sz="3700" dirty="0" smtClean="0"/>
              <a:t>William Burnside: unattributed, Wikimedia Commons</a:t>
            </a:r>
          </a:p>
          <a:p>
            <a:pPr marL="0" indent="0">
              <a:buNone/>
            </a:pPr>
            <a:r>
              <a:rPr lang="en-GB" sz="3700" dirty="0" err="1"/>
              <a:t>Buridan’s</a:t>
            </a:r>
            <a:r>
              <a:rPr lang="en-GB" sz="3700" dirty="0"/>
              <a:t> </a:t>
            </a:r>
            <a:r>
              <a:rPr lang="en-GB" sz="3700" dirty="0" smtClean="0"/>
              <a:t>ass:: W.A</a:t>
            </a:r>
            <a:r>
              <a:rPr lang="en-GB" sz="3700" dirty="0"/>
              <a:t>. Rogers, New York Herald, c.1900, Wikimedia </a:t>
            </a:r>
            <a:r>
              <a:rPr lang="en-GB" sz="3700" dirty="0" smtClean="0"/>
              <a:t>Commons</a:t>
            </a:r>
          </a:p>
          <a:p>
            <a:pPr marL="0" indent="0">
              <a:buNone/>
            </a:pPr>
            <a:r>
              <a:rPr lang="en-GB" sz="3700" i="1" dirty="0" smtClean="0"/>
              <a:t>I </a:t>
            </a:r>
            <a:r>
              <a:rPr lang="en-GB" sz="3700" i="1" dirty="0" err="1" smtClean="0"/>
              <a:t>Ching</a:t>
            </a:r>
            <a:r>
              <a:rPr lang="en-GB" sz="3700" dirty="0"/>
              <a:t>: Song Dynasty (960-1279</a:t>
            </a:r>
            <a:r>
              <a:rPr lang="en-GB" sz="3700" dirty="0" smtClean="0"/>
              <a:t>), Wikimedia Commons</a:t>
            </a:r>
          </a:p>
          <a:p>
            <a:pPr marL="0" indent="0">
              <a:buNone/>
            </a:pPr>
            <a:r>
              <a:rPr lang="en-GB" sz="3700" dirty="0" smtClean="0"/>
              <a:t>James Gregory: unattributed, Wikimedia Commons</a:t>
            </a:r>
          </a:p>
          <a:p>
            <a:pPr marL="0" indent="0">
              <a:buNone/>
            </a:pPr>
            <a:r>
              <a:rPr lang="en-GB" sz="3700" dirty="0" smtClean="0"/>
              <a:t>John </a:t>
            </a:r>
            <a:r>
              <a:rPr lang="en-GB" sz="3700" dirty="0" err="1" smtClean="0"/>
              <a:t>Machin</a:t>
            </a:r>
            <a:r>
              <a:rPr lang="en-GB" sz="3700" dirty="0" smtClean="0"/>
              <a:t>: unattributed, Wikimedia Commons</a:t>
            </a:r>
          </a:p>
          <a:p>
            <a:pPr marL="0" indent="0">
              <a:buNone/>
            </a:pPr>
            <a:r>
              <a:rPr lang="en-GB" sz="3700" dirty="0" smtClean="0"/>
              <a:t>S. </a:t>
            </a:r>
            <a:r>
              <a:rPr lang="en-GB" sz="3700" dirty="0" err="1" smtClean="0"/>
              <a:t>Ramanujan</a:t>
            </a:r>
            <a:r>
              <a:rPr lang="en-GB" sz="3700" dirty="0" smtClean="0"/>
              <a:t>: </a:t>
            </a:r>
            <a:r>
              <a:rPr lang="en-GB" sz="3700" dirty="0" err="1" smtClean="0"/>
              <a:t>Oberwolfach</a:t>
            </a:r>
            <a:r>
              <a:rPr lang="en-GB" sz="3700" dirty="0" smtClean="0"/>
              <a:t> Photo Collection, Wikimedia Commons</a:t>
            </a:r>
          </a:p>
          <a:p>
            <a:pPr marL="0" indent="0">
              <a:buNone/>
            </a:pPr>
            <a:r>
              <a:rPr lang="en-GB" sz="3700" dirty="0" smtClean="0"/>
              <a:t>Michael Keith, </a:t>
            </a:r>
            <a:r>
              <a:rPr lang="en-GB" sz="3700" i="1" dirty="0" smtClean="0"/>
              <a:t>Not a wake</a:t>
            </a:r>
            <a:r>
              <a:rPr lang="en-GB" sz="3700" dirty="0" smtClean="0"/>
              <a:t>, Vinculum Press, 2010</a:t>
            </a:r>
          </a:p>
          <a:p>
            <a:pPr marL="0" indent="0">
              <a:buNone/>
            </a:pPr>
            <a:r>
              <a:rPr lang="en-GB" sz="3700" dirty="0" smtClean="0"/>
              <a:t>Monte Carlo: </a:t>
            </a:r>
            <a:r>
              <a:rPr lang="en-GB" sz="3700" dirty="0" err="1" smtClean="0"/>
              <a:t>Hampus</a:t>
            </a:r>
            <a:r>
              <a:rPr lang="en-GB" sz="3700" dirty="0" smtClean="0"/>
              <a:t> </a:t>
            </a:r>
            <a:r>
              <a:rPr lang="en-GB" sz="3700" dirty="0" err="1" smtClean="0"/>
              <a:t>Cullin</a:t>
            </a:r>
            <a:r>
              <a:rPr lang="en-GB" sz="3700" dirty="0" smtClean="0"/>
              <a:t>, Wikimedia Commons</a:t>
            </a:r>
          </a:p>
          <a:p>
            <a:pPr marL="0" indent="0">
              <a:buNone/>
            </a:pPr>
            <a:r>
              <a:rPr lang="en-GB" sz="3700" dirty="0" smtClean="0"/>
              <a:t>Roulette wheel</a:t>
            </a:r>
            <a:r>
              <a:rPr lang="en-GB" sz="3700" dirty="0"/>
              <a:t>: Ralf </a:t>
            </a:r>
            <a:r>
              <a:rPr lang="en-GB" sz="3700" dirty="0" err="1" smtClean="0"/>
              <a:t>Roletschek</a:t>
            </a:r>
            <a:r>
              <a:rPr lang="en-GB" sz="3700" dirty="0" smtClean="0"/>
              <a:t>, Wikimedia Commons</a:t>
            </a:r>
          </a:p>
          <a:p>
            <a:pPr marL="0" indent="0">
              <a:buNone/>
            </a:pPr>
            <a:r>
              <a:rPr lang="en-GB" sz="3700" dirty="0" smtClean="0"/>
              <a:t>Comte du Buffon by </a:t>
            </a:r>
            <a:r>
              <a:rPr lang="en-GB" sz="3700" dirty="0"/>
              <a:t>François-Hubert </a:t>
            </a:r>
            <a:r>
              <a:rPr lang="en-GB" sz="3700" dirty="0" err="1" smtClean="0"/>
              <a:t>Drouais</a:t>
            </a:r>
            <a:r>
              <a:rPr lang="en-GB" sz="3700" dirty="0" smtClean="0"/>
              <a:t>: </a:t>
            </a:r>
            <a:r>
              <a:rPr lang="en-GB" sz="3700" dirty="0" err="1" smtClean="0"/>
              <a:t>Musée</a:t>
            </a:r>
            <a:r>
              <a:rPr lang="en-GB" sz="3700" dirty="0" smtClean="0"/>
              <a:t> Buffon, </a:t>
            </a:r>
            <a:r>
              <a:rPr lang="en-GB" sz="3700" dirty="0" err="1" smtClean="0"/>
              <a:t>Montbard</a:t>
            </a:r>
            <a:r>
              <a:rPr lang="en-GB" sz="3700" dirty="0" smtClean="0"/>
              <a:t>, Wikimedia Commons</a:t>
            </a:r>
          </a:p>
          <a:p>
            <a:pPr marL="0" indent="0">
              <a:buNone/>
            </a:pPr>
            <a:r>
              <a:rPr lang="en-GB" sz="3700" dirty="0" smtClean="0"/>
              <a:t>Hill-climbing function: </a:t>
            </a:r>
            <a:r>
              <a:rPr lang="en-GB" sz="3700" dirty="0" err="1" smtClean="0"/>
              <a:t>Headlessplatter</a:t>
            </a:r>
            <a:r>
              <a:rPr lang="en-GB" sz="3700" dirty="0" smtClean="0"/>
              <a:t>, Wikimedia Commons </a:t>
            </a:r>
          </a:p>
          <a:p>
            <a:pPr marL="0" indent="0">
              <a:buNone/>
            </a:pPr>
            <a:r>
              <a:rPr lang="en-GB" sz="3700" dirty="0" smtClean="0"/>
              <a:t>Michael Suk-Young </a:t>
            </a:r>
            <a:r>
              <a:rPr lang="en-GB" sz="3700" dirty="0" err="1" smtClean="0"/>
              <a:t>Chwe</a:t>
            </a:r>
            <a:r>
              <a:rPr lang="en-GB" sz="3700" dirty="0" smtClean="0"/>
              <a:t>, </a:t>
            </a:r>
            <a:r>
              <a:rPr lang="en-GB" sz="3700" i="1" dirty="0" smtClean="0"/>
              <a:t>Jane Austen, Game </a:t>
            </a:r>
            <a:r>
              <a:rPr lang="en-GB" sz="3700" i="1" dirty="0" err="1" smtClean="0"/>
              <a:t>Theorist</a:t>
            </a:r>
            <a:r>
              <a:rPr lang="en-GB" sz="3700" dirty="0" err="1" smtClean="0"/>
              <a:t>L</a:t>
            </a:r>
            <a:r>
              <a:rPr lang="en-GB" sz="3700" dirty="0"/>
              <a:t>;</a:t>
            </a:r>
            <a:r>
              <a:rPr lang="en-GB" sz="3700" dirty="0" smtClean="0"/>
              <a:t> Princeton  University Press, 2013</a:t>
            </a:r>
          </a:p>
          <a:p>
            <a:pPr marL="0" indent="0">
              <a:buNone/>
            </a:pPr>
            <a:r>
              <a:rPr lang="en-GB" sz="3700" dirty="0" err="1"/>
              <a:t>Mikel</a:t>
            </a:r>
            <a:r>
              <a:rPr lang="en-GB" sz="3700" dirty="0"/>
              <a:t> </a:t>
            </a:r>
            <a:r>
              <a:rPr lang="en-GB" sz="3700" dirty="0" err="1"/>
              <a:t>Arteta</a:t>
            </a:r>
            <a:r>
              <a:rPr lang="en-GB" sz="3700" dirty="0"/>
              <a:t>: Ronnie Macdonald, Wikimedia </a:t>
            </a:r>
            <a:r>
              <a:rPr lang="en-GB" sz="3700" dirty="0" smtClean="0"/>
              <a:t>Commons</a:t>
            </a:r>
          </a:p>
          <a:p>
            <a:pPr marL="0" indent="0">
              <a:buNone/>
            </a:pPr>
            <a:r>
              <a:rPr lang="en-GB" sz="3700" dirty="0" smtClean="0"/>
              <a:t>Steven </a:t>
            </a:r>
            <a:r>
              <a:rPr lang="en-GB" sz="3700" dirty="0" err="1" smtClean="0"/>
              <a:t>Gerrard</a:t>
            </a:r>
            <a:r>
              <a:rPr lang="en-GB" sz="3700" dirty="0" smtClean="0"/>
              <a:t> penalty, Manchester </a:t>
            </a:r>
            <a:r>
              <a:rPr lang="en-GB" sz="3700" dirty="0" err="1" smtClean="0"/>
              <a:t>Utd</a:t>
            </a:r>
            <a:r>
              <a:rPr lang="en-GB" sz="3700" dirty="0" smtClean="0"/>
              <a:t> v Liverpool, 15 March 2014: BBC</a:t>
            </a:r>
          </a:p>
          <a:p>
            <a:pPr marL="0" indent="0">
              <a:buNone/>
            </a:pPr>
            <a:r>
              <a:rPr lang="en-GB" sz="3700" dirty="0" smtClean="0"/>
              <a:t>Scott Aaronson, </a:t>
            </a:r>
            <a:r>
              <a:rPr lang="en-GB" sz="3700" i="1" dirty="0" smtClean="0"/>
              <a:t>Quantum Computing since Democritus</a:t>
            </a:r>
            <a:r>
              <a:rPr lang="en-GB" sz="3700" dirty="0" smtClean="0"/>
              <a:t>: Cambridge University Press, 2013</a:t>
            </a:r>
          </a:p>
          <a:p>
            <a:pPr marL="0" indent="0">
              <a:buNone/>
            </a:pPr>
            <a:r>
              <a:rPr lang="en-GB" sz="3700" dirty="0" smtClean="0"/>
              <a:t>Darwin’s Finches: John Gould, from </a:t>
            </a:r>
            <a:r>
              <a:rPr lang="en-GB" sz="3700" i="1" dirty="0" smtClean="0"/>
              <a:t>The Voyage of the Beagle</a:t>
            </a:r>
            <a:r>
              <a:rPr lang="en-GB" sz="3700" dirty="0" smtClean="0"/>
              <a:t>, 1845, Wikimedia Commons</a:t>
            </a:r>
          </a:p>
          <a:p>
            <a:pPr marL="0" indent="0">
              <a:buNone/>
            </a:pPr>
            <a:r>
              <a:rPr lang="en-GB" sz="3700" dirty="0" smtClean="0"/>
              <a:t>Charles Darwin: Julia Margaret Cameron, 1868, Wikimedia Commons</a:t>
            </a:r>
          </a:p>
          <a:p>
            <a:pPr marL="0" indent="0">
              <a:buNone/>
            </a:pPr>
            <a:r>
              <a:rPr lang="en-GB" sz="3700" dirty="0" smtClean="0"/>
              <a:t>ST5 Satellites  </a:t>
            </a:r>
            <a:r>
              <a:rPr lang="en-GB" sz="3700" dirty="0"/>
              <a:t>X-Band </a:t>
            </a:r>
            <a:r>
              <a:rPr lang="en-GB" sz="3700" dirty="0" smtClean="0"/>
              <a:t>Antenna: NASA, Wikimedia Commons </a:t>
            </a:r>
            <a:endParaRPr lang="en-GB" sz="3700" dirty="0"/>
          </a:p>
          <a:p>
            <a:pPr marL="0" indent="0">
              <a:buNone/>
            </a:pPr>
            <a:endParaRPr lang="en-GB" sz="37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332656"/>
            <a:ext cx="8640960" cy="112777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Acknowledgments and picture credits</a:t>
            </a: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332656"/>
            <a:ext cx="6552728" cy="112777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 for listening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63688" y="2204864"/>
            <a:ext cx="5616624" cy="27363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a.mann@gre.ac.uk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@</a:t>
            </a:r>
            <a:r>
              <a:rPr lang="en-GB" sz="4400" dirty="0" err="1" smtClean="0">
                <a:solidFill>
                  <a:schemeClr val="tx1"/>
                </a:solidFill>
              </a:rPr>
              <a:t>Tony_Mann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04\AppData\Local\Microsoft\Windows\Temporary Internet Files\Content.IE5\0OZTR8AT\MP9004254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077072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3689" y="548680"/>
            <a:ext cx="5688631" cy="10801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volunteer please!</a:t>
            </a:r>
          </a:p>
        </p:txBody>
      </p:sp>
    </p:spTree>
    <p:extLst>
      <p:ext uri="{BB962C8B-B14F-4D97-AF65-F5344CB8AC3E}">
        <p14:creationId xmlns:p14="http://schemas.microsoft.com/office/powerpoint/2010/main" val="40671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836712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Think of a random number between 1 and 50</a:t>
            </a: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two digits, both of them odd</a:t>
            </a: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not both the same</a:t>
            </a:r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number is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339752" y="2708920"/>
            <a:ext cx="4752528" cy="297748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283968" y="3573016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GB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052736"/>
            <a:ext cx="856895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odds were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in 50</a:t>
            </a:r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6506"/>
              </p:ext>
            </p:extLst>
          </p:nvPr>
        </p:nvGraphicFramePr>
        <p:xfrm>
          <a:off x="1691680" y="3717032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1824</Words>
  <Application>Microsoft Office PowerPoint</Application>
  <PresentationFormat>On-screen Show (4:3)</PresentationFormat>
  <Paragraphs>440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</dc:title>
  <dc:creator>Dunfermline</dc:creator>
  <cp:lastModifiedBy>Tony Mann</cp:lastModifiedBy>
  <cp:revision>236</cp:revision>
  <cp:lastPrinted>2014-03-17T08:01:10Z</cp:lastPrinted>
  <dcterms:created xsi:type="dcterms:W3CDTF">2012-12-05T19:13:41Z</dcterms:created>
  <dcterms:modified xsi:type="dcterms:W3CDTF">2014-03-17T08:43:07Z</dcterms:modified>
</cp:coreProperties>
</file>