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69" r:id="rId2"/>
    <p:sldId id="311" r:id="rId3"/>
    <p:sldId id="429" r:id="rId4"/>
    <p:sldId id="430" r:id="rId5"/>
    <p:sldId id="447" r:id="rId6"/>
    <p:sldId id="448" r:id="rId7"/>
    <p:sldId id="431" r:id="rId8"/>
    <p:sldId id="432" r:id="rId9"/>
    <p:sldId id="434" r:id="rId10"/>
    <p:sldId id="435" r:id="rId11"/>
    <p:sldId id="436" r:id="rId12"/>
    <p:sldId id="437" r:id="rId13"/>
    <p:sldId id="450" r:id="rId14"/>
    <p:sldId id="438" r:id="rId15"/>
    <p:sldId id="489" r:id="rId16"/>
    <p:sldId id="439" r:id="rId17"/>
    <p:sldId id="453" r:id="rId18"/>
    <p:sldId id="460" r:id="rId19"/>
    <p:sldId id="462" r:id="rId20"/>
    <p:sldId id="461" r:id="rId21"/>
    <p:sldId id="463" r:id="rId22"/>
    <p:sldId id="464" r:id="rId23"/>
    <p:sldId id="490" r:id="rId24"/>
    <p:sldId id="441" r:id="rId25"/>
    <p:sldId id="451" r:id="rId26"/>
    <p:sldId id="442" r:id="rId27"/>
    <p:sldId id="443" r:id="rId28"/>
    <p:sldId id="444" r:id="rId29"/>
    <p:sldId id="445" r:id="rId30"/>
    <p:sldId id="446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87" r:id="rId41"/>
    <p:sldId id="475" r:id="rId42"/>
    <p:sldId id="474" r:id="rId43"/>
    <p:sldId id="476" r:id="rId44"/>
    <p:sldId id="477" r:id="rId45"/>
    <p:sldId id="478" r:id="rId46"/>
    <p:sldId id="479" r:id="rId47"/>
    <p:sldId id="486" r:id="rId48"/>
    <p:sldId id="488" r:id="rId49"/>
    <p:sldId id="480" r:id="rId50"/>
    <p:sldId id="481" r:id="rId51"/>
    <p:sldId id="482" r:id="rId52"/>
    <p:sldId id="483" r:id="rId53"/>
    <p:sldId id="484" r:id="rId54"/>
    <p:sldId id="485" r:id="rId55"/>
    <p:sldId id="427" r:id="rId56"/>
    <p:sldId id="38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CF1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71" autoAdjust="0"/>
  </p:normalViewPr>
  <p:slideViewPr>
    <p:cSldViewPr>
      <p:cViewPr>
        <p:scale>
          <a:sx n="60" d="100"/>
          <a:sy n="60" d="100"/>
        </p:scale>
        <p:origin x="-135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073FB-57A6-464A-AD75-E7F5D569A2DA}" type="datetimeFigureOut">
              <a:rPr lang="en-GB" smtClean="0"/>
              <a:pPr/>
              <a:t>15/04/2013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130B7-08D0-4614-A780-6EFA4B1A67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8908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B4BBF-8E79-4A8B-A6A5-F1E1B56D06B1}" type="datetimeFigureOut">
              <a:rPr lang="en-US" smtClean="0"/>
              <a:pPr/>
              <a:t>4/15/2013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B0934-FD54-4FE1-B350-5A5C99429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970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4/15/2013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4/15/2013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4/15/2013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08/12/2012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Mathematics at Greenwich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4/15/2013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4/15/2013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22A9-0BF5-4F85-BB27-A0E868E08E9F}" type="datetimeFigureOut">
              <a:rPr lang="en-US" smtClean="0"/>
              <a:pPr/>
              <a:t>4/15/2013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22A9-0BF5-4F85-BB27-A0E868E08E9F}" type="datetimeFigureOut">
              <a:rPr lang="en-US" smtClean="0"/>
              <a:pPr/>
              <a:t>4/15/2013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61396-0D54-414D-9103-4E3CE71F4B6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3" y="332656"/>
            <a:ext cx="8064895" cy="5976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/>
              <a:t>Proof by Computer</a:t>
            </a:r>
          </a:p>
          <a:p>
            <a:r>
              <a:rPr lang="en-GB" sz="6000" dirty="0" smtClean="0"/>
              <a:t>and Proof by Human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Tony Mann</a:t>
            </a:r>
            <a:endParaRPr lang="en-GB" sz="1800" dirty="0"/>
          </a:p>
          <a:p>
            <a:endParaRPr lang="en-GB" sz="3200" dirty="0" smtClean="0"/>
          </a:p>
          <a:p>
            <a:r>
              <a:rPr lang="en-GB" sz="3200" dirty="0" smtClean="0"/>
              <a:t>15 April 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79" r="10486"/>
          <a:stretch/>
        </p:blipFill>
        <p:spPr>
          <a:xfrm>
            <a:off x="117328" y="4420034"/>
            <a:ext cx="2510456" cy="2289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18" t="8648" r="714" b="-4811"/>
          <a:stretch/>
        </p:blipFill>
        <p:spPr>
          <a:xfrm>
            <a:off x="6742678" y="4509120"/>
            <a:ext cx="223955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0426" y="4509120"/>
            <a:ext cx="2204062" cy="2204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28" y="4420035"/>
            <a:ext cx="2487294" cy="2289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Proof by Mathematical Induction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63688" y="2204864"/>
            <a:ext cx="5616624" cy="280831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Proves an infinity of results in only two steps!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4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err="1" smtClean="0"/>
              <a:t>Reductio</a:t>
            </a:r>
            <a:r>
              <a:rPr lang="en-GB" dirty="0" smtClean="0"/>
              <a:t> </a:t>
            </a:r>
            <a:r>
              <a:rPr lang="en-GB" dirty="0"/>
              <a:t>ad absurdum</a:t>
            </a:r>
          </a:p>
          <a:p>
            <a:endParaRPr lang="en-GB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1187624" y="2204864"/>
            <a:ext cx="6696744" cy="360040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Proof by </a:t>
            </a:r>
            <a:r>
              <a:rPr lang="en-GB" sz="3200" dirty="0" smtClean="0">
                <a:solidFill>
                  <a:schemeClr val="tx1"/>
                </a:solidFill>
              </a:rPr>
              <a:t>Contradiction</a:t>
            </a: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We show that if our proposition is false, we have a contradiction,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so it must be true</a:t>
            </a:r>
            <a:endParaRPr lang="en-GB" sz="32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8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There are infinitely many prime numbers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95536" y="2132856"/>
            <a:ext cx="8208912" cy="374441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A </a:t>
            </a:r>
            <a:r>
              <a:rPr lang="en-GB" sz="3600" i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prime</a:t>
            </a:r>
            <a:r>
              <a:rPr lang="en-GB" sz="3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number is a number 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greater than 1 which is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divisible only by itself and 1</a:t>
            </a:r>
          </a:p>
          <a:p>
            <a:pPr marL="631825" algn="ctr"/>
            <a:endParaRPr lang="en-GB" sz="36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For example 13 is prime 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but 6 = 2x3 isn’t.</a:t>
            </a:r>
            <a:endParaRPr lang="en-GB" sz="36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0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There are infinitely many prime numbers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07504" y="1628800"/>
            <a:ext cx="8928992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Proof: Suppose there are only finitely many primes, so we can list them: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2, 3, 5, 7, 11, 13, …, p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where p is the largest prime.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Consider q = 2 x 3 x 5 x 7 x … x p + 1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Each prime divides q with remainder 1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So q isn’t divisible by any of our primes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Either q is prime or it is divisible by primes not in our list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So our list is incomplete.  We have a contradiction.  There cannot be only finitely many primes.</a:t>
            </a:r>
            <a:endParaRPr lang="en-GB" sz="28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5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Euclid’s </a:t>
            </a:r>
            <a:r>
              <a:rPr lang="en-GB" i="1" dirty="0" smtClean="0"/>
              <a:t>Elements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718" y="2564224"/>
            <a:ext cx="4051865" cy="2466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060848"/>
            <a:ext cx="2952328" cy="3473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115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Euclid’s Proposition 1</a:t>
            </a:r>
            <a:r>
              <a:rPr lang="en-GB" i="1" dirty="0" smtClean="0"/>
              <a:t> 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395536" y="1988840"/>
            <a:ext cx="4464496" cy="424847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Given a straight line,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one can construct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an equilateral triangle on it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092" y="2276872"/>
            <a:ext cx="369979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706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Euclid’s Axioms</a:t>
            </a:r>
            <a:r>
              <a:rPr lang="en-GB" i="1" dirty="0" smtClean="0"/>
              <a:t> 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251520" y="1916832"/>
            <a:ext cx="8568952" cy="475252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 smtClean="0">
                <a:solidFill>
                  <a:schemeClr val="tx1"/>
                </a:solidFill>
              </a:rPr>
              <a:t>Postulate </a:t>
            </a:r>
            <a:r>
              <a:rPr lang="en-GB" sz="2800" dirty="0">
                <a:solidFill>
                  <a:schemeClr val="tx1"/>
                </a:solidFill>
              </a:rPr>
              <a:t>1: It is possible to draw a straight line from any point to any </a:t>
            </a:r>
            <a:r>
              <a:rPr lang="en-GB" sz="2800" dirty="0" smtClean="0">
                <a:solidFill>
                  <a:schemeClr val="tx1"/>
                </a:solidFill>
              </a:rPr>
              <a:t>point</a:t>
            </a:r>
            <a:endParaRPr lang="en-GB" sz="1100" dirty="0" smtClean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Postulate </a:t>
            </a:r>
            <a:r>
              <a:rPr lang="en-GB" sz="2800" dirty="0">
                <a:solidFill>
                  <a:schemeClr val="tx1"/>
                </a:solidFill>
              </a:rPr>
              <a:t>2: </a:t>
            </a:r>
            <a:r>
              <a:rPr lang="en-GB" sz="2400" dirty="0">
                <a:solidFill>
                  <a:schemeClr val="tx1"/>
                </a:solidFill>
              </a:rPr>
              <a:t>It is possible to </a:t>
            </a:r>
            <a:r>
              <a:rPr lang="en-GB" sz="2800" dirty="0" smtClean="0">
                <a:solidFill>
                  <a:schemeClr val="tx1"/>
                </a:solidFill>
              </a:rPr>
              <a:t>extend a </a:t>
            </a:r>
            <a:r>
              <a:rPr lang="en-GB" sz="2800" dirty="0">
                <a:solidFill>
                  <a:schemeClr val="tx1"/>
                </a:solidFill>
              </a:rPr>
              <a:t>finite </a:t>
            </a:r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straight </a:t>
            </a:r>
            <a:r>
              <a:rPr lang="en-GB" sz="2800" dirty="0">
                <a:solidFill>
                  <a:schemeClr val="tx1"/>
                </a:solidFill>
              </a:rPr>
              <a:t>line continuously in a straight </a:t>
            </a:r>
            <a:r>
              <a:rPr lang="en-GB" sz="2800" dirty="0" smtClean="0">
                <a:solidFill>
                  <a:schemeClr val="tx1"/>
                </a:solidFill>
              </a:rPr>
              <a:t>line</a:t>
            </a:r>
            <a:endParaRPr lang="en-GB" sz="1100" dirty="0" smtClean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Postulate </a:t>
            </a:r>
            <a:r>
              <a:rPr lang="en-GB" sz="2800" dirty="0">
                <a:solidFill>
                  <a:schemeClr val="tx1"/>
                </a:solidFill>
              </a:rPr>
              <a:t>3: It is possible </a:t>
            </a:r>
            <a:r>
              <a:rPr lang="en-GB" sz="2800" dirty="0" smtClean="0">
                <a:solidFill>
                  <a:schemeClr val="tx1"/>
                </a:solidFill>
              </a:rPr>
              <a:t>to draw a </a:t>
            </a:r>
            <a:r>
              <a:rPr lang="en-GB" sz="2800" dirty="0">
                <a:solidFill>
                  <a:schemeClr val="tx1"/>
                </a:solidFill>
              </a:rPr>
              <a:t>circle with any centre and </a:t>
            </a:r>
            <a:r>
              <a:rPr lang="en-GB" sz="2800" dirty="0" smtClean="0">
                <a:solidFill>
                  <a:schemeClr val="tx1"/>
                </a:solidFill>
              </a:rPr>
              <a:t>any radius</a:t>
            </a:r>
            <a:endParaRPr lang="en-GB" sz="1100" dirty="0" smtClean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Postulate </a:t>
            </a:r>
            <a:r>
              <a:rPr lang="en-GB" sz="2800" dirty="0">
                <a:solidFill>
                  <a:schemeClr val="tx1"/>
                </a:solidFill>
              </a:rPr>
              <a:t>4: All right angles equal one another</a:t>
            </a:r>
          </a:p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28975" y="3586708"/>
            <a:ext cx="1857375" cy="158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543225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A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4829225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971600" y="1800771"/>
            <a:ext cx="3714750" cy="3500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Euclid’s Proposition 1</a:t>
            </a:r>
            <a:r>
              <a:rPr lang="en-GB" i="1" dirty="0" smtClean="0"/>
              <a:t> 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702446" y="5164180"/>
            <a:ext cx="4190034" cy="143317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Postulate 3: we can draw a circle centre A radius AB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1838" y="2276872"/>
            <a:ext cx="1528594" cy="1487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6704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28975" y="3586708"/>
            <a:ext cx="1857375" cy="158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543225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A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4829225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971600" y="1800771"/>
            <a:ext cx="3714750" cy="3500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Euclid’s Proposition 1</a:t>
            </a:r>
            <a:r>
              <a:rPr lang="en-GB" i="1" dirty="0" smtClean="0"/>
              <a:t> 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251520" y="5661248"/>
            <a:ext cx="8568952" cy="93610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Postulate 3: we can draw a circle centre </a:t>
            </a:r>
            <a:r>
              <a:rPr lang="en-GB" sz="2800" dirty="0" smtClean="0">
                <a:solidFill>
                  <a:schemeClr val="tx1"/>
                </a:solidFill>
              </a:rPr>
              <a:t>B radius </a:t>
            </a:r>
            <a:r>
              <a:rPr lang="en-GB" sz="2800" dirty="0">
                <a:solidFill>
                  <a:schemeClr val="tx1"/>
                </a:solidFill>
              </a:rPr>
              <a:t>AB</a:t>
            </a:r>
          </a:p>
        </p:txBody>
      </p:sp>
      <p:sp>
        <p:nvSpPr>
          <p:cNvPr id="10" name="Oval 9"/>
          <p:cNvSpPr/>
          <p:nvPr/>
        </p:nvSpPr>
        <p:spPr>
          <a:xfrm>
            <a:off x="2771800" y="1800771"/>
            <a:ext cx="3714750" cy="3500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1838" y="2276872"/>
            <a:ext cx="1528594" cy="1487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567311" y="209192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792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28975" y="3586708"/>
            <a:ext cx="1857375" cy="158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543225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A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4829225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971600" y="1800771"/>
            <a:ext cx="3714750" cy="3500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Euclid’s Proposition 1</a:t>
            </a:r>
            <a:r>
              <a:rPr lang="en-GB" i="1" dirty="0" smtClean="0"/>
              <a:t> 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251520" y="5661248"/>
            <a:ext cx="8568952" cy="93610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Postulate 1: we can draw a line drawing any two points so we can join A and C</a:t>
            </a:r>
          </a:p>
        </p:txBody>
      </p:sp>
      <p:sp>
        <p:nvSpPr>
          <p:cNvPr id="10" name="Oval 9"/>
          <p:cNvSpPr/>
          <p:nvPr/>
        </p:nvSpPr>
        <p:spPr>
          <a:xfrm>
            <a:off x="2771800" y="1800771"/>
            <a:ext cx="3714750" cy="3500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468587" y="2372599"/>
            <a:ext cx="1535113" cy="92868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1838" y="2276872"/>
            <a:ext cx="1528594" cy="1487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567311" y="209192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755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5122" y="3290132"/>
            <a:ext cx="4096194" cy="1529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2708919"/>
            <a:ext cx="4021097" cy="269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620688"/>
            <a:ext cx="4708031" cy="172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19831"/>
            <a:ext cx="3014234" cy="897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54" t="81503" r="27856"/>
          <a:stretch/>
        </p:blipFill>
        <p:spPr>
          <a:xfrm>
            <a:off x="2607365" y="5805264"/>
            <a:ext cx="4345892" cy="792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944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28975" y="3586708"/>
            <a:ext cx="1857375" cy="158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543225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A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4829225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971600" y="1800771"/>
            <a:ext cx="3714750" cy="3500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Euclid’s Proposition 1</a:t>
            </a:r>
            <a:r>
              <a:rPr lang="en-GB" i="1" dirty="0" smtClean="0"/>
              <a:t> 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251520" y="5661248"/>
            <a:ext cx="8568952" cy="93610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Postulate 1: </a:t>
            </a:r>
            <a:r>
              <a:rPr lang="en-GB" sz="2800" dirty="0" smtClean="0">
                <a:solidFill>
                  <a:schemeClr val="tx1"/>
                </a:solidFill>
              </a:rPr>
              <a:t>we </a:t>
            </a:r>
            <a:r>
              <a:rPr lang="en-GB" sz="2800" dirty="0">
                <a:solidFill>
                  <a:schemeClr val="tx1"/>
                </a:solidFill>
              </a:rPr>
              <a:t>can join </a:t>
            </a:r>
            <a:r>
              <a:rPr lang="en-GB" sz="2800" dirty="0" smtClean="0">
                <a:solidFill>
                  <a:schemeClr val="tx1"/>
                </a:solidFill>
              </a:rPr>
              <a:t>B </a:t>
            </a:r>
            <a:r>
              <a:rPr lang="en-GB" sz="2800" dirty="0">
                <a:solidFill>
                  <a:schemeClr val="tx1"/>
                </a:solidFill>
              </a:rPr>
              <a:t>and C</a:t>
            </a:r>
          </a:p>
        </p:txBody>
      </p:sp>
      <p:sp>
        <p:nvSpPr>
          <p:cNvPr id="10" name="Oval 9"/>
          <p:cNvSpPr/>
          <p:nvPr/>
        </p:nvSpPr>
        <p:spPr>
          <a:xfrm>
            <a:off x="2771800" y="1800771"/>
            <a:ext cx="3714750" cy="3500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468587" y="2372599"/>
            <a:ext cx="1535113" cy="92868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6"/>
          </p:cNvCxnSpPr>
          <p:nvPr/>
        </p:nvCxnSpPr>
        <p:spPr>
          <a:xfrm>
            <a:off x="3700488" y="2015876"/>
            <a:ext cx="985862" cy="1535114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1838" y="2276872"/>
            <a:ext cx="1528594" cy="1487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567311" y="209192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812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28975" y="3586708"/>
            <a:ext cx="1857375" cy="158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543225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A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4829225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971600" y="1800771"/>
            <a:ext cx="3714750" cy="3500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Euclid’s Proposition 1</a:t>
            </a:r>
            <a:r>
              <a:rPr lang="en-GB" i="1" dirty="0" smtClean="0"/>
              <a:t> 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79512" y="5661248"/>
            <a:ext cx="8712968" cy="93610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Now, AB = AC as they are both radii of the same circle with centre A.  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And </a:t>
            </a:r>
            <a:r>
              <a:rPr lang="en-GB" sz="2400" dirty="0">
                <a:solidFill>
                  <a:schemeClr val="tx1"/>
                </a:solidFill>
              </a:rPr>
              <a:t>AB = BC as they are both radii of the same circle with centre B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71800" y="1800771"/>
            <a:ext cx="3714750" cy="3500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468587" y="2372599"/>
            <a:ext cx="1535113" cy="92868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6"/>
          </p:cNvCxnSpPr>
          <p:nvPr/>
        </p:nvCxnSpPr>
        <p:spPr>
          <a:xfrm>
            <a:off x="3700488" y="2015876"/>
            <a:ext cx="985862" cy="1535114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1838" y="2276872"/>
            <a:ext cx="1528594" cy="1487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567311" y="209192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3957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828975" y="3586708"/>
            <a:ext cx="1857375" cy="158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543225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A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4829225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971600" y="1800771"/>
            <a:ext cx="3714750" cy="3500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Euclid’s Proposition 1</a:t>
            </a:r>
            <a:r>
              <a:rPr lang="en-GB" i="1" dirty="0" smtClean="0"/>
              <a:t> 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79512" y="5517232"/>
            <a:ext cx="8712968" cy="122413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And AC = BC since by Common Notion 1 “Things which equal the same thing also equal one another”.  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Hence </a:t>
            </a:r>
            <a:r>
              <a:rPr lang="en-GB" sz="2400" dirty="0">
                <a:solidFill>
                  <a:schemeClr val="tx1"/>
                </a:solidFill>
              </a:rPr>
              <a:t>AB = AC = BC and we have an equilateral triangle.</a:t>
            </a:r>
          </a:p>
        </p:txBody>
      </p:sp>
      <p:sp>
        <p:nvSpPr>
          <p:cNvPr id="10" name="Oval 9"/>
          <p:cNvSpPr/>
          <p:nvPr/>
        </p:nvSpPr>
        <p:spPr>
          <a:xfrm>
            <a:off x="2771800" y="1800771"/>
            <a:ext cx="3714750" cy="3500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468587" y="2372599"/>
            <a:ext cx="1535113" cy="92868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6"/>
          </p:cNvCxnSpPr>
          <p:nvPr/>
        </p:nvCxnSpPr>
        <p:spPr>
          <a:xfrm>
            <a:off x="3700488" y="2015876"/>
            <a:ext cx="985862" cy="1535114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1838" y="2276872"/>
            <a:ext cx="1528594" cy="1487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567311" y="209192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934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Proofs are checkable!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2268" y="2060848"/>
            <a:ext cx="6298084" cy="3881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805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512" y="1628800"/>
            <a:ext cx="8784976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1038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Proof by contradiction</a:t>
            </a:r>
          </a:p>
          <a:p>
            <a:pPr marL="4491038"/>
            <a:endParaRPr lang="en-GB" sz="28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4491038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Suppose P is inside the circle.</a:t>
            </a:r>
          </a:p>
          <a:p>
            <a:pPr marL="4491038"/>
            <a:endParaRPr lang="en-GB" sz="28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4491038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Take Q such that </a:t>
            </a:r>
          </a:p>
          <a:p>
            <a:pPr marL="4491038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OP.OQ = r</a:t>
            </a:r>
            <a:r>
              <a:rPr lang="en-GB" sz="2800" baseline="300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2</a:t>
            </a:r>
          </a:p>
          <a:p>
            <a:pPr marL="4127500"/>
            <a:endParaRPr lang="en-GB" sz="2800" baseline="300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4491038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R is midpoint of PQ: </a:t>
            </a:r>
          </a:p>
          <a:p>
            <a:pPr marL="4491038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U and V on perpendicular bisector</a:t>
            </a:r>
            <a:endParaRPr lang="en-GB" sz="28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79512" y="332656"/>
            <a:ext cx="8784976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Proposition: There is no point inside a circle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00" r="3250"/>
          <a:stretch/>
        </p:blipFill>
        <p:spPr>
          <a:xfrm>
            <a:off x="539552" y="1844824"/>
            <a:ext cx="4316506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9512" y="1628800"/>
            <a:ext cx="8784976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1038"/>
            <a:endParaRPr lang="en-GB" sz="24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4491038"/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Now OP = OR – RP</a:t>
            </a:r>
          </a:p>
          <a:p>
            <a:pPr marL="4491038"/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OQ = OR + RQ </a:t>
            </a:r>
          </a:p>
          <a:p>
            <a:pPr marL="4491038"/>
            <a:r>
              <a:rPr lang="en-GB" sz="24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	 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= OR + RP</a:t>
            </a:r>
          </a:p>
          <a:p>
            <a:pPr marL="4491038"/>
            <a:endParaRPr lang="en-GB" sz="24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4491038"/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OP.OQ</a:t>
            </a:r>
          </a:p>
          <a:p>
            <a:pPr marL="4491038"/>
            <a:r>
              <a:rPr lang="en-GB" sz="24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 = (OR – RP)(OR + RP)</a:t>
            </a:r>
          </a:p>
          <a:p>
            <a:pPr marL="4491038"/>
            <a:r>
              <a:rPr lang="en-GB" sz="24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 = OR</a:t>
            </a:r>
            <a:r>
              <a:rPr lang="en-GB" sz="2400" baseline="300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– RP</a:t>
            </a:r>
            <a:r>
              <a:rPr lang="en-GB" sz="2400" baseline="300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2</a:t>
            </a:r>
          </a:p>
          <a:p>
            <a:pPr marL="4491038"/>
            <a:endParaRPr lang="en-GB" sz="2400" baseline="300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4491038"/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We can apply Pythagoras:</a:t>
            </a:r>
          </a:p>
          <a:p>
            <a:pPr marL="712788"/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OR</a:t>
            </a:r>
            <a:r>
              <a:rPr lang="en-GB" sz="2400" baseline="300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= OU</a:t>
            </a:r>
            <a:r>
              <a:rPr lang="en-GB" sz="2400" baseline="300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– RU</a:t>
            </a:r>
            <a:r>
              <a:rPr lang="en-GB" sz="2400" baseline="300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and RP</a:t>
            </a:r>
            <a:r>
              <a:rPr lang="en-GB" sz="2400" baseline="300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= PU</a:t>
            </a:r>
            <a:r>
              <a:rPr lang="en-GB" sz="2400" baseline="300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– RU</a:t>
            </a:r>
            <a:r>
              <a:rPr lang="en-GB" sz="2400" baseline="300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2</a:t>
            </a:r>
            <a:r>
              <a:rPr lang="en-GB" sz="2400" baseline="300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</a:t>
            </a:r>
          </a:p>
          <a:p>
            <a:pPr marL="712788"/>
            <a:r>
              <a:rPr lang="en-GB" sz="24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So OP.OQ = </a:t>
            </a:r>
            <a:r>
              <a:rPr lang="en-GB" sz="2400" dirty="0">
                <a:solidFill>
                  <a:schemeClr val="tx1"/>
                </a:solidFill>
                <a:cs typeface="Courier New" pitchFamily="49" charset="0"/>
              </a:rPr>
              <a:t>OU</a:t>
            </a:r>
            <a:r>
              <a:rPr lang="en-GB" sz="2400" baseline="30000" dirty="0">
                <a:solidFill>
                  <a:schemeClr val="tx1"/>
                </a:solidFill>
                <a:cs typeface="Courier New" pitchFamily="49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cs typeface="Courier New" pitchFamily="49" charset="0"/>
              </a:rPr>
              <a:t> – RU</a:t>
            </a:r>
            <a:r>
              <a:rPr lang="en-GB" sz="2400" baseline="30000" dirty="0">
                <a:solidFill>
                  <a:schemeClr val="tx1"/>
                </a:solidFill>
                <a:cs typeface="Courier New" pitchFamily="49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cs typeface="Courier New" pitchFamily="49" charset="0"/>
              </a:rPr>
              <a:t>– (PU</a:t>
            </a:r>
            <a:r>
              <a:rPr lang="en-GB" sz="2400" baseline="30000" dirty="0" smtClean="0">
                <a:solidFill>
                  <a:schemeClr val="tx1"/>
                </a:solidFill>
                <a:cs typeface="Courier New" pitchFamily="49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cs typeface="Courier New" pitchFamily="49" charset="0"/>
              </a:rPr>
              <a:t>– </a:t>
            </a:r>
            <a:r>
              <a:rPr lang="en-GB" sz="2400" dirty="0" smtClean="0">
                <a:solidFill>
                  <a:schemeClr val="tx1"/>
                </a:solidFill>
                <a:cs typeface="Courier New" pitchFamily="49" charset="0"/>
              </a:rPr>
              <a:t>RU</a:t>
            </a:r>
            <a:r>
              <a:rPr lang="en-GB" sz="2400" baseline="30000" dirty="0" smtClean="0">
                <a:solidFill>
                  <a:schemeClr val="tx1"/>
                </a:solidFill>
                <a:cs typeface="Courier New" pitchFamily="49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cs typeface="Courier New" pitchFamily="49" charset="0"/>
              </a:rPr>
              <a:t>) = </a:t>
            </a:r>
            <a:r>
              <a:rPr lang="en-GB" sz="2400" dirty="0">
                <a:solidFill>
                  <a:schemeClr val="tx1"/>
                </a:solidFill>
                <a:cs typeface="Courier New" pitchFamily="49" charset="0"/>
              </a:rPr>
              <a:t>OU</a:t>
            </a:r>
            <a:r>
              <a:rPr lang="en-GB" sz="2400" baseline="30000" dirty="0">
                <a:solidFill>
                  <a:schemeClr val="tx1"/>
                </a:solidFill>
                <a:cs typeface="Courier New" pitchFamily="49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cs typeface="Courier New" pitchFamily="49" charset="0"/>
              </a:rPr>
              <a:t>– PU</a:t>
            </a:r>
            <a:r>
              <a:rPr lang="en-GB" sz="2400" baseline="30000" dirty="0" smtClean="0">
                <a:solidFill>
                  <a:schemeClr val="tx1"/>
                </a:solidFill>
                <a:cs typeface="Courier New" pitchFamily="49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</a:p>
          <a:p>
            <a:pPr marL="712788"/>
            <a:r>
              <a:rPr lang="en-GB" sz="2400" dirty="0" smtClean="0">
                <a:solidFill>
                  <a:schemeClr val="tx1"/>
                </a:solidFill>
                <a:cs typeface="Courier New" pitchFamily="49" charset="0"/>
              </a:rPr>
              <a:t>But OU</a:t>
            </a:r>
            <a:r>
              <a:rPr lang="en-GB" sz="2400" baseline="30000" dirty="0" smtClean="0">
                <a:solidFill>
                  <a:schemeClr val="tx1"/>
                </a:solidFill>
                <a:cs typeface="Courier New" pitchFamily="49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cs typeface="Courier New" pitchFamily="49" charset="0"/>
              </a:rPr>
              <a:t> = r</a:t>
            </a:r>
            <a:r>
              <a:rPr lang="en-GB" sz="2400" baseline="30000" dirty="0" smtClean="0">
                <a:solidFill>
                  <a:schemeClr val="tx1"/>
                </a:solidFill>
                <a:cs typeface="Courier New" pitchFamily="49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cs typeface="Courier New" pitchFamily="49" charset="0"/>
              </a:rPr>
              <a:t> = OP.OQ so </a:t>
            </a:r>
            <a:r>
              <a:rPr lang="en-GB" sz="2400" dirty="0">
                <a:solidFill>
                  <a:schemeClr val="tx1"/>
                </a:solidFill>
                <a:cs typeface="Courier New" pitchFamily="49" charset="0"/>
              </a:rPr>
              <a:t>OU</a:t>
            </a:r>
            <a:r>
              <a:rPr lang="en-GB" sz="2400" baseline="30000" dirty="0">
                <a:solidFill>
                  <a:schemeClr val="tx1"/>
                </a:solidFill>
                <a:cs typeface="Courier New" pitchFamily="49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cs typeface="Courier New" pitchFamily="49" charset="0"/>
              </a:rPr>
              <a:t>= OU</a:t>
            </a:r>
            <a:r>
              <a:rPr lang="en-GB" sz="2400" baseline="30000" dirty="0" smtClean="0">
                <a:solidFill>
                  <a:schemeClr val="tx1"/>
                </a:solidFill>
                <a:cs typeface="Courier New" pitchFamily="49" charset="0"/>
              </a:rPr>
              <a:t>2</a:t>
            </a:r>
            <a:r>
              <a:rPr lang="en-GB" sz="24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cs typeface="Courier New" pitchFamily="49" charset="0"/>
              </a:rPr>
              <a:t>– PU</a:t>
            </a:r>
            <a:r>
              <a:rPr lang="en-GB" sz="2400" baseline="30000" dirty="0">
                <a:solidFill>
                  <a:schemeClr val="tx1"/>
                </a:solidFill>
                <a:cs typeface="Courier New" pitchFamily="49" charset="0"/>
              </a:rPr>
              <a:t>2</a:t>
            </a:r>
            <a:r>
              <a:rPr lang="en-GB" sz="2400" dirty="0">
                <a:solidFill>
                  <a:schemeClr val="tx1"/>
                </a:solidFill>
                <a:cs typeface="Courier New" pitchFamily="49" charset="0"/>
              </a:rPr>
              <a:t> </a:t>
            </a:r>
          </a:p>
          <a:p>
            <a:pPr marL="712788"/>
            <a:r>
              <a:rPr lang="en-GB" sz="2400" dirty="0" smtClean="0">
                <a:solidFill>
                  <a:schemeClr val="tx1"/>
                </a:solidFill>
                <a:cs typeface="Courier New" pitchFamily="49" charset="0"/>
              </a:rPr>
              <a:t>So PU = 0, P is on the circumference!</a:t>
            </a:r>
            <a:endParaRPr lang="en-GB" sz="2400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79512" y="332656"/>
            <a:ext cx="8784976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Proposition: There is no point inside a circle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00" r="3250"/>
          <a:stretch/>
        </p:blipFill>
        <p:spPr>
          <a:xfrm>
            <a:off x="539552" y="1844824"/>
            <a:ext cx="4316506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68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79512" y="332656"/>
            <a:ext cx="8784976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Proposition: Any two numbers are equal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179512" y="1628800"/>
            <a:ext cx="8784976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Proof by induction on the larger of the two numbers.</a:t>
            </a:r>
          </a:p>
          <a:p>
            <a:pPr marL="174625"/>
            <a:endParaRPr lang="en-GB" sz="28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Basis: If the larger number is one, the smaller must also be 1 (it can’t be anything else) so result is true.</a:t>
            </a:r>
          </a:p>
          <a:p>
            <a:pPr marL="174625"/>
            <a:endParaRPr lang="en-GB" sz="28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Inductive step: if the result is true for two numbers of which the larger is </a:t>
            </a:r>
            <a:r>
              <a:rPr lang="en-GB" sz="2800" i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k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, and we are given numbers </a:t>
            </a:r>
            <a:r>
              <a:rPr lang="en-GB" sz="2800" i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m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and </a:t>
            </a:r>
            <a:r>
              <a:rPr lang="en-GB" sz="2800" i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n 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of which the larger is </a:t>
            </a:r>
            <a:r>
              <a:rPr lang="en-GB" sz="2800" i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k+1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, then </a:t>
            </a:r>
            <a:r>
              <a:rPr lang="en-GB" sz="2800" i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m-1 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and </a:t>
            </a:r>
            <a:r>
              <a:rPr lang="en-GB" sz="2800" i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n-1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are two numbers of which the larger is </a:t>
            </a:r>
            <a:r>
              <a:rPr lang="en-GB" sz="2800" i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k.</a:t>
            </a:r>
          </a:p>
          <a:p>
            <a:pPr marL="174625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So by the inductive hypothesis </a:t>
            </a:r>
            <a:r>
              <a:rPr lang="en-GB" sz="2800" i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m-1 = n-1 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and hence </a:t>
            </a:r>
          </a:p>
          <a:p>
            <a:pPr marL="174625"/>
            <a:r>
              <a:rPr lang="en-GB" sz="2800" i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m = n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. QED.</a:t>
            </a:r>
            <a:endParaRPr lang="en-GB" sz="36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9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79512" y="332656"/>
            <a:ext cx="8784976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/>
              <a:t>Halmos’s</a:t>
            </a:r>
            <a:r>
              <a:rPr lang="en-GB" sz="3600" dirty="0" smtClean="0"/>
              <a:t> Theorem: If we have a set of </a:t>
            </a:r>
            <a:r>
              <a:rPr lang="en-GB" sz="3600" i="1" dirty="0" smtClean="0"/>
              <a:t>n</a:t>
            </a:r>
            <a:r>
              <a:rPr lang="en-GB" sz="3600" dirty="0" smtClean="0"/>
              <a:t> horses, they are all the same colour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276872"/>
            <a:ext cx="556861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223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404664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4211960" y="692696"/>
            <a:ext cx="4320480" cy="185420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 smtClean="0">
              <a:solidFill>
                <a:schemeClr val="tx1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Basis</a:t>
            </a:r>
            <a:endParaRPr lang="en-GB" sz="1100" dirty="0" smtClean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n = 1, result holds</a:t>
            </a:r>
            <a:endParaRPr lang="en-GB" sz="32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3356992"/>
            <a:ext cx="8064895" cy="338437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Inductive step</a:t>
            </a:r>
          </a:p>
          <a:p>
            <a:pPr algn="ctr"/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If all sets of k horses are the same colour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and we have a set of (k+1) horses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Consider set of horses 1, 2, …, k – all same colour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Horses 2, 3, …, k+1 – all same colour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So all k+1 horses are the same colour, QED</a:t>
            </a:r>
            <a:endParaRPr lang="en-GB" sz="28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5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4221088"/>
            <a:ext cx="1872208" cy="2504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934" y="1772815"/>
            <a:ext cx="1746865" cy="2445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419872" y="2039293"/>
            <a:ext cx="4641304" cy="185420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“I </a:t>
            </a:r>
            <a:r>
              <a:rPr lang="en-GB" sz="2800" dirty="0">
                <a:solidFill>
                  <a:schemeClr val="tx1"/>
                </a:solidFill>
              </a:rPr>
              <a:t>have mathematically proven to myself so many things that aren’t true</a:t>
            </a:r>
            <a:r>
              <a:rPr lang="en-GB" sz="2800" dirty="0" smtClean="0">
                <a:solidFill>
                  <a:schemeClr val="tx1"/>
                </a:solidFill>
              </a:rPr>
              <a:t>.”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24935" y="4509120"/>
            <a:ext cx="4320480" cy="208823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“I </a:t>
            </a:r>
            <a:r>
              <a:rPr lang="en-GB" sz="2800" dirty="0">
                <a:solidFill>
                  <a:schemeClr val="tx1"/>
                </a:solidFill>
              </a:rPr>
              <a:t>have discovered a truly </a:t>
            </a:r>
            <a:r>
              <a:rPr lang="en-GB" sz="2800" dirty="0" smtClean="0">
                <a:solidFill>
                  <a:schemeClr val="tx1"/>
                </a:solidFill>
              </a:rPr>
              <a:t>marvellous </a:t>
            </a:r>
            <a:r>
              <a:rPr lang="en-GB" sz="2800" dirty="0">
                <a:solidFill>
                  <a:schemeClr val="tx1"/>
                </a:solidFill>
              </a:rPr>
              <a:t>proof of this, which this margin is too narrow to contain</a:t>
            </a:r>
            <a:r>
              <a:rPr lang="en-GB" sz="2800" dirty="0" smtClean="0">
                <a:solidFill>
                  <a:schemeClr val="tx1"/>
                </a:solidFill>
              </a:rPr>
              <a:t>.”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08448" y="332656"/>
            <a:ext cx="608788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Errors </a:t>
            </a:r>
            <a:r>
              <a:rPr lang="en-GB" dirty="0"/>
              <a:t>in proofs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40511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1520" y="1772816"/>
            <a:ext cx="5400600" cy="48965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A </a:t>
            </a:r>
            <a:r>
              <a:rPr lang="en-GB" sz="2400" dirty="0" err="1">
                <a:solidFill>
                  <a:schemeClr val="tx1"/>
                </a:solidFill>
              </a:rPr>
              <a:t>meruaylous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newtralitie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haue</a:t>
            </a:r>
            <a:r>
              <a:rPr lang="en-GB" sz="2400" dirty="0">
                <a:solidFill>
                  <a:schemeClr val="tx1"/>
                </a:solidFill>
              </a:rPr>
              <a:t> these </a:t>
            </a:r>
            <a:r>
              <a:rPr lang="en-GB" sz="2400" dirty="0" err="1">
                <a:solidFill>
                  <a:schemeClr val="tx1"/>
                </a:solidFill>
              </a:rPr>
              <a:t>thinges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Mathematicall</a:t>
            </a:r>
            <a:r>
              <a:rPr lang="en-GB" sz="2400" dirty="0">
                <a:solidFill>
                  <a:schemeClr val="tx1"/>
                </a:solidFill>
              </a:rPr>
              <a:t>, … In </a:t>
            </a:r>
            <a:r>
              <a:rPr lang="en-GB" sz="2400" dirty="0" err="1">
                <a:solidFill>
                  <a:schemeClr val="tx1"/>
                </a:solidFill>
              </a:rPr>
              <a:t>Mathematicall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reasoninges</a:t>
            </a:r>
            <a:r>
              <a:rPr lang="en-GB" sz="2400" dirty="0">
                <a:solidFill>
                  <a:schemeClr val="tx1"/>
                </a:solidFill>
              </a:rPr>
              <a:t>, a probable Argument, is </a:t>
            </a:r>
            <a:r>
              <a:rPr lang="en-GB" sz="2400" dirty="0" err="1">
                <a:solidFill>
                  <a:schemeClr val="tx1"/>
                </a:solidFill>
              </a:rPr>
              <a:t>nothyng</a:t>
            </a:r>
            <a:r>
              <a:rPr lang="en-GB" sz="2400" dirty="0">
                <a:solidFill>
                  <a:schemeClr val="tx1"/>
                </a:solidFill>
              </a:rPr>
              <a:t> regarded: nor yet the testimony of sense, any whit credited: But </a:t>
            </a:r>
            <a:r>
              <a:rPr lang="en-GB" sz="2400" dirty="0" err="1">
                <a:solidFill>
                  <a:schemeClr val="tx1"/>
                </a:solidFill>
              </a:rPr>
              <a:t>onely</a:t>
            </a:r>
            <a:r>
              <a:rPr lang="en-GB" sz="2400" dirty="0">
                <a:solidFill>
                  <a:schemeClr val="tx1"/>
                </a:solidFill>
              </a:rPr>
              <a:t> a perfect demonstration, of </a:t>
            </a:r>
            <a:r>
              <a:rPr lang="en-GB" sz="2400" dirty="0" err="1">
                <a:solidFill>
                  <a:schemeClr val="tx1"/>
                </a:solidFill>
              </a:rPr>
              <a:t>truthes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certaine</a:t>
            </a:r>
            <a:r>
              <a:rPr lang="en-GB" sz="2400" dirty="0">
                <a:solidFill>
                  <a:schemeClr val="tx1"/>
                </a:solidFill>
              </a:rPr>
              <a:t>, necessary, and </a:t>
            </a:r>
            <a:r>
              <a:rPr lang="en-GB" sz="2400" dirty="0" err="1">
                <a:solidFill>
                  <a:schemeClr val="tx1"/>
                </a:solidFill>
              </a:rPr>
              <a:t>inuincible</a:t>
            </a:r>
            <a:r>
              <a:rPr lang="en-GB" sz="2400" dirty="0">
                <a:solidFill>
                  <a:schemeClr val="tx1"/>
                </a:solidFill>
              </a:rPr>
              <a:t>: </a:t>
            </a:r>
            <a:r>
              <a:rPr lang="en-GB" sz="2400" dirty="0" err="1">
                <a:solidFill>
                  <a:schemeClr val="tx1"/>
                </a:solidFill>
              </a:rPr>
              <a:t>vniuersally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dirty="0" err="1">
                <a:solidFill>
                  <a:schemeClr val="tx1"/>
                </a:solidFill>
              </a:rPr>
              <a:t>necessaryly</a:t>
            </a:r>
            <a:r>
              <a:rPr lang="en-GB" sz="2400" dirty="0">
                <a:solidFill>
                  <a:schemeClr val="tx1"/>
                </a:solidFill>
              </a:rPr>
              <a:t> concluded: is allowed as sufficient for an Argument exactly and purely Mathematical.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318991" y="332656"/>
            <a:ext cx="650601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John Dee, 1570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204864"/>
            <a:ext cx="2814673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528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576" y="5589239"/>
            <a:ext cx="7603167" cy="1008113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How do we know the circles intersect?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Euclid’s Proposition 1</a:t>
            </a:r>
            <a:r>
              <a:rPr lang="en-GB" i="1" dirty="0" smtClean="0"/>
              <a:t> </a:t>
            </a:r>
            <a:endParaRPr lang="en-GB" dirty="0"/>
          </a:p>
          <a:p>
            <a:endParaRPr lang="en-GB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722737" y="3586708"/>
            <a:ext cx="1857375" cy="158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36987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A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722987" y="365814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1865362" y="1800771"/>
            <a:ext cx="3714750" cy="3500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665562" y="1800771"/>
            <a:ext cx="3714750" cy="3500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362349" y="2372599"/>
            <a:ext cx="1535113" cy="928688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6"/>
          </p:cNvCxnSpPr>
          <p:nvPr/>
        </p:nvCxnSpPr>
        <p:spPr>
          <a:xfrm>
            <a:off x="4594250" y="2015876"/>
            <a:ext cx="985862" cy="1535114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379937" y="2276871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773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The Four Colour Theorem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401" y="2133220"/>
            <a:ext cx="2467422" cy="3969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137226"/>
            <a:ext cx="2612849" cy="3972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741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The Four Colour Theorem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1615" y="1988839"/>
            <a:ext cx="3102793" cy="3774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988840"/>
            <a:ext cx="3240360" cy="3772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560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err="1" smtClean="0"/>
              <a:t>Appel</a:t>
            </a:r>
            <a:r>
              <a:rPr lang="en-GB" dirty="0" smtClean="0"/>
              <a:t> and </a:t>
            </a:r>
            <a:r>
              <a:rPr lang="en-GB" dirty="0" err="1" smtClean="0"/>
              <a:t>Haken’s</a:t>
            </a:r>
            <a:r>
              <a:rPr lang="en-GB" dirty="0" smtClean="0"/>
              <a:t> Proof (1976)</a:t>
            </a:r>
            <a:endParaRPr lang="en-GB" dirty="0"/>
          </a:p>
          <a:p>
            <a:endParaRPr lang="en-GB" dirty="0" smtClean="0"/>
          </a:p>
        </p:txBody>
      </p:sp>
      <p:grpSp>
        <p:nvGrpSpPr>
          <p:cNvPr id="7" name="Group 6"/>
          <p:cNvGrpSpPr/>
          <p:nvPr/>
        </p:nvGrpSpPr>
        <p:grpSpPr>
          <a:xfrm rot="1370684">
            <a:off x="3128924" y="1747214"/>
            <a:ext cx="5972938" cy="2675561"/>
            <a:chOff x="1909568" y="1979581"/>
            <a:chExt cx="5972938" cy="2675561"/>
          </a:xfrm>
        </p:grpSpPr>
        <p:sp>
          <p:nvSpPr>
            <p:cNvPr id="6" name="Explosion 2 10"/>
            <p:cNvSpPr>
              <a:spLocks noChangeArrowheads="1"/>
            </p:cNvSpPr>
            <p:nvPr/>
          </p:nvSpPr>
          <p:spPr bwMode="auto">
            <a:xfrm rot="20854522" flipH="1">
              <a:off x="1909568" y="1979581"/>
              <a:ext cx="5972938" cy="2675561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35896" y="2708920"/>
              <a:ext cx="316835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In my view such a solution does not belong to the mathematical sciences at all.</a:t>
              </a:r>
            </a:p>
            <a:p>
              <a:pPr algn="ctr"/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 rot="21034382">
            <a:off x="108097" y="4009638"/>
            <a:ext cx="5972938" cy="2675561"/>
            <a:chOff x="1909568" y="1979581"/>
            <a:chExt cx="5972938" cy="2675561"/>
          </a:xfrm>
        </p:grpSpPr>
        <p:sp>
          <p:nvSpPr>
            <p:cNvPr id="10" name="Explosion 2 10"/>
            <p:cNvSpPr>
              <a:spLocks noChangeArrowheads="1"/>
            </p:cNvSpPr>
            <p:nvPr/>
          </p:nvSpPr>
          <p:spPr bwMode="auto">
            <a:xfrm rot="20854522" flipH="1">
              <a:off x="1909568" y="1979581"/>
              <a:ext cx="5972938" cy="2675561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35896" y="2708921"/>
              <a:ext cx="316835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/>
                <a:t>God wouldn’t let the theorem be proved by a method so terrible as that!</a:t>
              </a:r>
              <a:endParaRPr lang="en-GB" sz="2000" dirty="0"/>
            </a:p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145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 smtClean="0"/>
              <a:t>Kepler</a:t>
            </a:r>
            <a:r>
              <a:rPr lang="en-GB" dirty="0" smtClean="0"/>
              <a:t> Conjecture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76552"/>
            <a:ext cx="2592288" cy="3561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988840"/>
            <a:ext cx="2808312" cy="3568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988840"/>
            <a:ext cx="2592288" cy="4554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573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669" y="3140968"/>
            <a:ext cx="1612787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Sphere-packing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060848"/>
            <a:ext cx="5760875" cy="383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3222104"/>
            <a:ext cx="1584176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 smtClean="0"/>
              <a:t>Kepler</a:t>
            </a:r>
            <a:r>
              <a:rPr lang="en-GB" dirty="0" smtClean="0"/>
              <a:t> Conjecture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77056"/>
            <a:ext cx="1440160" cy="1978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977056"/>
            <a:ext cx="1584176" cy="2030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019" y="4266010"/>
            <a:ext cx="1800200" cy="2325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2320" y="2025198"/>
            <a:ext cx="4296341" cy="4068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1994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 smtClean="0"/>
              <a:t>Feit</a:t>
            </a:r>
            <a:r>
              <a:rPr lang="en-GB" dirty="0" smtClean="0"/>
              <a:t>-Thompson Theorem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861" y="2118601"/>
            <a:ext cx="2275947" cy="2678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2090139"/>
            <a:ext cx="1823647" cy="2735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090137"/>
            <a:ext cx="2458470" cy="3571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847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 smtClean="0"/>
              <a:t>Feit</a:t>
            </a:r>
            <a:r>
              <a:rPr lang="en-GB" dirty="0" smtClean="0"/>
              <a:t>-Thompson Theorem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236" y="2132856"/>
            <a:ext cx="655272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1560" y="5733256"/>
            <a:ext cx="7992888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Theorem </a:t>
            </a:r>
            <a:r>
              <a:rPr lang="en-GB" sz="2400" dirty="0" err="1"/>
              <a:t>Feit_Thompson</a:t>
            </a:r>
            <a:r>
              <a:rPr lang="en-GB" sz="2400" dirty="0"/>
              <a:t> (</a:t>
            </a:r>
            <a:r>
              <a:rPr lang="en-GB" sz="2400" dirty="0" err="1"/>
              <a:t>gT</a:t>
            </a:r>
            <a:r>
              <a:rPr lang="en-GB" sz="2400" dirty="0"/>
              <a:t> : </a:t>
            </a:r>
            <a:r>
              <a:rPr lang="en-GB" sz="2400" dirty="0" err="1"/>
              <a:t>finGroupType</a:t>
            </a:r>
            <a:r>
              <a:rPr lang="en-GB" sz="2400" dirty="0"/>
              <a:t>) </a:t>
            </a:r>
          </a:p>
          <a:p>
            <a:r>
              <a:rPr lang="en-GB" sz="2400" dirty="0"/>
              <a:t>		(G : {group </a:t>
            </a:r>
            <a:r>
              <a:rPr lang="en-GB" sz="2400" dirty="0" err="1"/>
              <a:t>gT</a:t>
            </a:r>
            <a:r>
              <a:rPr lang="en-GB" sz="2400" dirty="0"/>
              <a:t>}) : odd #|G| -&gt; solvable G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 rot="21034382">
            <a:off x="2262910" y="2491763"/>
            <a:ext cx="6496298" cy="3146221"/>
            <a:chOff x="1341704" y="1570735"/>
            <a:chExt cx="6496298" cy="3146221"/>
          </a:xfrm>
        </p:grpSpPr>
        <p:sp>
          <p:nvSpPr>
            <p:cNvPr id="8" name="Explosion 2 10"/>
            <p:cNvSpPr>
              <a:spLocks noChangeArrowheads="1"/>
            </p:cNvSpPr>
            <p:nvPr/>
          </p:nvSpPr>
          <p:spPr bwMode="auto">
            <a:xfrm rot="20854522" flipH="1">
              <a:off x="1341704" y="1570735"/>
              <a:ext cx="6496298" cy="3146221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4430" y="2378549"/>
              <a:ext cx="3168352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Nothing else compares in </a:t>
              </a:r>
              <a:r>
                <a:rPr lang="en-GB" sz="2400" dirty="0" err="1" smtClean="0"/>
                <a:t>splendor</a:t>
              </a:r>
              <a:r>
                <a:rPr lang="en-GB" sz="2400" dirty="0" smtClean="0"/>
                <a:t> to the formalization of this theorem.</a:t>
              </a:r>
              <a:endParaRPr lang="en-GB" sz="2400" dirty="0"/>
            </a:p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240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Computer-aided results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23527" y="1988840"/>
            <a:ext cx="8424937" cy="103992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There is no finite projective plane of order 10 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(Lam et al, 1989)</a:t>
            </a:r>
            <a:endParaRPr lang="en-GB" sz="28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9" y="3645024"/>
            <a:ext cx="8424936" cy="103992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Catalan Conjecture proved by </a:t>
            </a:r>
            <a:r>
              <a:rPr lang="en-GB" sz="2800" dirty="0" err="1" smtClean="0">
                <a:solidFill>
                  <a:schemeClr val="tx1"/>
                </a:solidFill>
                <a:cs typeface="Courier New" pitchFamily="49" charset="0"/>
              </a:rPr>
              <a:t>Mihailescu</a:t>
            </a:r>
            <a:r>
              <a:rPr lang="en-GB" sz="2800" dirty="0" smtClean="0">
                <a:solidFill>
                  <a:schemeClr val="tx1"/>
                </a:solidFill>
                <a:cs typeface="Courier New" pitchFamily="49" charset="0"/>
              </a:rPr>
              <a:t> (</a:t>
            </a:r>
            <a:r>
              <a:rPr lang="en-GB" sz="2800" dirty="0">
                <a:solidFill>
                  <a:schemeClr val="tx1"/>
                </a:solidFill>
                <a:cs typeface="Courier New" pitchFamily="49" charset="0"/>
              </a:rPr>
              <a:t>2002</a:t>
            </a:r>
            <a:r>
              <a:rPr lang="en-GB" sz="2800" dirty="0" smtClean="0">
                <a:solidFill>
                  <a:schemeClr val="tx1"/>
                </a:solidFill>
                <a:cs typeface="Courier New" pitchFamily="49" charset="0"/>
              </a:rPr>
              <a:t>):</a:t>
            </a:r>
            <a:endParaRPr lang="en-GB" sz="28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Only integer solution of </a:t>
            </a:r>
            <a:r>
              <a:rPr lang="en-GB" sz="2800" dirty="0" err="1">
                <a:solidFill>
                  <a:schemeClr val="tx1"/>
                </a:solidFill>
                <a:cs typeface="Courier New" pitchFamily="49" charset="0"/>
              </a:rPr>
              <a:t>x</a:t>
            </a:r>
            <a:r>
              <a:rPr lang="en-GB" sz="2800" baseline="30000" dirty="0" err="1">
                <a:solidFill>
                  <a:schemeClr val="tx1"/>
                </a:solidFill>
                <a:cs typeface="Courier New" pitchFamily="49" charset="0"/>
              </a:rPr>
              <a:t>m</a:t>
            </a:r>
            <a:r>
              <a:rPr lang="en-GB" sz="2800" dirty="0">
                <a:solidFill>
                  <a:schemeClr val="tx1"/>
                </a:solidFill>
                <a:cs typeface="Courier New" pitchFamily="49" charset="0"/>
              </a:rPr>
              <a:t> – </a:t>
            </a:r>
            <a:r>
              <a:rPr lang="en-GB" sz="2800" dirty="0" err="1">
                <a:solidFill>
                  <a:schemeClr val="tx1"/>
                </a:solidFill>
                <a:cs typeface="Courier New" pitchFamily="49" charset="0"/>
              </a:rPr>
              <a:t>y</a:t>
            </a:r>
            <a:r>
              <a:rPr lang="en-GB" sz="2800" baseline="30000" dirty="0" err="1">
                <a:solidFill>
                  <a:schemeClr val="tx1"/>
                </a:solidFill>
                <a:cs typeface="Courier New" pitchFamily="49" charset="0"/>
              </a:rPr>
              <a:t>n</a:t>
            </a:r>
            <a:r>
              <a:rPr lang="en-GB" sz="2800" dirty="0">
                <a:solidFill>
                  <a:schemeClr val="tx1"/>
                </a:solidFill>
                <a:cs typeface="Courier New" pitchFamily="49" charset="0"/>
              </a:rPr>
              <a:t> = 1 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is </a:t>
            </a:r>
            <a:r>
              <a:rPr lang="en-GB" sz="2800" dirty="0" smtClean="0">
                <a:solidFill>
                  <a:schemeClr val="tx1"/>
                </a:solidFill>
                <a:cs typeface="Courier New" pitchFamily="49" charset="0"/>
              </a:rPr>
              <a:t>3</a:t>
            </a:r>
            <a:r>
              <a:rPr lang="en-GB" sz="2800" baseline="30000" dirty="0" smtClean="0">
                <a:solidFill>
                  <a:schemeClr val="tx1"/>
                </a:solidFill>
                <a:cs typeface="Courier New" pitchFamily="49" charset="0"/>
              </a:rPr>
              <a:t>2</a:t>
            </a:r>
            <a:r>
              <a:rPr lang="en-GB" sz="280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cs typeface="Courier New" pitchFamily="49" charset="0"/>
              </a:rPr>
              <a:t>– </a:t>
            </a:r>
            <a:r>
              <a:rPr lang="en-GB" sz="2800" dirty="0" smtClean="0">
                <a:solidFill>
                  <a:schemeClr val="tx1"/>
                </a:solidFill>
                <a:cs typeface="Courier New" pitchFamily="49" charset="0"/>
              </a:rPr>
              <a:t>2</a:t>
            </a:r>
            <a:r>
              <a:rPr lang="en-GB" sz="2800" baseline="30000" dirty="0" smtClean="0">
                <a:solidFill>
                  <a:schemeClr val="tx1"/>
                </a:solidFill>
                <a:cs typeface="Courier New" pitchFamily="49" charset="0"/>
              </a:rPr>
              <a:t>3</a:t>
            </a:r>
            <a:endParaRPr lang="en-GB" sz="28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3528" y="5301208"/>
            <a:ext cx="8424936" cy="103992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Counter-example to Euler’s conjecture: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27</a:t>
            </a:r>
            <a:r>
              <a:rPr lang="en-GB" sz="2800" baseline="300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5</a:t>
            </a:r>
            <a:r>
              <a:rPr lang="en-GB" sz="28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+ 84</a:t>
            </a:r>
            <a:r>
              <a:rPr lang="en-GB" sz="2800" baseline="300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5</a:t>
            </a:r>
            <a:r>
              <a:rPr lang="en-GB" sz="28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+ 110</a:t>
            </a:r>
            <a:r>
              <a:rPr lang="en-GB" sz="2800" baseline="300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5</a:t>
            </a:r>
            <a:r>
              <a:rPr lang="en-GB" sz="28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+ 133</a:t>
            </a:r>
            <a:r>
              <a:rPr lang="en-GB" sz="2800" baseline="300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5</a:t>
            </a:r>
            <a:r>
              <a:rPr lang="en-GB" sz="28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= 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144</a:t>
            </a:r>
            <a:r>
              <a:rPr lang="en-GB" sz="2800" baseline="300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5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(Lander and Parkin, 1966)</a:t>
            </a:r>
            <a:endParaRPr lang="en-GB" sz="28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85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411760" y="5229200"/>
            <a:ext cx="4320480" cy="86409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Reflections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11760" y="3068960"/>
            <a:ext cx="4320480" cy="86409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The Four Colour Theorem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1760" y="1988840"/>
            <a:ext cx="4320480" cy="86409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Some simple proofs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318991" y="332656"/>
            <a:ext cx="650601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Outline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11760" y="4149080"/>
            <a:ext cx="4320480" cy="86409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The </a:t>
            </a:r>
            <a:r>
              <a:rPr lang="en-GB" sz="2800" dirty="0" err="1" smtClean="0">
                <a:solidFill>
                  <a:schemeClr val="tx1"/>
                </a:solidFill>
              </a:rPr>
              <a:t>Kepler</a:t>
            </a:r>
            <a:r>
              <a:rPr lang="en-GB" sz="2800" dirty="0" smtClean="0">
                <a:solidFill>
                  <a:schemeClr val="tx1"/>
                </a:solidFill>
              </a:rPr>
              <a:t> Conjecture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44" y="1645409"/>
            <a:ext cx="1993094" cy="1233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9514" y="1970489"/>
            <a:ext cx="1468950" cy="1242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19" y="3140968"/>
            <a:ext cx="129614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086" y="5085184"/>
            <a:ext cx="1799410" cy="1703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16" r="16229"/>
          <a:stretch/>
        </p:blipFill>
        <p:spPr>
          <a:xfrm>
            <a:off x="7083364" y="3717032"/>
            <a:ext cx="188112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264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Computer visualisation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06210"/>
            <a:ext cx="3329947" cy="249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5181" y="4221088"/>
            <a:ext cx="4023283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880203"/>
            <a:ext cx="2675152" cy="179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880203"/>
            <a:ext cx="2400594" cy="179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342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Computer-aided speculation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043608" y="1988840"/>
            <a:ext cx="7056784" cy="165618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The Birch and </a:t>
            </a:r>
            <a:r>
              <a:rPr lang="en-GB" sz="2800" dirty="0" err="1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Swinnerton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-Dyer Conjecture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07605" y="4293096"/>
            <a:ext cx="7092787" cy="172819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The Sato-Tate Conjecture</a:t>
            </a:r>
          </a:p>
          <a:p>
            <a:pPr algn="ctr"/>
            <a:endParaRPr lang="en-GB" sz="28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ctr"/>
            <a:endParaRPr lang="en-GB" sz="28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714624"/>
            <a:ext cx="3979098" cy="786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5105609"/>
            <a:ext cx="5894966" cy="6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751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79512" y="332656"/>
            <a:ext cx="8784976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Computers supporting mathematics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810"/>
          <a:stretch/>
        </p:blipFill>
        <p:spPr>
          <a:xfrm>
            <a:off x="395536" y="2137862"/>
            <a:ext cx="3240360" cy="3482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132855"/>
            <a:ext cx="4278708" cy="3514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826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95355"/>
            <a:ext cx="1789931" cy="238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79512" y="332656"/>
            <a:ext cx="8784976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Computers supporting mathematics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9983" y="2925638"/>
            <a:ext cx="6530679" cy="3671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977762"/>
            <a:ext cx="2557264" cy="688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988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187624" y="332656"/>
            <a:ext cx="6768752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Proof and Mathematics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007605" y="2060848"/>
            <a:ext cx="7092787" cy="396044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Some true mathematical statements have very long proofs!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“This statement has no proof in </a:t>
            </a:r>
            <a:r>
              <a:rPr lang="en-GB" sz="3200" dirty="0" err="1">
                <a:solidFill>
                  <a:schemeClr val="tx1"/>
                </a:solidFill>
                <a:latin typeface="+mj-lt"/>
                <a:cs typeface="Courier New" pitchFamily="49" charset="0"/>
              </a:rPr>
              <a:t>Peano</a:t>
            </a:r>
            <a:r>
              <a:rPr lang="en-GB" sz="32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arithmetic that contains </a:t>
            </a:r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fewer </a:t>
            </a:r>
            <a:r>
              <a:rPr lang="en-GB" sz="32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than 10</a:t>
            </a:r>
            <a:r>
              <a:rPr lang="en-GB" sz="3200" baseline="300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1000</a:t>
            </a:r>
            <a:r>
              <a:rPr lang="en-GB" sz="32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symbols.”  (</a:t>
            </a:r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Gödel)</a:t>
            </a:r>
            <a:endParaRPr lang="en-GB" sz="32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5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187624" y="332656"/>
            <a:ext cx="6768752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Who checks proofs?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419872" y="2348880"/>
            <a:ext cx="5256584" cy="30963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2004: Louis de </a:t>
            </a:r>
            <a:r>
              <a:rPr lang="en-GB" sz="3200" dirty="0" err="1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Branges</a:t>
            </a:r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announces proof of the Riemann Hypothesis</a:t>
            </a:r>
          </a:p>
          <a:p>
            <a:pPr algn="ctr"/>
            <a:endParaRPr lang="en-GB" sz="32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124 pages long</a:t>
            </a:r>
            <a:endParaRPr lang="en-GB" sz="32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17267"/>
            <a:ext cx="2503144" cy="3627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00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187624" y="332656"/>
            <a:ext cx="6768752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e </a:t>
            </a:r>
            <a:r>
              <a:rPr lang="en-GB" dirty="0" err="1" smtClean="0"/>
              <a:t>Branges’s</a:t>
            </a:r>
            <a:r>
              <a:rPr lang="en-GB" dirty="0" smtClean="0"/>
              <a:t> Theorem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419872" y="2204864"/>
            <a:ext cx="5256584" cy="360040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1984: de </a:t>
            </a:r>
            <a:r>
              <a:rPr lang="en-GB" sz="3200" dirty="0" err="1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Branges</a:t>
            </a:r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announced proof of the </a:t>
            </a:r>
            <a:r>
              <a:rPr lang="en-GB" sz="320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Bieberbach </a:t>
            </a:r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Conjecture (unsolved for 70 years)</a:t>
            </a:r>
          </a:p>
          <a:p>
            <a:pPr algn="ctr"/>
            <a:endParaRPr lang="en-GB" sz="32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Proof eventually verified by team in Leningrad</a:t>
            </a:r>
            <a:endParaRPr lang="en-GB" sz="32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117267"/>
            <a:ext cx="2503144" cy="3627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8361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3643" y="4941168"/>
            <a:ext cx="8409669" cy="527883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http://en.wikipedia.org/wiki/List_of_incomplete_proofs</a:t>
            </a:r>
            <a:endParaRPr lang="en-GB" sz="28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067552"/>
            <a:ext cx="2037050" cy="2222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95" y="2067552"/>
            <a:ext cx="1603919" cy="2222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060848"/>
            <a:ext cx="1758150" cy="2239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067552"/>
            <a:ext cx="1869504" cy="2232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332656"/>
            <a:ext cx="511256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False proofs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3944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48064" y="3284984"/>
            <a:ext cx="3456384" cy="136815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“It’s all over!”</a:t>
            </a:r>
            <a:endParaRPr lang="en-GB" sz="3600" dirty="0">
              <a:solidFill>
                <a:schemeClr val="tx1"/>
              </a:solidFill>
              <a:cs typeface="Courier New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895" y="1988840"/>
            <a:ext cx="3297101" cy="4300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79712" y="332656"/>
            <a:ext cx="511256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G</a:t>
            </a:r>
            <a:r>
              <a:rPr lang="en-GB" dirty="0" smtClean="0">
                <a:cs typeface="Courier New" pitchFamily="49" charset="0"/>
              </a:rPr>
              <a:t>ödel’s Theorems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579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683568" y="332656"/>
            <a:ext cx="7776864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Do you believe the Four Colour Theorem?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132856"/>
            <a:ext cx="3312368" cy="385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79512" y="2260926"/>
            <a:ext cx="4752528" cy="372847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Kempe’s</a:t>
            </a:r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mistaken contemporaries had a short proof anyone could check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We have a long proof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we can’t check!</a:t>
            </a:r>
            <a:endParaRPr lang="en-GB" sz="32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9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95736" y="1916832"/>
            <a:ext cx="4752528" cy="403244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endParaRPr lang="en-GB" sz="4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18991" y="332656"/>
            <a:ext cx="650601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How many dots?</a:t>
            </a:r>
          </a:p>
        </p:txBody>
      </p:sp>
      <p:pic>
        <p:nvPicPr>
          <p:cNvPr id="3075" name="Picture 4" descr="hexagons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89" t="6347" r="5812" b="6424"/>
          <a:stretch/>
        </p:blipFill>
        <p:spPr>
          <a:xfrm>
            <a:off x="2898958" y="2191907"/>
            <a:ext cx="3617258" cy="3469341"/>
          </a:xfrm>
          <a:noFill/>
        </p:spPr>
      </p:pic>
    </p:spTree>
    <p:extLst>
      <p:ext uri="{BB962C8B-B14F-4D97-AF65-F5344CB8AC3E}">
        <p14:creationId xmlns:p14="http://schemas.microsoft.com/office/powerpoint/2010/main" xmlns="" val="19524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204174" y="332656"/>
            <a:ext cx="8688306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Are computer proof assistants the answer?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79512" y="2260926"/>
            <a:ext cx="8712968" cy="3728472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Some proof assistants can prove </a:t>
            </a:r>
          </a:p>
          <a:p>
            <a:pPr algn="ctr"/>
            <a:endParaRPr lang="pt-BR" sz="32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∃</a:t>
            </a:r>
            <a:r>
              <a:rPr lang="pt-BR" sz="32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n . n &lt; 0 ∧ 0 &lt; </a:t>
            </a:r>
            <a:r>
              <a:rPr lang="pt-BR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n</a:t>
            </a:r>
          </a:p>
          <a:p>
            <a:pPr algn="ctr"/>
            <a:endParaRPr lang="en-GB" sz="32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How?  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∃</a:t>
            </a:r>
            <a:r>
              <a:rPr lang="en-GB" sz="32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n . t &lt; n </a:t>
            </a:r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is provable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Replace arbitrary name </a:t>
            </a:r>
            <a:r>
              <a:rPr lang="en-GB" sz="3200" dirty="0" smtClean="0">
                <a:solidFill>
                  <a:schemeClr val="tx2"/>
                </a:solidFill>
                <a:latin typeface="+mj-lt"/>
                <a:cs typeface="Courier New" pitchFamily="49" charset="0"/>
              </a:rPr>
              <a:t>t</a:t>
            </a:r>
            <a:r>
              <a:rPr lang="en-GB" sz="3200" i="1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by </a:t>
            </a:r>
            <a:r>
              <a:rPr lang="en-GB" sz="3200" dirty="0" smtClean="0">
                <a:solidFill>
                  <a:schemeClr val="tx2"/>
                </a:solidFill>
                <a:latin typeface="+mj-lt"/>
                <a:cs typeface="Courier New" pitchFamily="49" charset="0"/>
              </a:rPr>
              <a:t>n </a:t>
            </a:r>
            <a:r>
              <a:rPr lang="en-GB" sz="3200" dirty="0">
                <a:solidFill>
                  <a:schemeClr val="tx2"/>
                </a:solidFill>
                <a:latin typeface="+mj-lt"/>
                <a:cs typeface="Courier New" pitchFamily="49" charset="0"/>
              </a:rPr>
              <a:t>&lt; 0 ∧ </a:t>
            </a:r>
            <a:r>
              <a:rPr lang="en-GB" sz="3200" dirty="0" smtClean="0">
                <a:solidFill>
                  <a:schemeClr val="tx2"/>
                </a:solidFill>
                <a:latin typeface="+mj-lt"/>
                <a:cs typeface="Courier New" pitchFamily="49" charset="0"/>
              </a:rPr>
              <a:t>0</a:t>
            </a:r>
            <a:r>
              <a:rPr lang="en-GB" sz="3200" dirty="0">
                <a:solidFill>
                  <a:schemeClr val="tx2"/>
                </a:solidFill>
                <a:latin typeface="+mj-lt"/>
                <a:cs typeface="Courier New" pitchFamily="49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!  </a:t>
            </a:r>
            <a:endParaRPr lang="en-GB" sz="32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9712" y="332656"/>
            <a:ext cx="511256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Soft errors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79512" y="2260926"/>
            <a:ext cx="8280920" cy="354433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Eg</a:t>
            </a:r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 cosmic ray causes alpha particle to change a value in a computer’s memory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40 such errors in a computer at sea level running for 77 hours</a:t>
            </a:r>
          </a:p>
        </p:txBody>
      </p:sp>
    </p:spTree>
    <p:extLst>
      <p:ext uri="{BB962C8B-B14F-4D97-AF65-F5344CB8AC3E}">
        <p14:creationId xmlns:p14="http://schemas.microsoft.com/office/powerpoint/2010/main" xmlns="" val="29692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683568" y="332656"/>
            <a:ext cx="7776864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Thomas Hales on soft errors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563888" y="1916832"/>
            <a:ext cx="5256584" cy="410445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“admits </a:t>
            </a:r>
            <a:r>
              <a:rPr lang="en-GB" sz="28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physical limits to the reliability of any verification process, whether by hand or machine.  These limits taint even the simplest theorems, such as our ability to verify that 1 + 1 = 2 is a consequence of a set of axioms</a:t>
            </a:r>
            <a:r>
              <a:rPr lang="en-GB" sz="28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7" t="-1435" r="16225" b="31912"/>
          <a:stretch/>
        </p:blipFill>
        <p:spPr>
          <a:xfrm>
            <a:off x="683568" y="1916832"/>
            <a:ext cx="2542784" cy="243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/>
          <p:cNvGrpSpPr/>
          <p:nvPr/>
        </p:nvGrpSpPr>
        <p:grpSpPr>
          <a:xfrm rot="1370684">
            <a:off x="2513866" y="2323101"/>
            <a:ext cx="6611538" cy="3403609"/>
            <a:chOff x="1909568" y="1979581"/>
            <a:chExt cx="5972938" cy="2701757"/>
          </a:xfrm>
        </p:grpSpPr>
        <p:sp>
          <p:nvSpPr>
            <p:cNvPr id="9" name="Explosion 2 10"/>
            <p:cNvSpPr>
              <a:spLocks noChangeArrowheads="1"/>
            </p:cNvSpPr>
            <p:nvPr/>
          </p:nvSpPr>
          <p:spPr bwMode="auto">
            <a:xfrm rot="20854522" flipH="1">
              <a:off x="1909568" y="1979581"/>
              <a:ext cx="5972938" cy="2675561"/>
            </a:xfrm>
            <a:prstGeom prst="irregularSeal2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5535" y="2865456"/>
              <a:ext cx="362377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One rogue alpha particle brings all my schemes of perfection to nought.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3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683568" y="332656"/>
            <a:ext cx="7776864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dirty="0" smtClean="0"/>
              <a:t>Sir Timothy </a:t>
            </a:r>
            <a:r>
              <a:rPr lang="en-GB" dirty="0" err="1" smtClean="0"/>
              <a:t>Gowers</a:t>
            </a:r>
            <a:r>
              <a:rPr lang="en-GB" dirty="0" smtClean="0"/>
              <a:t> on the future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563888" y="1916832"/>
            <a:ext cx="5256584" cy="3936437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In 25 years, computers will be useful assistants to pure mathematicians</a:t>
            </a:r>
          </a:p>
          <a:p>
            <a:pPr algn="ctr"/>
            <a:endParaRPr lang="en-GB" sz="32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In 50 years, computers will be doing mathematics better than humans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44824"/>
            <a:ext cx="3006334" cy="4008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158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Mathematics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772816"/>
            <a:ext cx="5544616" cy="489654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</a:rPr>
              <a:t>T</a:t>
            </a:r>
            <a:r>
              <a:rPr lang="en-GB" sz="3600" dirty="0" err="1" smtClean="0">
                <a:solidFill>
                  <a:schemeClr val="tx1"/>
                </a:solidFill>
              </a:rPr>
              <a:t>ruthes</a:t>
            </a:r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certaine</a:t>
            </a:r>
            <a:r>
              <a:rPr lang="en-GB" sz="3600" dirty="0">
                <a:solidFill>
                  <a:schemeClr val="tx1"/>
                </a:solidFill>
              </a:rPr>
              <a:t>, necessary, and </a:t>
            </a:r>
            <a:r>
              <a:rPr lang="en-GB" sz="3600" dirty="0" err="1">
                <a:solidFill>
                  <a:schemeClr val="tx1"/>
                </a:solidFill>
              </a:rPr>
              <a:t>inuincible</a:t>
            </a:r>
            <a:r>
              <a:rPr lang="en-GB" sz="36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vniuersally</a:t>
            </a:r>
            <a:r>
              <a:rPr lang="en-GB" sz="3600" dirty="0">
                <a:solidFill>
                  <a:schemeClr val="tx1"/>
                </a:solidFill>
              </a:rPr>
              <a:t> and </a:t>
            </a:r>
            <a:r>
              <a:rPr lang="en-GB" sz="3600" dirty="0" err="1">
                <a:solidFill>
                  <a:schemeClr val="tx1"/>
                </a:solidFill>
              </a:rPr>
              <a:t>necessaryly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smtClean="0">
                <a:solidFill>
                  <a:schemeClr val="tx1"/>
                </a:solidFill>
              </a:rPr>
              <a:t>concluded</a:t>
            </a:r>
          </a:p>
          <a:p>
            <a:pPr algn="ctr"/>
            <a:endParaRPr lang="en-GB" sz="3600" dirty="0">
              <a:solidFill>
                <a:schemeClr val="tx1"/>
              </a:solidFill>
            </a:endParaRPr>
          </a:p>
          <a:p>
            <a:pPr algn="ctr"/>
            <a:r>
              <a:rPr lang="en-GB" sz="6600" dirty="0" smtClean="0">
                <a:solidFill>
                  <a:schemeClr val="tx2"/>
                </a:solidFill>
              </a:rPr>
              <a:t>?</a:t>
            </a:r>
            <a:endParaRPr lang="en-GB" sz="66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204864"/>
            <a:ext cx="2814673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986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76700" y="2708920"/>
            <a:ext cx="4703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Our courses</a:t>
            </a:r>
            <a:endParaRPr lang="en-GB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971600" y="1988840"/>
            <a:ext cx="7128792" cy="158417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Comment at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www.tonysmaths.blogspot.com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318991" y="332656"/>
            <a:ext cx="650601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Thank you for listening!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1600" y="4077072"/>
            <a:ext cx="7128792" cy="1584176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a.mann@gre.ac.uk</a:t>
            </a:r>
          </a:p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@</a:t>
            </a:r>
            <a:r>
              <a:rPr lang="en-GB" sz="3600" dirty="0" err="1" smtClean="0">
                <a:solidFill>
                  <a:schemeClr val="tx1"/>
                </a:solidFill>
              </a:rPr>
              <a:t>Tony_Mann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8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Acknowledgments and picture credits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400" dirty="0" smtClean="0"/>
              <a:t>Many thanks to Noel-Ann Bradshaw and to everyone at Gresham College</a:t>
            </a:r>
          </a:p>
          <a:p>
            <a:pPr marL="0" indent="0">
              <a:buNone/>
            </a:pPr>
            <a:r>
              <a:rPr lang="en-GB" sz="6400" dirty="0"/>
              <a:t>This lecture draws heavily on Thomas Hales, ‘Mathematics in the Age of the Turing Machine’, arXiv:1302.2898v1 (2013) available at www.arXiv.org.  Quotations from Thomas Hales come from this survey article.</a:t>
            </a:r>
          </a:p>
          <a:p>
            <a:pPr marL="0" indent="0">
              <a:buNone/>
            </a:pPr>
            <a:r>
              <a:rPr lang="en-GB" sz="6400" b="1" dirty="0" smtClean="0"/>
              <a:t>Slide design: </a:t>
            </a:r>
            <a:r>
              <a:rPr lang="en-GB" sz="6400" dirty="0" smtClean="0"/>
              <a:t>Thanks to Aoife Hunt</a:t>
            </a:r>
          </a:p>
          <a:p>
            <a:pPr marL="0" indent="0">
              <a:buNone/>
            </a:pPr>
            <a:r>
              <a:rPr lang="en-GB" sz="5600" b="1" dirty="0" smtClean="0"/>
              <a:t>Picture and other credits:</a:t>
            </a:r>
          </a:p>
          <a:p>
            <a:pPr marL="0" indent="0">
              <a:buNone/>
            </a:pPr>
            <a:r>
              <a:rPr lang="en-GB" sz="5600" dirty="0"/>
              <a:t>Visual proof of Pythagoras’s Theorem: Geek in Heels, http://www.geekinheels.com</a:t>
            </a:r>
            <a:r>
              <a:rPr lang="en-GB" sz="5600" dirty="0" smtClean="0"/>
              <a:t>/; “</a:t>
            </a:r>
            <a:r>
              <a:rPr lang="en-GB" sz="5600" dirty="0"/>
              <a:t>Water” demonstration of Pythagoras’s Theorem: Magical Maths, http://www.magicalmaths.org/ </a:t>
            </a:r>
            <a:r>
              <a:rPr lang="en-GB" sz="5600" dirty="0" smtClean="0"/>
              <a:t>; Beethoven’s </a:t>
            </a:r>
            <a:r>
              <a:rPr lang="en-GB" sz="5600" dirty="0"/>
              <a:t>Fifth Symphony theme, Michelangelo, Euclid’s </a:t>
            </a:r>
            <a:r>
              <a:rPr lang="en-GB" sz="5600" i="1" dirty="0" smtClean="0"/>
              <a:t>Elements</a:t>
            </a:r>
            <a:r>
              <a:rPr lang="en-GB" sz="5600" dirty="0" smtClean="0"/>
              <a:t>: </a:t>
            </a:r>
            <a:r>
              <a:rPr lang="en-GB" sz="5600" dirty="0"/>
              <a:t>Wikimedia </a:t>
            </a:r>
            <a:r>
              <a:rPr lang="en-GB" sz="5600" dirty="0" smtClean="0"/>
              <a:t>Commons; “</a:t>
            </a:r>
            <a:r>
              <a:rPr lang="en-GB" sz="5600" dirty="0"/>
              <a:t>Quod </a:t>
            </a:r>
            <a:r>
              <a:rPr lang="en-GB" sz="5600" dirty="0" err="1"/>
              <a:t>erat</a:t>
            </a:r>
            <a:r>
              <a:rPr lang="en-GB" sz="5600" dirty="0"/>
              <a:t> demonstrandum”: Philippe van </a:t>
            </a:r>
            <a:r>
              <a:rPr lang="en-GB" sz="5600" dirty="0" err="1"/>
              <a:t>Lansberge</a:t>
            </a:r>
            <a:r>
              <a:rPr lang="en-GB" sz="5600" dirty="0"/>
              <a:t>, </a:t>
            </a:r>
            <a:r>
              <a:rPr lang="en-GB" sz="5600" i="1" dirty="0" err="1"/>
              <a:t>Triangulorum</a:t>
            </a:r>
            <a:r>
              <a:rPr lang="en-GB" sz="5600" i="1" dirty="0"/>
              <a:t> </a:t>
            </a:r>
            <a:r>
              <a:rPr lang="en-GB" sz="5600" i="1" dirty="0" err="1"/>
              <a:t>geometriae</a:t>
            </a:r>
            <a:r>
              <a:rPr lang="en-GB" sz="5600" i="1" dirty="0"/>
              <a:t> </a:t>
            </a:r>
            <a:r>
              <a:rPr lang="en-GB" sz="5600" i="1" dirty="0" err="1"/>
              <a:t>libri</a:t>
            </a:r>
            <a:r>
              <a:rPr lang="en-GB" sz="5600" i="1" dirty="0"/>
              <a:t> </a:t>
            </a:r>
            <a:r>
              <a:rPr lang="en-GB" sz="5600" i="1" dirty="0" err="1"/>
              <a:t>quatuor</a:t>
            </a:r>
            <a:r>
              <a:rPr lang="en-GB" sz="5600" dirty="0"/>
              <a:t> (1604), Wikimedia </a:t>
            </a:r>
            <a:r>
              <a:rPr lang="en-GB" sz="5600" dirty="0" smtClean="0"/>
              <a:t>Commons; John </a:t>
            </a:r>
            <a:r>
              <a:rPr lang="en-GB" sz="5600" dirty="0"/>
              <a:t>Dee, Pierre de Fermat, Johannes </a:t>
            </a:r>
            <a:r>
              <a:rPr lang="en-GB" sz="5600" dirty="0" err="1"/>
              <a:t>Kepler</a:t>
            </a:r>
            <a:r>
              <a:rPr lang="en-GB" sz="5600" dirty="0"/>
              <a:t>, Thomas </a:t>
            </a:r>
            <a:r>
              <a:rPr lang="en-GB" sz="5600" dirty="0" err="1"/>
              <a:t>Harriot</a:t>
            </a:r>
            <a:r>
              <a:rPr lang="en-GB" sz="5600" dirty="0"/>
              <a:t> (?), William Burnside, Bernhard Riemann, Henri </a:t>
            </a:r>
            <a:r>
              <a:rPr lang="en-GB" sz="5600" dirty="0" err="1"/>
              <a:t>Lebesgue</a:t>
            </a:r>
            <a:r>
              <a:rPr lang="en-GB" sz="5600" dirty="0"/>
              <a:t>, Kurt Gödel: unknown painters or photographers, Wikimedia </a:t>
            </a:r>
            <a:r>
              <a:rPr lang="en-GB" sz="5600" dirty="0" smtClean="0"/>
              <a:t>Commons; Quotation </a:t>
            </a:r>
            <a:r>
              <a:rPr lang="en-GB" sz="5600" dirty="0"/>
              <a:t>from John Dee: Preface to Billingsley’s Euclid, </a:t>
            </a:r>
            <a:r>
              <a:rPr lang="en-GB" sz="5600" dirty="0" smtClean="0"/>
              <a:t>1570; United </a:t>
            </a:r>
            <a:r>
              <a:rPr lang="en-GB" sz="5600" dirty="0"/>
              <a:t>States 4-coloured: </a:t>
            </a:r>
            <a:r>
              <a:rPr lang="en-GB" sz="5600" dirty="0" err="1"/>
              <a:t>Tomwsulcer</a:t>
            </a:r>
            <a:r>
              <a:rPr lang="en-GB" sz="5600" dirty="0"/>
              <a:t>, Derfel73, </a:t>
            </a:r>
            <a:r>
              <a:rPr lang="en-GB" sz="5600" dirty="0" err="1"/>
              <a:t>Dbenbenn</a:t>
            </a:r>
            <a:r>
              <a:rPr lang="en-GB" sz="5600" dirty="0"/>
              <a:t> Wikimedia </a:t>
            </a:r>
            <a:r>
              <a:rPr lang="en-GB" sz="5600" dirty="0" smtClean="0"/>
              <a:t>Commons; </a:t>
            </a:r>
            <a:r>
              <a:rPr lang="en-GB" sz="5600" dirty="0" err="1" smtClean="0"/>
              <a:t>Kepler</a:t>
            </a:r>
            <a:r>
              <a:rPr lang="en-GB" sz="5600" dirty="0" smtClean="0"/>
              <a:t> </a:t>
            </a:r>
            <a:r>
              <a:rPr lang="en-GB" sz="5600" dirty="0"/>
              <a:t>Conjecture: Greg L, Wikimedia </a:t>
            </a:r>
            <a:r>
              <a:rPr lang="en-GB" sz="5600" dirty="0" smtClean="0"/>
              <a:t>Commons; Sir </a:t>
            </a:r>
            <a:r>
              <a:rPr lang="en-GB" sz="5600" dirty="0"/>
              <a:t>Tim </a:t>
            </a:r>
            <a:r>
              <a:rPr lang="en-GB" sz="5600" dirty="0" err="1"/>
              <a:t>Gowers</a:t>
            </a:r>
            <a:r>
              <a:rPr lang="en-GB" sz="5600" dirty="0"/>
              <a:t>: </a:t>
            </a:r>
            <a:r>
              <a:rPr lang="en-GB" sz="5600" dirty="0" err="1"/>
              <a:t>Thegowers</a:t>
            </a:r>
            <a:r>
              <a:rPr lang="en-GB" sz="5600" dirty="0"/>
              <a:t>, Wikimedia </a:t>
            </a:r>
            <a:r>
              <a:rPr lang="en-GB" sz="5600" dirty="0" smtClean="0"/>
              <a:t>Commons; Thomas </a:t>
            </a:r>
            <a:r>
              <a:rPr lang="en-GB" sz="5600" dirty="0"/>
              <a:t>Hales: Michigan Photography, </a:t>
            </a:r>
            <a:r>
              <a:rPr lang="en-GB" sz="5600" dirty="0" smtClean="0"/>
              <a:t>simonsfoundation.org; Euclid</a:t>
            </a:r>
            <a:r>
              <a:rPr lang="en-GB" sz="5600" dirty="0"/>
              <a:t>: Raphael, </a:t>
            </a:r>
            <a:r>
              <a:rPr lang="en-GB" sz="5600" i="1" dirty="0"/>
              <a:t>The School of Athens</a:t>
            </a:r>
            <a:r>
              <a:rPr lang="en-GB" sz="5600" dirty="0"/>
              <a:t>, Wikimedia </a:t>
            </a:r>
            <a:r>
              <a:rPr lang="en-GB" sz="5600" dirty="0" smtClean="0"/>
              <a:t>Commons; Andrew </a:t>
            </a:r>
            <a:r>
              <a:rPr lang="en-GB" sz="5600" dirty="0"/>
              <a:t>Wiles: </a:t>
            </a:r>
            <a:r>
              <a:rPr lang="en-GB" sz="5600" dirty="0" smtClean="0"/>
              <a:t>www.simonsingh.net; Horses</a:t>
            </a:r>
            <a:r>
              <a:rPr lang="en-GB" sz="5600" dirty="0"/>
              <a:t>: François </a:t>
            </a:r>
            <a:r>
              <a:rPr lang="en-GB" sz="5600" dirty="0" err="1"/>
              <a:t>Marchal</a:t>
            </a:r>
            <a:r>
              <a:rPr lang="en-GB" sz="5600" dirty="0"/>
              <a:t>, Wikimedia </a:t>
            </a:r>
            <a:r>
              <a:rPr lang="en-GB" sz="5600" dirty="0" smtClean="0"/>
              <a:t>Commons; Richard </a:t>
            </a:r>
            <a:r>
              <a:rPr lang="en-GB" sz="5600" dirty="0"/>
              <a:t>Feynman: Nobel Foundation, Wikimedia </a:t>
            </a:r>
            <a:r>
              <a:rPr lang="en-GB" sz="5600" dirty="0" smtClean="0"/>
              <a:t>Commons; Euclid</a:t>
            </a:r>
            <a:r>
              <a:rPr lang="en-GB" sz="5600" dirty="0"/>
              <a:t>: </a:t>
            </a:r>
            <a:r>
              <a:rPr lang="en-GB" sz="5600" dirty="0" err="1"/>
              <a:t>MacTutor</a:t>
            </a:r>
            <a:r>
              <a:rPr lang="en-GB" sz="5600" dirty="0"/>
              <a:t> history of mathematics </a:t>
            </a:r>
            <a:r>
              <a:rPr lang="en-GB" sz="5600" dirty="0" smtClean="0"/>
              <a:t>website; Sphere-packing </a:t>
            </a:r>
            <a:r>
              <a:rPr lang="en-GB" sz="5600" dirty="0"/>
              <a:t>animation: </a:t>
            </a:r>
            <a:r>
              <a:rPr lang="en-GB" sz="5600" dirty="0" err="1"/>
              <a:t>BlLotwell</a:t>
            </a:r>
            <a:r>
              <a:rPr lang="en-GB" sz="5600" dirty="0"/>
              <a:t>, Wikimedia </a:t>
            </a:r>
            <a:r>
              <a:rPr lang="en-GB" sz="5600" dirty="0" smtClean="0"/>
              <a:t>Commons; </a:t>
            </a:r>
            <a:r>
              <a:rPr lang="en-GB" sz="5600" dirty="0" err="1" smtClean="0"/>
              <a:t>Kepler</a:t>
            </a:r>
            <a:r>
              <a:rPr lang="en-GB" sz="5600" dirty="0" smtClean="0"/>
              <a:t> </a:t>
            </a:r>
            <a:r>
              <a:rPr lang="en-GB" sz="5600" dirty="0"/>
              <a:t>diagrams:  </a:t>
            </a:r>
            <a:r>
              <a:rPr lang="en-GB" sz="5600" i="1" dirty="0" err="1"/>
              <a:t>Strena</a:t>
            </a:r>
            <a:r>
              <a:rPr lang="en-GB" sz="5600" i="1" dirty="0"/>
              <a:t> </a:t>
            </a:r>
            <a:r>
              <a:rPr lang="en-GB" sz="5600" i="1" dirty="0" err="1"/>
              <a:t>Seu</a:t>
            </a:r>
            <a:r>
              <a:rPr lang="en-GB" sz="5600" i="1" dirty="0"/>
              <a:t> de </a:t>
            </a:r>
            <a:r>
              <a:rPr lang="en-GB" sz="5600" i="1" dirty="0" err="1"/>
              <a:t>Nive</a:t>
            </a:r>
            <a:r>
              <a:rPr lang="en-GB" sz="5600" i="1" dirty="0"/>
              <a:t> </a:t>
            </a:r>
            <a:r>
              <a:rPr lang="en-GB" sz="5600" i="1" dirty="0" err="1"/>
              <a:t>Sexangula</a:t>
            </a:r>
            <a:r>
              <a:rPr lang="en-GB" sz="5600" dirty="0"/>
              <a:t> (1611), Wikimedia </a:t>
            </a:r>
            <a:r>
              <a:rPr lang="en-GB" sz="5600" dirty="0" smtClean="0"/>
              <a:t>Commons; Greengrocer’s </a:t>
            </a:r>
            <a:r>
              <a:rPr lang="en-GB" sz="5600" dirty="0"/>
              <a:t>shop, Buenos Aires: Thomas Hobbs, Wikimedia </a:t>
            </a:r>
            <a:r>
              <a:rPr lang="en-GB" sz="5600" dirty="0" smtClean="0"/>
              <a:t>Commons; Carl </a:t>
            </a:r>
            <a:r>
              <a:rPr lang="en-GB" sz="5600" dirty="0"/>
              <a:t>Friedrich Gauss: by Gottlieb </a:t>
            </a:r>
            <a:r>
              <a:rPr lang="en-GB" sz="5600" dirty="0" err="1"/>
              <a:t>Biermann</a:t>
            </a:r>
            <a:r>
              <a:rPr lang="en-GB" sz="5600" dirty="0"/>
              <a:t>, Wikimedia </a:t>
            </a:r>
            <a:r>
              <a:rPr lang="en-GB" sz="5600" dirty="0" smtClean="0"/>
              <a:t>Commons; Newton</a:t>
            </a:r>
            <a:r>
              <a:rPr lang="en-GB" sz="5600" dirty="0"/>
              <a:t>: by Godfrey Kneller, Wikimedia </a:t>
            </a:r>
            <a:r>
              <a:rPr lang="en-GB" sz="5600" dirty="0" smtClean="0"/>
              <a:t>Commons; </a:t>
            </a:r>
            <a:r>
              <a:rPr lang="en-GB" sz="5600" dirty="0" err="1" smtClean="0"/>
              <a:t>Lázló</a:t>
            </a:r>
            <a:r>
              <a:rPr lang="en-GB" sz="5600" dirty="0" smtClean="0"/>
              <a:t> </a:t>
            </a:r>
            <a:r>
              <a:rPr lang="en-GB" sz="5600" dirty="0" err="1"/>
              <a:t>Tóth</a:t>
            </a:r>
            <a:r>
              <a:rPr lang="en-GB" sz="5600" dirty="0"/>
              <a:t>: Hungarian Academy of Sciences, http://www.math.bme.hu/akademia</a:t>
            </a:r>
            <a:r>
              <a:rPr lang="en-GB" sz="5600" dirty="0" smtClean="0"/>
              <a:t>/; Walter </a:t>
            </a:r>
            <a:r>
              <a:rPr lang="en-GB" sz="5600" dirty="0" err="1"/>
              <a:t>Feit</a:t>
            </a:r>
            <a:r>
              <a:rPr lang="en-GB" sz="5600" dirty="0"/>
              <a:t>, drawing by Vanilla </a:t>
            </a:r>
            <a:r>
              <a:rPr lang="en-GB" sz="5600" dirty="0" smtClean="0"/>
              <a:t>Beer; John </a:t>
            </a:r>
            <a:r>
              <a:rPr lang="en-GB" sz="5600" dirty="0"/>
              <a:t>Thompson, </a:t>
            </a:r>
            <a:r>
              <a:rPr lang="en-GB" sz="5600" dirty="0" err="1"/>
              <a:t>Harald</a:t>
            </a:r>
            <a:r>
              <a:rPr lang="en-GB" sz="5600" dirty="0"/>
              <a:t> </a:t>
            </a:r>
            <a:r>
              <a:rPr lang="en-GB" sz="5600" dirty="0" err="1"/>
              <a:t>Hanche</a:t>
            </a:r>
            <a:r>
              <a:rPr lang="en-GB" sz="5600" dirty="0"/>
              <a:t>-Olsen, Wikimedia </a:t>
            </a:r>
            <a:r>
              <a:rPr lang="en-GB" sz="5600" dirty="0" smtClean="0"/>
              <a:t>Commons; </a:t>
            </a:r>
            <a:r>
              <a:rPr lang="en-GB" sz="5600" dirty="0" err="1" smtClean="0"/>
              <a:t>Feit</a:t>
            </a:r>
            <a:r>
              <a:rPr lang="en-GB" sz="5600" dirty="0" smtClean="0"/>
              <a:t>-Thompson </a:t>
            </a:r>
            <a:r>
              <a:rPr lang="en-GB" sz="5600" dirty="0"/>
              <a:t>code quoted in Hales, ‘Mathematics in the Age of the Turing Machine</a:t>
            </a:r>
            <a:r>
              <a:rPr lang="en-GB" sz="5600" dirty="0" smtClean="0"/>
              <a:t>’; Wikipedia </a:t>
            </a:r>
            <a:r>
              <a:rPr lang="en-GB" sz="5600" dirty="0"/>
              <a:t>logo and </a:t>
            </a:r>
            <a:r>
              <a:rPr lang="en-GB" sz="5600" dirty="0" err="1"/>
              <a:t>wordmark</a:t>
            </a:r>
            <a:r>
              <a:rPr lang="en-GB" sz="5600" dirty="0"/>
              <a:t>, </a:t>
            </a:r>
            <a:r>
              <a:rPr lang="en-GB" sz="5600" dirty="0" smtClean="0"/>
              <a:t>Wikipedia; </a:t>
            </a:r>
            <a:r>
              <a:rPr lang="en-GB" sz="5600" dirty="0" err="1" smtClean="0"/>
              <a:t>arXiv</a:t>
            </a:r>
            <a:r>
              <a:rPr lang="en-GB" sz="5600" dirty="0"/>
              <a:t>, </a:t>
            </a:r>
            <a:r>
              <a:rPr lang="en-GB" sz="5600" dirty="0" smtClean="0"/>
              <a:t>www.arXiv.org; Polymaths</a:t>
            </a:r>
            <a:r>
              <a:rPr lang="en-GB" sz="5600" dirty="0"/>
              <a:t>, http://</a:t>
            </a:r>
            <a:r>
              <a:rPr lang="en-GB" sz="5600" dirty="0" smtClean="0"/>
              <a:t>michaelnielsen.org/polymath1/index.php?title=Main_Page; Julia </a:t>
            </a:r>
            <a:r>
              <a:rPr lang="en-GB" sz="5600" dirty="0"/>
              <a:t>set, </a:t>
            </a:r>
            <a:r>
              <a:rPr lang="en-GB" sz="5600" dirty="0" err="1"/>
              <a:t>Eequor</a:t>
            </a:r>
            <a:r>
              <a:rPr lang="en-GB" sz="5600" dirty="0"/>
              <a:t>, Wikimedia </a:t>
            </a:r>
            <a:r>
              <a:rPr lang="en-GB" sz="5600" dirty="0" smtClean="0"/>
              <a:t>Commons; </a:t>
            </a:r>
            <a:r>
              <a:rPr lang="en-GB" sz="5600" dirty="0" err="1" smtClean="0"/>
              <a:t>Maskit</a:t>
            </a:r>
            <a:r>
              <a:rPr lang="en-GB" sz="5600" dirty="0" smtClean="0"/>
              <a:t> </a:t>
            </a:r>
            <a:r>
              <a:rPr lang="en-GB" sz="5600" dirty="0"/>
              <a:t>embedding, from Caroline </a:t>
            </a:r>
            <a:r>
              <a:rPr lang="en-GB" sz="5600" dirty="0" err="1"/>
              <a:t>Series’s</a:t>
            </a:r>
            <a:r>
              <a:rPr lang="en-GB" sz="5600" dirty="0"/>
              <a:t> homepage, Warwick </a:t>
            </a:r>
            <a:r>
              <a:rPr lang="en-GB" sz="5600" dirty="0" smtClean="0"/>
              <a:t>University; Caroline </a:t>
            </a:r>
            <a:r>
              <a:rPr lang="en-GB" sz="5600" dirty="0"/>
              <a:t>Series, George M. Bergman, Wikimedia </a:t>
            </a:r>
            <a:r>
              <a:rPr lang="en-GB" sz="5600" dirty="0" smtClean="0"/>
              <a:t>Commons; Gwyneth </a:t>
            </a:r>
            <a:r>
              <a:rPr lang="en-GB" sz="5600" dirty="0" err="1"/>
              <a:t>Stallard</a:t>
            </a:r>
            <a:r>
              <a:rPr lang="en-GB" sz="5600" dirty="0"/>
              <a:t>, </a:t>
            </a:r>
            <a:r>
              <a:rPr lang="en-GB" sz="5600" dirty="0" smtClean="0"/>
              <a:t>www.beingamathematician.org; Louis </a:t>
            </a:r>
            <a:r>
              <a:rPr lang="en-GB" sz="5600" dirty="0"/>
              <a:t>de </a:t>
            </a:r>
            <a:r>
              <a:rPr lang="en-GB" sz="5600" dirty="0" err="1"/>
              <a:t>Branges</a:t>
            </a:r>
            <a:r>
              <a:rPr lang="en-GB" sz="5600" dirty="0"/>
              <a:t>, Purdue University, Wikimedia </a:t>
            </a:r>
            <a:r>
              <a:rPr lang="en-GB" sz="5600" dirty="0" smtClean="0"/>
              <a:t>Commons; </a:t>
            </a:r>
            <a:r>
              <a:rPr lang="en-GB" sz="5600" dirty="0" err="1" smtClean="0"/>
              <a:t>Augustin</a:t>
            </a:r>
            <a:r>
              <a:rPr lang="en-GB" sz="5600" dirty="0" smtClean="0"/>
              <a:t>-Louis </a:t>
            </a:r>
            <a:r>
              <a:rPr lang="en-GB" sz="5600" dirty="0"/>
              <a:t>Cauchy, lithograph by </a:t>
            </a:r>
            <a:r>
              <a:rPr lang="en-GB" sz="5600" dirty="0" err="1"/>
              <a:t>Zéphirin</a:t>
            </a:r>
            <a:r>
              <a:rPr lang="en-GB" sz="5600" dirty="0"/>
              <a:t> </a:t>
            </a:r>
            <a:r>
              <a:rPr lang="en-GB" sz="5600" dirty="0" err="1"/>
              <a:t>Belliard</a:t>
            </a:r>
            <a:r>
              <a:rPr lang="en-GB" sz="5600" dirty="0"/>
              <a:t> after a painting by Jean Roller, Wikimedia </a:t>
            </a:r>
            <a:r>
              <a:rPr lang="en-GB" sz="5600" dirty="0" smtClean="0"/>
              <a:t>Commons; John </a:t>
            </a:r>
            <a:r>
              <a:rPr lang="en-GB" sz="5600" dirty="0"/>
              <a:t>von Neumann, US Department of Energy, Wikimedia </a:t>
            </a:r>
            <a:r>
              <a:rPr lang="en-GB" sz="5600" dirty="0" smtClean="0"/>
              <a:t>Commons</a:t>
            </a:r>
            <a:endParaRPr lang="en-GB" sz="6400" dirty="0"/>
          </a:p>
        </p:txBody>
      </p:sp>
    </p:spTree>
    <p:extLst>
      <p:ext uri="{BB962C8B-B14F-4D97-AF65-F5344CB8AC3E}">
        <p14:creationId xmlns:p14="http://schemas.microsoft.com/office/powerpoint/2010/main" xmlns="" val="27327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576" y="1772816"/>
            <a:ext cx="7632848" cy="4526384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endParaRPr lang="en-GB" sz="20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/>
            <a:endParaRPr lang="en-GB" sz="20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/>
            <a:endParaRPr lang="en-GB" sz="20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/>
            <a:endParaRPr lang="en-GB" sz="20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/>
            <a:endParaRPr lang="en-GB" sz="20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/>
            <a:endParaRPr lang="en-GB" sz="20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/>
            <a:endParaRPr lang="en-GB" sz="20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/>
            <a:endParaRPr lang="en-GB" sz="20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/>
            <a:endParaRPr lang="en-GB" sz="20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/>
            <a:endParaRPr lang="en-GB" sz="20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/>
            <a:endParaRPr lang="en-GB" sz="20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 algn="ctr"/>
            <a:endParaRPr lang="en-GB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 algn="ctr"/>
            <a:r>
              <a:rPr lang="en-GB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Richard </a:t>
            </a:r>
            <a:r>
              <a:rPr lang="en-GB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Phillips, Numbers: facts, figures and fiction (</a:t>
            </a:r>
            <a:r>
              <a:rPr lang="en-GB" dirty="0" err="1">
                <a:solidFill>
                  <a:schemeClr val="tx1"/>
                </a:solidFill>
                <a:latin typeface="+mj-lt"/>
                <a:cs typeface="Courier New" pitchFamily="49" charset="0"/>
              </a:rPr>
              <a:t>Badsey</a:t>
            </a:r>
            <a:r>
              <a:rPr lang="en-GB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, 2004)</a:t>
            </a:r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3306" y="1844824"/>
            <a:ext cx="4717388" cy="3602037"/>
          </a:xfr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3568" y="332656"/>
            <a:ext cx="7776864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It’s n</a:t>
            </a:r>
            <a:r>
              <a:rPr lang="en-GB" baseline="30000" dirty="0" smtClean="0"/>
              <a:t>3</a:t>
            </a:r>
            <a:r>
              <a:rPr lang="en-GB" dirty="0" smtClean="0"/>
              <a:t> – (n-1)</a:t>
            </a:r>
            <a:r>
              <a:rPr lang="en-GB" baseline="30000" dirty="0" smtClean="0"/>
              <a:t>3</a:t>
            </a:r>
            <a:r>
              <a:rPr lang="en-GB" dirty="0" smtClean="0"/>
              <a:t>.  Is this a proof?</a:t>
            </a:r>
          </a:p>
        </p:txBody>
      </p:sp>
    </p:spTree>
    <p:extLst>
      <p:ext uri="{BB962C8B-B14F-4D97-AF65-F5344CB8AC3E}">
        <p14:creationId xmlns:p14="http://schemas.microsoft.com/office/powerpoint/2010/main" xmlns="" val="23868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318991" y="332656"/>
            <a:ext cx="6506018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What is 1+2+3+…+n 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5536" y="1628800"/>
            <a:ext cx="8352928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GB" sz="32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 =  1  +  2  +  3  + . . . +  n</a:t>
            </a:r>
          </a:p>
          <a:p>
            <a:pPr marL="174625"/>
            <a:r>
              <a:rPr lang="en-GB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S =  n  + n-1 + n-2 + . . . +  1</a:t>
            </a:r>
          </a:p>
          <a:p>
            <a:pPr marL="363538"/>
            <a:endParaRPr lang="en-GB" sz="2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174625"/>
            <a:r>
              <a:rPr lang="en-GB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2S = n+1 + n+1 + n+1 + . . . + n+1</a:t>
            </a:r>
          </a:p>
          <a:p>
            <a:pPr marL="174625"/>
            <a:r>
              <a:rPr lang="en-GB" sz="2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174625"/>
            <a:r>
              <a:rPr lang="en-GB" sz="2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2S = n (n+1)</a:t>
            </a:r>
          </a:p>
          <a:p>
            <a:pPr marL="174625" algn="ctr"/>
            <a:endParaRPr lang="en-GB" sz="2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174625" algn="ctr"/>
            <a:r>
              <a:rPr lang="en-GB" sz="4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 = ½ n(n+1)</a:t>
            </a:r>
            <a:endParaRPr lang="en-GB" sz="4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2276872"/>
            <a:ext cx="792088" cy="1872208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03848" y="2276872"/>
            <a:ext cx="792088" cy="1872208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99992" y="2276872"/>
            <a:ext cx="792088" cy="1872208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52320" y="2276872"/>
            <a:ext cx="792088" cy="1872208"/>
          </a:xfrm>
          <a:prstGeom prst="rect">
            <a:avLst/>
          </a:prstGeom>
          <a:noFill/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16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827584" y="332656"/>
            <a:ext cx="7429473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Proof by Mathematical Induction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5536" y="2420888"/>
            <a:ext cx="8352928" cy="3312368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Step 1 (Basis):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Establish result for starting value – </a:t>
            </a:r>
            <a:r>
              <a:rPr lang="en-GB" sz="3200" dirty="0" err="1" smtClean="0">
                <a:solidFill>
                  <a:schemeClr val="tx1"/>
                </a:solidFill>
              </a:rPr>
              <a:t>eg</a:t>
            </a:r>
            <a:r>
              <a:rPr lang="en-GB" sz="3200" dirty="0" smtClean="0">
                <a:solidFill>
                  <a:schemeClr val="tx1"/>
                </a:solidFill>
              </a:rPr>
              <a:t> n=1</a:t>
            </a: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Step 2 (Inductive step):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Show that if the result holds for n=k,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then it also holds for n = k+1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5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251520" y="332656"/>
            <a:ext cx="8568952" cy="1127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1+2+3+…+n = ½ n(n+1) by induction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5536" y="1628800"/>
            <a:ext cx="8352928" cy="5040560"/>
          </a:xfrm>
          <a:prstGeom prst="roundRect">
            <a:avLst>
              <a:gd name="adj" fmla="val 1990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en-GB" sz="3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Basis:	Case n=1:</a:t>
            </a:r>
          </a:p>
          <a:p>
            <a:pPr marL="174625" algn="ctr"/>
            <a:r>
              <a:rPr lang="en-GB" sz="3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1 = ½ .1.(1+1) = 1</a:t>
            </a:r>
            <a:endParaRPr lang="en-GB" sz="3600" dirty="0" smtClean="0">
              <a:solidFill>
                <a:schemeClr val="tx2"/>
              </a:solidFill>
              <a:latin typeface="+mj-lt"/>
              <a:cs typeface="Courier New" pitchFamily="49" charset="0"/>
            </a:endParaRPr>
          </a:p>
          <a:p>
            <a:pPr marL="174625"/>
            <a:endParaRPr lang="en-GB" sz="3600" dirty="0" smtClean="0">
              <a:solidFill>
                <a:schemeClr val="tx1"/>
              </a:solidFill>
              <a:latin typeface="+mj-lt"/>
              <a:cs typeface="Courier New" pitchFamily="49" charset="0"/>
            </a:endParaRPr>
          </a:p>
          <a:p>
            <a:pPr marL="174625"/>
            <a:r>
              <a:rPr lang="en-GB" sz="3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Inductive step: suppose </a:t>
            </a:r>
          </a:p>
          <a:p>
            <a:pPr marL="174625"/>
            <a:r>
              <a:rPr lang="en-GB" sz="3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	1+2+3+…+k = ½ k(k+1)</a:t>
            </a:r>
          </a:p>
          <a:p>
            <a:pPr marL="174625"/>
            <a:r>
              <a:rPr lang="en-GB" sz="3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Then </a:t>
            </a:r>
          </a:p>
          <a:p>
            <a:pPr marL="174625"/>
            <a:r>
              <a:rPr lang="en-GB" sz="3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	1+2+3+ … +k + k+1 	= ½ k(k+1) + k+1</a:t>
            </a:r>
          </a:p>
          <a:p>
            <a:pPr marL="174625"/>
            <a:r>
              <a:rPr lang="en-GB" sz="3600" dirty="0">
                <a:solidFill>
                  <a:schemeClr val="tx1"/>
                </a:solidFill>
                <a:latin typeface="+mj-lt"/>
                <a:cs typeface="Courier New" pitchFamily="49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+mj-lt"/>
                <a:cs typeface="Courier New" pitchFamily="49" charset="0"/>
              </a:rPr>
              <a:t>					= ½ (k+1)(k+2)</a:t>
            </a:r>
            <a:endParaRPr lang="en-GB" sz="3600" dirty="0">
              <a:solidFill>
                <a:schemeClr val="tx1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1195" y="234888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√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5352" y="5589240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tx2"/>
                </a:solidFill>
                <a:latin typeface="Arial Unicode MS"/>
                <a:ea typeface="Arial Unicode MS"/>
                <a:cs typeface="Arial Unicode MS"/>
              </a:rPr>
              <a:t>√</a:t>
            </a:r>
            <a:endParaRPr lang="en-GB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3970</TotalTime>
  <Words>1679</Words>
  <Application>Microsoft Office PowerPoint</Application>
  <PresentationFormat>On-screen Show (4:3)</PresentationFormat>
  <Paragraphs>301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Mathematics</vt:lpstr>
      <vt:lpstr>Slide 55</vt:lpstr>
      <vt:lpstr>Acknowledgments and picture 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day</dc:title>
  <dc:creator>Dunfermline</dc:creator>
  <cp:lastModifiedBy>s.morrison</cp:lastModifiedBy>
  <cp:revision>202</cp:revision>
  <cp:lastPrinted>2013-04-15T08:10:19Z</cp:lastPrinted>
  <dcterms:created xsi:type="dcterms:W3CDTF">2012-12-05T19:13:41Z</dcterms:created>
  <dcterms:modified xsi:type="dcterms:W3CDTF">2013-04-15T15:43:39Z</dcterms:modified>
</cp:coreProperties>
</file>