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9" r:id="rId4"/>
    <p:sldId id="272" r:id="rId5"/>
    <p:sldId id="256" r:id="rId6"/>
    <p:sldId id="270" r:id="rId7"/>
    <p:sldId id="259" r:id="rId8"/>
    <p:sldId id="260" r:id="rId9"/>
    <p:sldId id="261" r:id="rId10"/>
    <p:sldId id="262" r:id="rId11"/>
    <p:sldId id="273" r:id="rId12"/>
    <p:sldId id="274" r:id="rId13"/>
    <p:sldId id="275" r:id="rId14"/>
    <p:sldId id="276" r:id="rId15"/>
    <p:sldId id="277" r:id="rId16"/>
    <p:sldId id="278" r:id="rId17"/>
    <p:sldId id="279" r:id="rId18"/>
    <p:sldId id="280" r:id="rId19"/>
    <p:sldId id="281" r:id="rId20"/>
    <p:sldId id="263" r:id="rId21"/>
    <p:sldId id="282" r:id="rId22"/>
    <p:sldId id="264" r:id="rId23"/>
    <p:sldId id="265" r:id="rId24"/>
    <p:sldId id="266"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B586E2-BCC0-46DD-9540-92DECF54477B}" type="datetimeFigureOut">
              <a:rPr lang="en-US" smtClean="0"/>
              <a:pPr/>
              <a:t>4/3/2014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B586E2-BCC0-46DD-9540-92DECF54477B}" type="datetimeFigureOut">
              <a:rPr lang="en-US" smtClean="0"/>
              <a:pPr/>
              <a:t>4/3/2014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B586E2-BCC0-46DD-9540-92DECF54477B}" type="datetimeFigureOut">
              <a:rPr lang="en-US" smtClean="0"/>
              <a:pPr/>
              <a:t>4/3/2014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B586E2-BCC0-46DD-9540-92DECF54477B}" type="datetimeFigureOut">
              <a:rPr lang="en-US" smtClean="0"/>
              <a:pPr/>
              <a:t>4/3/2014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B586E2-BCC0-46DD-9540-92DECF54477B}" type="datetimeFigureOut">
              <a:rPr lang="en-US" smtClean="0"/>
              <a:pPr/>
              <a:t>4/3/2014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B586E2-BCC0-46DD-9540-92DECF54477B}" type="datetimeFigureOut">
              <a:rPr lang="en-US" smtClean="0"/>
              <a:pPr/>
              <a:t>4/3/2014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B586E2-BCC0-46DD-9540-92DECF54477B}" type="datetimeFigureOut">
              <a:rPr lang="en-US" smtClean="0"/>
              <a:pPr/>
              <a:t>4/3/2014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B586E2-BCC0-46DD-9540-92DECF54477B}" type="datetimeFigureOut">
              <a:rPr lang="en-US" smtClean="0"/>
              <a:pPr/>
              <a:t>4/3/2014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586E2-BCC0-46DD-9540-92DECF54477B}" type="datetimeFigureOut">
              <a:rPr lang="en-US" smtClean="0"/>
              <a:pPr/>
              <a:t>4/3/2014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586E2-BCC0-46DD-9540-92DECF54477B}" type="datetimeFigureOut">
              <a:rPr lang="en-US" smtClean="0"/>
              <a:pPr/>
              <a:t>4/3/2014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586E2-BCC0-46DD-9540-92DECF54477B}" type="datetimeFigureOut">
              <a:rPr lang="en-US" smtClean="0"/>
              <a:pPr/>
              <a:t>4/3/2014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8E3A63-AEAC-4B69-B371-DB4FCD5DE18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586E2-BCC0-46DD-9540-92DECF54477B}" type="datetimeFigureOut">
              <a:rPr lang="en-US" smtClean="0"/>
              <a:pPr/>
              <a:t>4/3/2014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8E3A63-AEAC-4B69-B371-DB4FCD5DE18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Mrs Dalloway said she was going to buy some flowers.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482" name="Picture 2" descr="http://static.businessinsider.com/image/5151f028eab8eafd1a000000-1200/amazon--the-cleverness-of-this-logo-is-twofold-the-arrow-points-from-a-to-z-referring-to-all-that-is-available-on-amazoncom-and-it-doubles-as-a-satisfied-smile-with-dimple.jpg"/>
          <p:cNvPicPr>
            <a:picLocks noChangeAspect="1" noChangeArrowheads="1"/>
          </p:cNvPicPr>
          <p:nvPr/>
        </p:nvPicPr>
        <p:blipFill>
          <a:blip r:embed="rId2"/>
          <a:srcRect/>
          <a:stretch>
            <a:fillRect/>
          </a:stretch>
        </p:blipFill>
        <p:spPr bwMode="auto">
          <a:xfrm>
            <a:off x="214330" y="2071678"/>
            <a:ext cx="8929670" cy="325188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i="1" dirty="0" smtClean="0"/>
              <a:t>A form of speech artfully varied from common usage</a:t>
            </a:r>
            <a:r>
              <a:rPr lang="en-GB" dirty="0" smtClean="0"/>
              <a:t>’ (Quintilian, </a:t>
            </a:r>
            <a:r>
              <a:rPr lang="en-GB" i="1" dirty="0" err="1" smtClean="0"/>
              <a:t>Instit</a:t>
            </a:r>
            <a:r>
              <a:rPr lang="en-GB" i="1" dirty="0" smtClean="0"/>
              <a:t>. </a:t>
            </a:r>
            <a:r>
              <a:rPr lang="en-GB" i="1" dirty="0" err="1" smtClean="0"/>
              <a:t>Orat</a:t>
            </a:r>
            <a:r>
              <a:rPr lang="en-GB" i="1" dirty="0" smtClean="0"/>
              <a:t>.</a:t>
            </a:r>
            <a:r>
              <a:rPr lang="en-GB" dirty="0" smtClean="0"/>
              <a:t>, IX, </a:t>
            </a:r>
            <a:r>
              <a:rPr lang="en-GB" dirty="0" err="1" smtClean="0"/>
              <a:t>i.II</a:t>
            </a:r>
            <a:r>
              <a:rPr lang="en-GB" dirty="0" smtClean="0"/>
              <a: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2286000" y="1500174"/>
            <a:ext cx="4572000" cy="3416320"/>
          </a:xfrm>
          <a:prstGeom prst="rect">
            <a:avLst/>
          </a:prstGeom>
        </p:spPr>
        <p:txBody>
          <a:bodyPr wrap="square">
            <a:spAutoFit/>
          </a:bodyPr>
          <a:lstStyle/>
          <a:p>
            <a:r>
              <a:rPr lang="en-GB" dirty="0" smtClean="0"/>
              <a:t>‘</a:t>
            </a:r>
            <a:r>
              <a:rPr lang="en-GB" sz="2400" dirty="0" smtClean="0"/>
              <a:t>Though studious, he was popular; though argumentative, he was modest; though inflexible, he was candid; and though metaphysical, yet orthodox.’ (Dr Samuel Johnson on the character of Reverend </a:t>
            </a:r>
            <a:r>
              <a:rPr lang="en-GB" sz="2400" dirty="0" err="1" smtClean="0"/>
              <a:t>Zacariah</a:t>
            </a:r>
            <a:r>
              <a:rPr lang="en-GB" sz="2400" dirty="0" smtClean="0"/>
              <a:t> </a:t>
            </a:r>
            <a:r>
              <a:rPr lang="en-GB" sz="2400" dirty="0" err="1" smtClean="0"/>
              <a:t>Mudge</a:t>
            </a:r>
            <a:r>
              <a:rPr lang="en-GB" sz="2400" dirty="0" smtClean="0"/>
              <a:t> – wonderful name (!), </a:t>
            </a:r>
            <a:r>
              <a:rPr lang="en-GB" sz="2400" i="1" dirty="0" smtClean="0"/>
              <a:t>The London Chronicle</a:t>
            </a:r>
            <a:r>
              <a:rPr lang="en-GB" sz="2400" dirty="0" smtClean="0"/>
              <a:t>, May 2, 1769)</a:t>
            </a: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By the time it’s empty, life will be full</a:t>
            </a:r>
          </a:p>
          <a:p>
            <a:endParaRPr lang="en-GB" dirty="0" smtClean="0"/>
          </a:p>
          <a:p>
            <a:r>
              <a:rPr lang="en-GB" dirty="0" smtClean="0"/>
              <a:t>(Ad. for men’s cologne by Dana)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GB" dirty="0" smtClean="0"/>
              <a:t> ‘The emotional isolation, the preoccupation with God and themselves, the struggles for freedom, which seem to have possessed many of my friends at the same age, I know almost nothing of.’ (</a:t>
            </a:r>
            <a:r>
              <a:rPr lang="en-GB" dirty="0" err="1" smtClean="0"/>
              <a:t>C.P.Snow</a:t>
            </a:r>
            <a:r>
              <a:rPr lang="en-GB" dirty="0" smtClean="0"/>
              <a:t>, </a:t>
            </a:r>
            <a:r>
              <a:rPr lang="en-GB" i="1" dirty="0" smtClean="0"/>
              <a:t>The Search</a:t>
            </a:r>
            <a:r>
              <a:rPr lang="en-GB" dirty="0" smtClean="0"/>
              <a:t>)</a:t>
            </a:r>
          </a:p>
          <a:p>
            <a:pPr>
              <a:buNone/>
            </a:pPr>
            <a:endParaRPr lang="en-GB" dirty="0" smtClean="0"/>
          </a:p>
          <a:p>
            <a:pPr>
              <a:buNone/>
            </a:pPr>
            <a:r>
              <a:rPr lang="en-GB" dirty="0" smtClean="0"/>
              <a:t> ‘I got, so far as the immediate moment was concerned, away.’ (Henry James, </a:t>
            </a:r>
            <a:r>
              <a:rPr lang="en-GB" i="1" dirty="0" smtClean="0"/>
              <a:t>The Turn of the Screw</a:t>
            </a:r>
            <a:r>
              <a:rPr lang="en-GB" dirty="0" smtClean="0"/>
              <a:t>)</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endParaRPr lang="en-GB" dirty="0" smtClean="0"/>
          </a:p>
          <a:p>
            <a:pPr>
              <a:buNone/>
            </a:pPr>
            <a:r>
              <a:rPr lang="en-GB" dirty="0" smtClean="0"/>
              <a:t>‘one ad does not a survey make’ </a:t>
            </a:r>
            <a:r>
              <a:rPr lang="en-GB" sz="2000" dirty="0" smtClean="0"/>
              <a:t>(Peugeot ad.)</a:t>
            </a:r>
            <a:endParaRPr lang="en-GB"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I would hear him fly with the high fields</a:t>
            </a:r>
          </a:p>
          <a:p>
            <a:pPr>
              <a:buNone/>
            </a:pPr>
            <a:r>
              <a:rPr lang="en-GB" dirty="0" smtClean="0"/>
              <a:t>And wake to the farm forever fled from the childless land. (ll. 50-51)</a:t>
            </a:r>
          </a:p>
          <a:p>
            <a:pPr>
              <a:buNone/>
            </a:pPr>
            <a:r>
              <a:rPr lang="en-GB" dirty="0" smtClean="0"/>
              <a:t> </a:t>
            </a:r>
          </a:p>
          <a:p>
            <a:pPr>
              <a:buNone/>
            </a:pPr>
            <a:r>
              <a:rPr lang="en-GB" dirty="0" smtClean="0"/>
              <a:t>‘Tart, tingling, and even ticklish’ </a:t>
            </a:r>
            <a:r>
              <a:rPr lang="en-GB" sz="2800" dirty="0" smtClean="0"/>
              <a:t>(ad. for Sprite)</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buNone/>
            </a:pPr>
            <a:r>
              <a:rPr lang="en-GB" dirty="0" smtClean="0"/>
              <a:t> Wh</a:t>
            </a:r>
            <a:r>
              <a:rPr lang="en-GB" i="1" dirty="0" smtClean="0"/>
              <a:t>a</a:t>
            </a:r>
            <a:r>
              <a:rPr lang="en-GB" dirty="0" smtClean="0"/>
              <a:t>les in the w</a:t>
            </a:r>
            <a:r>
              <a:rPr lang="en-GB" i="1" dirty="0" smtClean="0"/>
              <a:t>a</a:t>
            </a:r>
            <a:r>
              <a:rPr lang="en-GB" dirty="0" smtClean="0"/>
              <a:t>ke like c</a:t>
            </a:r>
            <a:r>
              <a:rPr lang="en-GB" i="1" dirty="0" smtClean="0"/>
              <a:t>a</a:t>
            </a:r>
            <a:r>
              <a:rPr lang="en-GB" dirty="0" smtClean="0"/>
              <a:t>pes and </a:t>
            </a:r>
            <a:r>
              <a:rPr lang="en-GB" i="1" dirty="0" smtClean="0"/>
              <a:t>A</a:t>
            </a:r>
            <a:r>
              <a:rPr lang="en-GB" dirty="0" smtClean="0"/>
              <a:t>lps</a:t>
            </a:r>
          </a:p>
          <a:p>
            <a:pPr>
              <a:buNone/>
            </a:pPr>
            <a:r>
              <a:rPr lang="en-GB" dirty="0" smtClean="0"/>
              <a:t>Qu</a:t>
            </a:r>
            <a:r>
              <a:rPr lang="en-GB" i="1" dirty="0" smtClean="0"/>
              <a:t>a</a:t>
            </a:r>
            <a:r>
              <a:rPr lang="en-GB" dirty="0" smtClean="0"/>
              <a:t>ked the sick sea and snouted deep</a:t>
            </a:r>
          </a:p>
          <a:p>
            <a:pPr>
              <a:buNone/>
            </a:pPr>
            <a:r>
              <a:rPr lang="en-GB" sz="2000" dirty="0" smtClean="0"/>
              <a:t>(Dylan Thomas, ‘Ballad for the Long-Legged bait’)</a:t>
            </a:r>
          </a:p>
          <a:p>
            <a:pPr>
              <a:buNone/>
            </a:pPr>
            <a:endParaRPr lang="en-GB" dirty="0" smtClean="0"/>
          </a:p>
          <a:p>
            <a:pPr>
              <a:buNone/>
            </a:pPr>
            <a:r>
              <a:rPr lang="en-GB" dirty="0" smtClean="0"/>
              <a:t>‘Refr</a:t>
            </a:r>
            <a:r>
              <a:rPr lang="en-GB" i="1" dirty="0" smtClean="0"/>
              <a:t>e</a:t>
            </a:r>
            <a:r>
              <a:rPr lang="en-GB" dirty="0" smtClean="0"/>
              <a:t>sh your z</a:t>
            </a:r>
            <a:r>
              <a:rPr lang="en-GB" i="1" dirty="0" smtClean="0"/>
              <a:t>e</a:t>
            </a:r>
            <a:r>
              <a:rPr lang="en-GB" dirty="0" smtClean="0"/>
              <a:t>st for living’ </a:t>
            </a:r>
          </a:p>
          <a:p>
            <a:pPr>
              <a:buNone/>
            </a:pPr>
            <a:r>
              <a:rPr lang="en-GB" sz="2000" dirty="0" smtClean="0"/>
              <a:t>(French Line Ships’ advertising slogan)</a:t>
            </a:r>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endParaRPr lang="en-GB" dirty="0" smtClean="0"/>
          </a:p>
          <a:p>
            <a:pPr>
              <a:buNone/>
            </a:pPr>
            <a:r>
              <a:rPr lang="en-GB" dirty="0" smtClean="0"/>
              <a:t>‘A mile before his tent fall down and </a:t>
            </a:r>
            <a:r>
              <a:rPr lang="en-GB" i="1" dirty="0" smtClean="0"/>
              <a:t>knee</a:t>
            </a:r>
            <a:endParaRPr lang="en-GB" dirty="0" smtClean="0"/>
          </a:p>
          <a:p>
            <a:pPr>
              <a:buNone/>
            </a:pPr>
            <a:r>
              <a:rPr lang="en-GB" dirty="0" smtClean="0"/>
              <a:t>The way into his mercy’</a:t>
            </a:r>
          </a:p>
          <a:p>
            <a:pPr>
              <a:buNone/>
            </a:pPr>
            <a:r>
              <a:rPr lang="en-GB" sz="2000" dirty="0" smtClean="0"/>
              <a:t>(Shakespeare, Coriolanus (V, </a:t>
            </a:r>
            <a:r>
              <a:rPr lang="en-GB" sz="2000" dirty="0" err="1" smtClean="0"/>
              <a:t>i</a:t>
            </a:r>
            <a:r>
              <a:rPr lang="en-GB" sz="2000" dirty="0" smtClean="0"/>
              <a:t>, 5))</a:t>
            </a:r>
          </a:p>
          <a:p>
            <a:endParaRPr lang="en-GB" dirty="0" smtClean="0"/>
          </a:p>
          <a:p>
            <a:pPr>
              <a:buNone/>
            </a:pPr>
            <a:r>
              <a:rPr lang="en-GB" dirty="0" smtClean="0"/>
              <a:t>‘The thunder would not </a:t>
            </a:r>
            <a:r>
              <a:rPr lang="en-GB" i="1" dirty="0" smtClean="0"/>
              <a:t>peace</a:t>
            </a:r>
            <a:r>
              <a:rPr lang="en-GB" dirty="0" smtClean="0"/>
              <a:t> at my bidding.’</a:t>
            </a:r>
          </a:p>
          <a:p>
            <a:pPr>
              <a:buNone/>
            </a:pPr>
            <a:r>
              <a:rPr lang="en-GB" sz="2000" dirty="0" smtClean="0"/>
              <a:t>(Shakespeare, King Lear (IV, vi, 103))</a:t>
            </a:r>
          </a:p>
          <a:p>
            <a:pPr>
              <a:buNone/>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GB" dirty="0" smtClean="0"/>
              <a:t>    If by excluding joy we could shut out grief, the scheme would deserve very serious attention; but since however we may debar ourselves from happiness, misery will find its way at many inlets and the assaults of pain will force our regard, though we may withhold it from the invitations of pleasure, we may surely endeavour to raise life above the middle point of apathy at one time, since it will necessarily sink below it an another. (</a:t>
            </a:r>
            <a:r>
              <a:rPr lang="en-GB" i="1" dirty="0" smtClean="0"/>
              <a:t>Rambler</a:t>
            </a:r>
            <a:r>
              <a:rPr lang="en-GB" dirty="0" smtClean="0"/>
              <a:t>, 47)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Mrs Dalloway said she was going to buy some flowers. </a:t>
            </a:r>
            <a:r>
              <a:rPr lang="en-GB" sz="2000" dirty="0" smtClean="0"/>
              <a:t>(Belinda Jack)</a:t>
            </a:r>
          </a:p>
          <a:p>
            <a:endParaRPr lang="en-GB" dirty="0" smtClean="0"/>
          </a:p>
          <a:p>
            <a:r>
              <a:rPr lang="en-GB" dirty="0" smtClean="0"/>
              <a:t>Mrs Dalloway said she </a:t>
            </a:r>
            <a:r>
              <a:rPr lang="en-GB" i="1" dirty="0" smtClean="0"/>
              <a:t>would</a:t>
            </a:r>
            <a:r>
              <a:rPr lang="en-GB" dirty="0" smtClean="0"/>
              <a:t> buy </a:t>
            </a:r>
            <a:r>
              <a:rPr lang="en-GB" i="1" dirty="0" smtClean="0"/>
              <a:t>the</a:t>
            </a:r>
            <a:r>
              <a:rPr lang="en-GB" dirty="0" smtClean="0"/>
              <a:t> flowers </a:t>
            </a:r>
            <a:r>
              <a:rPr lang="en-GB" i="1" dirty="0" smtClean="0"/>
              <a:t>herself</a:t>
            </a:r>
            <a:r>
              <a:rPr lang="en-GB" dirty="0" smtClean="0"/>
              <a:t>. </a:t>
            </a:r>
            <a:r>
              <a:rPr lang="en-GB" sz="2000" dirty="0" smtClean="0"/>
              <a:t>(Virginia Woolf)</a:t>
            </a: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1506" name="Picture 2" descr="http://2.bp.blogspot.com/-PLKB0mB1gTo/UNcR2GQHE_I/AAAAAAAADzw/ueSNc4y4pGQ/s640/16.jpg"/>
          <p:cNvPicPr>
            <a:picLocks noChangeAspect="1" noChangeArrowheads="1"/>
          </p:cNvPicPr>
          <p:nvPr/>
        </p:nvPicPr>
        <p:blipFill>
          <a:blip r:embed="rId2"/>
          <a:srcRect/>
          <a:stretch>
            <a:fillRect/>
          </a:stretch>
        </p:blipFill>
        <p:spPr bwMode="auto">
          <a:xfrm>
            <a:off x="1357290" y="642918"/>
            <a:ext cx="6096000" cy="471487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a:buNone/>
            </a:pPr>
            <a:r>
              <a:rPr lang="en-GB" dirty="0" smtClean="0"/>
              <a:t>     Mr and Mrs Veneering were bran-new people in a bran-new house in a bran-new quarter of London. Everything about the </a:t>
            </a:r>
            <a:r>
              <a:rPr lang="en-GB" dirty="0" err="1" smtClean="0"/>
              <a:t>Veneerings</a:t>
            </a:r>
            <a:r>
              <a:rPr lang="en-GB" dirty="0" smtClean="0"/>
              <a:t> was spick and span new. All their furniture was new, all their friends were new, all their servants were new, their plate was new, their carriage was new, their harness was new, their horses were new, their pictures were new, they themselves were new, they were as newly married as was lawfully compatible with their having a bran-new baby, and if they had set up a great-grandfather, he would have come home in matting from the </a:t>
            </a:r>
            <a:r>
              <a:rPr lang="en-GB" dirty="0" err="1" smtClean="0"/>
              <a:t>Pantechnicon</a:t>
            </a:r>
            <a:r>
              <a:rPr lang="en-GB" dirty="0" smtClean="0"/>
              <a:t>, without a scratch upon him, French polished to the crown of his head.  </a:t>
            </a:r>
          </a:p>
          <a:p>
            <a:pPr>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2530" name="Picture 2" descr="The Veneering Dinner"/>
          <p:cNvPicPr>
            <a:picLocks noChangeAspect="1" noChangeArrowheads="1"/>
          </p:cNvPicPr>
          <p:nvPr/>
        </p:nvPicPr>
        <p:blipFill>
          <a:blip r:embed="rId2"/>
          <a:srcRect/>
          <a:stretch>
            <a:fillRect/>
          </a:stretch>
        </p:blipFill>
        <p:spPr bwMode="auto">
          <a:xfrm>
            <a:off x="857224" y="285728"/>
            <a:ext cx="7467600" cy="576262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3554" name="Picture 2" descr="spoon reflections"/>
          <p:cNvPicPr>
            <a:picLocks noChangeAspect="1" noChangeArrowheads="1"/>
          </p:cNvPicPr>
          <p:nvPr/>
        </p:nvPicPr>
        <p:blipFill>
          <a:blip r:embed="rId2"/>
          <a:srcRect/>
          <a:stretch>
            <a:fillRect/>
          </a:stretch>
        </p:blipFill>
        <p:spPr bwMode="auto">
          <a:xfrm>
            <a:off x="2500298" y="0"/>
            <a:ext cx="4238625" cy="609600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rocking horse.jpg"/>
          <p:cNvPicPr>
            <a:picLocks noGrp="1" noChangeAspect="1"/>
          </p:cNvPicPr>
          <p:nvPr>
            <p:ph idx="1"/>
          </p:nvPr>
        </p:nvPicPr>
        <p:blipFill>
          <a:blip r:embed="rId2"/>
          <a:stretch>
            <a:fillRect/>
          </a:stretch>
        </p:blipFill>
        <p:spPr>
          <a:xfrm>
            <a:off x="2285984" y="214290"/>
            <a:ext cx="4573010" cy="6074483"/>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en-GB" smtClean="0"/>
              <a:t>    A </a:t>
            </a:r>
            <a:r>
              <a:rPr lang="en-GB" dirty="0" smtClean="0"/>
              <a:t>grey, dusty, withered evening in London city has not a hopeful aspect. The closed warehouses and offices have an air of death about them, and the national dread of colour has an air of mourning. The towers and steeples of the many house-encompassed churches, dark and dingy as the sky that seems descending on them, are no relief to the general gloom; a sundial on a church wall has the look, in its useless black shade, of having failed in its business enterprise, and stopped payment for ever.</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For Lucy had her work cut out for her. The doors would be taken off their hinges; </a:t>
            </a:r>
            <a:r>
              <a:rPr lang="en-GB" dirty="0" err="1" smtClean="0"/>
              <a:t>Rumpelmayer’s</a:t>
            </a:r>
            <a:r>
              <a:rPr lang="en-GB" dirty="0" smtClean="0"/>
              <a:t> men were coming. And then, thought Clarissa Dalloway, what a morning — fresh as if issued to children on a beach.</a:t>
            </a:r>
          </a:p>
          <a:p>
            <a:r>
              <a:rPr lang="en-GB" dirty="0" smtClean="0"/>
              <a:t>What a lark! What a plunge! For so it had always seemed to her, when, with a little squeak of the hinges, which she could hear now, she had burst open the French windows and plunged at </a:t>
            </a:r>
            <a:r>
              <a:rPr lang="en-GB" dirty="0" err="1" smtClean="0"/>
              <a:t>Bourton</a:t>
            </a:r>
            <a:r>
              <a:rPr lang="en-GB" dirty="0" smtClean="0"/>
              <a:t> into the open air. How fresh, how calm, stiller than this of course, the air was in the early morning; like the flap of a wave; the kiss of a wave; chill and sharp and yet (for a girl of eighteen as she then was) solemn...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i="1" dirty="0">
                <a:latin typeface="Times New Roman" pitchFamily="18" charset="0"/>
                <a:cs typeface="Times New Roman" pitchFamily="18" charset="0"/>
              </a:rPr>
              <a:t>Perhaps the single important manuscript of </a:t>
            </a:r>
            <a:r>
              <a:rPr lang="en-GB" sz="1800" i="1" dirty="0" err="1">
                <a:latin typeface="Times New Roman" pitchFamily="18" charset="0"/>
                <a:cs typeface="Times New Roman" pitchFamily="18" charset="0"/>
              </a:rPr>
              <a:t>Wulfstan</a:t>
            </a:r>
            <a:r>
              <a:rPr lang="en-GB" sz="1800" i="1" dirty="0">
                <a:latin typeface="Times New Roman" pitchFamily="18" charset="0"/>
                <a:cs typeface="Times New Roman" pitchFamily="18" charset="0"/>
              </a:rPr>
              <a:t>: Cotton Nero A I, bearing corrections perhaps by </a:t>
            </a:r>
            <a:r>
              <a:rPr lang="en-GB" sz="1800" i="1" dirty="0" err="1">
                <a:latin typeface="Times New Roman" pitchFamily="18" charset="0"/>
                <a:cs typeface="Times New Roman" pitchFamily="18" charset="0"/>
              </a:rPr>
              <a:t>Wulfstan</a:t>
            </a:r>
            <a:r>
              <a:rPr lang="en-GB" sz="1800" i="1" dirty="0">
                <a:latin typeface="Times New Roman" pitchFamily="18" charset="0"/>
                <a:cs typeface="Times New Roman" pitchFamily="18" charset="0"/>
              </a:rPr>
              <a:t> himself. This is the introduction to Homily XX, the Sermon to the English.</a:t>
            </a:r>
            <a:endParaRPr lang="en-GB" sz="1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GB" dirty="0"/>
          </a:p>
        </p:txBody>
      </p:sp>
      <p:pic>
        <p:nvPicPr>
          <p:cNvPr id="15362" name="Picture 2" descr="Codex of Wulfstan"/>
          <p:cNvPicPr>
            <a:picLocks noChangeAspect="1" noChangeArrowheads="1"/>
          </p:cNvPicPr>
          <p:nvPr/>
        </p:nvPicPr>
        <p:blipFill>
          <a:blip r:embed="rId2"/>
          <a:srcRect/>
          <a:stretch>
            <a:fillRect/>
          </a:stretch>
        </p:blipFill>
        <p:spPr bwMode="auto">
          <a:xfrm>
            <a:off x="1285852" y="1928802"/>
            <a:ext cx="6795183" cy="41434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descr="http://www.denstoredanske.dk/@api/deki/files/66392/=Karl_Lachmann_1793-1851.jpg?size=webview"/>
          <p:cNvPicPr>
            <a:picLocks noChangeAspect="1" noChangeArrowheads="1"/>
          </p:cNvPicPr>
          <p:nvPr/>
        </p:nvPicPr>
        <p:blipFill>
          <a:blip r:embed="rId2"/>
          <a:srcRect/>
          <a:stretch>
            <a:fillRect/>
          </a:stretch>
        </p:blipFill>
        <p:spPr bwMode="auto">
          <a:xfrm>
            <a:off x="1214414" y="571480"/>
            <a:ext cx="5947980" cy="593108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928926" y="357167"/>
            <a:ext cx="5757874" cy="5000660"/>
          </a:xfrm>
        </p:spPr>
        <p:txBody>
          <a:bodyPr>
            <a:noAutofit/>
          </a:bodyPr>
          <a:lstStyle/>
          <a:p>
            <a:pPr lvl="0"/>
            <a:r>
              <a:rPr lang="en-GB" sz="2000" dirty="0" smtClean="0"/>
              <a:t>[ARCHETYPE]</a:t>
            </a:r>
          </a:p>
          <a:p>
            <a:pPr lvl="0"/>
            <a:r>
              <a:rPr lang="en-GB" sz="2000" dirty="0" smtClean="0"/>
              <a:t>         |</a:t>
            </a:r>
          </a:p>
          <a:p>
            <a:pPr lvl="0"/>
            <a:r>
              <a:rPr lang="en-GB" sz="2000" dirty="0" smtClean="0"/>
              <a:t>    -----------</a:t>
            </a:r>
          </a:p>
          <a:p>
            <a:pPr lvl="0"/>
            <a:r>
              <a:rPr lang="en-GB" sz="2000" dirty="0" smtClean="0"/>
              <a:t>    |         |</a:t>
            </a:r>
          </a:p>
          <a:p>
            <a:pPr lvl="0"/>
            <a:r>
              <a:rPr lang="en-GB" sz="2000" dirty="0" smtClean="0"/>
              <a:t>   [X]       [Y]</a:t>
            </a:r>
          </a:p>
          <a:p>
            <a:pPr lvl="0"/>
            <a:r>
              <a:rPr lang="en-GB" sz="2000" dirty="0" smtClean="0"/>
              <a:t>    |         |</a:t>
            </a:r>
          </a:p>
          <a:p>
            <a:pPr lvl="0"/>
            <a:r>
              <a:rPr lang="en-GB" sz="2000" dirty="0" smtClean="0"/>
              <a:t>  -----       |</a:t>
            </a:r>
          </a:p>
          <a:p>
            <a:pPr lvl="0"/>
            <a:r>
              <a:rPr lang="en-GB" sz="2000" dirty="0" smtClean="0"/>
              <a:t>  |   |       |</a:t>
            </a:r>
          </a:p>
          <a:p>
            <a:pPr lvl="0"/>
            <a:r>
              <a:rPr lang="en-GB" sz="2000" dirty="0" smtClean="0"/>
              <a:t>  C   E       B</a:t>
            </a:r>
          </a:p>
          <a:p>
            <a:pPr lvl="0"/>
            <a:r>
              <a:rPr lang="en-GB" sz="2000" dirty="0" smtClean="0"/>
              <a:t>  |</a:t>
            </a:r>
          </a:p>
          <a:p>
            <a:pPr lvl="0"/>
            <a:r>
              <a:rPr lang="en-GB" sz="2000" dirty="0" smtClean="0"/>
              <a:t> [Z]</a:t>
            </a:r>
          </a:p>
          <a:p>
            <a:pPr lvl="0"/>
            <a:r>
              <a:rPr lang="en-GB" sz="2000" dirty="0" smtClean="0"/>
              <a:t>  |</a:t>
            </a:r>
          </a:p>
          <a:p>
            <a:pPr lvl="0"/>
            <a:r>
              <a:rPr lang="en-GB" sz="2000" dirty="0" smtClean="0"/>
              <a:t>-----</a:t>
            </a:r>
          </a:p>
          <a:p>
            <a:pPr lvl="0"/>
            <a:r>
              <a:rPr lang="en-GB" sz="2000" dirty="0" smtClean="0"/>
              <a:t>|   |</a:t>
            </a:r>
          </a:p>
          <a:p>
            <a:pPr lvl="0"/>
            <a:r>
              <a:rPr lang="en-GB" sz="2000" dirty="0" smtClean="0"/>
              <a:t>K   M</a:t>
            </a: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6386" name="Picture 2" descr="http://static.businessinsider.com/image/50b9b914890859483ccc4700-1200/fedex--the-fedex-logo-hides-an-arrow-in-its-negative-space-even-a-glance-subliminally-inspires-thoughts-of-efficiency-and-forward-motion.jpg"/>
          <p:cNvPicPr>
            <a:picLocks noChangeAspect="1" noChangeArrowheads="1"/>
          </p:cNvPicPr>
          <p:nvPr/>
        </p:nvPicPr>
        <p:blipFill>
          <a:blip r:embed="rId2"/>
          <a:srcRect/>
          <a:stretch>
            <a:fillRect/>
          </a:stretch>
        </p:blipFill>
        <p:spPr bwMode="auto">
          <a:xfrm>
            <a:off x="428596" y="1428736"/>
            <a:ext cx="8572500" cy="30670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tour de france.jpg"/>
          <p:cNvPicPr>
            <a:picLocks noGrp="1" noChangeAspect="1"/>
          </p:cNvPicPr>
          <p:nvPr>
            <p:ph idx="1"/>
          </p:nvPr>
        </p:nvPicPr>
        <p:blipFill>
          <a:blip r:embed="rId2"/>
          <a:stretch>
            <a:fillRect/>
          </a:stretch>
        </p:blipFill>
        <p:spPr>
          <a:xfrm>
            <a:off x="1857356" y="1071546"/>
            <a:ext cx="4761905" cy="400952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8434" name="Picture 2" descr="http://static.businessinsider.com/image/51896a466bb3f7f90f000002-1200/toblerone--see-the-dancing-bear-in-the-mountain-the-design-is-a-tribute-to-the-swiss-town-where-the-chocolate-was-developed.jpg"/>
          <p:cNvPicPr>
            <a:picLocks noChangeAspect="1" noChangeArrowheads="1"/>
          </p:cNvPicPr>
          <p:nvPr/>
        </p:nvPicPr>
        <p:blipFill>
          <a:blip r:embed="rId2"/>
          <a:srcRect/>
          <a:stretch>
            <a:fillRect/>
          </a:stretch>
        </p:blipFill>
        <p:spPr bwMode="auto">
          <a:xfrm>
            <a:off x="0" y="1428736"/>
            <a:ext cx="8467408" cy="353514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835</Words>
  <Application>Microsoft Office PowerPoint</Application>
  <PresentationFormat>On-screen Show (4:3)</PresentationFormat>
  <Paragraphs>52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Mrs Dalloway said she was going to buy some flowers.</vt:lpstr>
      <vt:lpstr>Slide 2</vt:lpstr>
      <vt:lpstr>Slide 3</vt:lpstr>
      <vt:lpstr>Perhaps the single important manuscript of Wulfstan: Cotton Nero A I, bearing corrections perhaps by Wulfstan himself. This is the introduction to Homily XX, the Sermon to the English.</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BelindaJack</dc:creator>
  <cp:lastModifiedBy>BelindaJack</cp:lastModifiedBy>
  <cp:revision>24</cp:revision>
  <dcterms:created xsi:type="dcterms:W3CDTF">2014-03-31T11:53:39Z</dcterms:created>
  <dcterms:modified xsi:type="dcterms:W3CDTF">2014-04-03T12:40:13Z</dcterms:modified>
</cp:coreProperties>
</file>