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87" r:id="rId2"/>
    <p:sldId id="265" r:id="rId3"/>
    <p:sldId id="266" r:id="rId4"/>
    <p:sldId id="284" r:id="rId5"/>
    <p:sldId id="285" r:id="rId6"/>
    <p:sldId id="286" r:id="rId7"/>
    <p:sldId id="289" r:id="rId8"/>
    <p:sldId id="264" r:id="rId9"/>
    <p:sldId id="267" r:id="rId10"/>
    <p:sldId id="258" r:id="rId11"/>
    <p:sldId id="259" r:id="rId12"/>
    <p:sldId id="268" r:id="rId13"/>
    <p:sldId id="278" r:id="rId14"/>
    <p:sldId id="279" r:id="rId15"/>
    <p:sldId id="282" r:id="rId16"/>
    <p:sldId id="283" r:id="rId17"/>
    <p:sldId id="276" r:id="rId18"/>
    <p:sldId id="277" r:id="rId19"/>
    <p:sldId id="271" r:id="rId20"/>
    <p:sldId id="272" r:id="rId21"/>
    <p:sldId id="273" r:id="rId22"/>
    <p:sldId id="274" r:id="rId23"/>
    <p:sldId id="275" r:id="rId24"/>
    <p:sldId id="290" r:id="rId25"/>
    <p:sldId id="291" r:id="rId26"/>
    <p:sldId id="288" r:id="rId2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08" y="-7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A4D8550-5925-4FBE-8EB8-ACBB6271F79C}" type="datetimeFigureOut">
              <a:rPr lang="en-US"/>
              <a:pPr>
                <a:defRPr/>
              </a:pPr>
              <a:t>3/4/2015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0268235-831E-4A99-B1A8-40DAC3A4413F}" type="slidenum">
              <a:rPr lang="en-US"/>
              <a:pPr>
                <a:defRPr/>
              </a:pPr>
              <a:t>‹#›</a:t>
            </a:fld>
            <a:endParaRPr lang="en-US"/>
          </a:p>
        </p:txBody>
      </p:sp>
    </p:spTree>
    <p:extLst>
      <p:ext uri="{BB962C8B-B14F-4D97-AF65-F5344CB8AC3E}">
        <p14:creationId xmlns:p14="http://schemas.microsoft.com/office/powerpoint/2010/main" val="78382480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Rot="1" noChangeAspect="1" noTextEdit="1"/>
          </p:cNvSpPr>
          <p:nvPr>
            <p:ph type="sldImg"/>
          </p:nvPr>
        </p:nvSpPr>
        <p:spPr bwMode="auto">
          <a:noFill/>
          <a:ln>
            <a:solidFill>
              <a:srgbClr val="000000"/>
            </a:solidFill>
            <a:miter lim="800000"/>
            <a:headEnd/>
            <a:tailEnd/>
          </a:ln>
        </p:spPr>
      </p:sp>
      <p:sp>
        <p:nvSpPr>
          <p:cNvPr id="17410" name="Placeholder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4A871B-22B9-48AE-B9B3-46555E95FCD6}" type="slidenum">
              <a:rPr lang="en-US"/>
              <a:pPr fontAlgn="base">
                <a:spcBef>
                  <a:spcPct val="0"/>
                </a:spcBef>
                <a:spcAft>
                  <a:spcPct val="0"/>
                </a:spcAft>
              </a:pPr>
              <a:t>8</a:t>
            </a:fld>
            <a:endParaRPr 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7FBD54-672F-400E-BBDE-7AEC56217E41}" type="slidenum">
              <a:rPr lang="en-US"/>
              <a:pPr fontAlgn="base">
                <a:spcBef>
                  <a:spcPct val="0"/>
                </a:spcBef>
                <a:spcAft>
                  <a:spcPct val="0"/>
                </a:spcAft>
              </a:pPr>
              <a:t>10</a:t>
            </a:fld>
            <a:endParaRPr lang="en-US"/>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0A6EC1-7F54-4A5F-AF48-FEC40A05505A}" type="slidenum">
              <a:rPr lang="en-US"/>
              <a:pPr fontAlgn="base">
                <a:spcBef>
                  <a:spcPct val="0"/>
                </a:spcBef>
                <a:spcAft>
                  <a:spcPct val="0"/>
                </a:spcAft>
              </a:pPr>
              <a:t>11</a:t>
            </a:fld>
            <a:endParaRPr lang="en-US"/>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Scorpions video:</a:t>
            </a:r>
            <a:endParaRPr lang="en-US" smtClean="0"/>
          </a:p>
          <a:p>
            <a:pPr lvl="1">
              <a:spcBef>
                <a:spcPct val="0"/>
              </a:spcBef>
            </a:pPr>
            <a:r>
              <a:rPr lang="en-GB" smtClean="0"/>
              <a:t>A few men being blessed</a:t>
            </a:r>
          </a:p>
          <a:p>
            <a:pPr lvl="1">
              <a:spcBef>
                <a:spcPct val="0"/>
              </a:spcBef>
            </a:pPr>
            <a:r>
              <a:rPr lang="en-GB" smtClean="0"/>
              <a:t>Taking the victims off the lorry, laying them down, whispering words of abuse in their ears</a:t>
            </a:r>
          </a:p>
          <a:p>
            <a:pPr lvl="1">
              <a:spcBef>
                <a:spcPct val="0"/>
              </a:spcBef>
            </a:pPr>
            <a:r>
              <a:rPr lang="en-GB" smtClean="0"/>
              <a:t>Marching them up the hill</a:t>
            </a:r>
          </a:p>
          <a:p>
            <a:pPr lvl="1">
              <a:spcBef>
                <a:spcPct val="0"/>
              </a:spcBef>
            </a:pPr>
            <a:r>
              <a:rPr lang="en-GB" smtClean="0"/>
              <a:t>Shooting the first 4</a:t>
            </a:r>
          </a:p>
          <a:p>
            <a:pPr lvl="1">
              <a:spcBef>
                <a:spcPct val="0"/>
              </a:spcBef>
            </a:pPr>
            <a:r>
              <a:rPr lang="en-GB" smtClean="0"/>
              <a:t>Getting the last 2 to move the bodies and then killing the last 2</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AA2F60-ECAE-423A-871B-F85BB8400A30}" type="slidenum">
              <a:rPr lang="en-US"/>
              <a:pPr fontAlgn="base">
                <a:spcBef>
                  <a:spcPct val="0"/>
                </a:spcBef>
                <a:spcAft>
                  <a:spcPct val="0"/>
                </a:spcAft>
              </a:pPr>
              <a:t>13</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Scorpions video:</a:t>
            </a:r>
            <a:endParaRPr lang="en-US" smtClean="0"/>
          </a:p>
          <a:p>
            <a:pPr lvl="1">
              <a:spcBef>
                <a:spcPct val="0"/>
              </a:spcBef>
            </a:pPr>
            <a:r>
              <a:rPr lang="en-GB" smtClean="0"/>
              <a:t>A few men being blessed</a:t>
            </a:r>
          </a:p>
          <a:p>
            <a:pPr lvl="1">
              <a:spcBef>
                <a:spcPct val="0"/>
              </a:spcBef>
            </a:pPr>
            <a:r>
              <a:rPr lang="en-GB" smtClean="0"/>
              <a:t>Taking the victims off the lorry, laying them down, whispering words of abuse in their ears</a:t>
            </a:r>
          </a:p>
          <a:p>
            <a:pPr lvl="1">
              <a:spcBef>
                <a:spcPct val="0"/>
              </a:spcBef>
            </a:pPr>
            <a:r>
              <a:rPr lang="en-GB" smtClean="0"/>
              <a:t>Marching them up the hill</a:t>
            </a:r>
          </a:p>
          <a:p>
            <a:pPr lvl="1">
              <a:spcBef>
                <a:spcPct val="0"/>
              </a:spcBef>
            </a:pPr>
            <a:r>
              <a:rPr lang="en-GB" smtClean="0"/>
              <a:t>Shooting the first 4</a:t>
            </a:r>
          </a:p>
          <a:p>
            <a:pPr lvl="1">
              <a:spcBef>
                <a:spcPct val="0"/>
              </a:spcBef>
            </a:pPr>
            <a:r>
              <a:rPr lang="en-GB" smtClean="0"/>
              <a:t>Getting the last 2 to move the bodies and then killing the last 2</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0D59C8-63AC-4A28-B8C9-C117575B97FA}" type="slidenum">
              <a:rPr lang="en-US"/>
              <a:pPr fontAlgn="base">
                <a:spcBef>
                  <a:spcPct val="0"/>
                </a:spcBef>
                <a:spcAft>
                  <a:spcPct val="0"/>
                </a:spcAft>
              </a:pPr>
              <a:t>14</a:t>
            </a:fld>
            <a:endParaRPr lang="en-US"/>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Scorpions video:</a:t>
            </a:r>
            <a:endParaRPr lang="en-US" smtClean="0"/>
          </a:p>
          <a:p>
            <a:pPr lvl="1">
              <a:spcBef>
                <a:spcPct val="0"/>
              </a:spcBef>
            </a:pPr>
            <a:r>
              <a:rPr lang="en-GB" smtClean="0"/>
              <a:t>A few men being blessed</a:t>
            </a:r>
          </a:p>
          <a:p>
            <a:pPr lvl="1">
              <a:spcBef>
                <a:spcPct val="0"/>
              </a:spcBef>
            </a:pPr>
            <a:r>
              <a:rPr lang="en-GB" smtClean="0"/>
              <a:t>Taking the victims off the lorry, laying them down, whispering words of abuse in their ears</a:t>
            </a:r>
          </a:p>
          <a:p>
            <a:pPr lvl="1">
              <a:spcBef>
                <a:spcPct val="0"/>
              </a:spcBef>
            </a:pPr>
            <a:r>
              <a:rPr lang="en-GB" smtClean="0"/>
              <a:t>Marching them up the hill</a:t>
            </a:r>
          </a:p>
          <a:p>
            <a:pPr lvl="1">
              <a:spcBef>
                <a:spcPct val="0"/>
              </a:spcBef>
            </a:pPr>
            <a:r>
              <a:rPr lang="en-GB" smtClean="0"/>
              <a:t>Shooting the first 4</a:t>
            </a:r>
          </a:p>
          <a:p>
            <a:pPr lvl="1">
              <a:spcBef>
                <a:spcPct val="0"/>
              </a:spcBef>
            </a:pPr>
            <a:r>
              <a:rPr lang="en-GB" smtClean="0"/>
              <a:t>Getting the last 2 to move the bodies and then killing the last 2</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809C59-5BD5-40E1-9ECC-27AED3FBC02E}" type="slidenum">
              <a:rPr lang="en-US"/>
              <a:pPr fontAlgn="base">
                <a:spcBef>
                  <a:spcPct val="0"/>
                </a:spcBef>
                <a:spcAft>
                  <a:spcPct val="0"/>
                </a:spcAft>
              </a:pPr>
              <a:t>17</a:t>
            </a:fld>
            <a:endParaRPr lang="en-US"/>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Scorpions video:</a:t>
            </a:r>
            <a:endParaRPr lang="en-US" smtClean="0"/>
          </a:p>
          <a:p>
            <a:pPr lvl="1">
              <a:spcBef>
                <a:spcPct val="0"/>
              </a:spcBef>
            </a:pPr>
            <a:r>
              <a:rPr lang="en-GB" smtClean="0"/>
              <a:t>A few men being blessed</a:t>
            </a:r>
          </a:p>
          <a:p>
            <a:pPr lvl="1">
              <a:spcBef>
                <a:spcPct val="0"/>
              </a:spcBef>
            </a:pPr>
            <a:r>
              <a:rPr lang="en-GB" smtClean="0"/>
              <a:t>Taking the victims off the lorry, laying them down, whispering words of abuse in their ears</a:t>
            </a:r>
          </a:p>
          <a:p>
            <a:pPr lvl="1">
              <a:spcBef>
                <a:spcPct val="0"/>
              </a:spcBef>
            </a:pPr>
            <a:r>
              <a:rPr lang="en-GB" smtClean="0"/>
              <a:t>Marching them up the hill</a:t>
            </a:r>
          </a:p>
          <a:p>
            <a:pPr lvl="1">
              <a:spcBef>
                <a:spcPct val="0"/>
              </a:spcBef>
            </a:pPr>
            <a:r>
              <a:rPr lang="en-GB" smtClean="0"/>
              <a:t>Shooting the first 4</a:t>
            </a:r>
          </a:p>
          <a:p>
            <a:pPr lvl="1">
              <a:spcBef>
                <a:spcPct val="0"/>
              </a:spcBef>
            </a:pPr>
            <a:r>
              <a:rPr lang="en-GB" smtClean="0"/>
              <a:t>Getting the last 2 to move the bodies and then killing the last 2</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F0EDAF-3E79-4ABF-8C0B-338218AEF235}" type="slidenum">
              <a:rPr lang="en-US"/>
              <a:pPr fontAlgn="base">
                <a:spcBef>
                  <a:spcPct val="0"/>
                </a:spcBef>
                <a:spcAft>
                  <a:spcPct val="0"/>
                </a:spcAft>
              </a:pPr>
              <a:t>18</a:t>
            </a:fld>
            <a:endParaRPr lang="en-US"/>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Scorpions video:</a:t>
            </a:r>
            <a:endParaRPr lang="en-US" smtClean="0"/>
          </a:p>
          <a:p>
            <a:pPr lvl="1">
              <a:spcBef>
                <a:spcPct val="0"/>
              </a:spcBef>
            </a:pPr>
            <a:r>
              <a:rPr lang="en-GB" smtClean="0"/>
              <a:t>A few men being blessed</a:t>
            </a:r>
          </a:p>
          <a:p>
            <a:pPr lvl="1">
              <a:spcBef>
                <a:spcPct val="0"/>
              </a:spcBef>
            </a:pPr>
            <a:r>
              <a:rPr lang="en-GB" smtClean="0"/>
              <a:t>Taking the victims off the lorry, laying them down, whispering words of abuse in their ears</a:t>
            </a:r>
          </a:p>
          <a:p>
            <a:pPr lvl="1">
              <a:spcBef>
                <a:spcPct val="0"/>
              </a:spcBef>
            </a:pPr>
            <a:r>
              <a:rPr lang="en-GB" smtClean="0"/>
              <a:t>Marching them up the hill</a:t>
            </a:r>
          </a:p>
          <a:p>
            <a:pPr lvl="1">
              <a:spcBef>
                <a:spcPct val="0"/>
              </a:spcBef>
            </a:pPr>
            <a:r>
              <a:rPr lang="en-GB" smtClean="0"/>
              <a:t>Shooting the first 4</a:t>
            </a:r>
          </a:p>
          <a:p>
            <a:pPr lvl="1">
              <a:spcBef>
                <a:spcPct val="0"/>
              </a:spcBef>
            </a:pPr>
            <a:r>
              <a:rPr lang="en-GB" smtClean="0"/>
              <a:t>Getting the last 2 to move the bodies and then killing the last 2</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88FD1DB-F7A7-4FED-BD59-006B0199722A}" type="datetimeFigureOut">
              <a:rPr lang="en-US"/>
              <a:pPr>
                <a:defRPr/>
              </a:pPr>
              <a:t>3/4/2015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EF570D-FADE-4C73-9D0B-7C9F90FBE7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7CB94C-CF21-42AF-A6DC-6C5A715907E4}" type="datetimeFigureOut">
              <a:rPr lang="en-US"/>
              <a:pPr>
                <a:defRPr/>
              </a:pPr>
              <a:t>3/4/2015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A5EFA1-38BF-4E5E-9D19-FC9BB26118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CF8956-78F8-4A61-8793-E9971EF2B4EE}" type="datetimeFigureOut">
              <a:rPr lang="en-US"/>
              <a:pPr>
                <a:defRPr/>
              </a:pPr>
              <a:t>3/4/2015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6F8B31-9EA6-4B68-B654-500AA80E95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D95000-8858-4139-BAA0-8AEBA5F39B00}" type="datetimeFigureOut">
              <a:rPr lang="en-US"/>
              <a:pPr>
                <a:defRPr/>
              </a:pPr>
              <a:t>3/4/2015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D86A47-E990-466E-9B4D-17A5F8D008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A7E862-6032-4C43-AE9B-4551D749A6EC}" type="datetimeFigureOut">
              <a:rPr lang="en-US"/>
              <a:pPr>
                <a:defRPr/>
              </a:pPr>
              <a:t>3/4/2015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E58A21-EE59-43B5-9084-A2D858E902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C74B43-2FBB-4F95-8F0B-51C0521FB312}" type="datetimeFigureOut">
              <a:rPr lang="en-US"/>
              <a:pPr>
                <a:defRPr/>
              </a:pPr>
              <a:t>3/4/2015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52F6B0-B6A8-4AAC-A9CD-FABF3E26146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AAA5AB-9FD4-4412-BA37-EE285393B81B}" type="datetimeFigureOut">
              <a:rPr lang="en-US"/>
              <a:pPr>
                <a:defRPr/>
              </a:pPr>
              <a:t>3/4/2015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102038-CB97-45CA-80B6-B14F27F624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5DEAE11-3890-4618-AAB3-DE723E088CF4}" type="datetimeFigureOut">
              <a:rPr lang="en-US"/>
              <a:pPr>
                <a:defRPr/>
              </a:pPr>
              <a:t>3/4/2015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76555A-175B-4A18-88BF-B71C98C3AF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843E00-ABC4-4F66-B10F-CCCBBFE78F0E}" type="datetimeFigureOut">
              <a:rPr lang="en-US"/>
              <a:pPr>
                <a:defRPr/>
              </a:pPr>
              <a:t>3/4/2015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EE5E7F6-016C-4926-87E2-6D97AFD353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763435-C691-4F9B-B6D1-D9324DB46541}" type="datetimeFigureOut">
              <a:rPr lang="en-US"/>
              <a:pPr>
                <a:defRPr/>
              </a:pPr>
              <a:t>3/4/2015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F5DE3D-D141-41B3-90E8-F1BCB5518E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C0DF0A-CD32-4AD5-9CF2-FC40CD4C14C8}" type="datetimeFigureOut">
              <a:rPr lang="en-US"/>
              <a:pPr>
                <a:defRPr/>
              </a:pPr>
              <a:t>3/4/2015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474C91-196B-4C9C-A7B8-AA9CD39BCB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24B47DE-406A-40C4-B3E0-FAF429489BE6}" type="datetimeFigureOut">
              <a:rPr lang="en-US"/>
              <a:pPr>
                <a:defRPr/>
              </a:pPr>
              <a:t>3/4/2015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FF219DC-6099-4505-867C-D0E9D58EFB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itle 1"/>
          <p:cNvSpPr>
            <a:spLocks noGrp="1"/>
          </p:cNvSpPr>
          <p:nvPr>
            <p:ph type="ctrTitle" idx="4294967295"/>
          </p:nvPr>
        </p:nvSpPr>
        <p:spPr>
          <a:xfrm>
            <a:off x="250825" y="2278063"/>
            <a:ext cx="8642350" cy="1943100"/>
          </a:xfrm>
        </p:spPr>
        <p:txBody>
          <a:bodyPr/>
          <a:lstStyle/>
          <a:p>
            <a:pPr eaLnBrk="1" hangingPunct="1">
              <a:spcBef>
                <a:spcPts val="600"/>
              </a:spcBef>
              <a:spcAft>
                <a:spcPts val="600"/>
              </a:spcAft>
            </a:pPr>
            <a:r>
              <a:rPr lang="en-US" altLang="en-US" sz="4800" dirty="0" smtClean="0">
                <a:latin typeface="Garamond" pitchFamily="18" charset="0"/>
              </a:rPr>
              <a:t>Cases I Have Known</a:t>
            </a:r>
            <a:endParaRPr lang="en-GB" altLang="en-US" sz="4000" dirty="0" smtClean="0">
              <a:latin typeface="Garamond" pitchFamily="18" charset="0"/>
            </a:endParaRPr>
          </a:p>
        </p:txBody>
      </p:sp>
      <p:sp>
        <p:nvSpPr>
          <p:cNvPr id="2064" name="Subtitle 2"/>
          <p:cNvSpPr>
            <a:spLocks noGrp="1"/>
          </p:cNvSpPr>
          <p:nvPr>
            <p:ph type="subTitle" idx="4294967295"/>
          </p:nvPr>
        </p:nvSpPr>
        <p:spPr>
          <a:xfrm>
            <a:off x="1258888" y="4149725"/>
            <a:ext cx="6626225" cy="1857375"/>
          </a:xfrm>
        </p:spPr>
        <p:txBody>
          <a:bodyPr/>
          <a:lstStyle/>
          <a:p>
            <a:pPr marL="0" indent="0" algn="ctr" eaLnBrk="1" hangingPunct="1">
              <a:buFont typeface="Arial" charset="0"/>
              <a:buNone/>
            </a:pPr>
            <a:r>
              <a:rPr lang="en-GB" altLang="en-US" dirty="0" smtClean="0">
                <a:latin typeface="Garamond" pitchFamily="18" charset="0"/>
              </a:rPr>
              <a:t>By</a:t>
            </a:r>
          </a:p>
          <a:p>
            <a:pPr marL="0" indent="0" algn="ctr" eaLnBrk="1" hangingPunct="1">
              <a:buFont typeface="Arial" charset="0"/>
              <a:buNone/>
            </a:pPr>
            <a:r>
              <a:rPr lang="en-GB" altLang="en-US" dirty="0" smtClean="0">
                <a:latin typeface="Garamond" pitchFamily="18" charset="0"/>
              </a:rPr>
              <a:t>Professor Sir Geoffrey Nice</a:t>
            </a:r>
          </a:p>
          <a:p>
            <a:pPr marL="0" indent="0" algn="ctr" eaLnBrk="1" hangingPunct="1">
              <a:buFont typeface="Arial" charset="0"/>
              <a:buNone/>
            </a:pPr>
            <a:r>
              <a:rPr lang="en-GB" altLang="en-US" sz="2400" dirty="0" smtClean="0">
                <a:latin typeface="Garamond" pitchFamily="18" charset="0"/>
              </a:rPr>
              <a:t>Gresham Professor of Law</a:t>
            </a:r>
          </a:p>
          <a:p>
            <a:pPr marL="0" indent="0" algn="ctr" eaLnBrk="1" hangingPunct="1">
              <a:buFont typeface="Arial" charset="0"/>
              <a:buNone/>
            </a:pPr>
            <a:endParaRPr lang="en-GB" altLang="en-US" sz="3000" dirty="0" smtClean="0">
              <a:latin typeface="Garamond" pitchFamily="18" charset="0"/>
            </a:endParaRPr>
          </a:p>
        </p:txBody>
      </p:sp>
      <p:graphicFrame>
        <p:nvGraphicFramePr>
          <p:cNvPr id="2062" name="Object 14"/>
          <p:cNvGraphicFramePr>
            <a:graphicFrameLocks noChangeAspect="1"/>
          </p:cNvGraphicFramePr>
          <p:nvPr/>
        </p:nvGraphicFramePr>
        <p:xfrm>
          <a:off x="2971800" y="381000"/>
          <a:ext cx="3163888" cy="1905000"/>
        </p:xfrm>
        <a:graphic>
          <a:graphicData uri="http://schemas.openxmlformats.org/presentationml/2006/ole">
            <mc:AlternateContent xmlns:mc="http://schemas.openxmlformats.org/markup-compatibility/2006">
              <mc:Choice xmlns:v="urn:schemas-microsoft-com:vml" Requires="v">
                <p:oleObj spid="_x0000_s1030" name="Document" r:id="rId4" imgW="3163824" imgH="1905000" progId="Word.Document.8">
                  <p:embed/>
                </p:oleObj>
              </mc:Choice>
              <mc:Fallback>
                <p:oleObj name="Document" r:id="rId4" imgW="3163824" imgH="19050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81000"/>
                        <a:ext cx="3163888"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826890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GB" smtClean="0"/>
              <a:t> </a:t>
            </a:r>
            <a:endParaRPr lang="en-US" smtClean="0"/>
          </a:p>
        </p:txBody>
      </p:sp>
      <p:pic>
        <p:nvPicPr>
          <p:cNvPr id="24578" name="Picture 4" descr="V000-5095-00-09-34 Capture14355"/>
          <p:cNvPicPr>
            <a:picLocks noGrp="1" noChangeAspect="1" noChangeArrowheads="1"/>
          </p:cNvPicPr>
          <p:nvPr>
            <p:ph type="body" idx="1"/>
          </p:nvPr>
        </p:nvPicPr>
        <p:blipFill>
          <a:blip r:embed="rId3"/>
          <a:srcRect/>
          <a:stretch>
            <a:fillRect/>
          </a:stretch>
        </p:blipFill>
        <p:spPr>
          <a:xfrm>
            <a:off x="1554163" y="1600200"/>
            <a:ext cx="6034087"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V000-5095-00-09-44 Capture14604"/>
          <p:cNvPicPr>
            <a:picLocks noChangeAspect="1" noChangeArrowheads="1"/>
          </p:cNvPicPr>
          <p:nvPr/>
        </p:nvPicPr>
        <p:blipFill>
          <a:blip r:embed="rId3"/>
          <a:srcRect/>
          <a:stretch>
            <a:fillRect/>
          </a:stretch>
        </p:blipFill>
        <p:spPr bwMode="auto">
          <a:xfrm>
            <a:off x="1524000" y="1147763"/>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Obrad Stevanovic Transcipt</a:t>
            </a:r>
          </a:p>
        </p:txBody>
      </p:sp>
      <p:sp>
        <p:nvSpPr>
          <p:cNvPr id="3" name="Content Placeholder 2"/>
          <p:cNvSpPr>
            <a:spLocks noGrp="1"/>
          </p:cNvSpPr>
          <p:nvPr>
            <p:ph idx="1"/>
          </p:nvPr>
        </p:nvSpPr>
        <p:spPr/>
        <p:txBody>
          <a:bodyPr>
            <a:normAutofit lnSpcReduction="10000"/>
          </a:bodyPr>
          <a:lstStyle/>
          <a:p>
            <a:pPr marL="609600" indent="-609600">
              <a:lnSpc>
                <a:spcPct val="90000"/>
              </a:lnSpc>
              <a:buFont typeface="Arial" charset="0"/>
              <a:buNone/>
            </a:pPr>
            <a:r>
              <a:rPr lang="en-US" sz="3000" smtClean="0"/>
              <a:t>Q.   Now, this -- pause there.  This video, which is potentially distressing viewing and I'm only going to play very small parts of it, reveals, Mr. Stevanovic, if the evidence is in due course admitted, and </a:t>
            </a:r>
            <a:r>
              <a:rPr lang="en-US" sz="3000" b="1" smtClean="0"/>
              <a:t>that's why I want your assistance</a:t>
            </a:r>
            <a:r>
              <a:rPr lang="en-US" sz="3000" smtClean="0"/>
              <a:t>, reveals that men were brought from Srebrenica in batches to this group of Skorpions to be executed and they were executed, and what you see here is a lorry load of six young men. This is the same truck with the men in the back.  And you can see the red berets.</a:t>
            </a:r>
            <a:endParaRPr lang="en-GB" sz="3000" smtClean="0"/>
          </a:p>
          <a:p>
            <a:pPr marL="609600" indent="-609600">
              <a:lnSpc>
                <a:spcPct val="90000"/>
              </a:lnSpc>
            </a:pPr>
            <a:endParaRPr lang="en-US" sz="30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V000-5095-01-40-09 Capture150227"/>
          <p:cNvPicPr>
            <a:picLocks noChangeAspect="1" noChangeArrowheads="1"/>
          </p:cNvPicPr>
          <p:nvPr/>
        </p:nvPicPr>
        <p:blipFill>
          <a:blip r:embed="rId3"/>
          <a:srcRect/>
          <a:stretch>
            <a:fillRect/>
          </a:stretch>
        </p:blipFill>
        <p:spPr bwMode="auto">
          <a:xfrm>
            <a:off x="1524000" y="1147763"/>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V000-5095-01-41-48 Capture152709"/>
          <p:cNvPicPr>
            <a:picLocks noChangeAspect="1" noChangeArrowheads="1"/>
          </p:cNvPicPr>
          <p:nvPr/>
        </p:nvPicPr>
        <p:blipFill>
          <a:blip r:embed="rId3"/>
          <a:srcRect/>
          <a:stretch>
            <a:fillRect/>
          </a:stretch>
        </p:blipFill>
        <p:spPr bwMode="auto">
          <a:xfrm>
            <a:off x="1524000" y="1147763"/>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Obrad Stevanovic Transcript</a:t>
            </a:r>
          </a:p>
        </p:txBody>
      </p:sp>
      <p:sp>
        <p:nvSpPr>
          <p:cNvPr id="3" name="Content Placeholder 2"/>
          <p:cNvSpPr>
            <a:spLocks noGrp="1"/>
          </p:cNvSpPr>
          <p:nvPr>
            <p:ph idx="1"/>
          </p:nvPr>
        </p:nvSpPr>
        <p:spPr/>
        <p:txBody>
          <a:bodyPr>
            <a:normAutofit/>
          </a:bodyPr>
          <a:lstStyle/>
          <a:p>
            <a:pPr marL="0" indent="0">
              <a:lnSpc>
                <a:spcPct val="90000"/>
              </a:lnSpc>
              <a:buFont typeface="Arial" charset="0"/>
              <a:buNone/>
            </a:pPr>
            <a:r>
              <a:rPr lang="en-US" sz="3000" smtClean="0"/>
              <a:t>MR. NICE:  The lorry leaves.  The men are eventually taken up into the hills.  It may be difficult to move it, but I don't need to linger on this.  Here they are taken up into the surrounding countryside.</a:t>
            </a:r>
            <a:endParaRPr lang="en-GB" sz="3000" smtClean="0"/>
          </a:p>
          <a:p>
            <a:pPr marL="0" indent="0">
              <a:lnSpc>
                <a:spcPct val="90000"/>
              </a:lnSpc>
              <a:buFont typeface="Arial" charset="0"/>
              <a:buNone/>
            </a:pPr>
            <a:r>
              <a:rPr lang="en-US" sz="3000" smtClean="0"/>
              <a:t>Two remaining not shot are untied.  I needn't go into the detail, we needn't view the detail.  They're untied, they move the four bodies, and then they are themselves shot, and I'll leave it there.</a:t>
            </a:r>
            <a:endParaRPr lang="en-GB" sz="3000" smtClean="0"/>
          </a:p>
          <a:p>
            <a:pPr marL="0" indent="0">
              <a:lnSpc>
                <a:spcPct val="90000"/>
              </a:lnSpc>
            </a:pPr>
            <a:endParaRPr lang="en-US" sz="30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Obrad Stevanovic Transcript</a:t>
            </a:r>
          </a:p>
        </p:txBody>
      </p:sp>
      <p:sp>
        <p:nvSpPr>
          <p:cNvPr id="3" name="Content Placeholder 2"/>
          <p:cNvSpPr>
            <a:spLocks noGrp="1"/>
          </p:cNvSpPr>
          <p:nvPr>
            <p:ph idx="1"/>
          </p:nvPr>
        </p:nvSpPr>
        <p:spPr/>
        <p:txBody>
          <a:bodyPr rtlCol="0">
            <a:normAutofit fontScale="92500" lnSpcReduction="20000"/>
          </a:bodyPr>
          <a:lstStyle/>
          <a:p>
            <a:pPr marL="514350" indent="-514350" fontAlgn="auto">
              <a:spcAft>
                <a:spcPts val="0"/>
              </a:spcAft>
              <a:buFont typeface="Arial"/>
              <a:buAutoNum type="alphaUcPeriod"/>
              <a:defRPr/>
            </a:pPr>
            <a:r>
              <a:rPr lang="en-US" dirty="0" smtClean="0"/>
              <a:t>Yes</a:t>
            </a:r>
            <a:r>
              <a:rPr lang="en-US" dirty="0"/>
              <a:t>, I see that, but I don't see or, rather, I haven't seen any </a:t>
            </a:r>
            <a:r>
              <a:rPr lang="en-US" dirty="0" err="1"/>
              <a:t>Skorpion</a:t>
            </a:r>
            <a:r>
              <a:rPr lang="en-US" dirty="0"/>
              <a:t> insignia so far.</a:t>
            </a:r>
            <a:endParaRPr lang="en-GB" dirty="0"/>
          </a:p>
          <a:p>
            <a:pPr marL="514350" indent="-514350" fontAlgn="auto">
              <a:spcAft>
                <a:spcPts val="0"/>
              </a:spcAft>
              <a:buFont typeface="Arial"/>
              <a:buAutoNum type="alphaUcPeriod" startAt="17"/>
              <a:defRPr/>
            </a:pPr>
            <a:r>
              <a:rPr lang="en-US" dirty="0" smtClean="0"/>
              <a:t>You'd </a:t>
            </a:r>
            <a:r>
              <a:rPr lang="en-US" dirty="0"/>
              <a:t>recognise the </a:t>
            </a:r>
            <a:r>
              <a:rPr lang="en-US" dirty="0" err="1"/>
              <a:t>Skorpio</a:t>
            </a:r>
            <a:r>
              <a:rPr lang="en-US" dirty="0"/>
              <a:t> insignia, would you, if you saw it?</a:t>
            </a:r>
            <a:endParaRPr lang="en-GB" dirty="0"/>
          </a:p>
          <a:p>
            <a:pPr marL="0" indent="0" fontAlgn="auto">
              <a:spcAft>
                <a:spcPts val="0"/>
              </a:spcAft>
              <a:buFont typeface="Arial"/>
              <a:buNone/>
              <a:defRPr/>
            </a:pPr>
            <a:r>
              <a:rPr lang="en-US" dirty="0" smtClean="0"/>
              <a:t>A</a:t>
            </a:r>
            <a:r>
              <a:rPr lang="en-US" dirty="0"/>
              <a:t>.   Well, I think it would be clear.  I don't know exactly what it looks like, but I assume that there's a picture of a scorpion.</a:t>
            </a:r>
            <a:endParaRPr lang="en-GB" dirty="0"/>
          </a:p>
          <a:p>
            <a:pPr marL="0" indent="0" fontAlgn="auto">
              <a:spcAft>
                <a:spcPts val="0"/>
              </a:spcAft>
              <a:buFont typeface="Arial"/>
              <a:buNone/>
              <a:defRPr/>
            </a:pPr>
            <a:r>
              <a:rPr lang="en-US" dirty="0"/>
              <a:t> Q.   You just guessed that, did you?</a:t>
            </a:r>
            <a:endParaRPr lang="en-GB" dirty="0"/>
          </a:p>
          <a:p>
            <a:pPr marL="0" indent="0" fontAlgn="auto">
              <a:spcAft>
                <a:spcPts val="0"/>
              </a:spcAft>
              <a:buFont typeface="Arial"/>
              <a:buNone/>
              <a:defRPr/>
            </a:pPr>
            <a:r>
              <a:rPr lang="en-US" dirty="0" smtClean="0"/>
              <a:t>A</a:t>
            </a:r>
            <a:r>
              <a:rPr lang="en-US" dirty="0"/>
              <a:t>.   As I said, in </a:t>
            </a:r>
            <a:r>
              <a:rPr lang="en-US" dirty="0" err="1"/>
              <a:t>Erdut</a:t>
            </a:r>
            <a:r>
              <a:rPr lang="en-US" dirty="0"/>
              <a:t> I had occasion to see several members of this unit.  I think they were in uniform and had insignia.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Frame897"/>
          <p:cNvPicPr>
            <a:picLocks noChangeAspect="1" noChangeArrowheads="1"/>
          </p:cNvPicPr>
          <p:nvPr/>
        </p:nvPicPr>
        <p:blipFill>
          <a:blip r:embed="rId3"/>
          <a:srcRect/>
          <a:stretch>
            <a:fillRect/>
          </a:stretch>
        </p:blipFill>
        <p:spPr bwMode="auto">
          <a:xfrm>
            <a:off x="1524000" y="1147763"/>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Frame2579"/>
          <p:cNvPicPr>
            <a:picLocks noChangeAspect="1" noChangeArrowheads="1"/>
          </p:cNvPicPr>
          <p:nvPr/>
        </p:nvPicPr>
        <p:blipFill>
          <a:blip r:embed="rId3"/>
          <a:srcRect/>
          <a:stretch>
            <a:fillRect/>
          </a:stretch>
        </p:blipFill>
        <p:spPr bwMode="auto">
          <a:xfrm>
            <a:off x="1524000" y="1147763"/>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Interventions</a:t>
            </a:r>
          </a:p>
        </p:txBody>
      </p:sp>
      <p:sp>
        <p:nvSpPr>
          <p:cNvPr id="3" name="Content Placeholder 2"/>
          <p:cNvSpPr>
            <a:spLocks noGrp="1"/>
          </p:cNvSpPr>
          <p:nvPr>
            <p:ph idx="1"/>
          </p:nvPr>
        </p:nvSpPr>
        <p:spPr/>
        <p:txBody>
          <a:bodyPr>
            <a:normAutofit lnSpcReduction="10000"/>
          </a:bodyPr>
          <a:lstStyle/>
          <a:p>
            <a:pPr marL="609600" indent="-609600">
              <a:buFont typeface="Arial" charset="0"/>
              <a:buNone/>
            </a:pPr>
            <a:r>
              <a:rPr lang="en-US" sz="3000" smtClean="0"/>
              <a:t>MR. KAY:  We haven't established any foundation for this.  To my mind, this looks like sensationalism.  There are no questions directed to the witness on the content of that film in a way that he can deal with it ………… It's not cross-examination.</a:t>
            </a:r>
            <a:endParaRPr lang="en-GB" sz="3000" smtClean="0"/>
          </a:p>
          <a:p>
            <a:pPr marL="609600" indent="-609600">
              <a:buFont typeface="Arial" charset="0"/>
              <a:buNone/>
            </a:pPr>
            <a:r>
              <a:rPr lang="en-US" sz="3000" smtClean="0"/>
              <a:t>JUDGE ROBINSON:  Mr. Nice, there is some merit in that. ……… Who made it, in what circumstances, and what questions are you putting to the witness in relation to it?</a:t>
            </a:r>
            <a:endParaRPr lang="en-GB" sz="3000" smtClean="0"/>
          </a:p>
          <a:p>
            <a:pPr marL="609600" indent="-609600"/>
            <a:endParaRPr lang="en-US" sz="3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From Court of Appeal Judgment</a:t>
            </a:r>
          </a:p>
        </p:txBody>
      </p:sp>
      <p:sp>
        <p:nvSpPr>
          <p:cNvPr id="3" name="Content Placeholder 2"/>
          <p:cNvSpPr>
            <a:spLocks noGrp="1"/>
          </p:cNvSpPr>
          <p:nvPr>
            <p:ph idx="1"/>
          </p:nvPr>
        </p:nvSpPr>
        <p:spPr/>
        <p:txBody>
          <a:bodyPr>
            <a:normAutofit/>
          </a:bodyPr>
          <a:lstStyle/>
          <a:p>
            <a:pPr marL="0" indent="0">
              <a:lnSpc>
                <a:spcPct val="90000"/>
              </a:lnSpc>
              <a:buFont typeface="Arial" charset="0"/>
              <a:buNone/>
            </a:pPr>
            <a:r>
              <a:rPr lang="en-US" sz="3000" smtClean="0"/>
              <a:t>Disciplinary measures to limit drunkenness in the Royal Naval have a long history. In his acclaimed work on </a:t>
            </a:r>
            <a:r>
              <a:rPr lang="en-US" sz="3000" b="1" smtClean="0"/>
              <a:t>life in the Georgian Navy</a:t>
            </a:r>
            <a:r>
              <a:rPr lang="en-US" sz="3000" smtClean="0"/>
              <a:t>, "The Wooden World", Dr. N.A.M. Rodger devotes a section of his chapter on shipboard life to the subject of drink. At page 73 he states</a:t>
            </a:r>
            <a:r>
              <a:rPr lang="en-US" sz="3000" b="1" smtClean="0"/>
              <a:t>: "Everybody knew that drink was a factor in crime, most often the chief factor, but it was virtually impossible to do much about 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Obrad Stevanovic Transcript</a:t>
            </a:r>
          </a:p>
        </p:txBody>
      </p:sp>
      <p:sp>
        <p:nvSpPr>
          <p:cNvPr id="3" name="Content Placeholder 2"/>
          <p:cNvSpPr>
            <a:spLocks noGrp="1"/>
          </p:cNvSpPr>
          <p:nvPr>
            <p:ph idx="1"/>
          </p:nvPr>
        </p:nvSpPr>
        <p:spPr/>
        <p:txBody>
          <a:bodyPr>
            <a:normAutofit/>
          </a:bodyPr>
          <a:lstStyle/>
          <a:p>
            <a:pPr marL="609600" indent="-609600">
              <a:lnSpc>
                <a:spcPct val="80000"/>
              </a:lnSpc>
              <a:buFont typeface="Arial" charset="0"/>
              <a:buNone/>
            </a:pPr>
            <a:r>
              <a:rPr lang="en-US" sz="2700" smtClean="0"/>
              <a:t>Q.	I'm suggesting this film shows Skorpions executing prisoners from Srebrenica.</a:t>
            </a:r>
            <a:endParaRPr lang="en-GB" sz="2700" smtClean="0"/>
          </a:p>
          <a:p>
            <a:pPr marL="609600" indent="-609600">
              <a:lnSpc>
                <a:spcPct val="80000"/>
              </a:lnSpc>
              <a:buFont typeface="Arial" charset="0"/>
              <a:buNone/>
            </a:pPr>
            <a:r>
              <a:rPr lang="en-US" sz="2700" smtClean="0"/>
              <a:t>A.  	As I am upset, I have to say that this is one of the most monstrous images I have ever seen on a screen.  Of course I have never seen anything like this in -- live.  I am astonished that you have played this video in connection with my testimony because you know full well that this has nothing to do with me or the units I commanded.  I attempted to explain this yesterday, and I have also attempted to explain it today. I'm not saying that you do not have the right to do this, but I have to say that I am really upset --</a:t>
            </a:r>
            <a:endParaRPr lang="en-GB" sz="2700" smtClean="0"/>
          </a:p>
          <a:p>
            <a:pPr marL="609600" indent="-609600">
              <a:lnSpc>
                <a:spcPct val="80000"/>
              </a:lnSpc>
            </a:pPr>
            <a:endParaRPr lang="en-US" sz="27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Judge Robinson Question</a:t>
            </a:r>
          </a:p>
        </p:txBody>
      </p:sp>
      <p:sp>
        <p:nvSpPr>
          <p:cNvPr id="3" name="Content Placeholder 2"/>
          <p:cNvSpPr>
            <a:spLocks noGrp="1"/>
          </p:cNvSpPr>
          <p:nvPr>
            <p:ph idx="1"/>
          </p:nvPr>
        </p:nvSpPr>
        <p:spPr/>
        <p:txBody>
          <a:bodyPr>
            <a:normAutofit lnSpcReduction="10000"/>
          </a:bodyPr>
          <a:lstStyle/>
          <a:p>
            <a:pPr marL="609600" indent="-609600">
              <a:lnSpc>
                <a:spcPct val="90000"/>
              </a:lnSpc>
              <a:buFont typeface="Arial" charset="0"/>
              <a:buNone/>
            </a:pPr>
            <a:r>
              <a:rPr lang="en-US" smtClean="0"/>
              <a:t>JUDGE ROBINSON:  Do you agree with the -- do you agree with the Prosecutor's suggestion or proposition that this is a film that shows Skorpions executing prisoners from Srebrenica?</a:t>
            </a:r>
            <a:endParaRPr lang="en-GB" smtClean="0"/>
          </a:p>
          <a:p>
            <a:pPr marL="609600" indent="-609600">
              <a:lnSpc>
                <a:spcPct val="90000"/>
              </a:lnSpc>
              <a:buFont typeface="Arial" charset="0"/>
              <a:buNone/>
            </a:pPr>
            <a:r>
              <a:rPr lang="en-US" smtClean="0"/>
              <a:t>THE WITNESS: [Interpretation] Of course I do not intend to cast</a:t>
            </a:r>
            <a:r>
              <a:rPr lang="en-GB" smtClean="0"/>
              <a:t> </a:t>
            </a:r>
            <a:r>
              <a:rPr lang="en-US" smtClean="0"/>
              <a:t>doubt on what the Prosecutor is saying, but I have not seen a single person I know here, and I have seen no evidence that this is the unit in question.</a:t>
            </a:r>
            <a:endParaRPr lang="en-GB" smtClean="0"/>
          </a:p>
          <a:p>
            <a:pPr marL="609600" indent="-609600">
              <a:lnSpc>
                <a:spcPct val="90000"/>
              </a:lnSpc>
            </a:pPr>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Obrad Stevanovic Transcript</a:t>
            </a:r>
          </a:p>
        </p:txBody>
      </p:sp>
      <p:sp>
        <p:nvSpPr>
          <p:cNvPr id="3" name="Content Placeholder 2"/>
          <p:cNvSpPr>
            <a:spLocks noGrp="1"/>
          </p:cNvSpPr>
          <p:nvPr>
            <p:ph idx="1"/>
          </p:nvPr>
        </p:nvSpPr>
        <p:spPr/>
        <p:txBody>
          <a:bodyPr>
            <a:normAutofit lnSpcReduction="10000"/>
          </a:bodyPr>
          <a:lstStyle/>
          <a:p>
            <a:pPr marL="609600" indent="-609600">
              <a:lnSpc>
                <a:spcPct val="80000"/>
              </a:lnSpc>
              <a:buFont typeface="Arial" charset="0"/>
              <a:buNone/>
            </a:pPr>
            <a:r>
              <a:rPr lang="en-US" sz="2500" smtClean="0"/>
              <a:t>Q. 	Is Slobodan Medic, and there are two photographs of him.  Do you recognise that man?</a:t>
            </a:r>
            <a:endParaRPr lang="en-GB" sz="2500" smtClean="0"/>
          </a:p>
          <a:p>
            <a:pPr marL="609600" indent="-609600">
              <a:lnSpc>
                <a:spcPct val="80000"/>
              </a:lnSpc>
              <a:buFont typeface="Arial" charset="0"/>
              <a:buNone/>
            </a:pPr>
            <a:r>
              <a:rPr lang="en-US" sz="2500" smtClean="0"/>
              <a:t>A. 	I recall only the nickname.  The nickname Boca is familiar, but I cannot recall his face.  I think I saw a man with this nickname in Erdut in 1995 on two or three occasions, but he did not come to see me.  I saw him, if I recall rightly, at Mr. Milanovic's place.</a:t>
            </a:r>
            <a:endParaRPr lang="en-GB" sz="2500" smtClean="0"/>
          </a:p>
          <a:p>
            <a:pPr marL="609600" indent="-609600">
              <a:lnSpc>
                <a:spcPct val="80000"/>
              </a:lnSpc>
              <a:buFont typeface="Arial" charset="0"/>
              <a:buNone/>
            </a:pPr>
            <a:r>
              <a:rPr lang="en-GB" sz="2500" smtClean="0"/>
              <a:t>	……</a:t>
            </a:r>
            <a:r>
              <a:rPr lang="en-US" sz="2500" smtClean="0"/>
              <a:t>I saw him on two or three occasions, I told you where, but I had nothing to do with him.</a:t>
            </a:r>
            <a:endParaRPr lang="en-GB" sz="2500" smtClean="0"/>
          </a:p>
          <a:p>
            <a:pPr marL="609600" indent="-609600">
              <a:lnSpc>
                <a:spcPct val="80000"/>
              </a:lnSpc>
              <a:buFont typeface="Arial" charset="0"/>
              <a:buNone/>
            </a:pPr>
            <a:r>
              <a:rPr lang="en-US" sz="2500" smtClean="0"/>
              <a:t>JUDGE BONOMY:  Well, I'm not clear about that answer.  Are you acknowledging, General, that that is Boca?</a:t>
            </a:r>
            <a:endParaRPr lang="en-GB" sz="2500" smtClean="0"/>
          </a:p>
          <a:p>
            <a:pPr marL="609600" indent="-609600">
              <a:lnSpc>
                <a:spcPct val="80000"/>
              </a:lnSpc>
              <a:buFont typeface="Arial" charset="0"/>
              <a:buNone/>
            </a:pPr>
            <a:r>
              <a:rPr lang="en-US" sz="2500" smtClean="0"/>
              <a:t>THE WITNESS: [Interpretation] No, I'm not acknowledging that because I can't recall his face.  All I recall is the nickname Boca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Judge Bonomy’s Question</a:t>
            </a:r>
          </a:p>
        </p:txBody>
      </p:sp>
      <p:sp>
        <p:nvSpPr>
          <p:cNvPr id="3" name="Content Placeholder 2"/>
          <p:cNvSpPr>
            <a:spLocks noGrp="1"/>
          </p:cNvSpPr>
          <p:nvPr>
            <p:ph idx="1"/>
          </p:nvPr>
        </p:nvSpPr>
        <p:spPr/>
        <p:txBody>
          <a:bodyPr>
            <a:normAutofit/>
          </a:bodyPr>
          <a:lstStyle/>
          <a:p>
            <a:pPr marL="609600" indent="-609600">
              <a:lnSpc>
                <a:spcPct val="80000"/>
              </a:lnSpc>
              <a:buFont typeface="Arial" charset="0"/>
              <a:buNone/>
            </a:pPr>
            <a:r>
              <a:rPr lang="en-US" sz="2500" smtClean="0"/>
              <a:t>This is a question asked shortly after by Judge Bonomy:</a:t>
            </a:r>
            <a:endParaRPr lang="en-GB" sz="2500" smtClean="0"/>
          </a:p>
          <a:p>
            <a:pPr marL="609600" indent="-609600">
              <a:lnSpc>
                <a:spcPct val="80000"/>
              </a:lnSpc>
              <a:buFont typeface="Arial" charset="0"/>
              <a:buNone/>
            </a:pPr>
            <a:r>
              <a:rPr lang="en-US" sz="2500" smtClean="0"/>
              <a:t> </a:t>
            </a:r>
            <a:endParaRPr lang="en-GB" sz="2500" smtClean="0"/>
          </a:p>
          <a:p>
            <a:pPr marL="609600" indent="-609600">
              <a:lnSpc>
                <a:spcPct val="80000"/>
              </a:lnSpc>
              <a:buFont typeface="Arial" charset="0"/>
              <a:buNone/>
            </a:pPr>
            <a:r>
              <a:rPr lang="en-US" sz="2500" smtClean="0"/>
              <a:t>JUDGE BONOMY:  I think the question was asked because in relation to some of the earlier documents you made the comment that you could make inquiries.  Now, is that not something that can be done in relation to the material that's now been presented to you in this video?</a:t>
            </a:r>
            <a:endParaRPr lang="en-GB" sz="2500" smtClean="0"/>
          </a:p>
          <a:p>
            <a:pPr marL="609600" indent="-609600">
              <a:lnSpc>
                <a:spcPct val="80000"/>
              </a:lnSpc>
              <a:buFont typeface="Arial" charset="0"/>
              <a:buNone/>
            </a:pPr>
            <a:r>
              <a:rPr lang="en-US" sz="2500" smtClean="0"/>
              <a:t>THE WITNESS: [Interpretation] Along those lines, of course, I think I can.  I don't know what the response will be from the organs involved, but if you give me a list of names at the end of my testimony, I could check it out and see whether they were members of the MUP or not.</a:t>
            </a:r>
            <a:endParaRPr lang="en-GB" sz="2500" smtClean="0"/>
          </a:p>
          <a:p>
            <a:pPr marL="609600" indent="-609600">
              <a:lnSpc>
                <a:spcPct val="80000"/>
              </a:lnSpc>
              <a:buFont typeface="Arial" charset="0"/>
              <a:buNone/>
            </a:pPr>
            <a:r>
              <a:rPr lang="en-US" sz="2500" smtClean="0"/>
              <a:t>JUDGE BONOMY:  Thank you.</a:t>
            </a:r>
            <a:endParaRPr lang="en-GB" sz="2500" smtClean="0"/>
          </a:p>
          <a:p>
            <a:pPr marL="609600" indent="-609600">
              <a:lnSpc>
                <a:spcPct val="80000"/>
              </a:lnSpc>
            </a:pPr>
            <a:endParaRPr lang="en-US" sz="25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Robert </a:t>
            </a:r>
            <a:r>
              <a:rPr lang="en-GB" dirty="0" smtClean="0"/>
              <a:t>Uren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798" y="1600200"/>
            <a:ext cx="6948404" cy="4525963"/>
          </a:xfrm>
        </p:spPr>
      </p:pic>
    </p:spTree>
    <p:extLst>
      <p:ext uri="{BB962C8B-B14F-4D97-AF65-F5344CB8AC3E}">
        <p14:creationId xmlns:p14="http://schemas.microsoft.com/office/powerpoint/2010/main" val="1970583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Robert Uren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6999" y="1600200"/>
            <a:ext cx="4050001" cy="4525963"/>
          </a:xfrm>
        </p:spPr>
      </p:pic>
    </p:spTree>
    <p:extLst>
      <p:ext uri="{BB962C8B-B14F-4D97-AF65-F5344CB8AC3E}">
        <p14:creationId xmlns:p14="http://schemas.microsoft.com/office/powerpoint/2010/main" val="106486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Law Lectures</a:t>
            </a:r>
            <a:endParaRPr lang="en-GB" dirty="0"/>
          </a:p>
        </p:txBody>
      </p:sp>
      <p:sp>
        <p:nvSpPr>
          <p:cNvPr id="3" name="Content Placeholder 2"/>
          <p:cNvSpPr>
            <a:spLocks noGrp="1"/>
          </p:cNvSpPr>
          <p:nvPr>
            <p:ph idx="1"/>
          </p:nvPr>
        </p:nvSpPr>
        <p:spPr/>
        <p:txBody>
          <a:bodyPr/>
          <a:lstStyle/>
          <a:p>
            <a:pPr marL="0" indent="0" algn="ctr">
              <a:buNone/>
            </a:pPr>
            <a:r>
              <a:rPr lang="en-GB" dirty="0" smtClean="0"/>
              <a:t>Srebrenica: </a:t>
            </a:r>
          </a:p>
          <a:p>
            <a:pPr marL="0" indent="0" algn="ctr">
              <a:buNone/>
            </a:pPr>
            <a:r>
              <a:rPr lang="en-GB" dirty="0" smtClean="0"/>
              <a:t>Genocide and Trial</a:t>
            </a:r>
          </a:p>
          <a:p>
            <a:pPr marL="0" indent="0" algn="ctr">
              <a:buNone/>
            </a:pPr>
            <a:r>
              <a:rPr lang="en-GB" dirty="0" smtClean="0"/>
              <a:t>6pm 1</a:t>
            </a:r>
            <a:r>
              <a:rPr lang="en-GB" baseline="30000" dirty="0" smtClean="0"/>
              <a:t>st</a:t>
            </a:r>
            <a:r>
              <a:rPr lang="en-GB" dirty="0" smtClean="0"/>
              <a:t> April 2015</a:t>
            </a:r>
          </a:p>
          <a:p>
            <a:pPr marL="0" indent="0" algn="ctr">
              <a:buNone/>
            </a:pPr>
            <a:endParaRPr lang="en-GB" dirty="0"/>
          </a:p>
          <a:p>
            <a:pPr marL="0" indent="0" algn="ctr">
              <a:buNone/>
            </a:pPr>
            <a:r>
              <a:rPr lang="en-GB" dirty="0" smtClean="0"/>
              <a:t>Srebrenica: </a:t>
            </a:r>
          </a:p>
          <a:p>
            <a:pPr marL="0" indent="0" algn="ctr">
              <a:buNone/>
            </a:pPr>
            <a:r>
              <a:rPr lang="en-GB" dirty="0" smtClean="0"/>
              <a:t>Justice and Legacy</a:t>
            </a:r>
          </a:p>
          <a:p>
            <a:pPr marL="0" indent="0" algn="ctr">
              <a:buNone/>
            </a:pPr>
            <a:r>
              <a:rPr lang="en-GB" dirty="0" smtClean="0"/>
              <a:t>6pm 6</a:t>
            </a:r>
            <a:r>
              <a:rPr lang="en-GB" baseline="30000" dirty="0" smtClean="0"/>
              <a:t>th</a:t>
            </a:r>
            <a:r>
              <a:rPr lang="en-GB" dirty="0" smtClean="0"/>
              <a:t> May 2015</a:t>
            </a:r>
            <a:endParaRPr lang="en-GB" dirty="0"/>
          </a:p>
        </p:txBody>
      </p:sp>
    </p:spTree>
    <p:extLst>
      <p:ext uri="{BB962C8B-B14F-4D97-AF65-F5344CB8AC3E}">
        <p14:creationId xmlns:p14="http://schemas.microsoft.com/office/powerpoint/2010/main" val="96868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From Court of Appeal Judgment</a:t>
            </a:r>
          </a:p>
        </p:txBody>
      </p:sp>
      <p:sp>
        <p:nvSpPr>
          <p:cNvPr id="17410" name="Content Placeholder 2"/>
          <p:cNvSpPr>
            <a:spLocks noGrp="1"/>
          </p:cNvSpPr>
          <p:nvPr>
            <p:ph idx="1"/>
          </p:nvPr>
        </p:nvSpPr>
        <p:spPr/>
        <p:txBody>
          <a:bodyPr/>
          <a:lstStyle/>
          <a:p>
            <a:pPr marL="0" indent="0">
              <a:buFont typeface="Arial" charset="0"/>
              <a:buNone/>
            </a:pPr>
            <a:r>
              <a:rPr lang="en-US" sz="4000" smtClean="0"/>
              <a:t>Admiral Smith's divisional system went as far as most officers thought it reasonable or possible to go; </a:t>
            </a:r>
            <a:r>
              <a:rPr lang="en-US" sz="4000" b="1" smtClean="0"/>
              <a:t>the midshipmen of the watch were to "see all men they find far gone in drink, put in their hammacoes."</a:t>
            </a:r>
            <a:r>
              <a:rPr lang="en-GB" sz="4000" smtClean="0"/>
              <a:t> </a:t>
            </a:r>
            <a:endParaRPr lang="en-US" sz="40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GB" b="1" dirty="0" err="1"/>
              <a:t>Račak</a:t>
            </a:r>
            <a:endParaRPr lang="en-US" dirty="0"/>
          </a:p>
        </p:txBody>
      </p:sp>
      <p:pic>
        <p:nvPicPr>
          <p:cNvPr id="18434" name="Content Placeholder 3"/>
          <p:cNvPicPr>
            <a:picLocks noGrp="1" noChangeAspect="1"/>
          </p:cNvPicPr>
          <p:nvPr>
            <p:ph idx="1"/>
          </p:nvPr>
        </p:nvPicPr>
        <p:blipFill>
          <a:blip r:embed="rId2"/>
          <a:srcRect t="13304" b="13304"/>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GB" b="1" dirty="0" err="1"/>
              <a:t>Račak</a:t>
            </a:r>
            <a:endParaRPr lang="en-US"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5419" y="1417638"/>
            <a:ext cx="6253162" cy="469335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b="1" dirty="0" err="1"/>
              <a:t>Račak</a:t>
            </a:r>
            <a:endParaRPr lang="en-US"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824" y="1600200"/>
            <a:ext cx="6400351"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GB" b="1" dirty="0" err="1"/>
              <a:t>Račak</a:t>
            </a:r>
            <a:endParaRPr lang="en-US"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824" y="1911074"/>
            <a:ext cx="6400351" cy="3904214"/>
          </a:xfrm>
        </p:spPr>
      </p:pic>
    </p:spTree>
    <p:extLst>
      <p:ext uri="{BB962C8B-B14F-4D97-AF65-F5344CB8AC3E}">
        <p14:creationId xmlns:p14="http://schemas.microsoft.com/office/powerpoint/2010/main" val="12251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2667000" y="820738"/>
            <a:ext cx="6194425" cy="5216525"/>
          </a:xfrm>
          <a:prstGeom prst="rect">
            <a:avLst/>
          </a:prstGeom>
          <a:noFill/>
          <a:ln w="9525">
            <a:noFill/>
            <a:miter lim="800000"/>
            <a:headEnd/>
            <a:tailEnd/>
          </a:ln>
        </p:spPr>
        <p:txBody>
          <a:bodyPr lIns="90000" tIns="46800" rIns="90000" bIns="46800">
            <a:spAutoFit/>
          </a:bodyPr>
          <a:lstStyle/>
          <a:p>
            <a:pPr eaLnBrk="0" hangingPunct="0"/>
            <a:r>
              <a:rPr lang="en-GB" sz="2800" b="1" u="sng">
                <a:solidFill>
                  <a:schemeClr val="bg1"/>
                </a:solidFill>
                <a:latin typeface="Courier New" pitchFamily="49" charset="0"/>
              </a:rPr>
              <a:t>Geoffrey NICE</a:t>
            </a:r>
            <a:r>
              <a:rPr lang="en-GB" sz="2800" b="1">
                <a:solidFill>
                  <a:schemeClr val="bg1"/>
                </a:solidFill>
                <a:latin typeface="Courier New" pitchFamily="49" charset="0"/>
              </a:rPr>
              <a:t>: If we now look, please, at your diary... Does the first entry read... </a:t>
            </a:r>
          </a:p>
          <a:p>
            <a:pPr eaLnBrk="0" hangingPunct="0"/>
            <a:r>
              <a:rPr lang="en-GB" sz="2800" b="1">
                <a:solidFill>
                  <a:schemeClr val="bg1"/>
                </a:solidFill>
                <a:latin typeface="Courier New" pitchFamily="49" charset="0"/>
              </a:rPr>
              <a:t>"No corpse, no crime"?</a:t>
            </a:r>
          </a:p>
          <a:p>
            <a:pPr eaLnBrk="0" hangingPunct="0"/>
            <a:endParaRPr lang="en-GB" sz="2800" b="1">
              <a:solidFill>
                <a:schemeClr val="bg1"/>
              </a:solidFill>
              <a:latin typeface="Courier New" pitchFamily="49" charset="0"/>
            </a:endParaRPr>
          </a:p>
          <a:p>
            <a:pPr eaLnBrk="0" hangingPunct="0"/>
            <a:r>
              <a:rPr lang="en-GB" sz="2800" b="1" u="sng">
                <a:solidFill>
                  <a:schemeClr val="bg1"/>
                </a:solidFill>
                <a:latin typeface="Courier New" pitchFamily="49" charset="0"/>
              </a:rPr>
              <a:t>Obrad STEVANOVIC</a:t>
            </a:r>
            <a:r>
              <a:rPr lang="en-GB" sz="2800" b="1">
                <a:solidFill>
                  <a:schemeClr val="bg1"/>
                </a:solidFill>
                <a:latin typeface="Courier New" pitchFamily="49" charset="0"/>
              </a:rPr>
              <a:t>: Yes, that's exactly what it says.</a:t>
            </a:r>
          </a:p>
          <a:p>
            <a:pPr eaLnBrk="0" hangingPunct="0"/>
            <a:endParaRPr lang="en-GB" sz="2800" b="1">
              <a:solidFill>
                <a:schemeClr val="bg1"/>
              </a:solidFill>
              <a:latin typeface="Courier New" pitchFamily="49" charset="0"/>
            </a:endParaRPr>
          </a:p>
          <a:p>
            <a:pPr eaLnBrk="0" hangingPunct="0"/>
            <a:r>
              <a:rPr lang="en-GB" sz="2800" b="1" u="sng">
                <a:solidFill>
                  <a:schemeClr val="bg1"/>
                </a:solidFill>
                <a:latin typeface="Courier New" pitchFamily="49" charset="0"/>
              </a:rPr>
              <a:t>Geoffrey NICE</a:t>
            </a:r>
            <a:r>
              <a:rPr lang="en-GB" sz="2800" b="1">
                <a:solidFill>
                  <a:schemeClr val="bg1"/>
                </a:solidFill>
                <a:latin typeface="Courier New" pitchFamily="49" charset="0"/>
              </a:rPr>
              <a:t>: It's your handwriting. Read, please, the next line for us.</a:t>
            </a:r>
          </a:p>
        </p:txBody>
      </p:sp>
      <p:pic>
        <p:nvPicPr>
          <p:cNvPr id="21506" name="Picture 3" descr="Obrad Stevanovic"/>
          <p:cNvPicPr>
            <a:picLocks noChangeAspect="1" noChangeArrowheads="1"/>
          </p:cNvPicPr>
          <p:nvPr/>
        </p:nvPicPr>
        <p:blipFill>
          <a:blip r:embed="rId3"/>
          <a:srcRect/>
          <a:stretch>
            <a:fillRect/>
          </a:stretch>
        </p:blipFill>
        <p:spPr bwMode="auto">
          <a:xfrm>
            <a:off x="971550" y="1268413"/>
            <a:ext cx="7129463" cy="5589587"/>
          </a:xfrm>
          <a:prstGeom prst="rect">
            <a:avLst/>
          </a:prstGeom>
          <a:noFill/>
          <a:ln w="12700">
            <a:solidFill>
              <a:schemeClr val="folHlink"/>
            </a:solidFill>
            <a:miter lim="800000"/>
            <a:headEnd/>
            <a:tailEnd/>
          </a:ln>
        </p:spPr>
      </p:pic>
      <p:sp>
        <p:nvSpPr>
          <p:cNvPr id="21507" name="Text Box 4"/>
          <p:cNvSpPr txBox="1">
            <a:spLocks noChangeArrowheads="1"/>
          </p:cNvSpPr>
          <p:nvPr/>
        </p:nvSpPr>
        <p:spPr bwMode="auto">
          <a:xfrm>
            <a:off x="0" y="6381750"/>
            <a:ext cx="9144000" cy="244475"/>
          </a:xfrm>
          <a:prstGeom prst="rect">
            <a:avLst/>
          </a:prstGeom>
          <a:noFill/>
          <a:ln w="9525">
            <a:noFill/>
            <a:miter lim="800000"/>
            <a:headEnd/>
            <a:tailEnd/>
          </a:ln>
        </p:spPr>
        <p:txBody>
          <a:bodyPr lIns="90000" tIns="46800" rIns="90000" bIns="46800">
            <a:spAutoFit/>
          </a:bodyPr>
          <a:lstStyle/>
          <a:p>
            <a:pPr algn="r" eaLnBrk="0" hangingPunct="0">
              <a:spcBef>
                <a:spcPct val="50000"/>
              </a:spcBef>
            </a:pPr>
            <a:r>
              <a:rPr lang="en-US" sz="1000">
                <a:solidFill>
                  <a:schemeClr val="bg1"/>
                </a:solidFill>
                <a:latin typeface="Tahoma" pitchFamily="34" charset="0"/>
              </a:rPr>
              <a:t>Excerpt from Milosevic Trial Transcript – 02 June 2005</a:t>
            </a:r>
          </a:p>
        </p:txBody>
      </p:sp>
      <p:sp>
        <p:nvSpPr>
          <p:cNvPr id="21508" name="Text Box 5"/>
          <p:cNvSpPr txBox="1">
            <a:spLocks noChangeArrowheads="1"/>
          </p:cNvSpPr>
          <p:nvPr/>
        </p:nvSpPr>
        <p:spPr bwMode="auto">
          <a:xfrm>
            <a:off x="263525" y="4187825"/>
            <a:ext cx="1746250" cy="336550"/>
          </a:xfrm>
          <a:prstGeom prst="rect">
            <a:avLst/>
          </a:prstGeom>
          <a:noFill/>
          <a:ln w="9525">
            <a:noFill/>
            <a:miter lim="800000"/>
            <a:headEnd/>
            <a:tailEnd/>
          </a:ln>
        </p:spPr>
        <p:txBody>
          <a:bodyPr lIns="90000" tIns="46800" rIns="90000" bIns="46800">
            <a:spAutoFit/>
          </a:bodyPr>
          <a:lstStyle/>
          <a:p>
            <a:pPr algn="ctr"/>
            <a:r>
              <a:rPr lang="en-US" sz="800" b="1">
                <a:solidFill>
                  <a:schemeClr val="bg1"/>
                </a:solidFill>
                <a:latin typeface="Tahoma" pitchFamily="34" charset="0"/>
              </a:rPr>
              <a:t>Defence Witness </a:t>
            </a:r>
          </a:p>
          <a:p>
            <a:pPr algn="ctr"/>
            <a:r>
              <a:rPr lang="en-US" sz="800" b="1">
                <a:solidFill>
                  <a:schemeClr val="bg1"/>
                </a:solidFill>
                <a:latin typeface="Tahoma" pitchFamily="34" charset="0"/>
              </a:rPr>
              <a:t>Obrad Stevanovic</a:t>
            </a:r>
            <a:endParaRPr lang="en-GB" sz="800">
              <a:solidFill>
                <a:schemeClr val="bg1"/>
              </a:solidFill>
              <a:latin typeface="Tahoma" pitchFamily="34" charset="0"/>
            </a:endParaRPr>
          </a:p>
        </p:txBody>
      </p:sp>
      <p:sp>
        <p:nvSpPr>
          <p:cNvPr id="21509" name="Rectangle 6"/>
          <p:cNvSpPr>
            <a:spLocks noGrp="1" noChangeArrowheads="1"/>
          </p:cNvSpPr>
          <p:nvPr>
            <p:ph type="title"/>
          </p:nvPr>
        </p:nvSpPr>
        <p:spPr>
          <a:xfrm>
            <a:off x="457200" y="274638"/>
            <a:ext cx="8229600" cy="922337"/>
          </a:xfrm>
        </p:spPr>
        <p:txBody>
          <a:bodyPr/>
          <a:lstStyle/>
          <a:p>
            <a:pPr marL="838200" indent="-838200"/>
            <a:r>
              <a:rPr lang="en-GB" smtClean="0"/>
              <a:t>General Obrad Stevanović</a:t>
            </a: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Obrad Stevanovic Transcript</a:t>
            </a:r>
          </a:p>
        </p:txBody>
      </p:sp>
      <p:sp>
        <p:nvSpPr>
          <p:cNvPr id="3" name="Content Placeholder 2"/>
          <p:cNvSpPr>
            <a:spLocks noGrp="1"/>
          </p:cNvSpPr>
          <p:nvPr>
            <p:ph idx="1"/>
          </p:nvPr>
        </p:nvSpPr>
        <p:spPr/>
        <p:txBody>
          <a:bodyPr>
            <a:normAutofit/>
          </a:bodyPr>
          <a:lstStyle/>
          <a:p>
            <a:pPr marL="609600" indent="-609600">
              <a:lnSpc>
                <a:spcPct val="90000"/>
              </a:lnSpc>
              <a:buFont typeface="Arial" charset="0"/>
              <a:buNone/>
            </a:pPr>
            <a:r>
              <a:rPr lang="en-US" smtClean="0"/>
              <a:t>Q.   You've taken the solemn declaration.  Are you prepared to help this Chamber if I give you that opportunity a little later?  Are you prepared to help them?  Or are you here to help the accused?</a:t>
            </a:r>
            <a:endParaRPr lang="en-GB" smtClean="0"/>
          </a:p>
          <a:p>
            <a:pPr marL="609600" indent="-609600">
              <a:lnSpc>
                <a:spcPct val="90000"/>
              </a:lnSpc>
              <a:buFont typeface="Arial" charset="0"/>
              <a:buNone/>
            </a:pPr>
            <a:r>
              <a:rPr lang="en-US" smtClean="0"/>
              <a:t>A.   I have already said that.  I am here to answer questions both put to me by the Defence and the Prosecution, and I will answer them by telling the truth.‘ </a:t>
            </a:r>
            <a:endParaRPr lang="en-GB" smtClean="0"/>
          </a:p>
          <a:p>
            <a:pPr marL="609600" indent="-609600">
              <a:lnSpc>
                <a:spcPct val="90000"/>
              </a:lnSpc>
            </a:pPr>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TotalTime>
  <Words>1057</Words>
  <Application>Microsoft Office PowerPoint</Application>
  <PresentationFormat>On-screen Show (4:3)</PresentationFormat>
  <Paragraphs>105</Paragraphs>
  <Slides>26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Document</vt:lpstr>
      <vt:lpstr>Cases I Have Known</vt:lpstr>
      <vt:lpstr>From Court of Appeal Judgment</vt:lpstr>
      <vt:lpstr>From Court of Appeal Judgment</vt:lpstr>
      <vt:lpstr>Račak</vt:lpstr>
      <vt:lpstr>Račak</vt:lpstr>
      <vt:lpstr>Račak</vt:lpstr>
      <vt:lpstr>Račak</vt:lpstr>
      <vt:lpstr>General Obrad Stevanović</vt:lpstr>
      <vt:lpstr>Obrad Stevanovic Transcript</vt:lpstr>
      <vt:lpstr> </vt:lpstr>
      <vt:lpstr>PowerPoint Presentation</vt:lpstr>
      <vt:lpstr>Obrad Stevanovic Transcipt</vt:lpstr>
      <vt:lpstr>PowerPoint Presentation</vt:lpstr>
      <vt:lpstr>PowerPoint Presentation</vt:lpstr>
      <vt:lpstr>Obrad Stevanovic Transcript</vt:lpstr>
      <vt:lpstr>Obrad Stevanovic Transcript</vt:lpstr>
      <vt:lpstr>PowerPoint Presentation</vt:lpstr>
      <vt:lpstr>PowerPoint Presentation</vt:lpstr>
      <vt:lpstr>Interventions</vt:lpstr>
      <vt:lpstr>Obrad Stevanovic Transcript</vt:lpstr>
      <vt:lpstr>Judge Robinson Question</vt:lpstr>
      <vt:lpstr>Obrad Stevanovic Transcript</vt:lpstr>
      <vt:lpstr>Judge Bonomy’s Question</vt:lpstr>
      <vt:lpstr>Robert Uren</vt:lpstr>
      <vt:lpstr>Robert Uren</vt:lpstr>
      <vt:lpstr>Future Law Lectures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Nice</dc:creator>
  <cp:lastModifiedBy>Gresham College</cp:lastModifiedBy>
  <cp:revision>15</cp:revision>
  <cp:lastPrinted>2015-03-04T16:54:44Z</cp:lastPrinted>
  <dcterms:created xsi:type="dcterms:W3CDTF">2015-03-04T08:45:19Z</dcterms:created>
  <dcterms:modified xsi:type="dcterms:W3CDTF">2015-03-04T17:32:30Z</dcterms:modified>
</cp:coreProperties>
</file>