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sldIdLst>
    <p:sldId id="256" r:id="rId2"/>
    <p:sldId id="607" r:id="rId3"/>
    <p:sldId id="612" r:id="rId4"/>
    <p:sldId id="419" r:id="rId5"/>
    <p:sldId id="283" r:id="rId6"/>
    <p:sldId id="545" r:id="rId7"/>
    <p:sldId id="472" r:id="rId8"/>
    <p:sldId id="546" r:id="rId9"/>
    <p:sldId id="473" r:id="rId10"/>
    <p:sldId id="361" r:id="rId11"/>
    <p:sldId id="372" r:id="rId12"/>
    <p:sldId id="373" r:id="rId13"/>
    <p:sldId id="481" r:id="rId14"/>
    <p:sldId id="482" r:id="rId15"/>
    <p:sldId id="626" r:id="rId16"/>
    <p:sldId id="627" r:id="rId17"/>
    <p:sldId id="388" r:id="rId18"/>
    <p:sldId id="534" r:id="rId19"/>
    <p:sldId id="475" r:id="rId20"/>
    <p:sldId id="438" r:id="rId21"/>
    <p:sldId id="547" r:id="rId22"/>
    <p:sldId id="441" r:id="rId23"/>
    <p:sldId id="378" r:id="rId24"/>
    <p:sldId id="548" r:id="rId25"/>
    <p:sldId id="549" r:id="rId26"/>
    <p:sldId id="550" r:id="rId27"/>
    <p:sldId id="551" r:id="rId28"/>
    <p:sldId id="552" r:id="rId29"/>
    <p:sldId id="553" r:id="rId30"/>
    <p:sldId id="578" r:id="rId31"/>
    <p:sldId id="554" r:id="rId32"/>
    <p:sldId id="555" r:id="rId33"/>
    <p:sldId id="556" r:id="rId34"/>
    <p:sldId id="492" r:id="rId35"/>
    <p:sldId id="557" r:id="rId36"/>
    <p:sldId id="505" r:id="rId37"/>
    <p:sldId id="506" r:id="rId38"/>
    <p:sldId id="539" r:id="rId39"/>
    <p:sldId id="509" r:id="rId40"/>
    <p:sldId id="536" r:id="rId41"/>
    <p:sldId id="580" r:id="rId42"/>
    <p:sldId id="579" r:id="rId43"/>
    <p:sldId id="603" r:id="rId44"/>
    <p:sldId id="543" r:id="rId45"/>
    <p:sldId id="544" r:id="rId46"/>
    <p:sldId id="540" r:id="rId47"/>
    <p:sldId id="541" r:id="rId48"/>
    <p:sldId id="566" r:id="rId49"/>
    <p:sldId id="567" r:id="rId50"/>
    <p:sldId id="568" r:id="rId51"/>
    <p:sldId id="569" r:id="rId52"/>
    <p:sldId id="570" r:id="rId53"/>
    <p:sldId id="571" r:id="rId54"/>
    <p:sldId id="618" r:id="rId55"/>
    <p:sldId id="617" r:id="rId56"/>
    <p:sldId id="619" r:id="rId57"/>
    <p:sldId id="620" r:id="rId58"/>
    <p:sldId id="621" r:id="rId59"/>
    <p:sldId id="614" r:id="rId60"/>
    <p:sldId id="622" r:id="rId61"/>
    <p:sldId id="623" r:id="rId62"/>
    <p:sldId id="624" r:id="rId63"/>
    <p:sldId id="625" r:id="rId64"/>
    <p:sldId id="613" r:id="rId65"/>
    <p:sldId id="615" r:id="rId66"/>
    <p:sldId id="352" r:id="rId67"/>
    <p:sldId id="560" r:id="rId68"/>
    <p:sldId id="561" r:id="rId69"/>
    <p:sldId id="382" r:id="rId70"/>
    <p:sldId id="358" r:id="rId71"/>
    <p:sldId id="608" r:id="rId72"/>
    <p:sldId id="609" r:id="rId73"/>
    <p:sldId id="610" r:id="rId74"/>
    <p:sldId id="611" r:id="rId75"/>
    <p:sldId id="387" r:id="rId76"/>
    <p:sldId id="558" r:id="rId77"/>
    <p:sldId id="559" r:id="rId78"/>
    <p:sldId id="562" r:id="rId79"/>
    <p:sldId id="563" r:id="rId80"/>
    <p:sldId id="564" r:id="rId81"/>
    <p:sldId id="565" r:id="rId82"/>
    <p:sldId id="574" r:id="rId83"/>
    <p:sldId id="575" r:id="rId84"/>
    <p:sldId id="576" r:id="rId85"/>
    <p:sldId id="582" r:id="rId86"/>
    <p:sldId id="480" r:id="rId87"/>
    <p:sldId id="606" r:id="rId88"/>
    <p:sldId id="587" r:id="rId89"/>
    <p:sldId id="588" r:id="rId90"/>
    <p:sldId id="515" r:id="rId91"/>
    <p:sldId id="518" r:id="rId92"/>
    <p:sldId id="516" r:id="rId93"/>
    <p:sldId id="589" r:id="rId94"/>
    <p:sldId id="616" r:id="rId95"/>
    <p:sldId id="469" r:id="rId96"/>
    <p:sldId id="601" r:id="rId97"/>
    <p:sldId id="600" r:id="rId98"/>
    <p:sldId id="599" r:id="rId99"/>
    <p:sldId id="598" r:id="rId100"/>
    <p:sldId id="597" r:id="rId101"/>
    <p:sldId id="596" r:id="rId102"/>
    <p:sldId id="595" r:id="rId103"/>
    <p:sldId id="594" r:id="rId104"/>
    <p:sldId id="593" r:id="rId105"/>
    <p:sldId id="592" r:id="rId106"/>
    <p:sldId id="591" r:id="rId107"/>
    <p:sldId id="590" r:id="rId108"/>
    <p:sldId id="426" r:id="rId109"/>
    <p:sldId id="604" r:id="rId110"/>
    <p:sldId id="60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E0D6D8"/>
    <a:srgbClr val="F6DC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37882" autoAdjust="0"/>
  </p:normalViewPr>
  <p:slideViewPr>
    <p:cSldViewPr>
      <p:cViewPr varScale="1">
        <p:scale>
          <a:sx n="28" d="100"/>
          <a:sy n="28" d="100"/>
        </p:scale>
        <p:origin x="2592" y="48"/>
      </p:cViewPr>
      <p:guideLst>
        <p:guide orient="horz" pos="2160"/>
        <p:guide pos="2880"/>
      </p:guideLst>
    </p:cSldViewPr>
  </p:slideViewPr>
  <p:outlineViewPr>
    <p:cViewPr>
      <p:scale>
        <a:sx n="33" d="100"/>
        <a:sy n="33" d="100"/>
      </p:scale>
      <p:origin x="0" y="-6226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49A571-CDE5-40F2-96D2-AF6C71309968}" type="datetimeFigureOut">
              <a:rPr lang="en-GB" smtClean="0"/>
              <a:t>11/03/2014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EF6C12-0467-420F-BAB3-725802E326B8}" type="slidenum">
              <a:rPr lang="en-GB" smtClean="0"/>
              <a:t>‹#›</a:t>
            </a:fld>
            <a:endParaRPr lang="en-GB"/>
          </a:p>
        </p:txBody>
      </p:sp>
    </p:spTree>
    <p:extLst>
      <p:ext uri="{BB962C8B-B14F-4D97-AF65-F5344CB8AC3E}">
        <p14:creationId xmlns:p14="http://schemas.microsoft.com/office/powerpoint/2010/main" val="149756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thepeerage.com/pd476.htm#i22889"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a:t>
            </a:fld>
            <a:endParaRPr lang="en-GB" dirty="0"/>
          </a:p>
        </p:txBody>
      </p:sp>
    </p:spTree>
    <p:extLst>
      <p:ext uri="{BB962C8B-B14F-4D97-AF65-F5344CB8AC3E}">
        <p14:creationId xmlns:p14="http://schemas.microsoft.com/office/powerpoint/2010/main" val="175717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Sometimes he went further afield, either </a:t>
            </a:r>
            <a:r>
              <a:rPr lang="en-GB" b="1" dirty="0" smtClean="0"/>
              <a:t>by boat or by carriage</a:t>
            </a:r>
            <a:r>
              <a:rPr lang="en-GB" dirty="0" smtClean="0"/>
              <a:t>. Here is his entry for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June 15</a:t>
            </a:r>
            <a:r>
              <a:rPr lang="en-GB" baseline="30000" dirty="0" smtClean="0"/>
              <a:t>th</a:t>
            </a:r>
            <a:r>
              <a:rPr lang="en-GB" dirty="0" smtClean="0"/>
              <a:t>  1761:</a:t>
            </a:r>
            <a:r>
              <a:rPr lang="en-GB" baseline="0" dirty="0" smtClean="0"/>
              <a:t> “</a:t>
            </a:r>
            <a:r>
              <a:rPr lang="en-GB" b="1" dirty="0" smtClean="0"/>
              <a:t>went with Mrs Browning and my wife to see Hampton Court</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Obviously the buildings are much as we see them today, although the gardens are much changed as a result of </a:t>
            </a:r>
            <a:r>
              <a:rPr lang="en-GB" b="1" dirty="0" smtClean="0"/>
              <a:t>Capability Brown</a:t>
            </a:r>
            <a:r>
              <a:rPr lang="en-GB" dirty="0" smtClean="0"/>
              <a:t>.</a:t>
            </a:r>
            <a:r>
              <a:rPr lang="en-GB" baseline="0" dirty="0" smtClean="0"/>
              <a:t> Brown </a:t>
            </a:r>
            <a:r>
              <a:rPr lang="en-GB" dirty="0" smtClean="0"/>
              <a:t>started working there </a:t>
            </a:r>
            <a:r>
              <a:rPr lang="en-GB" b="1" dirty="0" smtClean="0"/>
              <a:t>3 years </a:t>
            </a:r>
            <a:r>
              <a:rPr lang="en-GB" dirty="0" smtClean="0"/>
              <a:t>after Richards visit, and he transformed the parkland setting.</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10</a:t>
            </a:fld>
            <a:endParaRPr lang="en-GB"/>
          </a:p>
        </p:txBody>
      </p:sp>
    </p:spTree>
    <p:extLst>
      <p:ext uri="{BB962C8B-B14F-4D97-AF65-F5344CB8AC3E}">
        <p14:creationId xmlns:p14="http://schemas.microsoft.com/office/powerpoint/2010/main" val="31973011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a ring with garnets, </a:t>
            </a: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100</a:t>
            </a:fld>
            <a:endParaRPr lang="en-GB"/>
          </a:p>
        </p:txBody>
      </p:sp>
    </p:spTree>
    <p:extLst>
      <p:ext uri="{BB962C8B-B14F-4D97-AF65-F5344CB8AC3E}">
        <p14:creationId xmlns:p14="http://schemas.microsoft.com/office/powerpoint/2010/main" val="30861455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 bonnet</a:t>
            </a: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101</a:t>
            </a:fld>
            <a:endParaRPr lang="en-GB"/>
          </a:p>
        </p:txBody>
      </p:sp>
    </p:spTree>
    <p:extLst>
      <p:ext uri="{BB962C8B-B14F-4D97-AF65-F5344CB8AC3E}">
        <p14:creationId xmlns:p14="http://schemas.microsoft.com/office/powerpoint/2010/main" val="1334334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handkerchiefs</a:t>
            </a:r>
          </a:p>
        </p:txBody>
      </p:sp>
      <p:sp>
        <p:nvSpPr>
          <p:cNvPr id="4" name="Slide Number Placeholder 3"/>
          <p:cNvSpPr>
            <a:spLocks noGrp="1"/>
          </p:cNvSpPr>
          <p:nvPr>
            <p:ph type="sldNum" sz="quarter" idx="10"/>
          </p:nvPr>
        </p:nvSpPr>
        <p:spPr/>
        <p:txBody>
          <a:bodyPr/>
          <a:lstStyle/>
          <a:p>
            <a:fld id="{C4EF6C12-0467-420F-BAB3-725802E326B8}" type="slidenum">
              <a:rPr lang="en-GB" smtClean="0"/>
              <a:t>102</a:t>
            </a:fld>
            <a:endParaRPr lang="en-GB"/>
          </a:p>
        </p:txBody>
      </p:sp>
    </p:spTree>
    <p:extLst>
      <p:ext uri="{BB962C8B-B14F-4D97-AF65-F5344CB8AC3E}">
        <p14:creationId xmlns:p14="http://schemas.microsoft.com/office/powerpoint/2010/main" val="41175616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Shoe buckles</a:t>
            </a:r>
            <a:endParaRPr lang="en-GB"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103</a:t>
            </a:fld>
            <a:endParaRPr lang="en-GB"/>
          </a:p>
        </p:txBody>
      </p:sp>
    </p:spTree>
    <p:extLst>
      <p:ext uri="{BB962C8B-B14F-4D97-AF65-F5344CB8AC3E}">
        <p14:creationId xmlns:p14="http://schemas.microsoft.com/office/powerpoint/2010/main" val="35800900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18 yards finest silk</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104</a:t>
            </a:fld>
            <a:endParaRPr lang="en-GB"/>
          </a:p>
        </p:txBody>
      </p:sp>
    </p:spTree>
    <p:extLst>
      <p:ext uri="{BB962C8B-B14F-4D97-AF65-F5344CB8AC3E}">
        <p14:creationId xmlns:p14="http://schemas.microsoft.com/office/powerpoint/2010/main" val="40505216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Silk waistcoat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105</a:t>
            </a:fld>
            <a:endParaRPr lang="en-GB"/>
          </a:p>
        </p:txBody>
      </p:sp>
    </p:spTree>
    <p:extLst>
      <p:ext uri="{BB962C8B-B14F-4D97-AF65-F5344CB8AC3E}">
        <p14:creationId xmlns:p14="http://schemas.microsoft.com/office/powerpoint/2010/main" val="8466108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Stockings.  He also shaved 44 times at a cost of 18/- and bought a “gold band button &amp; loop for my hat”</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106</a:t>
            </a:fld>
            <a:endParaRPr lang="en-GB"/>
          </a:p>
        </p:txBody>
      </p:sp>
    </p:spTree>
    <p:extLst>
      <p:ext uri="{BB962C8B-B14F-4D97-AF65-F5344CB8AC3E}">
        <p14:creationId xmlns:p14="http://schemas.microsoft.com/office/powerpoint/2010/main" val="26499933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 in all £150 worth of expenditure in just 44 days! </a:t>
            </a:r>
          </a:p>
          <a:p>
            <a:pPr marL="0" indent="0">
              <a:buNone/>
            </a:pPr>
            <a:r>
              <a:rPr lang="en-GB" sz="1200" dirty="0" smtClean="0"/>
              <a:t>That is equivalent to </a:t>
            </a:r>
            <a:r>
              <a:rPr lang="en-GB" sz="1200" b="1" dirty="0" smtClean="0"/>
              <a:t>£12,000 spent on ornaments and fancy clothes </a:t>
            </a:r>
            <a:r>
              <a:rPr lang="en-GB" sz="1200" dirty="0" smtClean="0"/>
              <a:t>in modern money!</a:t>
            </a:r>
          </a:p>
          <a:p>
            <a:pPr marL="0" indent="0">
              <a:buNone/>
            </a:pPr>
            <a:r>
              <a:rPr lang="en-GB" sz="1200" dirty="0" smtClean="0"/>
              <a:t>If you had it, you </a:t>
            </a:r>
            <a:r>
              <a:rPr lang="en-GB" sz="1200" b="1" dirty="0" smtClean="0"/>
              <a:t>flaunted it</a:t>
            </a:r>
            <a:r>
              <a:rPr lang="en-GB" sz="1200" dirty="0" smtClean="0"/>
              <a:t>! The 18</a:t>
            </a:r>
            <a:r>
              <a:rPr lang="en-GB" sz="1200" baseline="30000" dirty="0" smtClean="0"/>
              <a:t>th</a:t>
            </a:r>
            <a:r>
              <a:rPr lang="en-GB" sz="1200" dirty="0" smtClean="0"/>
              <a:t> Century really was a time when the </a:t>
            </a:r>
            <a:r>
              <a:rPr lang="en-GB" sz="1200" b="1" dirty="0" smtClean="0"/>
              <a:t>poor were very poor </a:t>
            </a:r>
            <a:r>
              <a:rPr lang="en-GB" sz="1200" dirty="0" smtClean="0"/>
              <a:t>– and the </a:t>
            </a:r>
            <a:r>
              <a:rPr lang="en-GB" sz="1200" b="1" dirty="0" smtClean="0"/>
              <a:t>rich were incredibly wealthy</a:t>
            </a:r>
          </a:p>
          <a:p>
            <a:pPr marL="0" indent="0">
              <a:buNone/>
            </a:pPr>
            <a:r>
              <a:rPr lang="en-GB" sz="1200" dirty="0" smtClean="0"/>
              <a:t>That £150 in six weeks has to be seen in context of the fact that a</a:t>
            </a:r>
            <a:r>
              <a:rPr lang="en-GB" sz="1200" b="1" dirty="0" smtClean="0"/>
              <a:t> farm worker </a:t>
            </a:r>
            <a:r>
              <a:rPr lang="en-GB" sz="1200" dirty="0" smtClean="0"/>
              <a:t>was expected to get by on </a:t>
            </a:r>
            <a:r>
              <a:rPr lang="en-GB" sz="1200" b="1" dirty="0" smtClean="0"/>
              <a:t>twenty pounds a year</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107</a:t>
            </a:fld>
            <a:endParaRPr lang="en-GB"/>
          </a:p>
        </p:txBody>
      </p:sp>
    </p:spTree>
    <p:extLst>
      <p:ext uri="{BB962C8B-B14F-4D97-AF65-F5344CB8AC3E}">
        <p14:creationId xmlns:p14="http://schemas.microsoft.com/office/powerpoint/2010/main" val="24631773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That concludes my talk</a:t>
            </a:r>
            <a:r>
              <a:rPr lang="en-GB" baseline="0" dirty="0" smtClean="0"/>
              <a:t> – I find it interesting to see </a:t>
            </a:r>
            <a:r>
              <a:rPr lang="en-GB" b="1" baseline="0" dirty="0" smtClean="0"/>
              <a:t>how little our leisure activities </a:t>
            </a:r>
            <a:r>
              <a:rPr lang="en-GB" baseline="0" dirty="0" smtClean="0"/>
              <a:t>have changed in </a:t>
            </a:r>
            <a:r>
              <a:rPr lang="en-GB" b="1" baseline="0" dirty="0" smtClean="0"/>
              <a:t>200 years</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a:t>
            </a:r>
            <a:r>
              <a:rPr lang="en-GB" b="1" baseline="0" dirty="0" smtClean="0"/>
              <a:t>anyone is interested in either of my books </a:t>
            </a:r>
            <a:r>
              <a:rPr lang="en-GB" baseline="0" dirty="0" smtClean="0"/>
              <a:t>– one a social history called the </a:t>
            </a:r>
            <a:r>
              <a:rPr lang="en-GB" b="1" baseline="0" dirty="0" smtClean="0"/>
              <a:t>Journal of a Georgian Gentleman</a:t>
            </a:r>
            <a:r>
              <a:rPr lang="en-GB" baseline="0" dirty="0" smtClean="0"/>
              <a:t>, the other about </a:t>
            </a:r>
            <a:r>
              <a:rPr lang="en-GB" b="1" baseline="0" dirty="0" smtClean="0"/>
              <a:t>Philip Astley</a:t>
            </a:r>
            <a:r>
              <a:rPr lang="en-GB" baseline="0" dirty="0" smtClean="0"/>
              <a:t> – I have a </a:t>
            </a:r>
            <a:r>
              <a:rPr lang="en-GB" b="1" baseline="0" dirty="0" smtClean="0"/>
              <a:t>few copies available </a:t>
            </a:r>
            <a:r>
              <a:rPr lang="en-GB" baseline="0" dirty="0" smtClean="0"/>
              <a:t>in the hall outside.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108</a:t>
            </a:fld>
            <a:endParaRPr lang="en-GB"/>
          </a:p>
        </p:txBody>
      </p:sp>
    </p:spTree>
    <p:extLst>
      <p:ext uri="{BB962C8B-B14F-4D97-AF65-F5344CB8AC3E}">
        <p14:creationId xmlns:p14="http://schemas.microsoft.com/office/powerpoint/2010/main" val="2603506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Thanks very much for listening</a:t>
            </a:r>
            <a:r>
              <a:rPr lang="en-GB" dirty="0" smtClean="0"/>
              <a:t>. Please feel free to ask questions. </a:t>
            </a:r>
          </a:p>
        </p:txBody>
      </p:sp>
      <p:sp>
        <p:nvSpPr>
          <p:cNvPr id="4" name="Slide Number Placeholder 3"/>
          <p:cNvSpPr>
            <a:spLocks noGrp="1"/>
          </p:cNvSpPr>
          <p:nvPr>
            <p:ph type="sldNum" sz="quarter" idx="10"/>
          </p:nvPr>
        </p:nvSpPr>
        <p:spPr/>
        <p:txBody>
          <a:bodyPr/>
          <a:lstStyle/>
          <a:p>
            <a:fld id="{C4EF6C12-0467-420F-BAB3-725802E326B8}" type="slidenum">
              <a:rPr lang="en-GB" smtClean="0"/>
              <a:t>109</a:t>
            </a:fld>
            <a:endParaRPr lang="en-GB"/>
          </a:p>
        </p:txBody>
      </p:sp>
    </p:spTree>
    <p:extLst>
      <p:ext uri="{BB962C8B-B14F-4D97-AF65-F5344CB8AC3E}">
        <p14:creationId xmlns:p14="http://schemas.microsoft.com/office/powerpoint/2010/main" val="327999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a:t>
            </a:r>
            <a:r>
              <a:rPr lang="en-GB" b="1" dirty="0" smtClean="0"/>
              <a:t>great spectacle </a:t>
            </a:r>
            <a:r>
              <a:rPr lang="en-GB" dirty="0" smtClean="0"/>
              <a:t>was the </a:t>
            </a:r>
            <a:r>
              <a:rPr lang="en-GB" b="1" dirty="0" smtClean="0"/>
              <a:t>Lord Mayors Show </a:t>
            </a:r>
            <a:r>
              <a:rPr lang="en-GB" dirty="0" smtClean="0"/>
              <a:t>early in November</a:t>
            </a:r>
            <a:r>
              <a:rPr lang="en-GB" baseline="0" dirty="0" smtClean="0"/>
              <a:t> – all the apprentices had the </a:t>
            </a:r>
            <a:r>
              <a:rPr lang="en-GB" b="1" baseline="0" dirty="0" smtClean="0"/>
              <a:t>day off </a:t>
            </a:r>
            <a:r>
              <a:rPr lang="en-GB" baseline="0" dirty="0" smtClean="0"/>
              <a:t>on what was in effect </a:t>
            </a:r>
            <a:r>
              <a:rPr lang="en-GB" b="1" baseline="0" dirty="0" smtClean="0"/>
              <a:t>a Bank Holiday.</a:t>
            </a:r>
          </a:p>
          <a:p>
            <a:endParaRPr lang="en-GB" b="1" baseline="0" dirty="0" smtClean="0"/>
          </a:p>
          <a:p>
            <a:r>
              <a:rPr lang="en-GB" dirty="0" smtClean="0"/>
              <a:t>“</a:t>
            </a:r>
            <a:r>
              <a:rPr lang="en-GB" b="1" dirty="0" smtClean="0"/>
              <a:t>9</a:t>
            </a:r>
            <a:r>
              <a:rPr lang="en-GB" b="1" baseline="30000" dirty="0" smtClean="0"/>
              <a:t>th</a:t>
            </a:r>
            <a:r>
              <a:rPr lang="en-GB" b="1" dirty="0" smtClean="0"/>
              <a:t> November: Saw the Lord Mayor’s Show by water </a:t>
            </a:r>
            <a:r>
              <a:rPr lang="en-GB" dirty="0" smtClean="0"/>
              <a:t>– wet in the morning, was fine at the time of the Show. Afternoon fair, not Cold.”</a:t>
            </a:r>
          </a:p>
          <a:p>
            <a:endParaRPr lang="en-GB" dirty="0" smtClean="0"/>
          </a:p>
          <a:p>
            <a:r>
              <a:rPr lang="en-GB" dirty="0" smtClean="0"/>
              <a:t>And I have illustrated it with a picture of the </a:t>
            </a:r>
            <a:r>
              <a:rPr lang="en-GB" b="1" dirty="0" smtClean="0"/>
              <a:t>Lord Mayors Coach</a:t>
            </a:r>
            <a:r>
              <a:rPr lang="en-GB" dirty="0" smtClean="0"/>
              <a:t>, </a:t>
            </a:r>
            <a:r>
              <a:rPr lang="en-GB" b="1" dirty="0" smtClean="0"/>
              <a:t>made in 1757 </a:t>
            </a:r>
            <a:r>
              <a:rPr lang="en-GB" dirty="0" smtClean="0"/>
              <a:t>and therefore</a:t>
            </a:r>
            <a:r>
              <a:rPr lang="en-GB" baseline="0" dirty="0" smtClean="0"/>
              <a:t> </a:t>
            </a:r>
            <a:r>
              <a:rPr lang="en-GB" b="1" baseline="0" dirty="0" smtClean="0"/>
              <a:t>almost </a:t>
            </a:r>
            <a:r>
              <a:rPr lang="en-GB" b="1" dirty="0" smtClean="0"/>
              <a:t>brand new </a:t>
            </a:r>
            <a:r>
              <a:rPr lang="en-GB" dirty="0" smtClean="0"/>
              <a:t>at the time of Richards diary entry</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11</a:t>
            </a:fld>
            <a:endParaRPr lang="en-GB"/>
          </a:p>
        </p:txBody>
      </p:sp>
    </p:spTree>
    <p:extLst>
      <p:ext uri="{BB962C8B-B14F-4D97-AF65-F5344CB8AC3E}">
        <p14:creationId xmlns:p14="http://schemas.microsoft.com/office/powerpoint/2010/main" val="319730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Seeing the show from the water was always popular because the streets were crowded with </a:t>
            </a:r>
            <a:r>
              <a:rPr lang="en-GB" b="1" dirty="0" smtClean="0"/>
              <a:t>drunks and pick pockets</a:t>
            </a:r>
            <a:r>
              <a:rPr lang="en-GB" dirty="0" smtClean="0"/>
              <a:t>. Far </a:t>
            </a:r>
            <a:r>
              <a:rPr lang="en-GB" b="1" dirty="0" smtClean="0"/>
              <a:t>better to view the show from the river</a:t>
            </a:r>
            <a:r>
              <a:rPr lang="en-GB"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a:t>
            </a:r>
            <a:r>
              <a:rPr lang="en-GB" b="1" dirty="0" smtClean="0"/>
              <a:t>Canaletto’s view </a:t>
            </a:r>
            <a:r>
              <a:rPr lang="en-GB" dirty="0" smtClean="0"/>
              <a:t>of the Show from the water, showing the </a:t>
            </a:r>
            <a:r>
              <a:rPr lang="en-GB" b="1" dirty="0" smtClean="0"/>
              <a:t>myriad of boats </a:t>
            </a:r>
            <a:r>
              <a:rPr lang="en-GB" dirty="0" smtClean="0"/>
              <a:t>on the Thames – </a:t>
            </a:r>
            <a:r>
              <a:rPr lang="en-GB" b="1" dirty="0" smtClean="0"/>
              <a:t>shades of 2 years</a:t>
            </a:r>
            <a:r>
              <a:rPr lang="en-GB" b="1" baseline="0" dirty="0" smtClean="0"/>
              <a:t> ago </a:t>
            </a:r>
            <a:r>
              <a:rPr lang="en-GB" baseline="0" dirty="0" smtClean="0"/>
              <a:t>with the </a:t>
            </a:r>
            <a:r>
              <a:rPr lang="en-GB" b="1" dirty="0" smtClean="0"/>
              <a:t>Royal Barge sailing under Tower Bridge</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12</a:t>
            </a:fld>
            <a:endParaRPr lang="en-GB"/>
          </a:p>
        </p:txBody>
      </p:sp>
    </p:spTree>
    <p:extLst>
      <p:ext uri="{BB962C8B-B14F-4D97-AF65-F5344CB8AC3E}">
        <p14:creationId xmlns:p14="http://schemas.microsoft.com/office/powerpoint/2010/main" val="319730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Staying on the water, Britain’s </a:t>
            </a:r>
            <a:r>
              <a:rPr lang="en-GB" b="1" dirty="0" smtClean="0"/>
              <a:t>Royal Navy </a:t>
            </a:r>
            <a:r>
              <a:rPr lang="en-GB" dirty="0" smtClean="0"/>
              <a:t>and </a:t>
            </a:r>
            <a:r>
              <a:rPr lang="en-GB" b="1" dirty="0" smtClean="0"/>
              <a:t>merchant fleet </a:t>
            </a:r>
            <a:r>
              <a:rPr lang="en-GB" dirty="0" smtClean="0"/>
              <a:t>both </a:t>
            </a:r>
            <a:r>
              <a:rPr lang="en-GB" b="1" dirty="0" smtClean="0"/>
              <a:t>expanded greatly </a:t>
            </a:r>
            <a:r>
              <a:rPr lang="en-GB" dirty="0" smtClean="0"/>
              <a:t>in size during the 18</a:t>
            </a:r>
            <a:r>
              <a:rPr lang="en-GB" baseline="30000" dirty="0" smtClean="0"/>
              <a:t>th</a:t>
            </a:r>
            <a:r>
              <a:rPr lang="en-GB" dirty="0" smtClean="0"/>
              <a:t> Century and Richard liked to go and see new ships being launched.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here we have </a:t>
            </a:r>
            <a:r>
              <a:rPr lang="en-GB" b="1" dirty="0" smtClean="0"/>
              <a:t>“May 1</a:t>
            </a:r>
            <a:r>
              <a:rPr lang="en-GB" b="1" baseline="30000" dirty="0" smtClean="0"/>
              <a:t>st</a:t>
            </a:r>
            <a:r>
              <a:rPr lang="en-GB" b="1" dirty="0" smtClean="0"/>
              <a:t> 1760, Dined at Mr </a:t>
            </a:r>
            <a:r>
              <a:rPr lang="en-GB" b="1" dirty="0" err="1" smtClean="0"/>
              <a:t>Foljambs</a:t>
            </a:r>
            <a:r>
              <a:rPr lang="en-GB" b="1" dirty="0" smtClean="0"/>
              <a:t>, saw a ship launched”.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illustration is an extract from a painting at the </a:t>
            </a:r>
            <a:r>
              <a:rPr lang="en-GB" b="1" dirty="0" smtClean="0"/>
              <a:t>National Maritime Museum, </a:t>
            </a:r>
            <a:r>
              <a:rPr lang="en-GB" dirty="0" smtClean="0"/>
              <a:t>showing the launching of the </a:t>
            </a:r>
            <a:r>
              <a:rPr lang="en-GB" b="1" dirty="0" smtClean="0"/>
              <a:t>Cambridge</a:t>
            </a:r>
            <a:r>
              <a:rPr lang="en-GB" dirty="0" smtClean="0"/>
              <a:t> a few years earlier.</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13</a:t>
            </a:fld>
            <a:endParaRPr lang="en-GB"/>
          </a:p>
        </p:txBody>
      </p:sp>
    </p:spTree>
    <p:extLst>
      <p:ext uri="{BB962C8B-B14F-4D97-AF65-F5344CB8AC3E}">
        <p14:creationId xmlns:p14="http://schemas.microsoft.com/office/powerpoint/2010/main" val="1604204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And here is a rather </a:t>
            </a:r>
            <a:r>
              <a:rPr lang="en-GB" b="1" dirty="0" smtClean="0"/>
              <a:t>nice paper cut-out </a:t>
            </a:r>
            <a:r>
              <a:rPr lang="en-GB" dirty="0" smtClean="0"/>
              <a:t>which Richard</a:t>
            </a:r>
            <a:r>
              <a:rPr lang="en-GB" baseline="0" dirty="0" smtClean="0"/>
              <a:t> himself made,</a:t>
            </a:r>
            <a:r>
              <a:rPr lang="en-GB" dirty="0" smtClean="0"/>
              <a:t> using gold paper and showing a </a:t>
            </a:r>
            <a:r>
              <a:rPr lang="en-GB" b="1" dirty="0" smtClean="0"/>
              <a:t>two-</a:t>
            </a:r>
            <a:r>
              <a:rPr lang="en-GB" b="1" dirty="0" err="1" smtClean="0"/>
              <a:t>masted</a:t>
            </a:r>
            <a:r>
              <a:rPr lang="en-GB" b="1" baseline="0" dirty="0" smtClean="0"/>
              <a:t> ship </a:t>
            </a:r>
            <a:r>
              <a:rPr lang="en-GB" baseline="0" dirty="0" smtClean="0"/>
              <a:t>in full sail.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about </a:t>
            </a:r>
            <a:r>
              <a:rPr lang="en-GB" b="1" baseline="0" dirty="0" smtClean="0"/>
              <a:t>one and a half </a:t>
            </a:r>
            <a:r>
              <a:rPr lang="en-GB" baseline="0" dirty="0" smtClean="0"/>
              <a:t>inches long. It really is a </a:t>
            </a:r>
            <a:r>
              <a:rPr lang="en-GB" b="1" baseline="0" dirty="0" smtClean="0"/>
              <a:t>very intricate </a:t>
            </a:r>
            <a:r>
              <a:rPr lang="en-GB" baseline="0" dirty="0" smtClean="0"/>
              <a:t>piece of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I’ve included the picture as </a:t>
            </a:r>
            <a:r>
              <a:rPr lang="en-GB" b="1" baseline="0" dirty="0" smtClean="0"/>
              <a:t>a reminder </a:t>
            </a:r>
            <a:r>
              <a:rPr lang="en-GB" baseline="0" dirty="0" smtClean="0"/>
              <a:t>of how Londoners in the 18</a:t>
            </a:r>
            <a:r>
              <a:rPr lang="en-GB" baseline="30000" dirty="0" smtClean="0"/>
              <a:t>th</a:t>
            </a:r>
            <a:r>
              <a:rPr lang="en-GB" baseline="0" dirty="0" smtClean="0"/>
              <a:t> Century were always curious to see what was </a:t>
            </a:r>
            <a:r>
              <a:rPr lang="en-GB" b="1" baseline="0" dirty="0" smtClean="0"/>
              <a:t>happening</a:t>
            </a:r>
            <a:r>
              <a:rPr lang="en-GB" baseline="0" dirty="0" smtClean="0"/>
              <a:t> </a:t>
            </a:r>
            <a:r>
              <a:rPr lang="en-GB" b="1" baseline="0" dirty="0" smtClean="0"/>
              <a:t>in the world </a:t>
            </a:r>
            <a:r>
              <a:rPr lang="en-GB" baseline="0" dirty="0" smtClean="0"/>
              <a:t>around them, particularly if it was </a:t>
            </a:r>
            <a:r>
              <a:rPr lang="en-GB" b="1" baseline="0" dirty="0" smtClean="0"/>
              <a:t>new</a:t>
            </a:r>
            <a:r>
              <a:rPr lang="en-GB" baseline="0" dirty="0" smtClean="0"/>
              <a:t> and showed </a:t>
            </a:r>
            <a:r>
              <a:rPr lang="en-GB" b="1" baseline="0" dirty="0" smtClean="0"/>
              <a:t>Britain’s commercial or industrial strength</a:t>
            </a:r>
            <a:r>
              <a:rPr lang="en-GB" baseline="0" dirty="0" smtClean="0"/>
              <a:t>.</a:t>
            </a:r>
            <a:r>
              <a:rPr lang="en-GB" b="1" baseline="0" dirty="0" smtClean="0"/>
              <a:t> </a:t>
            </a:r>
            <a:r>
              <a:rPr lang="en-GB" b="0" baseline="0" dirty="0" smtClean="0"/>
              <a:t>They </a:t>
            </a:r>
            <a:r>
              <a:rPr lang="en-GB" baseline="0" dirty="0" smtClean="0"/>
              <a:t>wanted to feel</a:t>
            </a:r>
            <a:r>
              <a:rPr lang="en-GB" b="1" baseline="0" dirty="0" smtClean="0"/>
              <a:t> involved</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14</a:t>
            </a:fld>
            <a:endParaRPr lang="en-GB"/>
          </a:p>
        </p:txBody>
      </p:sp>
    </p:spTree>
    <p:extLst>
      <p:ext uri="{BB962C8B-B14F-4D97-AF65-F5344CB8AC3E}">
        <p14:creationId xmlns:p14="http://schemas.microsoft.com/office/powerpoint/2010/main" val="4121940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when the </a:t>
            </a:r>
            <a:r>
              <a:rPr lang="en-GB" b="1" dirty="0" smtClean="0"/>
              <a:t>Albion Mill </a:t>
            </a:r>
            <a:r>
              <a:rPr lang="en-GB" dirty="0" smtClean="0"/>
              <a:t>opened in </a:t>
            </a:r>
            <a:r>
              <a:rPr lang="en-GB" b="1" dirty="0" smtClean="0"/>
              <a:t>1786</a:t>
            </a:r>
            <a:r>
              <a:rPr lang="en-GB" dirty="0" smtClean="0"/>
              <a:t> people </a:t>
            </a:r>
            <a:r>
              <a:rPr lang="en-GB" b="1" dirty="0" smtClean="0"/>
              <a:t>flocked to see </a:t>
            </a:r>
            <a:r>
              <a:rPr lang="en-GB" dirty="0" smtClean="0"/>
              <a:t>what</a:t>
            </a:r>
            <a:r>
              <a:rPr lang="en-GB" baseline="0" dirty="0" smtClean="0"/>
              <a:t> was the </a:t>
            </a:r>
            <a:r>
              <a:rPr lang="en-GB" b="1" baseline="0" dirty="0" smtClean="0"/>
              <a:t>first factory of its kind </a:t>
            </a:r>
            <a:r>
              <a:rPr lang="en-GB" baseline="0" dirty="0" smtClean="0"/>
              <a:t>to be constructed in London, just by </a:t>
            </a:r>
            <a:r>
              <a:rPr lang="en-GB" b="1" baseline="0" dirty="0" smtClean="0"/>
              <a:t>Blackfriars Bridge </a:t>
            </a:r>
            <a:r>
              <a:rPr lang="en-GB" baseline="0" dirty="0" smtClean="0"/>
              <a:t>– Matthew </a:t>
            </a:r>
            <a:r>
              <a:rPr lang="en-GB" baseline="0" dirty="0" err="1" smtClean="0"/>
              <a:t>Boulton</a:t>
            </a:r>
            <a:r>
              <a:rPr lang="en-GB" baseline="0" dirty="0" smtClean="0"/>
              <a:t> and James Watt had </a:t>
            </a:r>
            <a:r>
              <a:rPr lang="en-GB" b="1" baseline="0" dirty="0" smtClean="0"/>
              <a:t>installed steam engines </a:t>
            </a:r>
            <a:r>
              <a:rPr lang="en-GB" baseline="0" dirty="0" smtClean="0"/>
              <a:t>which </a:t>
            </a:r>
            <a:r>
              <a:rPr lang="en-GB" b="1" baseline="0" dirty="0" smtClean="0"/>
              <a:t>drove conveyor belts </a:t>
            </a:r>
            <a:r>
              <a:rPr lang="en-GB" baseline="0" dirty="0" smtClean="0"/>
              <a:t>to bring </a:t>
            </a:r>
            <a:r>
              <a:rPr lang="en-GB" b="1" baseline="0" dirty="0" err="1" smtClean="0"/>
              <a:t>sackloads</a:t>
            </a:r>
            <a:r>
              <a:rPr lang="en-GB" b="1" baseline="0" dirty="0" smtClean="0"/>
              <a:t> of corn </a:t>
            </a:r>
            <a:r>
              <a:rPr lang="en-GB" baseline="0" dirty="0" smtClean="0"/>
              <a:t>from barges moored in the Thames, up to a battery of </a:t>
            </a:r>
            <a:r>
              <a:rPr lang="en-GB" b="1" baseline="0" dirty="0" smtClean="0"/>
              <a:t>20 pairs </a:t>
            </a:r>
            <a:r>
              <a:rPr lang="en-GB" baseline="0" dirty="0" smtClean="0"/>
              <a:t>of grinding stones.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Steam power was used to </a:t>
            </a:r>
            <a:r>
              <a:rPr lang="en-GB" b="1" baseline="0" dirty="0" smtClean="0"/>
              <a:t>grind the corn into flour</a:t>
            </a:r>
            <a:r>
              <a:rPr lang="en-GB" baseline="0" dirty="0" smtClean="0"/>
              <a:t>. It also </a:t>
            </a:r>
            <a:r>
              <a:rPr lang="en-GB" b="1" baseline="0" dirty="0" smtClean="0"/>
              <a:t>sifted the flour </a:t>
            </a:r>
            <a:r>
              <a:rPr lang="en-GB" baseline="0" dirty="0" smtClean="0"/>
              <a:t>and </a:t>
            </a:r>
            <a:r>
              <a:rPr lang="en-GB" b="1" baseline="0" dirty="0" smtClean="0"/>
              <a:t>drove the pulleys </a:t>
            </a:r>
            <a:r>
              <a:rPr lang="en-GB" baseline="0" dirty="0" smtClean="0"/>
              <a:t>which lifted the sacks onto </a:t>
            </a:r>
            <a:r>
              <a:rPr lang="en-GB" b="1" baseline="0" dirty="0" smtClean="0"/>
              <a:t>conveyor belts</a:t>
            </a:r>
            <a:r>
              <a:rPr lang="en-GB" baseline="0" dirty="0" smtClean="0"/>
              <a:t>, and moved them to where waggons had pulled up to </a:t>
            </a:r>
            <a:r>
              <a:rPr lang="en-GB" b="1" baseline="0" dirty="0" smtClean="0"/>
              <a:t>transport the sacks </a:t>
            </a:r>
            <a:r>
              <a:rPr lang="en-GB" baseline="0" dirty="0" smtClean="0"/>
              <a:t>to the bakers of the City.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Rival windmill owners </a:t>
            </a:r>
            <a:r>
              <a:rPr lang="en-GB" baseline="0" dirty="0" smtClean="0"/>
              <a:t>may have </a:t>
            </a:r>
            <a:r>
              <a:rPr lang="en-GB" b="1" baseline="0" dirty="0" smtClean="0"/>
              <a:t>hated</a:t>
            </a:r>
            <a:r>
              <a:rPr lang="en-GB" baseline="0" dirty="0" smtClean="0"/>
              <a:t> this Leviathan – but the </a:t>
            </a:r>
            <a:r>
              <a:rPr lang="en-GB" b="1" baseline="0" dirty="0" smtClean="0"/>
              <a:t>public were fascinated </a:t>
            </a:r>
            <a:r>
              <a:rPr lang="en-GB" baseline="0" dirty="0" smtClean="0"/>
              <a:t>by it! The scale of operations was </a:t>
            </a:r>
            <a:r>
              <a:rPr lang="en-GB" b="1" baseline="0" dirty="0" smtClean="0"/>
              <a:t>awesome</a:t>
            </a:r>
            <a:r>
              <a:rPr lang="en-GB" baseline="0" dirty="0" smtClean="0"/>
              <a:t>, and it became a real tourist attraction.</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15</a:t>
            </a:fld>
            <a:endParaRPr lang="en-GB"/>
          </a:p>
        </p:txBody>
      </p:sp>
    </p:spTree>
    <p:extLst>
      <p:ext uri="{BB962C8B-B14F-4D97-AF65-F5344CB8AC3E}">
        <p14:creationId xmlns:p14="http://schemas.microsoft.com/office/powerpoint/2010/main" val="232916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But the crowds</a:t>
            </a:r>
            <a:r>
              <a:rPr lang="en-GB" baseline="0" dirty="0" smtClean="0"/>
              <a:t> were </a:t>
            </a:r>
            <a:r>
              <a:rPr lang="en-GB" b="1" baseline="0" dirty="0" smtClean="0"/>
              <a:t>even more impressed </a:t>
            </a:r>
            <a:r>
              <a:rPr lang="en-GB" baseline="0" dirty="0" smtClean="0"/>
              <a:t>when, on the evening of 2</a:t>
            </a:r>
            <a:r>
              <a:rPr lang="en-GB" baseline="30000" dirty="0" smtClean="0"/>
              <a:t>nd</a:t>
            </a:r>
            <a:r>
              <a:rPr lang="en-GB" baseline="0" dirty="0" smtClean="0"/>
              <a:t> March 1791, a </a:t>
            </a:r>
            <a:r>
              <a:rPr lang="en-GB" b="1" baseline="0" dirty="0" smtClean="0"/>
              <a:t>fire broke out</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I blogged about the event last week - It was </a:t>
            </a:r>
            <a:r>
              <a:rPr lang="en-GB" b="1" baseline="0" dirty="0" smtClean="0"/>
              <a:t>low tide</a:t>
            </a:r>
            <a:r>
              <a:rPr lang="en-GB" baseline="0" dirty="0" smtClean="0"/>
              <a:t>, so the fire engines were </a:t>
            </a:r>
            <a:r>
              <a:rPr lang="en-GB" b="1" baseline="0" dirty="0" smtClean="0"/>
              <a:t>unable to draw the water </a:t>
            </a:r>
            <a:r>
              <a:rPr lang="en-GB" baseline="0" dirty="0" smtClean="0"/>
              <a:t>up from the river. The </a:t>
            </a:r>
            <a:r>
              <a:rPr lang="en-GB" b="1" baseline="0" dirty="0" smtClean="0"/>
              <a:t>blaze took hold</a:t>
            </a:r>
            <a:r>
              <a:rPr lang="en-GB" baseline="0" dirty="0" smtClean="0"/>
              <a:t>, destroying thousands upon </a:t>
            </a:r>
            <a:r>
              <a:rPr lang="en-GB" b="1" baseline="0" dirty="0" smtClean="0"/>
              <a:t>thousands of sacks </a:t>
            </a:r>
            <a:r>
              <a:rPr lang="en-GB" baseline="0" dirty="0" smtClean="0"/>
              <a:t>of grain. The roof fell in, sending a </a:t>
            </a:r>
            <a:r>
              <a:rPr lang="en-GB" b="1" baseline="0" dirty="0" smtClean="0"/>
              <a:t>column of burning grain </a:t>
            </a:r>
            <a:r>
              <a:rPr lang="en-GB" baseline="0" dirty="0" smtClean="0"/>
              <a:t>high into the sky, where it </a:t>
            </a:r>
            <a:r>
              <a:rPr lang="en-GB" b="1" baseline="0" dirty="0" smtClean="0"/>
              <a:t>showered down </a:t>
            </a:r>
            <a:r>
              <a:rPr lang="en-GB" baseline="0" dirty="0" smtClean="0"/>
              <a:t>throughout the morning of 3</a:t>
            </a:r>
            <a:r>
              <a:rPr lang="en-GB" baseline="30000" dirty="0" smtClean="0"/>
              <a:t>rd</a:t>
            </a:r>
            <a:r>
              <a:rPr lang="en-GB" baseline="0" dirty="0" smtClean="0"/>
              <a:t> March. The </a:t>
            </a:r>
            <a:r>
              <a:rPr lang="en-GB" b="1" baseline="0" dirty="0" smtClean="0"/>
              <a:t>smell of burnt toast </a:t>
            </a:r>
            <a:r>
              <a:rPr lang="en-GB" baseline="0" dirty="0" smtClean="0"/>
              <a:t>must have been un-</a:t>
            </a:r>
            <a:r>
              <a:rPr lang="en-GB" baseline="0" dirty="0" err="1" smtClean="0"/>
              <a:t>missable</a:t>
            </a:r>
            <a:r>
              <a:rPr lang="en-GB" baseline="0" dirty="0" smtClean="0"/>
              <a:t> all over London!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the crowds eagerly gathered to see the </a:t>
            </a:r>
            <a:r>
              <a:rPr lang="en-GB" b="1" baseline="0" dirty="0" smtClean="0"/>
              <a:t>smouldering remains</a:t>
            </a:r>
            <a:r>
              <a:rPr lang="en-GB" baseline="0" dirty="0" smtClean="0"/>
              <a:t>, and it is fair to say that the public have always enjoyed watching </a:t>
            </a:r>
            <a:r>
              <a:rPr lang="en-GB" b="1" baseline="0" dirty="0" smtClean="0"/>
              <a:t>other people’s misfortunes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16</a:t>
            </a:fld>
            <a:endParaRPr lang="en-GB"/>
          </a:p>
        </p:txBody>
      </p:sp>
    </p:spTree>
    <p:extLst>
      <p:ext uri="{BB962C8B-B14F-4D97-AF65-F5344CB8AC3E}">
        <p14:creationId xmlns:p14="http://schemas.microsoft.com/office/powerpoint/2010/main" val="314160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None more so than when the misfortune involved a </a:t>
            </a:r>
            <a:r>
              <a:rPr lang="en-GB" b="1" dirty="0" smtClean="0"/>
              <a:t>public hanging</a:t>
            </a:r>
            <a:r>
              <a:rPr lang="en-GB" dirty="0" smtClean="0"/>
              <a:t>. These were </a:t>
            </a:r>
            <a:r>
              <a:rPr lang="en-GB" b="1" dirty="0" smtClean="0"/>
              <a:t>hugely popular  </a:t>
            </a:r>
            <a:r>
              <a:rPr lang="en-GB" dirty="0" smtClean="0"/>
              <a:t>and drew crowds of</a:t>
            </a:r>
            <a:r>
              <a:rPr lang="en-GB" b="1" dirty="0" smtClean="0"/>
              <a:t> tens of thousands </a:t>
            </a:r>
            <a:r>
              <a:rPr lang="en-GB" b="0" dirty="0" smtClean="0"/>
              <a:t>of</a:t>
            </a:r>
            <a:r>
              <a:rPr lang="en-GB" b="1" dirty="0" smtClean="0"/>
              <a:t> </a:t>
            </a:r>
            <a:r>
              <a:rPr lang="en-GB" dirty="0" smtClean="0"/>
              <a:t>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One</a:t>
            </a:r>
            <a:r>
              <a:rPr lang="en-GB" baseline="0" dirty="0" smtClean="0"/>
              <a:t> of the most popular took place a few years before my ancestor was born – the </a:t>
            </a:r>
            <a:r>
              <a:rPr lang="en-GB" b="1" baseline="0" dirty="0" smtClean="0"/>
              <a:t>hanging of Jack Shepherd </a:t>
            </a:r>
            <a:r>
              <a:rPr lang="en-GB" baseline="0" dirty="0" smtClean="0"/>
              <a:t>-the </a:t>
            </a:r>
            <a:r>
              <a:rPr lang="en-GB" b="1" baseline="0" dirty="0" smtClean="0"/>
              <a:t>original Jack the Lad</a:t>
            </a:r>
            <a:r>
              <a:rPr lang="en-GB" baseline="0" dirty="0" smtClean="0"/>
              <a:t>. He was a </a:t>
            </a:r>
            <a:r>
              <a:rPr lang="en-GB" b="1" baseline="0" dirty="0" smtClean="0"/>
              <a:t>petty thief </a:t>
            </a:r>
            <a:r>
              <a:rPr lang="en-GB" baseline="0" dirty="0" smtClean="0"/>
              <a:t>and house breaker who kept </a:t>
            </a:r>
            <a:r>
              <a:rPr lang="en-GB" b="1" baseline="0" dirty="0" smtClean="0"/>
              <a:t>getting caught  </a:t>
            </a:r>
            <a:r>
              <a:rPr lang="en-GB" baseline="0" dirty="0" smtClean="0"/>
              <a:t>and then </a:t>
            </a:r>
            <a:r>
              <a:rPr lang="en-GB" b="1" baseline="0" dirty="0" smtClean="0"/>
              <a:t>escaping</a:t>
            </a:r>
            <a:r>
              <a:rPr lang="en-GB" baseline="0" dirty="0" smtClean="0"/>
              <a:t>  from custody. </a:t>
            </a:r>
          </a:p>
        </p:txBody>
      </p:sp>
      <p:sp>
        <p:nvSpPr>
          <p:cNvPr id="4" name="Slide Number Placeholder 3"/>
          <p:cNvSpPr>
            <a:spLocks noGrp="1"/>
          </p:cNvSpPr>
          <p:nvPr>
            <p:ph type="sldNum" sz="quarter" idx="10"/>
          </p:nvPr>
        </p:nvSpPr>
        <p:spPr/>
        <p:txBody>
          <a:bodyPr/>
          <a:lstStyle/>
          <a:p>
            <a:fld id="{C4EF6C12-0467-420F-BAB3-725802E326B8}" type="slidenum">
              <a:rPr lang="en-GB" smtClean="0"/>
              <a:t>17</a:t>
            </a:fld>
            <a:endParaRPr lang="en-GB"/>
          </a:p>
        </p:txBody>
      </p:sp>
    </p:spTree>
    <p:extLst>
      <p:ext uri="{BB962C8B-B14F-4D97-AF65-F5344CB8AC3E}">
        <p14:creationId xmlns:p14="http://schemas.microsoft.com/office/powerpoint/2010/main" val="260350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One day his </a:t>
            </a:r>
            <a:r>
              <a:rPr lang="en-GB" b="1" baseline="0" dirty="0" smtClean="0"/>
              <a:t>girlfriend was captured </a:t>
            </a:r>
            <a:r>
              <a:rPr lang="en-GB" baseline="0" dirty="0" smtClean="0"/>
              <a:t>and put in jail. He </a:t>
            </a:r>
            <a:r>
              <a:rPr lang="en-GB" b="1" baseline="0" dirty="0" smtClean="0"/>
              <a:t>climbed onto the roof </a:t>
            </a:r>
            <a:r>
              <a:rPr lang="en-GB" baseline="0" dirty="0" smtClean="0"/>
              <a:t>of the prison with a rope, removed some of the tiles, </a:t>
            </a:r>
            <a:r>
              <a:rPr lang="en-GB" b="1" baseline="0" dirty="0" smtClean="0"/>
              <a:t>lowered the rope </a:t>
            </a:r>
            <a:r>
              <a:rPr lang="en-GB" baseline="0" dirty="0" smtClean="0"/>
              <a:t>to his girlfriend and pulled her to safety.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Instantly, he </a:t>
            </a:r>
            <a:r>
              <a:rPr lang="en-GB" b="1" baseline="0" dirty="0" smtClean="0"/>
              <a:t>became a cult figure</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Twice more he was caught</a:t>
            </a:r>
            <a:r>
              <a:rPr lang="en-GB" baseline="0" dirty="0" smtClean="0"/>
              <a:t>, padlocked to the cell floor, but managed to</a:t>
            </a:r>
            <a:r>
              <a:rPr lang="en-GB" b="1" baseline="0" dirty="0" smtClean="0"/>
              <a:t> escape </a:t>
            </a:r>
            <a:r>
              <a:rPr lang="en-GB" baseline="0" dirty="0" smtClean="0"/>
              <a:t>and carry on thieving.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18</a:t>
            </a:fld>
            <a:endParaRPr lang="en-GB"/>
          </a:p>
        </p:txBody>
      </p:sp>
    </p:spTree>
    <p:extLst>
      <p:ext uri="{BB962C8B-B14F-4D97-AF65-F5344CB8AC3E}">
        <p14:creationId xmlns:p14="http://schemas.microsoft.com/office/powerpoint/2010/main" val="2944533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Eventually he was </a:t>
            </a:r>
            <a:r>
              <a:rPr lang="en-GB" b="1" baseline="0" dirty="0" smtClean="0"/>
              <a:t>captured again</a:t>
            </a:r>
            <a:r>
              <a:rPr lang="en-GB" baseline="0" dirty="0" smtClean="0"/>
              <a:t>, sentenced to death, and an </a:t>
            </a:r>
            <a:r>
              <a:rPr lang="en-GB" b="1" baseline="0" dirty="0" smtClean="0"/>
              <a:t>enormous crowd </a:t>
            </a:r>
            <a:r>
              <a:rPr lang="en-GB" baseline="0" dirty="0" smtClean="0"/>
              <a:t>gathered to see him off.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Books were written </a:t>
            </a:r>
            <a:r>
              <a:rPr lang="en-GB" baseline="0" dirty="0" smtClean="0"/>
              <a:t>for sale where the gallows were erected, </a:t>
            </a:r>
            <a:r>
              <a:rPr lang="en-GB" b="1" baseline="0" dirty="0" smtClean="0"/>
              <a:t>songs were sung</a:t>
            </a:r>
            <a:r>
              <a:rPr lang="en-GB" baseline="0" dirty="0" smtClean="0"/>
              <a:t>, his portrait was bought as a souvenir  - it was </a:t>
            </a:r>
            <a:r>
              <a:rPr lang="en-GB" b="1" baseline="0" dirty="0" smtClean="0"/>
              <a:t>THE place to be </a:t>
            </a:r>
            <a:r>
              <a:rPr lang="en-GB" baseline="0" dirty="0" smtClean="0"/>
              <a:t>in 1724 and it is estimated that </a:t>
            </a:r>
            <a:r>
              <a:rPr lang="en-GB" b="1" baseline="0" dirty="0" smtClean="0"/>
              <a:t>250,000</a:t>
            </a:r>
            <a:r>
              <a:rPr lang="en-GB" baseline="0" dirty="0" smtClean="0"/>
              <a:t> people turned out to watch – </a:t>
            </a:r>
            <a:r>
              <a:rPr lang="en-GB" b="1" baseline="0" dirty="0" smtClean="0"/>
              <a:t>a QUARTER </a:t>
            </a:r>
            <a:r>
              <a:rPr lang="en-GB" baseline="0" dirty="0" smtClean="0"/>
              <a:t>of the entire population of </a:t>
            </a:r>
            <a:r>
              <a:rPr lang="en-GB" sz="1400" baseline="0" dirty="0" smtClean="0"/>
              <a:t>London</a:t>
            </a:r>
            <a:endParaRPr lang="en-GB" sz="1400"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19</a:t>
            </a:fld>
            <a:endParaRPr lang="en-GB"/>
          </a:p>
        </p:txBody>
      </p:sp>
    </p:spTree>
    <p:extLst>
      <p:ext uri="{BB962C8B-B14F-4D97-AF65-F5344CB8AC3E}">
        <p14:creationId xmlns:p14="http://schemas.microsoft.com/office/powerpoint/2010/main" val="411269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Good afternoon –</a:t>
            </a:r>
            <a:r>
              <a:rPr lang="en-GB" baseline="0" dirty="0" smtClean="0"/>
              <a:t> and thanks for </a:t>
            </a:r>
            <a:r>
              <a:rPr lang="en-GB" b="1" baseline="0" dirty="0" smtClean="0"/>
              <a:t>giving me the opportunity </a:t>
            </a:r>
            <a:r>
              <a:rPr lang="en-GB" baseline="0" dirty="0" smtClean="0"/>
              <a:t>to talk about </a:t>
            </a:r>
            <a:r>
              <a:rPr lang="en-GB" b="1" dirty="0" smtClean="0"/>
              <a:t>entertainment</a:t>
            </a:r>
            <a:r>
              <a:rPr lang="en-GB" dirty="0" smtClean="0"/>
              <a:t> in </a:t>
            </a:r>
            <a:r>
              <a:rPr lang="en-GB" b="1" dirty="0" smtClean="0"/>
              <a:t>London in the Georgian era</a:t>
            </a:r>
            <a:r>
              <a:rPr lang="en-GB" dirty="0" smtClean="0"/>
              <a:t>.</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can’t pretend that I can cover the </a:t>
            </a:r>
            <a:r>
              <a:rPr lang="en-GB" b="1" baseline="0" dirty="0" smtClean="0"/>
              <a:t>entire spectrum </a:t>
            </a:r>
            <a:r>
              <a:rPr lang="en-GB" baseline="0" dirty="0" smtClean="0"/>
              <a:t>of entertainment, so I will just be looking at the things </a:t>
            </a:r>
            <a:r>
              <a:rPr lang="en-GB" b="1" baseline="0" dirty="0" smtClean="0"/>
              <a:t>which I find interesting  - </a:t>
            </a:r>
            <a:r>
              <a:rPr lang="en-GB" b="0" baseline="0" dirty="0" smtClean="0"/>
              <a:t>or which </a:t>
            </a:r>
            <a:r>
              <a:rPr lang="en-GB" b="1" baseline="0" dirty="0" smtClean="0"/>
              <a:t>interested my ancestor!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talk should take </a:t>
            </a:r>
            <a:r>
              <a:rPr lang="en-GB" b="1" baseline="0" dirty="0" smtClean="0"/>
              <a:t>just over 45 minutes </a:t>
            </a:r>
            <a:r>
              <a:rPr lang="en-GB" baseline="0" dirty="0" smtClean="0"/>
              <a:t>and I will then be happy to </a:t>
            </a:r>
            <a:r>
              <a:rPr lang="en-GB" b="1" baseline="0" dirty="0" smtClean="0"/>
              <a:t>take any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First, I think it may help if I explain a little bit about my </a:t>
            </a:r>
            <a:r>
              <a:rPr lang="en-GB" b="1" baseline="0" dirty="0" smtClean="0"/>
              <a:t>background</a:t>
            </a:r>
            <a:r>
              <a:rPr lang="en-GB" b="0" baseline="0" dirty="0" smtClean="0"/>
              <a:t>. Those of you who </a:t>
            </a:r>
            <a:r>
              <a:rPr lang="en-GB" b="1" baseline="0" dirty="0" smtClean="0"/>
              <a:t>came to the talk </a:t>
            </a:r>
            <a:r>
              <a:rPr lang="en-GB" b="0" baseline="0" dirty="0" smtClean="0"/>
              <a:t>I gave a year ago will </a:t>
            </a:r>
            <a:r>
              <a:rPr lang="en-GB" b="1" baseline="0" dirty="0" smtClean="0"/>
              <a:t>already know </a:t>
            </a:r>
            <a:r>
              <a:rPr lang="en-GB" b="0" baseline="0" dirty="0" smtClean="0"/>
              <a:t>that </a:t>
            </a:r>
            <a:r>
              <a:rPr lang="en-GB" dirty="0" smtClean="0"/>
              <a:t>I come from a family which </a:t>
            </a:r>
            <a:r>
              <a:rPr lang="en-GB" b="1" dirty="0" smtClean="0"/>
              <a:t>never throws anything </a:t>
            </a:r>
            <a:r>
              <a:rPr lang="en-GB" dirty="0" smtClean="0"/>
              <a:t>away – I have </a:t>
            </a:r>
            <a:r>
              <a:rPr lang="en-GB" b="1" dirty="0" smtClean="0"/>
              <a:t>diaries</a:t>
            </a:r>
            <a:r>
              <a:rPr lang="en-GB" dirty="0" smtClean="0"/>
              <a:t> going back to the 1650’s, </a:t>
            </a:r>
            <a:r>
              <a:rPr lang="en-GB" b="1" dirty="0" smtClean="0"/>
              <a:t>newspaper reports </a:t>
            </a:r>
            <a:r>
              <a:rPr lang="en-GB" dirty="0" smtClean="0"/>
              <a:t>of the death of Oliver Cromwell and of the outbreak of the Great Fire of London– even </a:t>
            </a:r>
            <a:r>
              <a:rPr lang="en-GB" b="1" dirty="0" smtClean="0"/>
              <a:t>shopping lists and prescriptions from the 1700’s</a:t>
            </a:r>
            <a:r>
              <a:rPr lang="en-GB" dirty="0" smtClean="0"/>
              <a:t>.</a:t>
            </a:r>
          </a:p>
        </p:txBody>
      </p:sp>
      <p:sp>
        <p:nvSpPr>
          <p:cNvPr id="4" name="Slide Number Placeholder 3"/>
          <p:cNvSpPr>
            <a:spLocks noGrp="1"/>
          </p:cNvSpPr>
          <p:nvPr>
            <p:ph type="sldNum" sz="quarter" idx="10"/>
          </p:nvPr>
        </p:nvSpPr>
        <p:spPr/>
        <p:txBody>
          <a:bodyPr/>
          <a:lstStyle/>
          <a:p>
            <a:fld id="{C4EF6C12-0467-420F-BAB3-725802E326B8}" type="slidenum">
              <a:rPr lang="en-GB" smtClean="0"/>
              <a:t>2</a:t>
            </a:fld>
            <a:endParaRPr lang="en-GB" dirty="0"/>
          </a:p>
        </p:txBody>
      </p:sp>
    </p:spTree>
    <p:extLst>
      <p:ext uri="{BB962C8B-B14F-4D97-AF65-F5344CB8AC3E}">
        <p14:creationId xmlns:p14="http://schemas.microsoft.com/office/powerpoint/2010/main" val="79130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Staying with the </a:t>
            </a:r>
            <a:r>
              <a:rPr lang="en-GB" b="1" dirty="0" smtClean="0"/>
              <a:t>seamier side of life </a:t>
            </a:r>
            <a:r>
              <a:rPr lang="en-GB" dirty="0" smtClean="0"/>
              <a:t>I don’t</a:t>
            </a:r>
            <a:r>
              <a:rPr lang="en-GB" baseline="0" dirty="0" smtClean="0"/>
              <a:t> think I can mention tourist attractions without mentioning the brothels </a:t>
            </a:r>
            <a:r>
              <a:rPr lang="en-GB" b="1" baseline="0" dirty="0" smtClean="0"/>
              <a:t>bordellos or  bagnios  </a:t>
            </a:r>
            <a:r>
              <a:rPr lang="en-GB" baseline="0" dirty="0" smtClean="0"/>
              <a:t>which thrived in London – especially in the </a:t>
            </a:r>
            <a:r>
              <a:rPr lang="en-GB" b="1" baseline="0" dirty="0" smtClean="0"/>
              <a:t>area around COVENT GARDEN</a:t>
            </a:r>
            <a:r>
              <a:rPr lang="en-GB" baseline="0" dirty="0" smtClean="0"/>
              <a:t>. The DISCERNING PUBLIC could even purchase  a copy of </a:t>
            </a:r>
            <a:r>
              <a:rPr lang="en-GB" b="1" baseline="0" dirty="0" smtClean="0"/>
              <a:t>HARRIS’S LIST </a:t>
            </a:r>
            <a:r>
              <a:rPr lang="en-GB" baseline="0" dirty="0" smtClean="0"/>
              <a:t>so that they knew exactly what they were letting themselves in for when they visited!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the front page states: </a:t>
            </a:r>
            <a:r>
              <a:rPr lang="en-GB" b="1" baseline="0" dirty="0" smtClean="0"/>
              <a:t>“Harris’s list of Covent Garden Ladies - or “Man of Pleasure’s Calendar” for the year 1773</a:t>
            </a:r>
            <a:r>
              <a:rPr lang="en-GB" baseline="0" dirty="0" smtClean="0"/>
              <a:t>. </a:t>
            </a:r>
            <a:r>
              <a:rPr lang="en-GB" b="1" baseline="0" dirty="0" smtClean="0"/>
              <a:t>An exact description of the most celebrated ladies of pleasure who frequent Covent Garden, and other parts of the Metropolis</a:t>
            </a:r>
          </a:p>
        </p:txBody>
      </p:sp>
      <p:sp>
        <p:nvSpPr>
          <p:cNvPr id="4" name="Slide Number Placeholder 3"/>
          <p:cNvSpPr>
            <a:spLocks noGrp="1"/>
          </p:cNvSpPr>
          <p:nvPr>
            <p:ph type="sldNum" sz="quarter" idx="10"/>
          </p:nvPr>
        </p:nvSpPr>
        <p:spPr/>
        <p:txBody>
          <a:bodyPr/>
          <a:lstStyle/>
          <a:p>
            <a:fld id="{C4EF6C12-0467-420F-BAB3-725802E326B8}" type="slidenum">
              <a:rPr lang="en-GB" smtClean="0"/>
              <a:t>20</a:t>
            </a:fld>
            <a:endParaRPr lang="en-GB"/>
          </a:p>
        </p:txBody>
      </p:sp>
    </p:spTree>
    <p:extLst>
      <p:ext uri="{BB962C8B-B14F-4D97-AF65-F5344CB8AC3E}">
        <p14:creationId xmlns:p14="http://schemas.microsoft.com/office/powerpoint/2010/main" val="2603506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So we have</a:t>
            </a:r>
          </a:p>
          <a:p>
            <a:pPr marL="0" indent="0">
              <a:buNone/>
            </a:pPr>
            <a:r>
              <a:rPr lang="en-GB" b="1" dirty="0" smtClean="0"/>
              <a:t>Miss Blackburn</a:t>
            </a:r>
            <a:r>
              <a:rPr lang="en-GB" dirty="0" smtClean="0"/>
              <a:t>. No. 18 Old Compton Street, Soho….This </a:t>
            </a:r>
            <a:r>
              <a:rPr lang="en-GB" b="1" dirty="0" smtClean="0"/>
              <a:t>accomplished nymph </a:t>
            </a:r>
            <a:r>
              <a:rPr lang="en-GB" dirty="0" smtClean="0"/>
              <a:t>has just attained her 18th year, and </a:t>
            </a:r>
            <a:r>
              <a:rPr lang="en-GB" b="1" dirty="0" smtClean="0"/>
              <a:t>fraught with every perfection</a:t>
            </a:r>
            <a:r>
              <a:rPr lang="en-GB" dirty="0" smtClean="0"/>
              <a:t>, enters </a:t>
            </a:r>
            <a:r>
              <a:rPr lang="en-GB" b="1" dirty="0" smtClean="0"/>
              <a:t>a volunteer </a:t>
            </a:r>
            <a:r>
              <a:rPr lang="en-GB" dirty="0" smtClean="0"/>
              <a:t>in the field of Venus. </a:t>
            </a:r>
          </a:p>
          <a:p>
            <a:pPr marL="0" indent="0">
              <a:buNone/>
            </a:pPr>
            <a:r>
              <a:rPr lang="en-GB" dirty="0" smtClean="0"/>
              <a:t>She plays on the pianoforte, sings, dances, and is </a:t>
            </a:r>
            <a:r>
              <a:rPr lang="en-GB" b="1" dirty="0" smtClean="0"/>
              <a:t>mistress of every manoeuvre </a:t>
            </a:r>
            <a:r>
              <a:rPr lang="en-GB" dirty="0" smtClean="0"/>
              <a:t>in the amorous contest that can </a:t>
            </a:r>
            <a:r>
              <a:rPr lang="en-GB" b="1" dirty="0" smtClean="0"/>
              <a:t>enhance the coming pleasure</a:t>
            </a:r>
            <a:r>
              <a:rPr lang="en-GB" dirty="0" smtClean="0"/>
              <a:t>; is of the middle stature, fine auburn hair, dark eyes and very inviting countenance...</a:t>
            </a:r>
          </a:p>
          <a:p>
            <a:pPr marL="0" indent="0">
              <a:buNone/>
            </a:pPr>
            <a:r>
              <a:rPr lang="en-GB" dirty="0" smtClean="0"/>
              <a:t>In bed she is </a:t>
            </a:r>
            <a:r>
              <a:rPr lang="en-GB" b="1" dirty="0" smtClean="0"/>
              <a:t>all the heart can wish</a:t>
            </a:r>
            <a:r>
              <a:rPr lang="en-GB" dirty="0" smtClean="0"/>
              <a:t>; her price </a:t>
            </a:r>
            <a:r>
              <a:rPr lang="en-GB" b="1" dirty="0" smtClean="0"/>
              <a:t>two pounds</a:t>
            </a:r>
          </a:p>
        </p:txBody>
      </p:sp>
      <p:sp>
        <p:nvSpPr>
          <p:cNvPr id="4" name="Slide Number Placeholder 3"/>
          <p:cNvSpPr>
            <a:spLocks noGrp="1"/>
          </p:cNvSpPr>
          <p:nvPr>
            <p:ph type="sldNum" sz="quarter" idx="10"/>
          </p:nvPr>
        </p:nvSpPr>
        <p:spPr/>
        <p:txBody>
          <a:bodyPr/>
          <a:lstStyle/>
          <a:p>
            <a:fld id="{C4EF6C12-0467-420F-BAB3-725802E326B8}" type="slidenum">
              <a:rPr lang="en-GB" smtClean="0"/>
              <a:t>21</a:t>
            </a:fld>
            <a:endParaRPr lang="en-GB"/>
          </a:p>
        </p:txBody>
      </p:sp>
    </p:spTree>
    <p:extLst>
      <p:ext uri="{BB962C8B-B14F-4D97-AF65-F5344CB8AC3E}">
        <p14:creationId xmlns:p14="http://schemas.microsoft.com/office/powerpoint/2010/main" val="1295838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Cartoonists</a:t>
            </a:r>
            <a:r>
              <a:rPr lang="en-GB" baseline="0" dirty="0" smtClean="0"/>
              <a:t> loved to caricature the differences </a:t>
            </a:r>
            <a:r>
              <a:rPr lang="en-GB" b="1" baseline="0" dirty="0" smtClean="0"/>
              <a:t>between the rich and the poor </a:t>
            </a:r>
            <a:r>
              <a:rPr lang="en-GB" baseline="0" dirty="0" smtClean="0"/>
              <a:t>– differences which meant that the </a:t>
            </a:r>
            <a:r>
              <a:rPr lang="en-GB" b="1" baseline="0" dirty="0" smtClean="0"/>
              <a:t>high class courtesan </a:t>
            </a:r>
            <a:r>
              <a:rPr lang="en-GB" baseline="0" dirty="0" smtClean="0"/>
              <a:t>entertained her clients in a fine house, such as on the left, while the </a:t>
            </a:r>
            <a:r>
              <a:rPr lang="en-GB" b="1" baseline="0" dirty="0" smtClean="0"/>
              <a:t>Jolly Tar  would pick up a girl </a:t>
            </a:r>
            <a:r>
              <a:rPr lang="en-GB" baseline="0" dirty="0" smtClean="0"/>
              <a:t>– or in this case two - in the </a:t>
            </a:r>
            <a:r>
              <a:rPr lang="en-GB" b="1" baseline="0" dirty="0" smtClean="0"/>
              <a:t>local tavern</a:t>
            </a:r>
            <a:r>
              <a:rPr lang="en-GB" baseline="0" dirty="0" smtClean="0"/>
              <a:t>.</a:t>
            </a:r>
          </a:p>
          <a:p>
            <a:endParaRPr lang="en-GB" baseline="0" dirty="0" smtClean="0"/>
          </a:p>
          <a:p>
            <a:r>
              <a:rPr lang="en-GB" baseline="0" dirty="0" smtClean="0"/>
              <a:t>There was very </a:t>
            </a:r>
            <a:r>
              <a:rPr lang="en-GB" b="1" baseline="0" dirty="0" smtClean="0"/>
              <a:t>little censure </a:t>
            </a:r>
            <a:r>
              <a:rPr lang="en-GB" baseline="0" dirty="0" smtClean="0"/>
              <a:t>about prostitution – it was entirely open and it has been suggested that as many as</a:t>
            </a:r>
            <a:r>
              <a:rPr lang="en-GB" b="1" baseline="0" dirty="0" smtClean="0"/>
              <a:t> 1 in 5 London women </a:t>
            </a:r>
            <a:r>
              <a:rPr lang="en-GB" b="1" baseline="0" dirty="0" smtClean="0">
                <a:solidFill>
                  <a:srgbClr val="0070C0"/>
                </a:solidFill>
              </a:rPr>
              <a:t>dabbled </a:t>
            </a:r>
            <a:r>
              <a:rPr lang="en-GB" baseline="0" dirty="0" smtClean="0"/>
              <a:t>in the sex trade at sometime or another in their lives. </a:t>
            </a:r>
          </a:p>
          <a:p>
            <a:r>
              <a:rPr lang="en-GB" baseline="0" dirty="0" smtClean="0"/>
              <a:t>That is </a:t>
            </a:r>
            <a:r>
              <a:rPr lang="en-GB" b="1" baseline="0" dirty="0" smtClean="0"/>
              <a:t>not so much a reflection on promiscuity</a:t>
            </a:r>
            <a:r>
              <a:rPr lang="en-GB" baseline="0" dirty="0" smtClean="0"/>
              <a:t>, as a </a:t>
            </a:r>
            <a:r>
              <a:rPr lang="en-GB" b="1" baseline="0" dirty="0" smtClean="0"/>
              <a:t>sad reminder </a:t>
            </a:r>
            <a:r>
              <a:rPr lang="en-GB" baseline="0" dirty="0" smtClean="0"/>
              <a:t>of the very limited </a:t>
            </a:r>
            <a:r>
              <a:rPr lang="en-GB" b="1" baseline="0" dirty="0" smtClean="0"/>
              <a:t>employment opportunities </a:t>
            </a:r>
            <a:r>
              <a:rPr lang="en-GB" baseline="0" dirty="0" smtClean="0"/>
              <a:t>for women in the 18</a:t>
            </a:r>
            <a:r>
              <a:rPr lang="en-GB" baseline="30000" dirty="0" smtClean="0"/>
              <a:t>th</a:t>
            </a:r>
            <a:r>
              <a:rPr lang="en-GB" baseline="0" dirty="0" smtClean="0"/>
              <a:t> Century.</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22</a:t>
            </a:fld>
            <a:endParaRPr lang="en-GB"/>
          </a:p>
        </p:txBody>
      </p:sp>
    </p:spTree>
    <p:extLst>
      <p:ext uri="{BB962C8B-B14F-4D97-AF65-F5344CB8AC3E}">
        <p14:creationId xmlns:p14="http://schemas.microsoft.com/office/powerpoint/2010/main" val="2603506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But </a:t>
            </a:r>
            <a:r>
              <a:rPr lang="en-GB" sz="1200" b="1" dirty="0" smtClean="0"/>
              <a:t>enough of such bawdy matters</a:t>
            </a:r>
            <a:r>
              <a:rPr lang="en-GB" sz="1200" dirty="0" smtClean="0"/>
              <a:t>!! </a:t>
            </a:r>
            <a:r>
              <a:rPr lang="en-GB" sz="1200" b="1" dirty="0" smtClean="0"/>
              <a:t>What of gentlemen playing cricket?</a:t>
            </a:r>
            <a:r>
              <a:rPr lang="en-GB" sz="1200" dirty="0" smtClean="0"/>
              <a:t> Richard kept this newspaper clipping: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“Cricketing</a:t>
            </a:r>
            <a:r>
              <a:rPr lang="en-GB" sz="1200" dirty="0" smtClean="0"/>
              <a:t>:</a:t>
            </a:r>
            <a:r>
              <a:rPr lang="en-GB" sz="1200" baseline="0" dirty="0" smtClean="0"/>
              <a:t> </a:t>
            </a:r>
            <a:r>
              <a:rPr lang="en-GB" sz="1200" dirty="0" smtClean="0"/>
              <a:t>On Monday next the 5</a:t>
            </a:r>
            <a:r>
              <a:rPr lang="en-GB" sz="1200" baseline="30000" dirty="0" smtClean="0"/>
              <a:t>th</a:t>
            </a:r>
            <a:r>
              <a:rPr lang="en-GB" sz="1200" dirty="0" smtClean="0"/>
              <a:t> instant, will be </a:t>
            </a:r>
            <a:r>
              <a:rPr lang="en-GB" sz="1200" b="1" dirty="0" smtClean="0"/>
              <a:t>played a match </a:t>
            </a:r>
            <a:r>
              <a:rPr lang="en-GB" sz="1200" dirty="0" smtClean="0"/>
              <a:t>of CRICKET in </a:t>
            </a:r>
            <a:r>
              <a:rPr lang="en-GB" sz="1200" dirty="0" err="1" smtClean="0"/>
              <a:t>Tuthill</a:t>
            </a:r>
            <a:r>
              <a:rPr lang="en-GB" sz="1200" dirty="0" smtClean="0"/>
              <a:t> Fields Westminster between </a:t>
            </a:r>
            <a:r>
              <a:rPr lang="en-GB" sz="1200" b="1" dirty="0" smtClean="0"/>
              <a:t>11 Gentlemen of Westminster </a:t>
            </a:r>
            <a:r>
              <a:rPr lang="en-GB" sz="1200" dirty="0" smtClean="0"/>
              <a:t>&amp; 11 of </a:t>
            </a:r>
            <a:r>
              <a:rPr lang="en-GB" sz="1200" dirty="0" err="1" smtClean="0"/>
              <a:t>Mitcham</a:t>
            </a:r>
            <a:r>
              <a:rPr lang="en-GB" sz="1200" dirty="0" smtClean="0"/>
              <a:t> in Surrey, for a </a:t>
            </a:r>
            <a:r>
              <a:rPr lang="en-GB" sz="1200" b="1" dirty="0" smtClean="0"/>
              <a:t>considerable sum</a:t>
            </a:r>
            <a:r>
              <a:rPr lang="en-GB" sz="1200" dirty="0" smtClean="0"/>
              <a:t>. The Cricketers to meet at the </a:t>
            </a:r>
            <a:r>
              <a:rPr lang="en-GB" sz="1200" b="1" dirty="0" smtClean="0"/>
              <a:t>Bricklayers Arms</a:t>
            </a:r>
            <a:r>
              <a:rPr lang="en-GB" sz="1200" dirty="0" smtClean="0"/>
              <a:t>… nothing new </a:t>
            </a:r>
            <a:r>
              <a:rPr lang="en-GB" sz="1200" b="1" dirty="0" smtClean="0"/>
              <a:t>there</a:t>
            </a:r>
            <a:r>
              <a:rPr lang="en-GB" sz="1200" dirty="0" smtClean="0"/>
              <a:t> then!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Here we have a picture of a </a:t>
            </a:r>
            <a:r>
              <a:rPr lang="en-GB" sz="1200" b="1" dirty="0" smtClean="0"/>
              <a:t>batsman with a curved bat </a:t>
            </a:r>
            <a:r>
              <a:rPr lang="en-GB" sz="1200" b="1" baseline="0" dirty="0" smtClean="0"/>
              <a:t> - </a:t>
            </a:r>
            <a:r>
              <a:rPr lang="en-GB" sz="1200" baseline="0" dirty="0" smtClean="0"/>
              <a:t>a reminder of the game’s origins where shepherds used their </a:t>
            </a:r>
            <a:r>
              <a:rPr lang="en-GB" sz="1200" b="1" baseline="0" dirty="0" smtClean="0"/>
              <a:t>crook to hit a ball </a:t>
            </a:r>
            <a:r>
              <a:rPr lang="en-GB" sz="1200" baseline="0" dirty="0" smtClean="0"/>
              <a:t>made of wood wrapped in </a:t>
            </a:r>
            <a:r>
              <a:rPr lang="en-GB" sz="1200" b="1" baseline="0" dirty="0" err="1" smtClean="0"/>
              <a:t>sheeps</a:t>
            </a:r>
            <a:r>
              <a:rPr lang="en-GB" sz="1200" b="1" baseline="0" dirty="0" smtClean="0"/>
              <a:t> wool</a:t>
            </a:r>
            <a:r>
              <a:rPr lang="en-GB" sz="1200" baseline="0" dirty="0" smtClean="0"/>
              <a:t>. In particular you can see that the </a:t>
            </a:r>
            <a:r>
              <a:rPr lang="en-GB" sz="1200" b="1" baseline="0" dirty="0" smtClean="0"/>
              <a:t>ball </a:t>
            </a:r>
            <a:r>
              <a:rPr lang="en-GB" sz="1200" b="0" baseline="0" dirty="0" smtClean="0"/>
              <a:t>was</a:t>
            </a:r>
            <a:r>
              <a:rPr lang="en-GB" sz="1200" b="1" baseline="0" dirty="0" smtClean="0"/>
              <a:t> bowled underarm</a:t>
            </a:r>
            <a:r>
              <a:rPr lang="en-GB" sz="1200" baseline="0" dirty="0" smtClean="0"/>
              <a:t> – bowling over the arm didn’t come in until the middle of the following century</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23</a:t>
            </a:fld>
            <a:endParaRPr lang="en-GB"/>
          </a:p>
        </p:txBody>
      </p:sp>
    </p:spTree>
    <p:extLst>
      <p:ext uri="{BB962C8B-B14F-4D97-AF65-F5344CB8AC3E}">
        <p14:creationId xmlns:p14="http://schemas.microsoft.com/office/powerpoint/2010/main" val="2603506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picture of an </a:t>
            </a:r>
            <a:r>
              <a:rPr lang="en-GB" b="1" dirty="0" smtClean="0"/>
              <a:t>18</a:t>
            </a:r>
            <a:r>
              <a:rPr lang="en-GB" b="1" baseline="30000" dirty="0" smtClean="0"/>
              <a:t>th</a:t>
            </a:r>
            <a:r>
              <a:rPr lang="en-GB" b="1" dirty="0" smtClean="0"/>
              <a:t> Century ground</a:t>
            </a:r>
            <a:r>
              <a:rPr lang="en-GB" dirty="0" smtClean="0"/>
              <a:t>. A rope would mark the playing boundary, but there was no such thing as a </a:t>
            </a:r>
            <a:r>
              <a:rPr lang="en-GB" b="1" dirty="0" smtClean="0"/>
              <a:t>six. </a:t>
            </a:r>
            <a:r>
              <a:rPr lang="en-GB" dirty="0" smtClean="0"/>
              <a:t>The game quickly caught on and was the subject of many </a:t>
            </a:r>
            <a:r>
              <a:rPr lang="en-GB" b="1" dirty="0" smtClean="0"/>
              <a:t>wagers</a:t>
            </a:r>
            <a:r>
              <a:rPr lang="en-GB" dirty="0" smtClean="0"/>
              <a:t>.</a:t>
            </a:r>
          </a:p>
          <a:p>
            <a:endParaRPr lang="en-GB" dirty="0" smtClean="0"/>
          </a:p>
          <a:p>
            <a:r>
              <a:rPr lang="en-GB" dirty="0" smtClean="0"/>
              <a:t>To begin with each club had its </a:t>
            </a:r>
            <a:r>
              <a:rPr lang="en-GB" b="1" dirty="0" smtClean="0"/>
              <a:t>own rules </a:t>
            </a:r>
            <a:r>
              <a:rPr lang="en-GB" dirty="0" smtClean="0"/>
              <a:t>but when The Marylebone Cricket Club was formed in </a:t>
            </a:r>
            <a:r>
              <a:rPr lang="en-GB" b="1" dirty="0" smtClean="0"/>
              <a:t>1787</a:t>
            </a:r>
            <a:r>
              <a:rPr lang="en-GB" dirty="0" smtClean="0"/>
              <a:t> it laid down rules which were quickly</a:t>
            </a:r>
            <a:r>
              <a:rPr lang="en-GB" baseline="0" dirty="0" smtClean="0"/>
              <a:t> adopted by others.</a:t>
            </a:r>
            <a:r>
              <a:rPr lang="en-GB" dirty="0" smtClean="0"/>
              <a:t>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24</a:t>
            </a:fld>
            <a:endParaRPr lang="en-GB"/>
          </a:p>
        </p:txBody>
      </p:sp>
    </p:spTree>
    <p:extLst>
      <p:ext uri="{BB962C8B-B14F-4D97-AF65-F5344CB8AC3E}">
        <p14:creationId xmlns:p14="http://schemas.microsoft.com/office/powerpoint/2010/main" val="1251785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Thomas Lord</a:t>
            </a:r>
            <a:r>
              <a:rPr lang="en-GB" dirty="0" smtClean="0"/>
              <a:t>,  shown on the left, was  an </a:t>
            </a:r>
            <a:r>
              <a:rPr lang="en-GB" b="1" dirty="0" smtClean="0"/>
              <a:t>underarm bowler </a:t>
            </a:r>
            <a:r>
              <a:rPr lang="en-GB" dirty="0" smtClean="0"/>
              <a:t>who raised funds to buy a ground where cricket could be played. </a:t>
            </a:r>
          </a:p>
          <a:p>
            <a:endParaRPr lang="en-GB" dirty="0" smtClean="0"/>
          </a:p>
          <a:p>
            <a:r>
              <a:rPr lang="en-GB" dirty="0" smtClean="0"/>
              <a:t>On the right I have shown items from Lords Museum, showing the </a:t>
            </a:r>
            <a:r>
              <a:rPr lang="en-GB" b="1" dirty="0" smtClean="0"/>
              <a:t>development of the bat </a:t>
            </a:r>
            <a:r>
              <a:rPr lang="en-GB" dirty="0" smtClean="0"/>
              <a:t>from the </a:t>
            </a:r>
            <a:r>
              <a:rPr lang="en-GB" b="1" dirty="0" smtClean="0"/>
              <a:t>hooked stick </a:t>
            </a:r>
            <a:r>
              <a:rPr lang="en-GB" baseline="0" dirty="0" smtClean="0"/>
              <a:t>on the left, </a:t>
            </a:r>
          </a:p>
          <a:p>
            <a:r>
              <a:rPr lang="en-GB" baseline="0" dirty="0" smtClean="0"/>
              <a:t>to a sort of </a:t>
            </a:r>
            <a:r>
              <a:rPr lang="en-GB" b="1" baseline="0" dirty="0" smtClean="0"/>
              <a:t>paddle, </a:t>
            </a:r>
          </a:p>
          <a:p>
            <a:r>
              <a:rPr lang="en-GB" baseline="0" dirty="0" smtClean="0"/>
              <a:t>through to the more modern shape we recognize today.</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25</a:t>
            </a:fld>
            <a:endParaRPr lang="en-GB"/>
          </a:p>
        </p:txBody>
      </p:sp>
    </p:spTree>
    <p:extLst>
      <p:ext uri="{BB962C8B-B14F-4D97-AF65-F5344CB8AC3E}">
        <p14:creationId xmlns:p14="http://schemas.microsoft.com/office/powerpoint/2010/main" val="282865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And it </a:t>
            </a:r>
            <a:r>
              <a:rPr lang="en-GB" b="1" dirty="0" smtClean="0"/>
              <a:t>wasn’t only a game for the men</a:t>
            </a:r>
            <a:r>
              <a:rPr lang="en-GB" dirty="0" smtClean="0"/>
              <a:t>! Caricaturists were outraged when </a:t>
            </a:r>
            <a:r>
              <a:rPr lang="en-GB" b="1" dirty="0" smtClean="0"/>
              <a:t>women</a:t>
            </a:r>
            <a:r>
              <a:rPr lang="en-GB" dirty="0" smtClean="0"/>
              <a:t> dared to play it. This is entitled </a:t>
            </a:r>
            <a:r>
              <a:rPr lang="en-GB" b="1" dirty="0" smtClean="0"/>
              <a:t>Miss Wicket and Miss Trigger </a:t>
            </a:r>
            <a:r>
              <a:rPr lang="en-GB" dirty="0" smtClean="0"/>
              <a:t>and according to the caption </a:t>
            </a:r>
            <a:r>
              <a:rPr lang="en-GB" b="1" dirty="0" smtClean="0"/>
              <a:t>Miss Wicket</a:t>
            </a:r>
            <a:r>
              <a:rPr lang="en-GB" dirty="0" smtClean="0"/>
              <a:t> has just scored </a:t>
            </a:r>
            <a:r>
              <a:rPr lang="en-GB" b="1" dirty="0" smtClean="0"/>
              <a:t>45 notches </a:t>
            </a:r>
            <a:r>
              <a:rPr lang="en-GB" dirty="0" smtClean="0"/>
              <a:t>or runs.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I would hardly say that her dress was appropriate to the cricket pitch – I can’t really imagine her </a:t>
            </a:r>
            <a:r>
              <a:rPr lang="en-GB" b="1" dirty="0" smtClean="0"/>
              <a:t>sprinting 22 yards </a:t>
            </a:r>
            <a:r>
              <a:rPr lang="en-GB" dirty="0" smtClean="0"/>
              <a:t>in </a:t>
            </a:r>
            <a:r>
              <a:rPr lang="en-GB" b="1" dirty="0" smtClean="0"/>
              <a:t>that</a:t>
            </a:r>
            <a:r>
              <a:rPr lang="en-GB" dirty="0" smtClean="0"/>
              <a:t> hat!!</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26</a:t>
            </a:fld>
            <a:endParaRPr lang="en-GB"/>
          </a:p>
        </p:txBody>
      </p:sp>
    </p:spTree>
    <p:extLst>
      <p:ext uri="{BB962C8B-B14F-4D97-AF65-F5344CB8AC3E}">
        <p14:creationId xmlns:p14="http://schemas.microsoft.com/office/powerpoint/2010/main" val="3476588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as energetic, here we have another game popular with men and women</a:t>
            </a:r>
            <a:r>
              <a:rPr lang="en-GB" baseline="0" dirty="0" smtClean="0"/>
              <a:t> alike, </a:t>
            </a:r>
            <a:r>
              <a:rPr lang="en-GB" b="1" dirty="0" smtClean="0"/>
              <a:t>Battledore  &amp; Shuttlecock</a:t>
            </a:r>
            <a:r>
              <a:rPr lang="en-GB" dirty="0" smtClean="0"/>
              <a:t>.  On the left a </a:t>
            </a:r>
            <a:r>
              <a:rPr lang="en-GB" b="1" dirty="0" smtClean="0"/>
              <a:t>young girl </a:t>
            </a:r>
            <a:r>
              <a:rPr lang="en-GB" dirty="0" smtClean="0"/>
              <a:t>holds a </a:t>
            </a:r>
            <a:r>
              <a:rPr lang="en-GB" b="1" dirty="0" smtClean="0"/>
              <a:t>racket</a:t>
            </a:r>
            <a:r>
              <a:rPr lang="en-GB" dirty="0" smtClean="0"/>
              <a:t>  known as the </a:t>
            </a:r>
            <a:r>
              <a:rPr lang="en-GB" b="1" dirty="0" smtClean="0"/>
              <a:t>Battledore</a:t>
            </a:r>
            <a:r>
              <a:rPr lang="en-GB" dirty="0" smtClean="0"/>
              <a:t>.</a:t>
            </a:r>
          </a:p>
          <a:p>
            <a:endParaRPr lang="en-GB" dirty="0" smtClean="0"/>
          </a:p>
          <a:p>
            <a:r>
              <a:rPr lang="en-GB" dirty="0" smtClean="0"/>
              <a:t> In her</a:t>
            </a:r>
            <a:r>
              <a:rPr lang="en-GB" baseline="0" dirty="0" smtClean="0"/>
              <a:t> </a:t>
            </a:r>
            <a:r>
              <a:rPr lang="en-GB" b="1" baseline="0" dirty="0" smtClean="0"/>
              <a:t>left hand </a:t>
            </a:r>
            <a:r>
              <a:rPr lang="en-GB" baseline="0" dirty="0" smtClean="0"/>
              <a:t>she holds a </a:t>
            </a:r>
            <a:r>
              <a:rPr lang="en-GB" b="1" dirty="0" smtClean="0"/>
              <a:t>ball made of cork </a:t>
            </a:r>
            <a:r>
              <a:rPr lang="en-GB" dirty="0" smtClean="0"/>
              <a:t>into which feathers from a duck were fixed (Known as a shuttlecock  - </a:t>
            </a:r>
            <a:r>
              <a:rPr lang="en-GB" b="1" dirty="0" smtClean="0"/>
              <a:t>“shuttle” </a:t>
            </a:r>
            <a:r>
              <a:rPr lang="en-GB" dirty="0" smtClean="0"/>
              <a:t>because it shuttled back &amp; forth, and </a:t>
            </a:r>
            <a:r>
              <a:rPr lang="en-GB" b="1" dirty="0" smtClean="0"/>
              <a:t>“cock”</a:t>
            </a:r>
            <a:r>
              <a:rPr lang="en-GB" b="1" baseline="0" dirty="0" smtClean="0"/>
              <a:t> </a:t>
            </a:r>
            <a:r>
              <a:rPr lang="en-GB" baseline="0" dirty="0" smtClean="0"/>
              <a:t>because it was like a bird). </a:t>
            </a:r>
          </a:p>
          <a:p>
            <a:endParaRPr lang="en-GB" baseline="0" dirty="0" smtClean="0"/>
          </a:p>
          <a:p>
            <a:r>
              <a:rPr lang="en-GB" baseline="0" dirty="0" smtClean="0"/>
              <a:t>The game </a:t>
            </a:r>
            <a:r>
              <a:rPr lang="en-GB" b="1" baseline="0" dirty="0" smtClean="0"/>
              <a:t>developed into badminton </a:t>
            </a:r>
            <a:r>
              <a:rPr lang="en-GB" baseline="0" dirty="0" smtClean="0"/>
              <a:t>and was very popular.</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27</a:t>
            </a:fld>
            <a:endParaRPr lang="en-GB"/>
          </a:p>
        </p:txBody>
      </p:sp>
    </p:spTree>
    <p:extLst>
      <p:ext uri="{BB962C8B-B14F-4D97-AF65-F5344CB8AC3E}">
        <p14:creationId xmlns:p14="http://schemas.microsoft.com/office/powerpoint/2010/main" val="392662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Another game developed from </a:t>
            </a:r>
            <a:r>
              <a:rPr lang="en-GB" b="1" baseline="0" dirty="0" smtClean="0"/>
              <a:t>fives</a:t>
            </a:r>
            <a:r>
              <a:rPr lang="en-GB" baseline="0" dirty="0" smtClean="0"/>
              <a:t> into </a:t>
            </a:r>
            <a:r>
              <a:rPr lang="en-GB" b="1" baseline="0" dirty="0" smtClean="0"/>
              <a:t>rackets</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started in the </a:t>
            </a:r>
            <a:r>
              <a:rPr lang="en-GB" b="1" baseline="0" dirty="0" smtClean="0"/>
              <a:t>Debtors Prisons </a:t>
            </a:r>
            <a:r>
              <a:rPr lang="en-GB" baseline="0" dirty="0" smtClean="0"/>
              <a:t>of the Kings Bench and </a:t>
            </a:r>
            <a:r>
              <a:rPr lang="en-GB" b="1" baseline="0" dirty="0" smtClean="0"/>
              <a:t>in the Fleet Prison</a:t>
            </a:r>
            <a:r>
              <a:rPr lang="en-GB" baseline="0" dirty="0" smtClean="0"/>
              <a:t>. </a:t>
            </a:r>
            <a:r>
              <a:rPr lang="en-GB" dirty="0" smtClean="0"/>
              <a:t>Prisoners would hit a ball against the </a:t>
            </a:r>
            <a:r>
              <a:rPr lang="en-GB" b="1" dirty="0" smtClean="0"/>
              <a:t>prison wall</a:t>
            </a:r>
            <a:r>
              <a:rPr lang="en-GB" dirty="0" smtClean="0"/>
              <a:t>, sometimes at a corner </a:t>
            </a:r>
            <a:r>
              <a:rPr lang="en-GB" b="1" dirty="0" smtClean="0"/>
              <a:t>in order to add a sidewall</a:t>
            </a:r>
            <a:r>
              <a:rPr lang="en-GB" dirty="0" smtClean="0"/>
              <a:t> to the game.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 time the game </a:t>
            </a:r>
            <a:r>
              <a:rPr lang="en-GB" b="1" dirty="0" smtClean="0"/>
              <a:t>evolved into squash</a:t>
            </a:r>
            <a:r>
              <a:rPr lang="en-GB" dirty="0" smtClean="0"/>
              <a:t>, where the first courts appeared at </a:t>
            </a:r>
            <a:r>
              <a:rPr lang="en-GB" b="1" dirty="0" smtClean="0"/>
              <a:t>Harrow</a:t>
            </a:r>
            <a:r>
              <a:rPr lang="en-GB" dirty="0" smtClean="0"/>
              <a:t> </a:t>
            </a:r>
            <a:r>
              <a:rPr lang="en-GB" b="1" dirty="0" smtClean="0"/>
              <a:t>School</a:t>
            </a:r>
            <a:r>
              <a:rPr lang="en-GB" dirty="0" smtClean="0"/>
              <a:t> in </a:t>
            </a:r>
            <a:r>
              <a:rPr lang="en-GB" b="1" dirty="0" smtClean="0"/>
              <a:t>1830</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28</a:t>
            </a:fld>
            <a:endParaRPr lang="en-GB"/>
          </a:p>
        </p:txBody>
      </p:sp>
    </p:spTree>
    <p:extLst>
      <p:ext uri="{BB962C8B-B14F-4D97-AF65-F5344CB8AC3E}">
        <p14:creationId xmlns:p14="http://schemas.microsoft.com/office/powerpoint/2010/main" val="2928568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Slightly less energetic, </a:t>
            </a:r>
            <a:r>
              <a:rPr lang="en-GB" b="1" dirty="0" smtClean="0"/>
              <a:t>skittle alleys </a:t>
            </a:r>
            <a:r>
              <a:rPr lang="en-GB" dirty="0" smtClean="0"/>
              <a:t>became popular – here a picture from </a:t>
            </a:r>
            <a:r>
              <a:rPr lang="en-GB" b="1" dirty="0" smtClean="0"/>
              <a:t>1735</a:t>
            </a:r>
            <a:r>
              <a:rPr lang="en-GB" dirty="0" smtClean="0"/>
              <a:t>. In Tudor times it was a game played by monarchs but it </a:t>
            </a:r>
            <a:r>
              <a:rPr lang="en-GB" b="1" dirty="0" smtClean="0"/>
              <a:t>spread to all classes </a:t>
            </a:r>
            <a:r>
              <a:rPr lang="en-GB" dirty="0" smtClean="0"/>
              <a:t>and Skittle alleys were often found in </a:t>
            </a:r>
            <a:r>
              <a:rPr lang="en-GB" b="1" dirty="0" smtClean="0"/>
              <a:t>public houses. </a:t>
            </a:r>
          </a:p>
          <a:p>
            <a:endParaRPr lang="en-GB" b="1" dirty="0" smtClean="0"/>
          </a:p>
          <a:p>
            <a:r>
              <a:rPr lang="en-GB" b="0" dirty="0" smtClean="0"/>
              <a:t>D</a:t>
            </a:r>
            <a:r>
              <a:rPr lang="en-GB" dirty="0" smtClean="0"/>
              <a:t>ifferent regions had their own rules, the one common link</a:t>
            </a:r>
            <a:r>
              <a:rPr lang="en-GB" baseline="0" dirty="0" smtClean="0"/>
              <a:t> being that there were </a:t>
            </a:r>
            <a:r>
              <a:rPr lang="en-GB" b="1" baseline="0" dirty="0" smtClean="0"/>
              <a:t>nine pins, or skittles</a:t>
            </a:r>
            <a:r>
              <a:rPr lang="en-GB" baseline="0" dirty="0" smtClean="0"/>
              <a:t>, to be knocked down, either by a </a:t>
            </a:r>
            <a:r>
              <a:rPr lang="en-GB" b="1" baseline="0" dirty="0" smtClean="0"/>
              <a:t>ball </a:t>
            </a:r>
            <a:r>
              <a:rPr lang="en-GB" baseline="0" dirty="0" smtClean="0"/>
              <a:t>or by a wooden </a:t>
            </a:r>
            <a:r>
              <a:rPr lang="en-GB" b="1" baseline="0" dirty="0" smtClean="0"/>
              <a:t>disc</a:t>
            </a:r>
            <a:r>
              <a:rPr lang="en-GB" baseline="0" dirty="0" smtClean="0"/>
              <a:t> called a </a:t>
            </a:r>
            <a:r>
              <a:rPr lang="en-GB" b="1" baseline="0" dirty="0" smtClean="0"/>
              <a:t>cheese. </a:t>
            </a:r>
          </a:p>
          <a:p>
            <a:endParaRPr lang="en-GB" b="1" baseline="0" dirty="0" smtClean="0"/>
          </a:p>
          <a:p>
            <a:r>
              <a:rPr lang="en-GB" baseline="0" dirty="0" smtClean="0"/>
              <a:t>Incidentally it was in 1841 that the </a:t>
            </a:r>
            <a:r>
              <a:rPr lang="en-GB" b="1" baseline="0" dirty="0" smtClean="0"/>
              <a:t>Mayor of Connecticut </a:t>
            </a:r>
            <a:r>
              <a:rPr lang="en-GB" baseline="0" dirty="0" smtClean="0"/>
              <a:t>in the United States </a:t>
            </a:r>
            <a:r>
              <a:rPr lang="en-GB" b="1" baseline="0" dirty="0" smtClean="0"/>
              <a:t>banned</a:t>
            </a:r>
            <a:r>
              <a:rPr lang="en-GB" baseline="0" dirty="0" smtClean="0"/>
              <a:t> nine-pin bowling because it </a:t>
            </a:r>
            <a:r>
              <a:rPr lang="en-GB" b="1" baseline="0" dirty="0" smtClean="0"/>
              <a:t>encouraged gambling </a:t>
            </a:r>
            <a:r>
              <a:rPr lang="en-GB" baseline="0" dirty="0" smtClean="0"/>
              <a:t>– and players resorted to using </a:t>
            </a:r>
            <a:r>
              <a:rPr lang="en-GB" b="1" baseline="0" dirty="0" smtClean="0"/>
              <a:t>ten pins </a:t>
            </a:r>
            <a:r>
              <a:rPr lang="en-GB" baseline="0" dirty="0" smtClean="0"/>
              <a:t>to get round the legislation. The </a:t>
            </a:r>
            <a:r>
              <a:rPr lang="en-GB" b="1" baseline="0" dirty="0" smtClean="0"/>
              <a:t>Americans have played Ten-pin </a:t>
            </a:r>
            <a:r>
              <a:rPr lang="en-GB" baseline="0" dirty="0" smtClean="0"/>
              <a:t>bowling ever since </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29</a:t>
            </a:fld>
            <a:endParaRPr lang="en-GB"/>
          </a:p>
        </p:txBody>
      </p:sp>
    </p:spTree>
    <p:extLst>
      <p:ext uri="{BB962C8B-B14F-4D97-AF65-F5344CB8AC3E}">
        <p14:creationId xmlns:p14="http://schemas.microsoft.com/office/powerpoint/2010/main" val="378383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Quite why </a:t>
            </a:r>
            <a:r>
              <a:rPr lang="en-GB" dirty="0" smtClean="0"/>
              <a:t>some of these items have survived</a:t>
            </a:r>
            <a:r>
              <a:rPr lang="en-GB" baseline="0" dirty="0" smtClean="0"/>
              <a:t> is a mystery – after all, </a:t>
            </a:r>
            <a:r>
              <a:rPr lang="en-GB" b="1" baseline="0" dirty="0" smtClean="0"/>
              <a:t>who keeps a tax disc </a:t>
            </a:r>
            <a:r>
              <a:rPr lang="en-GB" sz="1200" kern="1200" dirty="0" smtClean="0">
                <a:solidFill>
                  <a:schemeClr val="tx1"/>
                </a:solidFill>
                <a:effectLst/>
                <a:latin typeface="+mn-lt"/>
                <a:ea typeface="+mn-ea"/>
                <a:cs typeface="+mn-cs"/>
              </a:rPr>
              <a:t>once they have sold the vehicle it relates to? </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still have a </a:t>
            </a:r>
            <a:r>
              <a:rPr lang="en-GB" sz="1200" b="1" kern="1200" dirty="0" smtClean="0">
                <a:solidFill>
                  <a:schemeClr val="tx1"/>
                </a:solidFill>
                <a:effectLst/>
                <a:latin typeface="+mn-lt"/>
                <a:ea typeface="+mn-ea"/>
                <a:cs typeface="+mn-cs"/>
              </a:rPr>
              <a:t>Road Vehicle Excise Duty Tax Receipt</a:t>
            </a:r>
            <a:r>
              <a:rPr lang="en-GB" baseline="0" dirty="0" smtClean="0"/>
              <a:t>– in other words a tax disc - for a Two-wheeled carriage kept in London in </a:t>
            </a:r>
            <a:r>
              <a:rPr lang="en-GB" b="1" baseline="0" dirty="0" smtClean="0"/>
              <a:t>1743, </a:t>
            </a:r>
            <a:r>
              <a:rPr lang="en-GB" baseline="0" dirty="0" smtClean="0"/>
              <a:t>when it cost a </a:t>
            </a:r>
            <a:r>
              <a:rPr lang="en-GB" b="1" baseline="0" dirty="0" smtClean="0"/>
              <a:t>whopping two pounds</a:t>
            </a:r>
            <a:r>
              <a:rPr lang="en-GB" baseline="0" dirty="0" smtClean="0"/>
              <a:t>! </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a:t>
            </a:r>
            <a:r>
              <a:rPr lang="en-GB" baseline="0" dirty="0" smtClean="0"/>
              <a:t> particular I seem to have virtually every piece of paper written on by my </a:t>
            </a:r>
            <a:r>
              <a:rPr lang="en-GB" b="1" baseline="0" dirty="0" smtClean="0"/>
              <a:t>great-great,  great-great grandfather</a:t>
            </a:r>
            <a:endParaRPr lang="en-GB" b="1"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3</a:t>
            </a:fld>
            <a:endParaRPr lang="en-GB"/>
          </a:p>
        </p:txBody>
      </p:sp>
    </p:spTree>
    <p:extLst>
      <p:ext uri="{BB962C8B-B14F-4D97-AF65-F5344CB8AC3E}">
        <p14:creationId xmlns:p14="http://schemas.microsoft.com/office/powerpoint/2010/main" val="2852298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Moving indoors, BILLIARDS </a:t>
            </a:r>
            <a:r>
              <a:rPr lang="en-GB" b="1" dirty="0" smtClean="0"/>
              <a:t>started to come into vogue</a:t>
            </a:r>
            <a:r>
              <a:rPr lang="en-GB" dirty="0" smtClean="0"/>
              <a:t>. It was originally derived from CROQUET, which is of course played outside, but an INDOOR</a:t>
            </a:r>
            <a:r>
              <a:rPr lang="en-GB" baseline="0" dirty="0" smtClean="0"/>
              <a:t> VERSION </a:t>
            </a:r>
            <a:r>
              <a:rPr lang="en-GB" dirty="0" smtClean="0"/>
              <a:t>became popular in the 1700s with </a:t>
            </a:r>
            <a:r>
              <a:rPr lang="en-GB" b="1" dirty="0" smtClean="0"/>
              <a:t>green baize</a:t>
            </a:r>
            <a:r>
              <a:rPr lang="en-GB" dirty="0" smtClean="0"/>
              <a:t> imitating the grass. </a:t>
            </a:r>
          </a:p>
          <a:p>
            <a:endParaRPr lang="en-GB" dirty="0" smtClean="0"/>
          </a:p>
          <a:p>
            <a:r>
              <a:rPr lang="en-GB" dirty="0" smtClean="0"/>
              <a:t>The table itself was often </a:t>
            </a:r>
            <a:r>
              <a:rPr lang="en-GB" b="1" dirty="0" smtClean="0"/>
              <a:t>not</a:t>
            </a:r>
            <a:r>
              <a:rPr lang="en-GB" b="1" baseline="0" dirty="0" smtClean="0"/>
              <a:t> square</a:t>
            </a:r>
            <a:r>
              <a:rPr lang="en-GB" baseline="0" dirty="0" smtClean="0"/>
              <a:t>. It might be </a:t>
            </a:r>
            <a:r>
              <a:rPr lang="en-GB" b="1" baseline="0" dirty="0" smtClean="0"/>
              <a:t>hexagonal, </a:t>
            </a:r>
            <a:r>
              <a:rPr lang="en-GB" baseline="0" dirty="0" smtClean="0"/>
              <a:t>as this one, </a:t>
            </a:r>
            <a:r>
              <a:rPr lang="en-GB" b="1" baseline="0" dirty="0" smtClean="0"/>
              <a:t>from 1787</a:t>
            </a:r>
            <a:r>
              <a:rPr lang="en-GB" dirty="0" smtClean="0"/>
              <a:t>. </a:t>
            </a:r>
          </a:p>
          <a:p>
            <a:endParaRPr lang="en-GB" dirty="0" smtClean="0"/>
          </a:p>
          <a:p>
            <a:r>
              <a:rPr lang="en-GB" dirty="0" smtClean="0"/>
              <a:t>The edges were </a:t>
            </a:r>
            <a:r>
              <a:rPr lang="en-GB" b="1" dirty="0" smtClean="0"/>
              <a:t>wooden </a:t>
            </a:r>
            <a:r>
              <a:rPr lang="en-GB" b="1" dirty="0" err="1" smtClean="0"/>
              <a:t>upstands</a:t>
            </a:r>
            <a:r>
              <a:rPr lang="en-GB" dirty="0" smtClean="0"/>
              <a:t> to</a:t>
            </a:r>
            <a:r>
              <a:rPr lang="en-GB" baseline="0" dirty="0" smtClean="0"/>
              <a:t> </a:t>
            </a:r>
            <a:r>
              <a:rPr lang="en-GB" b="1" baseline="0" dirty="0" smtClean="0"/>
              <a:t>stop the balls falling off</a:t>
            </a:r>
            <a:r>
              <a:rPr lang="en-GB" baseline="0" dirty="0" smtClean="0"/>
              <a:t>, rather than padded cushions. These came in later</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30</a:t>
            </a:fld>
            <a:endParaRPr lang="en-GB"/>
          </a:p>
        </p:txBody>
      </p:sp>
    </p:spTree>
    <p:extLst>
      <p:ext uri="{BB962C8B-B14F-4D97-AF65-F5344CB8AC3E}">
        <p14:creationId xmlns:p14="http://schemas.microsoft.com/office/powerpoint/2010/main" val="549864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origin with croquet is shown in this </a:t>
            </a:r>
            <a:r>
              <a:rPr lang="en-GB" b="1" dirty="0" smtClean="0"/>
              <a:t>old print, </a:t>
            </a:r>
            <a:r>
              <a:rPr lang="en-GB" dirty="0" smtClean="0"/>
              <a:t>with the </a:t>
            </a:r>
            <a:r>
              <a:rPr lang="en-GB" b="1" dirty="0" smtClean="0"/>
              <a:t>hoop</a:t>
            </a:r>
            <a:r>
              <a:rPr lang="en-GB" dirty="0" smtClean="0"/>
              <a:t> placed on the table top, but with pockets in the centre and in the corners. </a:t>
            </a:r>
          </a:p>
          <a:p>
            <a:r>
              <a:rPr lang="en-GB" dirty="0" smtClean="0"/>
              <a:t>In time </a:t>
            </a:r>
            <a:r>
              <a:rPr lang="en-GB" b="1" dirty="0" smtClean="0"/>
              <a:t>the hoops disappeared</a:t>
            </a:r>
            <a:r>
              <a:rPr lang="en-GB" dirty="0" smtClean="0"/>
              <a:t>.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31</a:t>
            </a:fld>
            <a:endParaRPr lang="en-GB"/>
          </a:p>
        </p:txBody>
      </p:sp>
    </p:spTree>
    <p:extLst>
      <p:ext uri="{BB962C8B-B14F-4D97-AF65-F5344CB8AC3E}">
        <p14:creationId xmlns:p14="http://schemas.microsoft.com/office/powerpoint/2010/main" val="2600690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Players used a mallet like these, as in croquet, but Players doing fine shots found it easier</a:t>
            </a:r>
            <a:r>
              <a:rPr lang="en-GB" baseline="0" dirty="0" smtClean="0"/>
              <a:t> to </a:t>
            </a:r>
            <a:r>
              <a:rPr lang="en-GB" b="1" baseline="0" dirty="0" smtClean="0"/>
              <a:t>turn the mallet round </a:t>
            </a:r>
            <a:r>
              <a:rPr lang="en-GB" baseline="0" dirty="0" smtClean="0"/>
              <a:t>and use the Tail (in French, the </a:t>
            </a:r>
            <a:r>
              <a:rPr lang="en-GB" b="1" baseline="0" dirty="0" smtClean="0"/>
              <a:t>queue</a:t>
            </a:r>
            <a:r>
              <a:rPr lang="en-GB" baseline="0" dirty="0" smtClean="0"/>
              <a:t>) to play the ball - hence we call them billiard cues today.</a:t>
            </a:r>
            <a:endParaRPr lang="en-GB" dirty="0" smtClean="0"/>
          </a:p>
          <a:p>
            <a:endParaRPr lang="en-GB" dirty="0" smtClean="0"/>
          </a:p>
          <a:p>
            <a:r>
              <a:rPr lang="en-GB" dirty="0" smtClean="0"/>
              <a:t>Not a lot of people know that..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32</a:t>
            </a:fld>
            <a:endParaRPr lang="en-GB"/>
          </a:p>
        </p:txBody>
      </p:sp>
    </p:spTree>
    <p:extLst>
      <p:ext uri="{BB962C8B-B14F-4D97-AF65-F5344CB8AC3E}">
        <p14:creationId xmlns:p14="http://schemas.microsoft.com/office/powerpoint/2010/main" val="313850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Once again it was originally a </a:t>
            </a:r>
            <a:r>
              <a:rPr lang="en-GB" b="1" dirty="0" smtClean="0"/>
              <a:t>male preserve </a:t>
            </a:r>
            <a:r>
              <a:rPr lang="en-GB" dirty="0" smtClean="0"/>
              <a:t>but women would occasionally </a:t>
            </a:r>
            <a:r>
              <a:rPr lang="en-GB" b="1" dirty="0" smtClean="0"/>
              <a:t>outrage</a:t>
            </a:r>
            <a:r>
              <a:rPr lang="en-GB" dirty="0" smtClean="0"/>
              <a:t> the men by </a:t>
            </a:r>
            <a:r>
              <a:rPr lang="en-GB" b="1" dirty="0" smtClean="0"/>
              <a:t>having a go</a:t>
            </a:r>
            <a:r>
              <a:rPr lang="en-GB" dirty="0" smtClean="0"/>
              <a:t>, as in this painting from 1807. </a:t>
            </a:r>
          </a:p>
          <a:p>
            <a:r>
              <a:rPr lang="en-GB" dirty="0" smtClean="0"/>
              <a:t>Pause</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33</a:t>
            </a:fld>
            <a:endParaRPr lang="en-GB"/>
          </a:p>
        </p:txBody>
      </p:sp>
    </p:spTree>
    <p:extLst>
      <p:ext uri="{BB962C8B-B14F-4D97-AF65-F5344CB8AC3E}">
        <p14:creationId xmlns:p14="http://schemas.microsoft.com/office/powerpoint/2010/main" val="2422936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Richard </a:t>
            </a:r>
            <a:r>
              <a:rPr lang="en-GB" b="1" dirty="0" smtClean="0"/>
              <a:t>liked to go </a:t>
            </a:r>
            <a:r>
              <a:rPr lang="en-GB" dirty="0" smtClean="0"/>
              <a:t>to the theatre. There were </a:t>
            </a:r>
            <a:r>
              <a:rPr lang="en-GB" b="1" dirty="0" smtClean="0"/>
              <a:t>only  2  </a:t>
            </a:r>
            <a:r>
              <a:rPr lang="en-GB" dirty="0" smtClean="0"/>
              <a:t>theatres (at Covent Garden and at Drury Lane) where plays could be put on because they  </a:t>
            </a:r>
            <a:r>
              <a:rPr lang="en-GB" b="1" dirty="0" smtClean="0"/>
              <a:t>enjoyed a monopoly </a:t>
            </a:r>
            <a:r>
              <a:rPr lang="en-GB" dirty="0" smtClean="0"/>
              <a:t>– therefore more accurately called a </a:t>
            </a:r>
            <a:r>
              <a:rPr lang="en-GB" b="1" dirty="0" smtClean="0"/>
              <a:t>duopoly </a:t>
            </a:r>
            <a:r>
              <a:rPr lang="en-GB" dirty="0" smtClean="0"/>
              <a:t>– no other premises were</a:t>
            </a:r>
            <a:r>
              <a:rPr lang="en-GB" baseline="0" dirty="0" smtClean="0"/>
              <a:t> </a:t>
            </a:r>
            <a:r>
              <a:rPr lang="en-GB" dirty="0" smtClean="0"/>
              <a:t> permitted to put on plays, that is to say where the </a:t>
            </a:r>
            <a:r>
              <a:rPr lang="en-GB" b="1" dirty="0" smtClean="0"/>
              <a:t>spoken word was paramount</a:t>
            </a:r>
            <a:r>
              <a:rPr lang="en-GB" dirty="0" smtClean="0"/>
              <a:t>. </a:t>
            </a:r>
          </a:p>
          <a:p>
            <a:endParaRPr lang="en-GB" dirty="0" smtClean="0"/>
          </a:p>
          <a:p>
            <a:r>
              <a:rPr lang="en-GB" dirty="0" smtClean="0"/>
              <a:t>So here in this picture we have the Drury Lane Theatre Royal. The trouble was that the theatres </a:t>
            </a:r>
            <a:r>
              <a:rPr lang="en-GB" b="1" dirty="0" smtClean="0"/>
              <a:t>kept burning</a:t>
            </a:r>
            <a:r>
              <a:rPr lang="en-GB" b="1" baseline="0" dirty="0" smtClean="0"/>
              <a:t> </a:t>
            </a:r>
            <a:r>
              <a:rPr lang="en-GB" b="1" dirty="0" smtClean="0"/>
              <a:t>down </a:t>
            </a:r>
            <a:r>
              <a:rPr lang="en-GB" dirty="0" smtClean="0"/>
              <a:t>– small wonder when you think of </a:t>
            </a:r>
            <a:r>
              <a:rPr lang="en-GB" b="1" dirty="0" smtClean="0"/>
              <a:t>candles</a:t>
            </a:r>
            <a:r>
              <a:rPr lang="en-GB" dirty="0" smtClean="0"/>
              <a:t> being used in the</a:t>
            </a:r>
            <a:r>
              <a:rPr lang="en-GB" b="1" dirty="0" smtClean="0"/>
              <a:t> footlights</a:t>
            </a:r>
            <a:r>
              <a:rPr lang="en-GB" dirty="0" smtClean="0"/>
              <a:t>. </a:t>
            </a:r>
          </a:p>
          <a:p>
            <a:endParaRPr lang="en-GB" dirty="0" smtClean="0"/>
          </a:p>
          <a:p>
            <a:r>
              <a:rPr lang="en-GB" dirty="0" smtClean="0"/>
              <a:t>Actors like </a:t>
            </a:r>
            <a:r>
              <a:rPr lang="en-GB" b="1" dirty="0" smtClean="0"/>
              <a:t>David Garrick </a:t>
            </a:r>
            <a:r>
              <a:rPr lang="en-GB" dirty="0" smtClean="0"/>
              <a:t>had a huge following.</a:t>
            </a:r>
            <a:r>
              <a:rPr lang="en-GB" baseline="0" dirty="0" smtClean="0"/>
              <a:t> But whereas it was considered an acceptable calling for a man, it was altogether </a:t>
            </a:r>
            <a:r>
              <a:rPr lang="en-GB" b="1" baseline="0" dirty="0" smtClean="0"/>
              <a:t>frowned on for women</a:t>
            </a:r>
            <a:r>
              <a:rPr lang="en-GB" baseline="0" dirty="0" smtClean="0"/>
              <a:t>, and the actresses were often </a:t>
            </a:r>
            <a:r>
              <a:rPr lang="en-GB" b="1" baseline="0" dirty="0" smtClean="0"/>
              <a:t>courtesans who were available for  hire </a:t>
            </a:r>
            <a:r>
              <a:rPr lang="en-GB" baseline="0" dirty="0" smtClean="0"/>
              <a:t>at the end of a performance!</a:t>
            </a:r>
          </a:p>
          <a:p>
            <a:endParaRPr lang="en-GB" baseline="0" dirty="0" smtClean="0"/>
          </a:p>
          <a:p>
            <a:r>
              <a:rPr lang="en-GB" baseline="0" dirty="0" smtClean="0"/>
              <a:t>Richard records going to Covent Garden on </a:t>
            </a:r>
            <a:r>
              <a:rPr lang="en-GB" b="1" baseline="0" dirty="0" smtClean="0"/>
              <a:t>4</a:t>
            </a:r>
            <a:r>
              <a:rPr lang="en-GB" b="1" baseline="30000" dirty="0" smtClean="0"/>
              <a:t>th</a:t>
            </a:r>
            <a:r>
              <a:rPr lang="en-GB" b="1" baseline="0" dirty="0" smtClean="0"/>
              <a:t> March 1768 </a:t>
            </a:r>
            <a:r>
              <a:rPr lang="en-GB" baseline="0" dirty="0" smtClean="0"/>
              <a:t>to see a revival of </a:t>
            </a:r>
            <a:r>
              <a:rPr lang="en-GB" b="1" baseline="0" dirty="0" smtClean="0"/>
              <a:t>Marlowe’s Dr Faustus</a:t>
            </a:r>
            <a:r>
              <a:rPr lang="en-GB" baseline="0" dirty="0" smtClean="0"/>
              <a:t>. With five adults in the party, it cost </a:t>
            </a:r>
            <a:r>
              <a:rPr lang="en-GB" b="1" baseline="0" dirty="0" smtClean="0"/>
              <a:t>15 shillings </a:t>
            </a:r>
            <a:r>
              <a:rPr lang="en-GB" baseline="0" dirty="0" smtClean="0"/>
              <a:t>to go to the play, and he spent another </a:t>
            </a:r>
            <a:r>
              <a:rPr lang="en-GB" b="1" baseline="0" dirty="0" smtClean="0"/>
              <a:t>five pence </a:t>
            </a:r>
            <a:r>
              <a:rPr lang="en-GB" baseline="0" dirty="0" smtClean="0"/>
              <a:t>on macaroons</a:t>
            </a:r>
            <a:r>
              <a:rPr lang="en-GB" baseline="0" smtClean="0"/>
              <a:t>… Richard </a:t>
            </a:r>
            <a:r>
              <a:rPr lang="en-GB" baseline="0" dirty="0" smtClean="0"/>
              <a:t>always did have a very </a:t>
            </a:r>
            <a:r>
              <a:rPr lang="en-GB" b="1" baseline="0" dirty="0" smtClean="0"/>
              <a:t>sweet tooth…</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34</a:t>
            </a:fld>
            <a:endParaRPr lang="en-GB"/>
          </a:p>
        </p:txBody>
      </p:sp>
    </p:spTree>
    <p:extLst>
      <p:ext uri="{BB962C8B-B14F-4D97-AF65-F5344CB8AC3E}">
        <p14:creationId xmlns:p14="http://schemas.microsoft.com/office/powerpoint/2010/main" val="4056007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Rival theatre owners </a:t>
            </a:r>
            <a:r>
              <a:rPr lang="en-GB" dirty="0" smtClean="0"/>
              <a:t>had to get round the restrictions by </a:t>
            </a:r>
            <a:r>
              <a:rPr lang="en-GB" b="1" dirty="0" smtClean="0"/>
              <a:t>using music and dance</a:t>
            </a:r>
            <a:r>
              <a:rPr lang="en-GB" dirty="0" smtClean="0"/>
              <a:t>, with the spoken word taking a </a:t>
            </a:r>
            <a:r>
              <a:rPr lang="en-GB" b="1" dirty="0" smtClean="0"/>
              <a:t>subsidiary role</a:t>
            </a:r>
            <a:r>
              <a:rPr lang="en-GB" dirty="0" smtClean="0"/>
              <a:t>. </a:t>
            </a:r>
          </a:p>
          <a:p>
            <a:endParaRPr lang="en-GB" dirty="0" smtClean="0"/>
          </a:p>
          <a:p>
            <a:r>
              <a:rPr lang="en-GB" dirty="0" smtClean="0"/>
              <a:t>So we had </a:t>
            </a:r>
            <a:r>
              <a:rPr lang="en-GB" b="1" dirty="0" smtClean="0"/>
              <a:t>Dick Sadler </a:t>
            </a:r>
            <a:r>
              <a:rPr lang="en-GB" baseline="0" dirty="0" smtClean="0"/>
              <a:t>who ran </a:t>
            </a:r>
            <a:r>
              <a:rPr lang="en-GB" b="1" baseline="0" dirty="0" smtClean="0"/>
              <a:t>tea rooms </a:t>
            </a:r>
            <a:r>
              <a:rPr lang="en-GB" baseline="0" dirty="0" smtClean="0"/>
              <a:t>out at Islington. He first tried to drum up business by </a:t>
            </a:r>
            <a:r>
              <a:rPr lang="en-GB" b="1" baseline="0" dirty="0" smtClean="0"/>
              <a:t>extolling the virtues </a:t>
            </a:r>
            <a:r>
              <a:rPr lang="en-GB" baseline="0" dirty="0" smtClean="0"/>
              <a:t>of the </a:t>
            </a:r>
            <a:r>
              <a:rPr lang="en-GB" b="1" baseline="0" dirty="0" smtClean="0"/>
              <a:t>Spring Water </a:t>
            </a:r>
            <a:r>
              <a:rPr lang="en-GB" baseline="0" dirty="0" smtClean="0"/>
              <a:t>which he found at the bottom of the garden, (hence </a:t>
            </a:r>
            <a:r>
              <a:rPr lang="en-GB" b="1" baseline="0" dirty="0" err="1" smtClean="0"/>
              <a:t>Sadlers</a:t>
            </a:r>
            <a:r>
              <a:rPr lang="en-GB" b="1" baseline="0" dirty="0" smtClean="0"/>
              <a:t> Wells</a:t>
            </a:r>
            <a:r>
              <a:rPr lang="en-GB" baseline="0" dirty="0" smtClean="0"/>
              <a:t>) but then branched out into pantomime acts, </a:t>
            </a:r>
            <a:r>
              <a:rPr lang="en-GB" b="1" baseline="0" dirty="0" smtClean="0"/>
              <a:t>musicals and dancing.</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35</a:t>
            </a:fld>
            <a:endParaRPr lang="en-GB"/>
          </a:p>
        </p:txBody>
      </p:sp>
    </p:spTree>
    <p:extLst>
      <p:ext uri="{BB962C8B-B14F-4D97-AF65-F5344CB8AC3E}">
        <p14:creationId xmlns:p14="http://schemas.microsoft.com/office/powerpoint/2010/main" val="3777298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a similar vein</a:t>
            </a:r>
            <a:r>
              <a:rPr lang="en-GB" dirty="0" smtClean="0"/>
              <a:t>: the </a:t>
            </a:r>
            <a:r>
              <a:rPr lang="en-GB" b="1" dirty="0" smtClean="0"/>
              <a:t>circus. </a:t>
            </a:r>
            <a:r>
              <a:rPr lang="en-GB" dirty="0" smtClean="0"/>
              <a:t>Here Richard kept the handbill advertising</a:t>
            </a:r>
            <a:r>
              <a:rPr lang="en-GB" baseline="0" dirty="0" smtClean="0"/>
              <a:t> </a:t>
            </a:r>
            <a:r>
              <a:rPr lang="en-GB" b="1" baseline="0" dirty="0" err="1" smtClean="0"/>
              <a:t>Astleys</a:t>
            </a:r>
            <a:r>
              <a:rPr lang="en-GB" b="1" baseline="0" dirty="0" smtClean="0"/>
              <a:t> British Riding School </a:t>
            </a:r>
            <a:r>
              <a:rPr lang="en-GB" b="0" baseline="0" dirty="0" smtClean="0"/>
              <a:t>near Westminster Bridge</a:t>
            </a:r>
            <a:r>
              <a:rPr lang="en-GB" b="1" baseline="0" dirty="0" smtClean="0"/>
              <a:t>,</a:t>
            </a:r>
            <a:r>
              <a:rPr lang="en-GB" baseline="0" dirty="0" smtClean="0"/>
              <a:t> where people thronged to watch exhibitions of </a:t>
            </a:r>
            <a:r>
              <a:rPr lang="en-GB" b="1" baseline="0" dirty="0" smtClean="0"/>
              <a:t>trick riding, juggling on horseback, and so on. </a:t>
            </a:r>
          </a:p>
          <a:p>
            <a:endParaRPr lang="en-GB" b="1" baseline="0" dirty="0" smtClean="0"/>
          </a:p>
          <a:p>
            <a:r>
              <a:rPr lang="en-GB" baseline="0" dirty="0" smtClean="0"/>
              <a:t>Astley was </a:t>
            </a:r>
            <a:r>
              <a:rPr lang="en-GB" sz="1200" kern="1200" dirty="0" smtClean="0">
                <a:solidFill>
                  <a:schemeClr val="tx1"/>
                </a:solidFill>
                <a:effectLst/>
                <a:latin typeface="+mn-lt"/>
                <a:ea typeface="+mn-ea"/>
                <a:cs typeface="+mn-cs"/>
              </a:rPr>
              <a:t>one of </a:t>
            </a:r>
            <a:r>
              <a:rPr lang="en-GB" sz="1200" b="1" kern="1200" dirty="0" smtClean="0">
                <a:solidFill>
                  <a:schemeClr val="tx1"/>
                </a:solidFill>
                <a:effectLst/>
                <a:latin typeface="+mn-lt"/>
                <a:ea typeface="+mn-ea"/>
                <a:cs typeface="+mn-cs"/>
              </a:rPr>
              <a:t>the first </a:t>
            </a:r>
            <a:r>
              <a:rPr lang="en-GB" sz="1200" kern="1200" dirty="0" smtClean="0">
                <a:solidFill>
                  <a:schemeClr val="tx1"/>
                </a:solidFill>
                <a:effectLst/>
                <a:latin typeface="+mn-lt"/>
                <a:ea typeface="+mn-ea"/>
                <a:cs typeface="+mn-cs"/>
              </a:rPr>
              <a:t>to use </a:t>
            </a:r>
            <a:r>
              <a:rPr lang="en-GB" baseline="0" dirty="0" smtClean="0"/>
              <a:t>a </a:t>
            </a:r>
            <a:r>
              <a:rPr lang="en-GB" b="1" baseline="0" dirty="0" smtClean="0"/>
              <a:t>circus Ring </a:t>
            </a:r>
            <a:r>
              <a:rPr lang="en-GB" baseline="0" dirty="0" smtClean="0"/>
              <a:t>having a diameter of 42 feet – the tightest circle at which a horse can turn at speed, and using Centrifugal Force to </a:t>
            </a:r>
            <a:r>
              <a:rPr lang="en-GB" b="1" baseline="0" dirty="0" smtClean="0"/>
              <a:t>keep the rider upright</a:t>
            </a:r>
            <a:r>
              <a:rPr lang="en-GB" baseline="0" dirty="0" smtClean="0"/>
              <a:t>. It is still the standard size of circus ring used today.</a:t>
            </a:r>
          </a:p>
          <a:p>
            <a:endParaRPr lang="en-GB" baseline="0" dirty="0" smtClean="0"/>
          </a:p>
          <a:p>
            <a:r>
              <a:rPr lang="en-GB" b="1" baseline="0" dirty="0" smtClean="0"/>
              <a:t>Sitting in the gallery </a:t>
            </a:r>
            <a:r>
              <a:rPr lang="en-GB" b="0" baseline="0" dirty="0" smtClean="0"/>
              <a:t>set Richard back </a:t>
            </a:r>
            <a:r>
              <a:rPr lang="en-GB" b="1" baseline="0" dirty="0" smtClean="0"/>
              <a:t>two shillings </a:t>
            </a:r>
            <a:r>
              <a:rPr lang="en-GB" baseline="0" dirty="0" smtClean="0"/>
              <a:t>a head, plus of course the cost of a carriage to get him there </a:t>
            </a:r>
            <a:r>
              <a:rPr lang="en-GB" b="1" baseline="0" dirty="0" smtClean="0"/>
              <a:t>(three shillings) </a:t>
            </a:r>
            <a:r>
              <a:rPr lang="en-GB" baseline="0" dirty="0" smtClean="0"/>
              <a:t>and, as usual, macaroons costing </a:t>
            </a:r>
            <a:r>
              <a:rPr lang="en-GB" b="1" baseline="0" dirty="0" smtClean="0"/>
              <a:t>four pence</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36</a:t>
            </a:fld>
            <a:endParaRPr lang="en-GB"/>
          </a:p>
        </p:txBody>
      </p:sp>
    </p:spTree>
    <p:extLst>
      <p:ext uri="{BB962C8B-B14F-4D97-AF65-F5344CB8AC3E}">
        <p14:creationId xmlns:p14="http://schemas.microsoft.com/office/powerpoint/2010/main" val="1926715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this is what it was like </a:t>
            </a:r>
            <a:r>
              <a:rPr lang="en-GB" b="1" dirty="0" smtClean="0"/>
              <a:t>inside </a:t>
            </a:r>
            <a:r>
              <a:rPr lang="en-GB" baseline="0" dirty="0" smtClean="0"/>
              <a:t>Astley’s circus – a </a:t>
            </a:r>
            <a:r>
              <a:rPr lang="en-GB" b="1" baseline="0" dirty="0" smtClean="0"/>
              <a:t>hugely popular venue</a:t>
            </a:r>
            <a:r>
              <a:rPr lang="en-GB" baseline="0" dirty="0" smtClean="0"/>
              <a:t> which was quickly copied by others.</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37</a:t>
            </a:fld>
            <a:endParaRPr lang="en-GB"/>
          </a:p>
        </p:txBody>
      </p:sp>
    </p:spTree>
    <p:extLst>
      <p:ext uri="{BB962C8B-B14F-4D97-AF65-F5344CB8AC3E}">
        <p14:creationId xmlns:p14="http://schemas.microsoft.com/office/powerpoint/2010/main" val="1201315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Astley’s tricks was to </a:t>
            </a:r>
            <a:r>
              <a:rPr lang="en-GB" b="1" dirty="0" smtClean="0"/>
              <a:t>perform a head-stand </a:t>
            </a:r>
            <a:r>
              <a:rPr lang="en-GB" dirty="0" smtClean="0"/>
              <a:t>on the back of a galloping horse, while firing a pistol….</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 also </a:t>
            </a:r>
            <a:r>
              <a:rPr lang="en-GB" b="1" baseline="0" dirty="0" smtClean="0"/>
              <a:t>trained his horse </a:t>
            </a:r>
            <a:r>
              <a:rPr lang="en-GB" baseline="0" dirty="0" smtClean="0"/>
              <a:t>to answer questions by </a:t>
            </a:r>
            <a:r>
              <a:rPr lang="en-GB" b="1" baseline="0" dirty="0" smtClean="0"/>
              <a:t>scraping the ground </a:t>
            </a:r>
            <a:r>
              <a:rPr lang="en-GB" baseline="0" dirty="0" smtClean="0"/>
              <a:t>with either of its front hooves, apparently </a:t>
            </a:r>
            <a:r>
              <a:rPr lang="en-GB" b="1" baseline="0" dirty="0" smtClean="0"/>
              <a:t>answering YES OR NO </a:t>
            </a:r>
            <a:r>
              <a:rPr lang="en-GB" baseline="0" dirty="0" smtClean="0"/>
              <a:t>to questions raised by the audience, or </a:t>
            </a:r>
            <a:r>
              <a:rPr lang="en-GB" b="1" baseline="0" dirty="0" smtClean="0"/>
              <a:t>telling the time</a:t>
            </a:r>
            <a:r>
              <a:rPr lang="en-GB" baseline="0" dirty="0" smtClean="0"/>
              <a:t>.</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38</a:t>
            </a:fld>
            <a:endParaRPr lang="en-GB"/>
          </a:p>
        </p:txBody>
      </p:sp>
    </p:spTree>
    <p:extLst>
      <p:ext uri="{BB962C8B-B14F-4D97-AF65-F5344CB8AC3E}">
        <p14:creationId xmlns:p14="http://schemas.microsoft.com/office/powerpoint/2010/main" val="3767977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Astley was a </a:t>
            </a:r>
            <a:r>
              <a:rPr lang="en-GB" b="1" dirty="0" smtClean="0"/>
              <a:t>wonderful showman </a:t>
            </a:r>
            <a:r>
              <a:rPr lang="en-GB" dirty="0" smtClean="0"/>
              <a:t>and a skilled rider and he also </a:t>
            </a:r>
            <a:r>
              <a:rPr lang="en-GB" b="1" dirty="0" smtClean="0"/>
              <a:t>employed the very best </a:t>
            </a:r>
            <a:r>
              <a:rPr lang="en-GB" dirty="0" smtClean="0"/>
              <a:t>in equestrian performers – here, a man called </a:t>
            </a:r>
            <a:r>
              <a:rPr lang="en-GB" dirty="0" err="1" smtClean="0"/>
              <a:t>Ducrow</a:t>
            </a:r>
            <a:r>
              <a:rPr lang="en-GB" dirty="0" smtClean="0"/>
              <a:t> who presented </a:t>
            </a:r>
            <a:r>
              <a:rPr lang="en-GB" b="1" dirty="0" smtClean="0"/>
              <a:t>tableaus</a:t>
            </a:r>
            <a:r>
              <a:rPr lang="en-GB" dirty="0" smtClean="0"/>
              <a:t> such as this one with the horse bedecked as</a:t>
            </a:r>
            <a:r>
              <a:rPr lang="en-GB" baseline="0" dirty="0" smtClean="0"/>
              <a:t> if it were a man-</a:t>
            </a:r>
            <a:r>
              <a:rPr lang="en-GB" baseline="0" dirty="0" err="1" smtClean="0"/>
              <a:t>o’war</a:t>
            </a:r>
            <a:r>
              <a:rPr lang="en-GB" baseline="0" dirty="0" smtClean="0"/>
              <a:t>. </a:t>
            </a:r>
          </a:p>
          <a:p>
            <a:endParaRPr lang="en-GB" baseline="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39</a:t>
            </a:fld>
            <a:endParaRPr lang="en-GB"/>
          </a:p>
        </p:txBody>
      </p:sp>
    </p:spTree>
    <p:extLst>
      <p:ext uri="{BB962C8B-B14F-4D97-AF65-F5344CB8AC3E}">
        <p14:creationId xmlns:p14="http://schemas.microsoft.com/office/powerpoint/2010/main" val="40679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 name was </a:t>
            </a:r>
            <a:r>
              <a:rPr lang="en-GB" b="1" dirty="0" smtClean="0"/>
              <a:t>RICHARD HALL - born in 1729 and died</a:t>
            </a:r>
            <a:r>
              <a:rPr lang="en-GB" b="1" baseline="0" dirty="0" smtClean="0"/>
              <a:t> in 1801. </a:t>
            </a:r>
          </a:p>
          <a:p>
            <a:r>
              <a:rPr lang="en-GB" baseline="0" dirty="0" smtClean="0"/>
              <a:t>He owned a </a:t>
            </a:r>
            <a:r>
              <a:rPr lang="en-GB" b="1" baseline="0" dirty="0" smtClean="0"/>
              <a:t>shop</a:t>
            </a:r>
            <a:r>
              <a:rPr lang="en-GB" baseline="0" dirty="0" smtClean="0"/>
              <a:t> selling </a:t>
            </a:r>
            <a:r>
              <a:rPr lang="en-GB" b="1" baseline="0" dirty="0" smtClean="0"/>
              <a:t>hosiery</a:t>
            </a:r>
            <a:r>
              <a:rPr lang="en-GB" baseline="0" dirty="0" smtClean="0"/>
              <a:t> at Number </a:t>
            </a:r>
            <a:r>
              <a:rPr lang="en-GB" b="1" baseline="0" dirty="0" smtClean="0"/>
              <a:t>One London </a:t>
            </a:r>
            <a:r>
              <a:rPr lang="en-GB" baseline="0" dirty="0" smtClean="0"/>
              <a:t>Bridge – the </a:t>
            </a:r>
            <a:r>
              <a:rPr lang="en-GB" b="1" baseline="0" dirty="0" smtClean="0"/>
              <a:t>very first </a:t>
            </a:r>
            <a:r>
              <a:rPr lang="en-GB" baseline="0" dirty="0" smtClean="0"/>
              <a:t>shop you came to as you entered the City of London </a:t>
            </a:r>
            <a:r>
              <a:rPr lang="en-GB" b="1" baseline="0" dirty="0" smtClean="0"/>
              <a:t>from the South </a:t>
            </a:r>
            <a:r>
              <a:rPr lang="en-GB" baseline="0" dirty="0" smtClean="0"/>
              <a:t>over the original London Bridge.</a:t>
            </a:r>
          </a:p>
          <a:p>
            <a:endParaRPr lang="en-GB" baseline="0" dirty="0" smtClean="0"/>
          </a:p>
          <a:p>
            <a:r>
              <a:rPr lang="en-GB" baseline="0" dirty="0" smtClean="0"/>
              <a:t>I have his </a:t>
            </a:r>
            <a:r>
              <a:rPr lang="en-GB" b="1" baseline="0" dirty="0" smtClean="0"/>
              <a:t>diaries, his recipes and his note books </a:t>
            </a:r>
            <a:r>
              <a:rPr lang="en-GB" baseline="0" dirty="0" smtClean="0"/>
              <a:t>– as well as his silver cutlery, his chairs, his collections– and </a:t>
            </a:r>
            <a:r>
              <a:rPr lang="en-GB" b="1" baseline="0" dirty="0" smtClean="0"/>
              <a:t>even his school books</a:t>
            </a:r>
            <a:r>
              <a:rPr lang="en-GB"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a:t>
            </a:fld>
            <a:endParaRPr lang="en-GB"/>
          </a:p>
        </p:txBody>
      </p:sp>
    </p:spTree>
    <p:extLst>
      <p:ext uri="{BB962C8B-B14F-4D97-AF65-F5344CB8AC3E}">
        <p14:creationId xmlns:p14="http://schemas.microsoft.com/office/powerpoint/2010/main" val="3197301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was also a </a:t>
            </a:r>
            <a:r>
              <a:rPr lang="en-GB" b="1" dirty="0" smtClean="0"/>
              <a:t>monkey called General </a:t>
            </a:r>
            <a:r>
              <a:rPr lang="en-GB" b="1" dirty="0" err="1" smtClean="0"/>
              <a:t>Jackoo</a:t>
            </a:r>
            <a:r>
              <a:rPr lang="en-GB" b="1" dirty="0" smtClean="0"/>
              <a:t> </a:t>
            </a:r>
            <a:r>
              <a:rPr lang="en-GB" dirty="0" smtClean="0"/>
              <a:t>which</a:t>
            </a:r>
            <a:r>
              <a:rPr lang="en-GB" b="1" dirty="0" smtClean="0"/>
              <a:t> juggled </a:t>
            </a:r>
            <a:r>
              <a:rPr lang="en-GB" dirty="0" smtClean="0"/>
              <a:t>on horseback, </a:t>
            </a:r>
            <a:r>
              <a:rPr lang="en-GB" b="1" dirty="0" smtClean="0"/>
              <a:t>smoked</a:t>
            </a:r>
            <a:r>
              <a:rPr lang="en-GB" dirty="0" smtClean="0"/>
              <a:t> a pipe, and walked a </a:t>
            </a:r>
            <a:r>
              <a:rPr lang="en-GB" b="1" dirty="0" smtClean="0"/>
              <a:t>tightrope</a:t>
            </a:r>
            <a:r>
              <a:rPr lang="en-GB" dirty="0" smtClean="0"/>
              <a:t>! </a:t>
            </a:r>
          </a:p>
          <a:p>
            <a:endParaRPr lang="en-GB" dirty="0" smtClean="0"/>
          </a:p>
          <a:p>
            <a:r>
              <a:rPr lang="en-GB" dirty="0" smtClean="0"/>
              <a:t>Astley is a real </a:t>
            </a:r>
            <a:r>
              <a:rPr lang="en-GB" b="1" dirty="0" smtClean="0"/>
              <a:t>hero of mine </a:t>
            </a:r>
            <a:r>
              <a:rPr lang="en-GB" dirty="0" smtClean="0"/>
              <a:t>– he is</a:t>
            </a:r>
            <a:r>
              <a:rPr lang="en-GB" baseline="0" dirty="0" smtClean="0"/>
              <a:t> generally known as the </a:t>
            </a:r>
            <a:r>
              <a:rPr lang="en-GB" b="1" baseline="0" dirty="0" smtClean="0"/>
              <a:t>founder of the modern circus</a:t>
            </a:r>
            <a:r>
              <a:rPr lang="en-GB" baseline="0" dirty="0" smtClean="0"/>
              <a:t>, and I have just brought out a book about him to mark the bicentenary of his death</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40</a:t>
            </a:fld>
            <a:endParaRPr lang="en-GB"/>
          </a:p>
        </p:txBody>
      </p:sp>
    </p:spTree>
    <p:extLst>
      <p:ext uri="{BB962C8B-B14F-4D97-AF65-F5344CB8AC3E}">
        <p14:creationId xmlns:p14="http://schemas.microsoft.com/office/powerpoint/2010/main" val="2400136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Astley’s shows included </a:t>
            </a:r>
            <a:r>
              <a:rPr lang="en-GB" sz="1200" b="1" kern="1200" dirty="0" smtClean="0">
                <a:solidFill>
                  <a:schemeClr val="tx1"/>
                </a:solidFill>
                <a:effectLst/>
                <a:latin typeface="+mn-lt"/>
                <a:ea typeface="+mn-ea"/>
                <a:cs typeface="+mn-cs"/>
              </a:rPr>
              <a:t>jugglers and acrobats </a:t>
            </a:r>
            <a:r>
              <a:rPr lang="en-GB" sz="1200" kern="1200" dirty="0" smtClean="0">
                <a:solidFill>
                  <a:schemeClr val="tx1"/>
                </a:solidFill>
                <a:effectLst/>
                <a:latin typeface="+mn-lt"/>
                <a:ea typeface="+mn-ea"/>
                <a:cs typeface="+mn-cs"/>
              </a:rPr>
              <a:t>– entertainments otherwise associated with </a:t>
            </a:r>
            <a:r>
              <a:rPr lang="en-GB" sz="1200" b="1" kern="1200" dirty="0" smtClean="0">
                <a:solidFill>
                  <a:schemeClr val="tx1"/>
                </a:solidFill>
                <a:effectLst/>
                <a:latin typeface="+mn-lt"/>
                <a:ea typeface="+mn-ea"/>
                <a:cs typeface="+mn-cs"/>
              </a:rPr>
              <a:t>fairs and travelling shows</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we have Rowlandson’s drawing entitled The </a:t>
            </a:r>
            <a:r>
              <a:rPr lang="en-GB" b="1" baseline="0" dirty="0" smtClean="0"/>
              <a:t>Most Surprising Tumblers </a:t>
            </a:r>
            <a:r>
              <a:rPr lang="en-GB" baseline="0" dirty="0" smtClean="0"/>
              <a:t>in the World</a:t>
            </a:r>
            <a:endParaRPr lang="en-GB" dirty="0" smtClean="0"/>
          </a:p>
          <a:p>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41</a:t>
            </a:fld>
            <a:endParaRPr lang="en-GB"/>
          </a:p>
        </p:txBody>
      </p:sp>
    </p:spTree>
    <p:extLst>
      <p:ext uri="{BB962C8B-B14F-4D97-AF65-F5344CB8AC3E}">
        <p14:creationId xmlns:p14="http://schemas.microsoft.com/office/powerpoint/2010/main" val="1582853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And this is a detail </a:t>
            </a:r>
            <a:r>
              <a:rPr lang="en-GB" b="1" dirty="0" smtClean="0"/>
              <a:t>from a handbill </a:t>
            </a:r>
            <a:r>
              <a:rPr lang="en-GB" dirty="0" smtClean="0"/>
              <a:t>for Southwark Fair, with the </a:t>
            </a:r>
            <a:r>
              <a:rPr lang="en-GB" b="1" dirty="0" smtClean="0"/>
              <a:t>rope</a:t>
            </a:r>
            <a:r>
              <a:rPr lang="en-GB" dirty="0" smtClean="0"/>
              <a:t>-</a:t>
            </a:r>
            <a:r>
              <a:rPr lang="en-GB" b="1" dirty="0" smtClean="0"/>
              <a:t>walker </a:t>
            </a:r>
            <a:r>
              <a:rPr lang="en-GB" b="0" dirty="0" smtClean="0"/>
              <a:t>balancing </a:t>
            </a:r>
            <a:r>
              <a:rPr lang="en-GB" dirty="0" smtClean="0"/>
              <a:t>above a </a:t>
            </a:r>
            <a:r>
              <a:rPr lang="en-GB" b="1" dirty="0" smtClean="0"/>
              <a:t>pit of upturned</a:t>
            </a:r>
            <a:r>
              <a:rPr lang="en-GB" b="1" baseline="0" dirty="0" smtClean="0"/>
              <a:t> swords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so a slip would have been somewhat </a:t>
            </a:r>
            <a:r>
              <a:rPr lang="en-GB" b="1" baseline="0" dirty="0" smtClean="0"/>
              <a:t>hazardous and painful</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42</a:t>
            </a:fld>
            <a:endParaRPr lang="en-GB"/>
          </a:p>
        </p:txBody>
      </p:sp>
    </p:spTree>
    <p:extLst>
      <p:ext uri="{BB962C8B-B14F-4D97-AF65-F5344CB8AC3E}">
        <p14:creationId xmlns:p14="http://schemas.microsoft.com/office/powerpoint/2010/main" val="3666351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Another typical fairground entertainment was the </a:t>
            </a:r>
            <a:r>
              <a:rPr lang="en-GB" b="1" dirty="0" smtClean="0"/>
              <a:t>travelling     Punch and Judy Man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this a sketch</a:t>
            </a:r>
            <a:r>
              <a:rPr lang="en-GB" baseline="0" dirty="0" smtClean="0"/>
              <a:t> by </a:t>
            </a:r>
            <a:r>
              <a:rPr lang="en-GB" dirty="0" err="1" smtClean="0"/>
              <a:t>Thos</a:t>
            </a:r>
            <a:r>
              <a:rPr lang="en-GB" dirty="0" smtClean="0"/>
              <a:t> </a:t>
            </a:r>
            <a:r>
              <a:rPr lang="en-GB" b="1" dirty="0" smtClean="0"/>
              <a:t>Rowlandson</a:t>
            </a:r>
            <a:r>
              <a:rPr lang="en-GB" baseline="0" dirty="0" smtClean="0"/>
              <a:t> from about </a:t>
            </a:r>
            <a:r>
              <a:rPr lang="en-GB" b="1" baseline="0" dirty="0" smtClean="0"/>
              <a:t>1810</a:t>
            </a:r>
            <a:endParaRPr lang="en-GB" b="1" dirty="0" smtClean="0"/>
          </a:p>
          <a:p>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43</a:t>
            </a:fld>
            <a:endParaRPr lang="en-GB"/>
          </a:p>
        </p:txBody>
      </p:sp>
    </p:spTree>
    <p:extLst>
      <p:ext uri="{BB962C8B-B14F-4D97-AF65-F5344CB8AC3E}">
        <p14:creationId xmlns:p14="http://schemas.microsoft.com/office/powerpoint/2010/main" val="2047589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ancestor </a:t>
            </a:r>
            <a:r>
              <a:rPr lang="en-GB" b="1" dirty="0" smtClean="0"/>
              <a:t>loved travelling shows </a:t>
            </a:r>
            <a:r>
              <a:rPr lang="en-GB" dirty="0" smtClean="0"/>
              <a:t>and displays - anything new, especially if it was scientific. From the mid </a:t>
            </a:r>
            <a:r>
              <a:rPr lang="en-GB" b="1" dirty="0" smtClean="0"/>
              <a:t>1780’s onwards</a:t>
            </a:r>
            <a:r>
              <a:rPr lang="en-GB" b="1" baseline="0" dirty="0" smtClean="0"/>
              <a:t> </a:t>
            </a:r>
            <a:r>
              <a:rPr lang="en-GB" baseline="0" dirty="0" smtClean="0"/>
              <a:t>there was always a mad scramble to see </a:t>
            </a:r>
            <a:r>
              <a:rPr lang="en-GB" b="1" baseline="0" dirty="0" smtClean="0"/>
              <a:t>balloons being launched</a:t>
            </a:r>
            <a:r>
              <a:rPr lang="en-GB" baseline="0" dirty="0" smtClean="0"/>
              <a:t>, manned or otherwise. </a:t>
            </a:r>
          </a:p>
          <a:p>
            <a:endParaRPr lang="en-GB" baseline="0" dirty="0" smtClean="0"/>
          </a:p>
          <a:p>
            <a:r>
              <a:rPr lang="en-GB" baseline="0" dirty="0" smtClean="0"/>
              <a:t>This is from an engraving showing the </a:t>
            </a:r>
            <a:r>
              <a:rPr lang="en-GB" b="1" baseline="0" dirty="0" smtClean="0"/>
              <a:t>Swiss</a:t>
            </a:r>
            <a:r>
              <a:rPr lang="en-GB" baseline="0" dirty="0" smtClean="0"/>
              <a:t> </a:t>
            </a:r>
            <a:r>
              <a:rPr lang="en-GB" b="0" baseline="0" dirty="0" smtClean="0"/>
              <a:t>inventor</a:t>
            </a:r>
            <a:r>
              <a:rPr lang="en-GB" b="1" baseline="0" dirty="0" smtClean="0"/>
              <a:t> </a:t>
            </a:r>
            <a:r>
              <a:rPr lang="en-GB" b="1" baseline="0" dirty="0" err="1" smtClean="0"/>
              <a:t>Argand</a:t>
            </a:r>
            <a:r>
              <a:rPr lang="en-GB" b="1" baseline="0" dirty="0" smtClean="0"/>
              <a:t> </a:t>
            </a:r>
            <a:r>
              <a:rPr lang="en-GB" baseline="0" dirty="0" smtClean="0"/>
              <a:t>demonstrating  the </a:t>
            </a:r>
            <a:r>
              <a:rPr lang="en-GB" b="1" baseline="0" dirty="0" smtClean="0"/>
              <a:t>inflation of a balloon </a:t>
            </a:r>
            <a:r>
              <a:rPr lang="en-GB" baseline="0" dirty="0" smtClean="0"/>
              <a:t>to King George III at Windsor Castle in </a:t>
            </a:r>
            <a:r>
              <a:rPr lang="en-GB" b="1" baseline="0" dirty="0" smtClean="0"/>
              <a:t>November 1783</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44</a:t>
            </a:fld>
            <a:endParaRPr lang="en-GB"/>
          </a:p>
        </p:txBody>
      </p:sp>
    </p:spTree>
    <p:extLst>
      <p:ext uri="{BB962C8B-B14F-4D97-AF65-F5344CB8AC3E}">
        <p14:creationId xmlns:p14="http://schemas.microsoft.com/office/powerpoint/2010/main" val="2792690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this, a caricature showing a balloon ascending on the </a:t>
            </a:r>
            <a:r>
              <a:rPr lang="en-GB" b="1" dirty="0" smtClean="0"/>
              <a:t>occasion of the birthday </a:t>
            </a:r>
            <a:r>
              <a:rPr lang="en-GB" dirty="0" smtClean="0"/>
              <a:t>of </a:t>
            </a:r>
            <a:r>
              <a:rPr lang="en-GB" dirty="0" smtClean="0">
                <a:effectLst/>
              </a:rPr>
              <a:t>George, Prince of Wales on 12 </a:t>
            </a:r>
            <a:r>
              <a:rPr lang="en-GB" b="1" dirty="0" smtClean="0">
                <a:effectLst/>
              </a:rPr>
              <a:t>August 1811</a:t>
            </a:r>
            <a:r>
              <a:rPr lang="en-GB" dirty="0" smtClean="0">
                <a:effectLst/>
              </a:rPr>
              <a:t>.</a:t>
            </a:r>
          </a:p>
          <a:p>
            <a:endParaRPr lang="en-GB" dirty="0" smtClean="0">
              <a:effectLst/>
            </a:endParaRPr>
          </a:p>
          <a:p>
            <a:r>
              <a:rPr lang="en-GB" dirty="0" smtClean="0"/>
              <a:t>Occasions like this meant that </a:t>
            </a:r>
            <a:r>
              <a:rPr lang="en-GB" b="1" dirty="0" smtClean="0"/>
              <a:t>pick pockets had a field day </a:t>
            </a:r>
            <a:r>
              <a:rPr lang="en-GB" dirty="0" smtClean="0"/>
              <a:t>– everyone was so busy looking to the heavens that no-one noticed their </a:t>
            </a:r>
            <a:r>
              <a:rPr lang="en-GB" b="1" dirty="0" smtClean="0"/>
              <a:t>wallets disappearing</a:t>
            </a:r>
            <a:r>
              <a:rPr lang="en-GB" dirty="0" smtClean="0"/>
              <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45</a:t>
            </a:fld>
            <a:endParaRPr lang="en-GB"/>
          </a:p>
        </p:txBody>
      </p:sp>
    </p:spTree>
    <p:extLst>
      <p:ext uri="{BB962C8B-B14F-4D97-AF65-F5344CB8AC3E}">
        <p14:creationId xmlns:p14="http://schemas.microsoft.com/office/powerpoint/2010/main" val="3576584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was a </a:t>
            </a:r>
            <a:r>
              <a:rPr lang="en-GB" b="1" dirty="0" smtClean="0"/>
              <a:t>fascination with travelling shows </a:t>
            </a:r>
            <a:r>
              <a:rPr lang="en-GB" dirty="0" smtClean="0"/>
              <a:t>– here in the Talbot Inn in Southwark where my ancestor went</a:t>
            </a:r>
            <a:r>
              <a:rPr lang="en-GB" baseline="0" dirty="0" smtClean="0"/>
              <a:t> to </a:t>
            </a:r>
            <a:r>
              <a:rPr lang="en-GB" dirty="0" smtClean="0"/>
              <a:t>see a </a:t>
            </a:r>
            <a:r>
              <a:rPr lang="en-GB" b="1" dirty="0" smtClean="0"/>
              <a:t>Rhinoceros, a crocodile and a jackal </a:t>
            </a:r>
            <a:r>
              <a:rPr lang="en-GB" dirty="0" smtClean="0"/>
              <a:t>in May 1752. </a:t>
            </a:r>
          </a:p>
          <a:p>
            <a:endParaRPr lang="en-GB" dirty="0" smtClean="0"/>
          </a:p>
          <a:p>
            <a:r>
              <a:rPr lang="en-GB" dirty="0" smtClean="0"/>
              <a:t>The handbill which Richard kept </a:t>
            </a:r>
            <a:r>
              <a:rPr lang="en-GB" b="0" dirty="0" smtClean="0"/>
              <a:t>states “This is to </a:t>
            </a:r>
            <a:r>
              <a:rPr lang="en-GB" b="1" dirty="0" smtClean="0"/>
              <a:t>give notice to all Gentlemen, Ladies…   and Others … </a:t>
            </a:r>
            <a:r>
              <a:rPr lang="en-GB" b="0" dirty="0" smtClean="0"/>
              <a:t>that there is to be seen a </a:t>
            </a:r>
            <a:r>
              <a:rPr lang="en-GB" b="1" dirty="0" smtClean="0"/>
              <a:t>collection of wild </a:t>
            </a:r>
            <a:r>
              <a:rPr lang="en-GB" b="0" dirty="0" smtClean="0"/>
              <a:t>beasts…”!</a:t>
            </a:r>
          </a:p>
          <a:p>
            <a:endParaRPr lang="en-GB" b="1" dirty="0" smtClean="0"/>
          </a:p>
          <a:p>
            <a:r>
              <a:rPr lang="en-GB" b="0" dirty="0" smtClean="0"/>
              <a:t>It’s </a:t>
            </a:r>
            <a:r>
              <a:rPr lang="en-GB" b="1" dirty="0" smtClean="0"/>
              <a:t>hard to imagine </a:t>
            </a:r>
            <a:r>
              <a:rPr lang="en-GB" b="0" dirty="0" smtClean="0"/>
              <a:t>the </a:t>
            </a:r>
            <a:r>
              <a:rPr lang="en-GB" b="1" dirty="0" smtClean="0"/>
              <a:t>cruelty and squalor </a:t>
            </a:r>
            <a:r>
              <a:rPr lang="en-GB" b="0" dirty="0" smtClean="0"/>
              <a:t>of wild animals being </a:t>
            </a:r>
            <a:r>
              <a:rPr lang="en-GB" b="1" dirty="0" smtClean="0"/>
              <a:t>dragged around </a:t>
            </a:r>
            <a:r>
              <a:rPr lang="en-GB" b="0" dirty="0" smtClean="0"/>
              <a:t>from one </a:t>
            </a:r>
            <a:r>
              <a:rPr lang="en-GB" b="1" dirty="0" smtClean="0"/>
              <a:t>public house </a:t>
            </a:r>
            <a:r>
              <a:rPr lang="en-GB" b="0" dirty="0" smtClean="0"/>
              <a:t>to the next!</a:t>
            </a:r>
            <a:endParaRPr lang="en-GB" b="0" dirty="0"/>
          </a:p>
        </p:txBody>
      </p:sp>
      <p:sp>
        <p:nvSpPr>
          <p:cNvPr id="4" name="Slide Number Placeholder 3"/>
          <p:cNvSpPr>
            <a:spLocks noGrp="1"/>
          </p:cNvSpPr>
          <p:nvPr>
            <p:ph type="sldNum" sz="quarter" idx="10"/>
          </p:nvPr>
        </p:nvSpPr>
        <p:spPr/>
        <p:txBody>
          <a:bodyPr/>
          <a:lstStyle/>
          <a:p>
            <a:fld id="{C4EF6C12-0467-420F-BAB3-725802E326B8}" type="slidenum">
              <a:rPr lang="en-GB" smtClean="0"/>
              <a:t>46</a:t>
            </a:fld>
            <a:endParaRPr lang="en-GB"/>
          </a:p>
        </p:txBody>
      </p:sp>
    </p:spTree>
    <p:extLst>
      <p:ext uri="{BB962C8B-B14F-4D97-AF65-F5344CB8AC3E}">
        <p14:creationId xmlns:p14="http://schemas.microsoft.com/office/powerpoint/2010/main" val="2867032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People </a:t>
            </a:r>
            <a:r>
              <a:rPr lang="en-GB" b="1" dirty="0" smtClean="0"/>
              <a:t>flocked to see exotic animals</a:t>
            </a:r>
            <a:r>
              <a:rPr lang="en-GB" dirty="0" smtClean="0"/>
              <a:t>, sometimes</a:t>
            </a:r>
            <a:r>
              <a:rPr lang="en-GB" baseline="0" dirty="0" smtClean="0"/>
              <a:t> kept in </a:t>
            </a:r>
            <a:r>
              <a:rPr lang="en-GB" b="1" baseline="0" dirty="0" smtClean="0"/>
              <a:t>appalling conditions</a:t>
            </a:r>
            <a:r>
              <a:rPr lang="en-GB" baseline="0" dirty="0" smtClean="0"/>
              <a:t>. Here is Exeter ‘Change, in The Strand, where </a:t>
            </a:r>
            <a:r>
              <a:rPr lang="en-GB" b="1" baseline="0" dirty="0" smtClean="0"/>
              <a:t>big cats and primates </a:t>
            </a:r>
            <a:r>
              <a:rPr lang="en-GB" baseline="0" dirty="0" smtClean="0"/>
              <a:t>were kept in tiny cages.</a:t>
            </a:r>
            <a:r>
              <a:rPr lang="en-GB" dirty="0" smtClean="0"/>
              <a:t> </a:t>
            </a:r>
          </a:p>
          <a:p>
            <a:r>
              <a:rPr lang="en-GB" dirty="0" smtClean="0"/>
              <a:t>Pause</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47</a:t>
            </a:fld>
            <a:endParaRPr lang="en-GB"/>
          </a:p>
        </p:txBody>
      </p:sp>
    </p:spTree>
    <p:extLst>
      <p:ext uri="{BB962C8B-B14F-4D97-AF65-F5344CB8AC3E}">
        <p14:creationId xmlns:p14="http://schemas.microsoft.com/office/powerpoint/2010/main" val="1415179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many years the </a:t>
            </a:r>
            <a:r>
              <a:rPr lang="en-GB" b="1" baseline="0" dirty="0" smtClean="0"/>
              <a:t>star of the show</a:t>
            </a:r>
            <a:r>
              <a:rPr lang="en-GB" b="0" baseline="0" dirty="0" smtClean="0"/>
              <a:t> was </a:t>
            </a:r>
            <a:r>
              <a:rPr lang="en-GB" b="1" baseline="0" dirty="0" err="1" smtClean="0"/>
              <a:t>Chunee</a:t>
            </a:r>
            <a:r>
              <a:rPr lang="en-GB" b="1" baseline="0" dirty="0" smtClean="0"/>
              <a:t> the Elephant</a:t>
            </a:r>
            <a:r>
              <a:rPr lang="en-GB" baseline="0" dirty="0" smtClean="0"/>
              <a:t>, 11 feet tall and weighing in at 7 tons, and </a:t>
            </a:r>
            <a:r>
              <a:rPr lang="en-GB" b="1" baseline="0" dirty="0" smtClean="0"/>
              <a:t>kept at Exeter Change until 1826</a:t>
            </a:r>
            <a:r>
              <a:rPr lang="en-GB" baseline="0" dirty="0" smtClean="0"/>
              <a:t>.</a:t>
            </a:r>
            <a:r>
              <a:rPr lang="en-GB" dirty="0" smtClean="0"/>
              <a:t> </a:t>
            </a:r>
          </a:p>
          <a:p>
            <a:r>
              <a:rPr lang="en-GB" dirty="0" smtClean="0"/>
              <a:t>Eventually the elephant became violent and </a:t>
            </a:r>
            <a:r>
              <a:rPr lang="en-GB" b="1" dirty="0" smtClean="0"/>
              <a:t>had to be destroyed</a:t>
            </a:r>
            <a:r>
              <a:rPr lang="en-GB" dirty="0" smtClean="0"/>
              <a:t>. </a:t>
            </a:r>
          </a:p>
          <a:p>
            <a:endParaRPr lang="en-GB" dirty="0" smtClean="0"/>
          </a:p>
          <a:p>
            <a:r>
              <a:rPr lang="en-GB" b="1" dirty="0" smtClean="0"/>
              <a:t>Poison failed</a:t>
            </a:r>
            <a:r>
              <a:rPr lang="en-GB" dirty="0" smtClean="0"/>
              <a:t>, and it took soldiers firing no fewer than </a:t>
            </a:r>
            <a:r>
              <a:rPr lang="en-GB" b="1" dirty="0" smtClean="0"/>
              <a:t>152 musket </a:t>
            </a:r>
            <a:r>
              <a:rPr lang="en-GB" dirty="0" smtClean="0"/>
              <a:t>balls to kill the poor beast, which was finally finished off with a harpoon</a:t>
            </a:r>
            <a:r>
              <a:rPr lang="en-GB" smtClean="0"/>
              <a:t>. </a:t>
            </a:r>
          </a:p>
          <a:p>
            <a:endParaRPr lang="en-GB" dirty="0" smtClean="0"/>
          </a:p>
          <a:p>
            <a:r>
              <a:rPr lang="en-GB" dirty="0" smtClean="0"/>
              <a:t>Public outrage at his treatment led to the formation of the first scientific zoo (the Zoological Society of London) and the </a:t>
            </a:r>
            <a:r>
              <a:rPr lang="en-GB" b="1" dirty="0" smtClean="0"/>
              <a:t>opening of Regents Park Zoo in 1828</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48</a:t>
            </a:fld>
            <a:endParaRPr lang="en-GB"/>
          </a:p>
        </p:txBody>
      </p:sp>
    </p:spTree>
    <p:extLst>
      <p:ext uri="{BB962C8B-B14F-4D97-AF65-F5344CB8AC3E}">
        <p14:creationId xmlns:p14="http://schemas.microsoft.com/office/powerpoint/2010/main" val="2949730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was a </a:t>
            </a:r>
            <a:r>
              <a:rPr lang="en-GB" b="1" dirty="0" smtClean="0"/>
              <a:t>cruel age, </a:t>
            </a:r>
            <a:r>
              <a:rPr lang="en-GB" dirty="0" smtClean="0"/>
              <a:t>especially where animals were concerned. </a:t>
            </a:r>
          </a:p>
          <a:p>
            <a:r>
              <a:rPr lang="en-GB" dirty="0" smtClean="0"/>
              <a:t>Prior to the Cruelty to Animals Act of 1835</a:t>
            </a:r>
            <a:r>
              <a:rPr lang="en-GB" baseline="0" dirty="0" smtClean="0"/>
              <a:t> there was still </a:t>
            </a:r>
            <a:r>
              <a:rPr lang="en-GB" b="1" baseline="0" dirty="0" smtClean="0"/>
              <a:t>bear baiting</a:t>
            </a:r>
            <a:r>
              <a:rPr lang="en-GB" baseline="0" dirty="0" smtClean="0"/>
              <a:t>, and delights such as  betting on how long it would take </a:t>
            </a:r>
            <a:r>
              <a:rPr lang="en-GB" b="1" baseline="0" dirty="0" smtClean="0"/>
              <a:t>a dog to kill a hundred rats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49</a:t>
            </a:fld>
            <a:endParaRPr lang="en-GB"/>
          </a:p>
        </p:txBody>
      </p:sp>
    </p:spTree>
    <p:extLst>
      <p:ext uri="{BB962C8B-B14F-4D97-AF65-F5344CB8AC3E}">
        <p14:creationId xmlns:p14="http://schemas.microsoft.com/office/powerpoint/2010/main" val="194714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when I got</a:t>
            </a:r>
            <a:r>
              <a:rPr lang="en-GB" baseline="0" dirty="0" smtClean="0"/>
              <a:t> married, </a:t>
            </a:r>
            <a:r>
              <a:rPr lang="en-GB" b="1" baseline="0" dirty="0" smtClean="0"/>
              <a:t>my wife was horrified</a:t>
            </a:r>
            <a:r>
              <a:rPr lang="en-GB" baseline="0" dirty="0" smtClean="0"/>
              <a:t> to find that in </a:t>
            </a:r>
            <a:r>
              <a:rPr lang="en-GB" b="1" baseline="0" dirty="0" smtClean="0"/>
              <a:t>addition to getting me</a:t>
            </a:r>
            <a:r>
              <a:rPr lang="en-GB" baseline="0" dirty="0" smtClean="0"/>
              <a:t>, she also got a number of old tea chests and </a:t>
            </a:r>
            <a:r>
              <a:rPr lang="en-GB" b="1" baseline="0" dirty="0" smtClean="0"/>
              <a:t>horse hair trunks </a:t>
            </a:r>
            <a:r>
              <a:rPr lang="en-GB" baseline="0" dirty="0" smtClean="0"/>
              <a:t>like this one, </a:t>
            </a:r>
            <a:r>
              <a:rPr lang="en-GB" b="1" baseline="0" dirty="0" smtClean="0"/>
              <a:t>overflowing</a:t>
            </a:r>
            <a:r>
              <a:rPr lang="en-GB" baseline="0" dirty="0" smtClean="0"/>
              <a:t>  with family papers.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a:t>
            </a:fld>
            <a:endParaRPr lang="en-GB"/>
          </a:p>
        </p:txBody>
      </p:sp>
    </p:spTree>
    <p:extLst>
      <p:ext uri="{BB962C8B-B14F-4D97-AF65-F5344CB8AC3E}">
        <p14:creationId xmlns:p14="http://schemas.microsoft.com/office/powerpoint/2010/main" val="3197301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 as here, </a:t>
            </a:r>
            <a:r>
              <a:rPr lang="en-GB" b="1" dirty="0" smtClean="0"/>
              <a:t>for a lion to kill two dogs </a:t>
            </a:r>
            <a:r>
              <a:rPr lang="en-GB" dirty="0" smtClean="0"/>
              <a:t>put into its cage for the amusement of onlookers.</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50</a:t>
            </a:fld>
            <a:endParaRPr lang="en-GB"/>
          </a:p>
        </p:txBody>
      </p:sp>
    </p:spTree>
    <p:extLst>
      <p:ext uri="{BB962C8B-B14F-4D97-AF65-F5344CB8AC3E}">
        <p14:creationId xmlns:p14="http://schemas.microsoft.com/office/powerpoint/2010/main" val="1619494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Turning to other forms of gambling lets have a look at</a:t>
            </a:r>
            <a:r>
              <a:rPr lang="en-GB" b="1" dirty="0" smtClean="0"/>
              <a:t> cockfighting</a:t>
            </a:r>
            <a:r>
              <a:rPr lang="en-GB" dirty="0" smtClean="0"/>
              <a:t>. Popular since Roman times as shown by this mosaic tile on the right.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51</a:t>
            </a:fld>
            <a:endParaRPr lang="en-GB"/>
          </a:p>
        </p:txBody>
      </p:sp>
    </p:spTree>
    <p:extLst>
      <p:ext uri="{BB962C8B-B14F-4D97-AF65-F5344CB8AC3E}">
        <p14:creationId xmlns:p14="http://schemas.microsoft.com/office/powerpoint/2010/main" val="41583706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was known as a </a:t>
            </a:r>
            <a:r>
              <a:rPr lang="en-GB" b="1" dirty="0" smtClean="0"/>
              <a:t>“ROYAL SPORT” </a:t>
            </a:r>
            <a:r>
              <a:rPr lang="en-GB" dirty="0" smtClean="0"/>
              <a:t>because in previous centuries it had</a:t>
            </a:r>
            <a:r>
              <a:rPr lang="en-GB" baseline="0" dirty="0" smtClean="0"/>
              <a:t> been a favourite of </a:t>
            </a:r>
            <a:r>
              <a:rPr lang="en-GB" b="1" baseline="0" dirty="0" smtClean="0"/>
              <a:t>Tudor monarchs</a:t>
            </a:r>
            <a:r>
              <a:rPr lang="en-GB" baseline="0" dirty="0" smtClean="0"/>
              <a:t>. </a:t>
            </a:r>
            <a:r>
              <a:rPr lang="en-GB" dirty="0" smtClean="0"/>
              <a:t>On the left we have an advertisement from 1754 kept by my</a:t>
            </a:r>
            <a:r>
              <a:rPr lang="en-GB" baseline="0" dirty="0" smtClean="0"/>
              <a:t> ancestor:</a:t>
            </a:r>
            <a:endParaRPr lang="en-GB" dirty="0" smtClean="0"/>
          </a:p>
          <a:p>
            <a:r>
              <a:rPr lang="en-GB" dirty="0" smtClean="0"/>
              <a:t>“At the </a:t>
            </a:r>
            <a:r>
              <a:rPr lang="en-GB" b="1" dirty="0" smtClean="0"/>
              <a:t>Old Red Lion cock-pit </a:t>
            </a:r>
            <a:r>
              <a:rPr lang="en-GB" dirty="0" smtClean="0"/>
              <a:t>the backside of </a:t>
            </a:r>
            <a:r>
              <a:rPr lang="en-GB" dirty="0" err="1" smtClean="0"/>
              <a:t>Grays</a:t>
            </a:r>
            <a:r>
              <a:rPr lang="en-GB" dirty="0" smtClean="0"/>
              <a:t> Inn Walks this present </a:t>
            </a:r>
            <a:r>
              <a:rPr lang="en-GB" b="1" dirty="0" smtClean="0"/>
              <a:t>Monday the 8</a:t>
            </a:r>
            <a:r>
              <a:rPr lang="en-GB" b="1" baseline="30000" dirty="0" smtClean="0"/>
              <a:t>th</a:t>
            </a:r>
            <a:r>
              <a:rPr lang="en-GB" b="1" dirty="0" smtClean="0"/>
              <a:t> </a:t>
            </a:r>
            <a:r>
              <a:rPr lang="en-GB" dirty="0" smtClean="0"/>
              <a:t>of </a:t>
            </a:r>
            <a:r>
              <a:rPr lang="en-GB" b="1" dirty="0" smtClean="0"/>
              <a:t>February</a:t>
            </a:r>
            <a:r>
              <a:rPr lang="en-GB" b="1" baseline="0" dirty="0" smtClean="0"/>
              <a:t> </a:t>
            </a:r>
            <a:r>
              <a:rPr lang="en-GB" b="1" dirty="0" smtClean="0"/>
              <a:t>Will be seen the Royal Sport </a:t>
            </a:r>
            <a:r>
              <a:rPr lang="en-GB" dirty="0" smtClean="0"/>
              <a:t>of Cockfighting”</a:t>
            </a:r>
          </a:p>
          <a:p>
            <a:endParaRPr lang="en-GB" dirty="0" smtClean="0"/>
          </a:p>
          <a:p>
            <a:r>
              <a:rPr lang="en-GB" dirty="0" smtClean="0"/>
              <a:t>In the initial rounds </a:t>
            </a:r>
            <a:r>
              <a:rPr lang="en-GB" b="1" dirty="0" smtClean="0"/>
              <a:t>16 PAIRS  </a:t>
            </a:r>
            <a:r>
              <a:rPr lang="en-GB" dirty="0" smtClean="0"/>
              <a:t>of birds would fight for </a:t>
            </a:r>
            <a:r>
              <a:rPr lang="en-GB" b="1" dirty="0" smtClean="0"/>
              <a:t>2 guineas a battle</a:t>
            </a:r>
            <a:r>
              <a:rPr lang="en-GB" dirty="0" smtClean="0"/>
              <a:t>. The next round would be for </a:t>
            </a:r>
            <a:r>
              <a:rPr lang="en-GB" b="1" dirty="0" smtClean="0"/>
              <a:t>6 guineas </a:t>
            </a:r>
            <a:r>
              <a:rPr lang="en-GB" dirty="0" smtClean="0"/>
              <a:t>and eventually a winner would emerge after </a:t>
            </a:r>
            <a:r>
              <a:rPr lang="en-GB" b="1" dirty="0" smtClean="0"/>
              <a:t>FIVE ROUNDS </a:t>
            </a:r>
            <a:r>
              <a:rPr lang="en-GB" dirty="0" smtClean="0"/>
              <a:t>and win the prize of a </a:t>
            </a:r>
            <a:r>
              <a:rPr lang="en-GB" b="1" dirty="0" smtClean="0"/>
              <a:t>hundred guineas</a:t>
            </a:r>
            <a:r>
              <a:rPr lang="en-GB" dirty="0" smtClean="0"/>
              <a:t>. This was known as a </a:t>
            </a:r>
            <a:r>
              <a:rPr lang="en-GB" b="1" dirty="0" smtClean="0"/>
              <a:t>‘Welch tournament’. </a:t>
            </a:r>
            <a:r>
              <a:rPr lang="en-GB" dirty="0" smtClean="0"/>
              <a:t>The prize money of a few</a:t>
            </a:r>
            <a:r>
              <a:rPr lang="en-GB" baseline="0" dirty="0" smtClean="0"/>
              <a:t> guineas a battle was neither here nor there, the </a:t>
            </a:r>
            <a:r>
              <a:rPr lang="en-GB" b="1" baseline="0" dirty="0" smtClean="0"/>
              <a:t>real money </a:t>
            </a:r>
            <a:r>
              <a:rPr lang="en-GB" b="0" baseline="0" dirty="0" smtClean="0"/>
              <a:t>was to be </a:t>
            </a:r>
            <a:r>
              <a:rPr lang="en-GB" b="1" baseline="0" dirty="0" smtClean="0"/>
              <a:t>made </a:t>
            </a:r>
            <a:r>
              <a:rPr lang="en-GB" baseline="0" dirty="0" smtClean="0"/>
              <a:t>on </a:t>
            </a:r>
            <a:r>
              <a:rPr lang="en-GB" b="1" baseline="0" dirty="0" smtClean="0"/>
              <a:t>SIDE BETS</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52</a:t>
            </a:fld>
            <a:endParaRPr lang="en-GB"/>
          </a:p>
        </p:txBody>
      </p:sp>
    </p:spTree>
    <p:extLst>
      <p:ext uri="{BB962C8B-B14F-4D97-AF65-F5344CB8AC3E}">
        <p14:creationId xmlns:p14="http://schemas.microsoft.com/office/powerpoint/2010/main" val="3794721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the right is a picture by William </a:t>
            </a:r>
            <a:r>
              <a:rPr lang="en-GB" b="1" dirty="0" smtClean="0"/>
              <a:t>Hogarth</a:t>
            </a:r>
            <a:r>
              <a:rPr lang="en-GB" b="1" baseline="0" dirty="0" smtClean="0"/>
              <a:t> </a:t>
            </a:r>
            <a:r>
              <a:rPr lang="en-GB" baseline="0" dirty="0" smtClean="0"/>
              <a:t>entitled</a:t>
            </a:r>
            <a:r>
              <a:rPr lang="en-GB" dirty="0" smtClean="0"/>
              <a:t> </a:t>
            </a:r>
            <a:r>
              <a:rPr lang="en-GB" b="1" dirty="0" smtClean="0"/>
              <a:t>The Cock Fight</a:t>
            </a:r>
          </a:p>
          <a:p>
            <a:r>
              <a:rPr lang="en-GB" sz="1200" kern="1200" dirty="0" smtClean="0">
                <a:solidFill>
                  <a:schemeClr val="tx1"/>
                </a:solidFill>
                <a:effectLst/>
                <a:latin typeface="+mn-lt"/>
                <a:ea typeface="+mn-ea"/>
                <a:cs typeface="+mn-cs"/>
              </a:rPr>
              <a:t>The birds themselves were fitted with </a:t>
            </a:r>
            <a:r>
              <a:rPr lang="en-GB" sz="1200" b="1" kern="1200" dirty="0" smtClean="0">
                <a:solidFill>
                  <a:schemeClr val="tx1"/>
                </a:solidFill>
                <a:effectLst/>
                <a:latin typeface="+mn-lt"/>
                <a:ea typeface="+mn-ea"/>
                <a:cs typeface="+mn-cs"/>
              </a:rPr>
              <a:t>lethally sharp blades </a:t>
            </a:r>
            <a:r>
              <a:rPr lang="en-GB" sz="1200" b="0" kern="1200" dirty="0" smtClean="0">
                <a:solidFill>
                  <a:schemeClr val="tx1"/>
                </a:solidFill>
                <a:effectLst/>
                <a:latin typeface="+mn-lt"/>
                <a:ea typeface="+mn-ea"/>
                <a:cs typeface="+mn-cs"/>
              </a:rPr>
              <a:t>like the one on the </a:t>
            </a:r>
            <a:r>
              <a:rPr lang="en-GB" sz="1200" b="1" kern="1200" dirty="0" smtClean="0">
                <a:solidFill>
                  <a:schemeClr val="tx1"/>
                </a:solidFill>
                <a:effectLst/>
                <a:latin typeface="+mn-lt"/>
                <a:ea typeface="+mn-ea"/>
                <a:cs typeface="+mn-cs"/>
              </a:rPr>
              <a:t>left, </a:t>
            </a:r>
            <a:r>
              <a:rPr lang="en-GB" sz="1200" kern="1200" dirty="0" smtClean="0">
                <a:solidFill>
                  <a:schemeClr val="tx1"/>
                </a:solidFill>
                <a:effectLst/>
                <a:latin typeface="+mn-lt"/>
                <a:ea typeface="+mn-ea"/>
                <a:cs typeface="+mn-cs"/>
              </a:rPr>
              <a:t>designed to inflict damage on the opponent. </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53</a:t>
            </a:fld>
            <a:endParaRPr lang="en-GB"/>
          </a:p>
        </p:txBody>
      </p:sp>
    </p:spTree>
    <p:extLst>
      <p:ext uri="{BB962C8B-B14F-4D97-AF65-F5344CB8AC3E}">
        <p14:creationId xmlns:p14="http://schemas.microsoft.com/office/powerpoint/2010/main" val="2571516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let’s look at the </a:t>
            </a:r>
            <a:r>
              <a:rPr lang="en-GB" b="1" dirty="0" smtClean="0"/>
              <a:t>noble art of fisticuffs</a:t>
            </a:r>
            <a:r>
              <a:rPr lang="en-GB" dirty="0" smtClean="0"/>
              <a:t>! As you will</a:t>
            </a:r>
            <a:r>
              <a:rPr lang="en-GB" baseline="0" dirty="0" smtClean="0"/>
              <a:t> see from this picture there were bouts involving women (Hugely popular with male onlookers because the combatants generally exposed </a:t>
            </a:r>
            <a:r>
              <a:rPr lang="en-GB" b="1" baseline="0" dirty="0" smtClean="0"/>
              <a:t>more and more flesh </a:t>
            </a:r>
            <a:r>
              <a:rPr lang="en-GB" baseline="0" dirty="0" smtClean="0"/>
              <a:t>as the fight went on and clothing </a:t>
            </a:r>
            <a:r>
              <a:rPr lang="en-GB" b="1" baseline="0" dirty="0" smtClean="0"/>
              <a:t>got ripped</a:t>
            </a:r>
            <a:r>
              <a:rPr lang="en-GB" baseline="0" dirty="0" smtClean="0"/>
              <a:t>!).</a:t>
            </a:r>
          </a:p>
          <a:p>
            <a:r>
              <a:rPr lang="en-GB" baseline="0" dirty="0" smtClean="0"/>
              <a:t> </a:t>
            </a:r>
          </a:p>
          <a:p>
            <a:r>
              <a:rPr lang="en-GB" baseline="0" dirty="0" smtClean="0"/>
              <a:t>The picture is of Elizabeth Stock, who styled herself as the “</a:t>
            </a:r>
            <a:r>
              <a:rPr lang="en-GB" b="1" baseline="0" dirty="0" smtClean="0"/>
              <a:t>European Championess</a:t>
            </a:r>
            <a:r>
              <a:rPr lang="en-GB" baseline="0" dirty="0" smtClean="0"/>
              <a:t>”</a:t>
            </a:r>
          </a:p>
        </p:txBody>
      </p:sp>
      <p:sp>
        <p:nvSpPr>
          <p:cNvPr id="4" name="Slide Number Placeholder 3"/>
          <p:cNvSpPr>
            <a:spLocks noGrp="1"/>
          </p:cNvSpPr>
          <p:nvPr>
            <p:ph type="sldNum" sz="quarter" idx="10"/>
          </p:nvPr>
        </p:nvSpPr>
        <p:spPr/>
        <p:txBody>
          <a:bodyPr/>
          <a:lstStyle/>
          <a:p>
            <a:fld id="{C4EF6C12-0467-420F-BAB3-725802E326B8}" type="slidenum">
              <a:rPr lang="en-GB" smtClean="0"/>
              <a:t>54</a:t>
            </a:fld>
            <a:endParaRPr lang="en-GB"/>
          </a:p>
        </p:txBody>
      </p:sp>
    </p:spTree>
    <p:extLst>
      <p:ext uri="{BB962C8B-B14F-4D97-AF65-F5344CB8AC3E}">
        <p14:creationId xmlns:p14="http://schemas.microsoft.com/office/powerpoint/2010/main" val="924160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  were very few rules  - </a:t>
            </a:r>
            <a:r>
              <a:rPr lang="en-GB" b="1" baseline="0" dirty="0" smtClean="0"/>
              <a:t>“no biting or gouging” </a:t>
            </a:r>
            <a:r>
              <a:rPr lang="en-GB" baseline="0" dirty="0" smtClean="0"/>
              <a:t>was about as far as it got to being controlled – so it was more like </a:t>
            </a:r>
            <a:r>
              <a:rPr lang="en-GB" b="1" baseline="0" dirty="0" smtClean="0"/>
              <a:t>kick boxing with grappling</a:t>
            </a:r>
            <a:r>
              <a:rPr lang="en-GB" baseline="0" dirty="0" smtClean="0"/>
              <a:t>. </a:t>
            </a:r>
          </a:p>
          <a:p>
            <a:endParaRPr lang="en-GB" baseline="0" dirty="0" smtClean="0"/>
          </a:p>
          <a:p>
            <a:r>
              <a:rPr lang="en-GB" baseline="0" dirty="0" smtClean="0"/>
              <a:t>So in this picture you can see the </a:t>
            </a:r>
            <a:r>
              <a:rPr lang="en-GB" b="1" baseline="0" dirty="0" smtClean="0"/>
              <a:t>boxers wrestling each </a:t>
            </a:r>
            <a:r>
              <a:rPr lang="en-GB" baseline="0" dirty="0" smtClean="0"/>
              <a:t>other trying to get in a punch – the idea of </a:t>
            </a:r>
            <a:r>
              <a:rPr lang="en-GB" b="1" baseline="0" dirty="0" smtClean="0"/>
              <a:t>jabbing away </a:t>
            </a:r>
            <a:r>
              <a:rPr lang="en-GB" baseline="0" dirty="0" smtClean="0"/>
              <a:t>from a distance, or </a:t>
            </a:r>
            <a:r>
              <a:rPr lang="en-GB" b="1" baseline="0" dirty="0" smtClean="0"/>
              <a:t>using footwork </a:t>
            </a:r>
            <a:r>
              <a:rPr lang="en-GB" baseline="0" dirty="0" smtClean="0"/>
              <a:t>to move back and forth, didn’t develop until much later in the century. </a:t>
            </a:r>
          </a:p>
          <a:p>
            <a:endParaRPr lang="en-GB" baseline="0" dirty="0" smtClean="0"/>
          </a:p>
          <a:p>
            <a:r>
              <a:rPr lang="en-GB" baseline="0" dirty="0" smtClean="0"/>
              <a:t>In the early days they just </a:t>
            </a:r>
            <a:r>
              <a:rPr lang="en-GB" b="1" baseline="0" dirty="0" smtClean="0"/>
              <a:t>slugged it out    </a:t>
            </a:r>
            <a:r>
              <a:rPr lang="en-GB" baseline="0" dirty="0" smtClean="0"/>
              <a:t>for hour after hour!</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55</a:t>
            </a:fld>
            <a:endParaRPr lang="en-GB"/>
          </a:p>
        </p:txBody>
      </p:sp>
    </p:spTree>
    <p:extLst>
      <p:ext uri="{BB962C8B-B14F-4D97-AF65-F5344CB8AC3E}">
        <p14:creationId xmlns:p14="http://schemas.microsoft.com/office/powerpoint/2010/main" val="22998531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time </a:t>
            </a:r>
            <a:r>
              <a:rPr lang="en-GB" sz="1200" b="1" kern="1200" dirty="0" smtClean="0">
                <a:solidFill>
                  <a:schemeClr val="tx1"/>
                </a:solidFill>
                <a:effectLst/>
                <a:latin typeface="+mn-lt"/>
                <a:ea typeface="+mn-ea"/>
                <a:cs typeface="+mn-cs"/>
              </a:rPr>
              <a:t>rules did get introduced</a:t>
            </a:r>
            <a:r>
              <a:rPr lang="en-GB" sz="1200" kern="1200" dirty="0" smtClean="0">
                <a:solidFill>
                  <a:schemeClr val="tx1"/>
                </a:solidFill>
                <a:effectLst/>
                <a:latin typeface="+mn-lt"/>
                <a:ea typeface="+mn-ea"/>
                <a:cs typeface="+mn-cs"/>
              </a:rPr>
              <a:t>. The </a:t>
            </a:r>
            <a:r>
              <a:rPr lang="en-GB" sz="1200" kern="1200" dirty="0" err="1" smtClean="0">
                <a:solidFill>
                  <a:schemeClr val="tx1"/>
                </a:solidFill>
                <a:effectLst/>
                <a:latin typeface="+mn-lt"/>
                <a:ea typeface="+mn-ea"/>
                <a:cs typeface="+mn-cs"/>
              </a:rPr>
              <a:t>Yorkshireman</a:t>
            </a:r>
            <a:r>
              <a:rPr lang="en-GB" sz="1200" kern="1200" dirty="0" smtClean="0">
                <a:solidFill>
                  <a:schemeClr val="tx1"/>
                </a:solidFill>
                <a:effectLst/>
                <a:latin typeface="+mn-lt"/>
                <a:ea typeface="+mn-ea"/>
                <a:cs typeface="+mn-cs"/>
              </a:rPr>
              <a:t> George Stevenson, had fought the </a:t>
            </a:r>
            <a:r>
              <a:rPr lang="en-GB" sz="1200" b="1" kern="1200" dirty="0" smtClean="0">
                <a:solidFill>
                  <a:schemeClr val="tx1"/>
                </a:solidFill>
                <a:effectLst/>
                <a:latin typeface="+mn-lt"/>
                <a:ea typeface="+mn-ea"/>
                <a:cs typeface="+mn-cs"/>
              </a:rPr>
              <a:t>English champion Jack Broughton </a:t>
            </a:r>
            <a:r>
              <a:rPr lang="en-GB" sz="1200" kern="1200" dirty="0" smtClean="0">
                <a:solidFill>
                  <a:schemeClr val="tx1"/>
                </a:solidFill>
                <a:effectLst/>
                <a:latin typeface="+mn-lt"/>
                <a:ea typeface="+mn-ea"/>
                <a:cs typeface="+mn-cs"/>
              </a:rPr>
              <a:t>in February 1741. This was  in a </a:t>
            </a:r>
            <a:r>
              <a:rPr lang="en-GB" sz="1200" b="1" kern="1200" dirty="0" smtClean="0">
                <a:solidFill>
                  <a:schemeClr val="tx1"/>
                </a:solidFill>
                <a:effectLst/>
                <a:latin typeface="+mn-lt"/>
                <a:ea typeface="+mn-ea"/>
                <a:cs typeface="+mn-cs"/>
              </a:rPr>
              <a:t>fairground booth </a:t>
            </a:r>
            <a:r>
              <a:rPr lang="en-GB" sz="1200" kern="1200" dirty="0" smtClean="0">
                <a:solidFill>
                  <a:schemeClr val="tx1"/>
                </a:solidFill>
                <a:effectLst/>
                <a:latin typeface="+mn-lt"/>
                <a:ea typeface="+mn-ea"/>
                <a:cs typeface="+mn-cs"/>
              </a:rPr>
              <a:t>on </a:t>
            </a:r>
            <a:r>
              <a:rPr lang="en-GB" sz="1200" b="1" kern="1200" dirty="0" smtClean="0">
                <a:solidFill>
                  <a:schemeClr val="tx1"/>
                </a:solidFill>
                <a:effectLst/>
                <a:latin typeface="+mn-lt"/>
                <a:ea typeface="+mn-ea"/>
                <a:cs typeface="+mn-cs"/>
              </a:rPr>
              <a:t>Tottenham Court Road</a:t>
            </a:r>
            <a:r>
              <a:rPr lang="en-GB" sz="1200" kern="1200" dirty="0" smtClean="0">
                <a:solidFill>
                  <a:schemeClr val="tx1"/>
                </a:solidFill>
                <a:effectLst/>
                <a:latin typeface="+mn-lt"/>
                <a:ea typeface="+mn-ea"/>
                <a:cs typeface="+mn-cs"/>
              </a:rPr>
              <a:t>. Unfortunately, Stevenson died a few days after his 45-minute fight, as a </a:t>
            </a:r>
            <a:r>
              <a:rPr lang="en-GB" sz="1200" kern="1200" baseline="0" dirty="0" smtClean="0">
                <a:solidFill>
                  <a:schemeClr val="tx1"/>
                </a:solidFill>
                <a:effectLst/>
                <a:latin typeface="+mn-lt"/>
                <a:ea typeface="+mn-ea"/>
                <a:cs typeface="+mn-cs"/>
              </a:rPr>
              <a:t> </a:t>
            </a:r>
            <a:r>
              <a:rPr lang="en-GB" sz="1200" b="1" kern="1200" baseline="0" dirty="0" smtClean="0">
                <a:solidFill>
                  <a:schemeClr val="tx1"/>
                </a:solidFill>
                <a:effectLst/>
                <a:latin typeface="+mn-lt"/>
                <a:ea typeface="+mn-ea"/>
                <a:cs typeface="+mn-cs"/>
              </a:rPr>
              <a:t>result of the injuries which he had sustained</a:t>
            </a:r>
            <a:r>
              <a:rPr lang="en-GB" sz="1200" kern="1200" baseline="0" dirty="0" smtClean="0">
                <a:solidFill>
                  <a:schemeClr val="tx1"/>
                </a:solidFill>
                <a:effectLst/>
                <a:latin typeface="+mn-lt"/>
                <a:ea typeface="+mn-ea"/>
                <a:cs typeface="+mn-cs"/>
              </a:rPr>
              <a:t>. Broughton was very upset by the death</a:t>
            </a:r>
            <a:r>
              <a:rPr lang="en-GB" sz="1200" kern="1200" dirty="0" smtClean="0">
                <a:solidFill>
                  <a:schemeClr val="tx1"/>
                </a:solidFill>
                <a:effectLst/>
                <a:latin typeface="+mn-lt"/>
                <a:ea typeface="+mn-ea"/>
                <a:cs typeface="+mn-cs"/>
              </a:rPr>
              <a:t> and this caused him to draw up a code of rules in order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to </a:t>
            </a:r>
            <a:r>
              <a:rPr lang="en-GB" sz="1200" b="1" kern="1200" dirty="0" smtClean="0">
                <a:solidFill>
                  <a:schemeClr val="tx1"/>
                </a:solidFill>
                <a:effectLst/>
                <a:latin typeface="+mn-lt"/>
                <a:ea typeface="+mn-ea"/>
                <a:cs typeface="+mn-cs"/>
              </a:rPr>
              <a:t>prevent a recurrence</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Published in August 1743, 'Broughton's Rules' </a:t>
            </a:r>
            <a:r>
              <a:rPr lang="en-GB" sz="1200" b="1" kern="1200" dirty="0" smtClean="0">
                <a:solidFill>
                  <a:schemeClr val="tx1"/>
                </a:solidFill>
                <a:effectLst/>
                <a:latin typeface="+mn-lt"/>
                <a:ea typeface="+mn-ea"/>
                <a:cs typeface="+mn-cs"/>
              </a:rPr>
              <a:t>were intended to apply to all bare-knuckle Prize fights </a:t>
            </a:r>
            <a:r>
              <a:rPr lang="en-GB" sz="1200" kern="1200" dirty="0" smtClean="0">
                <a:solidFill>
                  <a:schemeClr val="tx1"/>
                </a:solidFill>
                <a:effectLst/>
                <a:latin typeface="+mn-lt"/>
                <a:ea typeface="+mn-ea"/>
                <a:cs typeface="+mn-cs"/>
              </a:rPr>
              <a:t>and included 'That </a:t>
            </a:r>
            <a:r>
              <a:rPr lang="en-GB" sz="1200" b="1" kern="1200" dirty="0" smtClean="0">
                <a:solidFill>
                  <a:schemeClr val="tx1"/>
                </a:solidFill>
                <a:effectLst/>
                <a:latin typeface="+mn-lt"/>
                <a:ea typeface="+mn-ea"/>
                <a:cs typeface="+mn-cs"/>
              </a:rPr>
              <a:t>no person is to hit his adversary when he is down</a:t>
            </a:r>
            <a:r>
              <a:rPr lang="en-GB" sz="1200" kern="1200" dirty="0" smtClean="0">
                <a:solidFill>
                  <a:schemeClr val="tx1"/>
                </a:solidFill>
                <a:effectLst/>
                <a:latin typeface="+mn-lt"/>
                <a:ea typeface="+mn-ea"/>
                <a:cs typeface="+mn-cs"/>
              </a:rPr>
              <a:t>, or seize him by the ham, the breeches, or any part below the waist; </a:t>
            </a:r>
            <a:r>
              <a:rPr lang="en-GB" sz="1200" b="1" kern="1200" dirty="0" smtClean="0">
                <a:solidFill>
                  <a:schemeClr val="tx1"/>
                </a:solidFill>
                <a:effectLst/>
                <a:latin typeface="+mn-lt"/>
                <a:ea typeface="+mn-ea"/>
                <a:cs typeface="+mn-cs"/>
              </a:rPr>
              <a:t>a man on his knees to be reckoned down</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Otherwise much was left to the </a:t>
            </a:r>
            <a:r>
              <a:rPr lang="en-GB" sz="1200" b="1" kern="1200" dirty="0" smtClean="0">
                <a:solidFill>
                  <a:schemeClr val="tx1"/>
                </a:solidFill>
                <a:effectLst/>
                <a:latin typeface="+mn-lt"/>
                <a:ea typeface="+mn-ea"/>
                <a:cs typeface="+mn-cs"/>
              </a:rPr>
              <a:t>discretion</a:t>
            </a:r>
            <a:r>
              <a:rPr lang="en-GB" sz="1200" kern="1200" dirty="0" smtClean="0">
                <a:solidFill>
                  <a:schemeClr val="tx1"/>
                </a:solidFill>
                <a:effectLst/>
                <a:latin typeface="+mn-lt"/>
                <a:ea typeface="+mn-ea"/>
                <a:cs typeface="+mn-cs"/>
              </a:rPr>
              <a:t> of referees. Rounds were </a:t>
            </a:r>
            <a:r>
              <a:rPr lang="en-GB" sz="1200" b="1" kern="1200" dirty="0" smtClean="0">
                <a:solidFill>
                  <a:schemeClr val="tx1"/>
                </a:solidFill>
                <a:effectLst/>
                <a:latin typeface="+mn-lt"/>
                <a:ea typeface="+mn-ea"/>
                <a:cs typeface="+mn-cs"/>
              </a:rPr>
              <a:t>not of a fixed length </a:t>
            </a:r>
            <a:r>
              <a:rPr lang="en-GB" sz="1200" kern="1200" dirty="0" smtClean="0">
                <a:solidFill>
                  <a:schemeClr val="tx1"/>
                </a:solidFill>
                <a:effectLst/>
                <a:latin typeface="+mn-lt"/>
                <a:ea typeface="+mn-ea"/>
                <a:cs typeface="+mn-cs"/>
              </a:rPr>
              <a:t>but continued until one of the fighters was knocked or thrown to the ground, after which those in his corner were allowed </a:t>
            </a:r>
            <a:r>
              <a:rPr lang="en-GB" sz="1200" b="1" kern="1200" dirty="0" smtClean="0">
                <a:solidFill>
                  <a:schemeClr val="tx1"/>
                </a:solidFill>
                <a:effectLst/>
                <a:latin typeface="+mn-lt"/>
                <a:ea typeface="+mn-ea"/>
                <a:cs typeface="+mn-cs"/>
              </a:rPr>
              <a:t>30 </a:t>
            </a:r>
            <a:r>
              <a:rPr lang="en-GB" sz="1200" b="0" kern="1200" dirty="0" smtClean="0">
                <a:solidFill>
                  <a:schemeClr val="tx1"/>
                </a:solidFill>
                <a:effectLst/>
                <a:latin typeface="+mn-lt"/>
                <a:ea typeface="+mn-ea"/>
                <a:cs typeface="+mn-cs"/>
              </a:rPr>
              <a:t>seconds to </a:t>
            </a:r>
            <a:r>
              <a:rPr lang="en-GB" sz="1200" b="1" kern="1200" dirty="0" smtClean="0">
                <a:solidFill>
                  <a:schemeClr val="tx1"/>
                </a:solidFill>
                <a:effectLst/>
                <a:latin typeface="+mn-lt"/>
                <a:ea typeface="+mn-ea"/>
                <a:cs typeface="+mn-cs"/>
              </a:rPr>
              <a:t>get him up to scratch – a line drawn across the middle of the ring </a:t>
            </a:r>
            <a:r>
              <a:rPr lang="en-GB" sz="1200" kern="1200" dirty="0" smtClean="0">
                <a:solidFill>
                  <a:schemeClr val="tx1"/>
                </a:solidFill>
                <a:effectLst/>
                <a:latin typeface="+mn-lt"/>
                <a:ea typeface="+mn-ea"/>
                <a:cs typeface="+mn-cs"/>
              </a:rPr>
              <a:t>– failing which his opponent was declared the victor.</a:t>
            </a:r>
          </a:p>
        </p:txBody>
      </p:sp>
      <p:sp>
        <p:nvSpPr>
          <p:cNvPr id="4" name="Slide Number Placeholder 3"/>
          <p:cNvSpPr>
            <a:spLocks noGrp="1"/>
          </p:cNvSpPr>
          <p:nvPr>
            <p:ph type="sldNum" sz="quarter" idx="10"/>
          </p:nvPr>
        </p:nvSpPr>
        <p:spPr/>
        <p:txBody>
          <a:bodyPr/>
          <a:lstStyle/>
          <a:p>
            <a:fld id="{C4EF6C12-0467-420F-BAB3-725802E326B8}" type="slidenum">
              <a:rPr lang="en-GB" smtClean="0"/>
              <a:t>56</a:t>
            </a:fld>
            <a:endParaRPr lang="en-GB"/>
          </a:p>
        </p:txBody>
      </p:sp>
    </p:spTree>
    <p:extLst>
      <p:ext uri="{BB962C8B-B14F-4D97-AF65-F5344CB8AC3E}">
        <p14:creationId xmlns:p14="http://schemas.microsoft.com/office/powerpoint/2010/main" val="2101439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Broughton's rules were </a:t>
            </a:r>
            <a:r>
              <a:rPr lang="en-GB" sz="1200" b="1" kern="1200" dirty="0" smtClean="0">
                <a:solidFill>
                  <a:schemeClr val="tx1"/>
                </a:solidFill>
                <a:effectLst/>
                <a:latin typeface="+mn-lt"/>
                <a:ea typeface="+mn-ea"/>
                <a:cs typeface="+mn-cs"/>
              </a:rPr>
              <a:t>universally used for nearly one hundred years</a:t>
            </a:r>
            <a:r>
              <a:rPr lang="en-GB" sz="1200" kern="1200" dirty="0" smtClean="0">
                <a:solidFill>
                  <a:schemeClr val="tx1"/>
                </a:solidFill>
                <a:effectLst/>
                <a:latin typeface="+mn-lt"/>
                <a:ea typeface="+mn-ea"/>
                <a:cs typeface="+mn-cs"/>
              </a:rPr>
              <a:t>. He was perhaps the </a:t>
            </a:r>
            <a:r>
              <a:rPr lang="en-GB" sz="1200" b="1" kern="1200" dirty="0" smtClean="0">
                <a:solidFill>
                  <a:schemeClr val="tx1"/>
                </a:solidFill>
                <a:effectLst/>
                <a:latin typeface="+mn-lt"/>
                <a:ea typeface="+mn-ea"/>
                <a:cs typeface="+mn-cs"/>
              </a:rPr>
              <a:t>first man </a:t>
            </a:r>
            <a:r>
              <a:rPr lang="en-GB" sz="1200" kern="1200" dirty="0" smtClean="0">
                <a:solidFill>
                  <a:schemeClr val="tx1"/>
                </a:solidFill>
                <a:effectLst/>
                <a:latin typeface="+mn-lt"/>
                <a:ea typeface="+mn-ea"/>
                <a:cs typeface="+mn-cs"/>
              </a:rPr>
              <a:t>who could justify his claim to be the </a:t>
            </a:r>
            <a:r>
              <a:rPr lang="en-GB" sz="1200" b="1" kern="1200" dirty="0" smtClean="0">
                <a:solidFill>
                  <a:schemeClr val="tx1"/>
                </a:solidFill>
                <a:effectLst/>
                <a:latin typeface="+mn-lt"/>
                <a:ea typeface="+mn-ea"/>
                <a:cs typeface="+mn-cs"/>
              </a:rPr>
              <a:t>British Champion</a:t>
            </a:r>
            <a:r>
              <a:rPr lang="en-GB" sz="1200" kern="1200" dirty="0" smtClean="0">
                <a:solidFill>
                  <a:schemeClr val="tx1"/>
                </a:solidFill>
                <a:effectLst/>
                <a:latin typeface="+mn-lt"/>
                <a:ea typeface="+mn-ea"/>
                <a:cs typeface="+mn-cs"/>
              </a:rPr>
              <a:t>, a title he held for many years.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Broughton  </a:t>
            </a:r>
            <a:r>
              <a:rPr lang="en-GB" sz="1200" b="1" kern="1200" dirty="0" smtClean="0">
                <a:solidFill>
                  <a:schemeClr val="tx1"/>
                </a:solidFill>
                <a:effectLst/>
                <a:latin typeface="+mn-lt"/>
                <a:ea typeface="+mn-ea"/>
                <a:cs typeface="+mn-cs"/>
              </a:rPr>
              <a:t>became wealthy </a:t>
            </a:r>
            <a:r>
              <a:rPr lang="en-GB" sz="1200" kern="1200" dirty="0" smtClean="0">
                <a:solidFill>
                  <a:schemeClr val="tx1"/>
                </a:solidFill>
                <a:effectLst/>
                <a:latin typeface="+mn-lt"/>
                <a:ea typeface="+mn-ea"/>
                <a:cs typeface="+mn-cs"/>
              </a:rPr>
              <a:t>training</a:t>
            </a:r>
            <a:r>
              <a:rPr lang="en-GB" sz="1200" kern="1200" baseline="0" dirty="0" smtClean="0">
                <a:solidFill>
                  <a:schemeClr val="tx1"/>
                </a:solidFill>
                <a:effectLst/>
                <a:latin typeface="+mn-lt"/>
                <a:ea typeface="+mn-ea"/>
                <a:cs typeface="+mn-cs"/>
              </a:rPr>
              <a:t> the </a:t>
            </a:r>
            <a:r>
              <a:rPr lang="en-GB" sz="1200" b="1" kern="1200" baseline="0" dirty="0" smtClean="0">
                <a:solidFill>
                  <a:schemeClr val="tx1"/>
                </a:solidFill>
                <a:effectLst/>
                <a:latin typeface="+mn-lt"/>
                <a:ea typeface="+mn-ea"/>
                <a:cs typeface="+mn-cs"/>
              </a:rPr>
              <a:t>sons of the nobility </a:t>
            </a:r>
            <a:r>
              <a:rPr lang="en-GB" sz="1200" kern="1200" baseline="0" dirty="0" smtClean="0">
                <a:solidFill>
                  <a:schemeClr val="tx1"/>
                </a:solidFill>
                <a:effectLst/>
                <a:latin typeface="+mn-lt"/>
                <a:ea typeface="+mn-ea"/>
                <a:cs typeface="+mn-cs"/>
              </a:rPr>
              <a:t>to learn the </a:t>
            </a:r>
            <a:r>
              <a:rPr lang="en-GB" sz="1200" b="1" kern="1200" baseline="0" dirty="0" smtClean="0">
                <a:solidFill>
                  <a:schemeClr val="tx1"/>
                </a:solidFill>
                <a:effectLst/>
                <a:latin typeface="+mn-lt"/>
                <a:ea typeface="+mn-ea"/>
                <a:cs typeface="+mn-cs"/>
              </a:rPr>
              <a:t>art of pugilism </a:t>
            </a:r>
            <a:r>
              <a:rPr lang="en-GB" sz="1200" kern="1200" baseline="0" dirty="0" smtClean="0">
                <a:solidFill>
                  <a:schemeClr val="tx1"/>
                </a:solidFill>
                <a:effectLst/>
                <a:latin typeface="+mn-lt"/>
                <a:ea typeface="+mn-ea"/>
                <a:cs typeface="+mn-cs"/>
              </a:rPr>
              <a:t>– and to him goes credit for the introduction of </a:t>
            </a:r>
            <a:r>
              <a:rPr lang="en-GB" sz="1200" b="1" kern="1200" baseline="0" dirty="0" smtClean="0">
                <a:solidFill>
                  <a:schemeClr val="tx1"/>
                </a:solidFill>
                <a:effectLst/>
                <a:latin typeface="+mn-lt"/>
                <a:ea typeface="+mn-ea"/>
                <a:cs typeface="+mn-cs"/>
              </a:rPr>
              <a:t>lightweight</a:t>
            </a:r>
            <a:r>
              <a:rPr lang="en-GB" sz="1200" kern="1200" baseline="0" dirty="0" smtClean="0">
                <a:solidFill>
                  <a:schemeClr val="tx1"/>
                </a:solidFill>
                <a:effectLst/>
                <a:latin typeface="+mn-lt"/>
                <a:ea typeface="+mn-ea"/>
                <a:cs typeface="+mn-cs"/>
              </a:rPr>
              <a:t> boxing gloves – </a:t>
            </a:r>
            <a:r>
              <a:rPr lang="en-GB" sz="1200" b="1" kern="1200" baseline="0" dirty="0" smtClean="0">
                <a:solidFill>
                  <a:schemeClr val="tx1"/>
                </a:solidFill>
                <a:effectLst/>
                <a:latin typeface="+mn-lt"/>
                <a:ea typeface="+mn-ea"/>
                <a:cs typeface="+mn-cs"/>
              </a:rPr>
              <a:t>known as mufflers - </a:t>
            </a:r>
            <a:r>
              <a:rPr lang="en-GB" sz="1200" kern="1200" baseline="0" dirty="0" smtClean="0">
                <a:solidFill>
                  <a:schemeClr val="tx1"/>
                </a:solidFill>
                <a:effectLst/>
                <a:latin typeface="+mn-lt"/>
                <a:ea typeface="+mn-ea"/>
                <a:cs typeface="+mn-cs"/>
              </a:rPr>
              <a:t>intended to </a:t>
            </a:r>
            <a:r>
              <a:rPr lang="en-GB" sz="1200" b="1" kern="1200" baseline="0" dirty="0" smtClean="0">
                <a:solidFill>
                  <a:schemeClr val="tx1"/>
                </a:solidFill>
                <a:effectLst/>
                <a:latin typeface="+mn-lt"/>
                <a:ea typeface="+mn-ea"/>
                <a:cs typeface="+mn-cs"/>
              </a:rPr>
              <a:t>protect the faces </a:t>
            </a:r>
            <a:r>
              <a:rPr lang="en-GB" sz="1200" kern="1200" baseline="0" dirty="0" smtClean="0">
                <a:solidFill>
                  <a:schemeClr val="tx1"/>
                </a:solidFill>
                <a:effectLst/>
                <a:latin typeface="+mn-lt"/>
                <a:ea typeface="+mn-ea"/>
                <a:cs typeface="+mn-cs"/>
              </a:rPr>
              <a:t>of young noblemen from </a:t>
            </a:r>
            <a:r>
              <a:rPr lang="en-GB" sz="1200" b="0" kern="1200" baseline="0" dirty="0" smtClean="0">
                <a:solidFill>
                  <a:schemeClr val="tx1"/>
                </a:solidFill>
                <a:effectLst/>
                <a:latin typeface="+mn-lt"/>
                <a:ea typeface="+mn-ea"/>
                <a:cs typeface="+mn-cs"/>
              </a:rPr>
              <a:t>getting</a:t>
            </a:r>
            <a:r>
              <a:rPr lang="en-GB" sz="1200" b="1" kern="1200" baseline="0" dirty="0" smtClean="0">
                <a:solidFill>
                  <a:schemeClr val="tx1"/>
                </a:solidFill>
                <a:effectLst/>
                <a:latin typeface="+mn-lt"/>
                <a:ea typeface="+mn-ea"/>
                <a:cs typeface="+mn-cs"/>
              </a:rPr>
              <a:t> badly marked</a:t>
            </a:r>
            <a:r>
              <a:rPr lang="en-GB" sz="1200" kern="1200" baseline="0" dirty="0" smtClean="0">
                <a:solidFill>
                  <a:schemeClr val="tx1"/>
                </a:solidFill>
                <a:effectLst/>
                <a:latin typeface="+mn-lt"/>
                <a:ea typeface="+mn-ea"/>
                <a:cs typeface="+mn-cs"/>
              </a:rPr>
              <a:t>. They were however only ever used in practice bouts, never in Prize fights.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he died</a:t>
            </a:r>
            <a:r>
              <a:rPr lang="en-GB" sz="1200" kern="1200" baseline="0" dirty="0" smtClean="0">
                <a:solidFill>
                  <a:schemeClr val="tx1"/>
                </a:solidFill>
                <a:effectLst/>
                <a:latin typeface="+mn-lt"/>
                <a:ea typeface="+mn-ea"/>
                <a:cs typeface="+mn-cs"/>
              </a:rPr>
              <a:t> in </a:t>
            </a:r>
            <a:r>
              <a:rPr lang="en-GB" sz="1200" b="1" kern="1200" baseline="0" dirty="0" smtClean="0">
                <a:solidFill>
                  <a:schemeClr val="tx1"/>
                </a:solidFill>
                <a:effectLst/>
                <a:latin typeface="+mn-lt"/>
                <a:ea typeface="+mn-ea"/>
                <a:cs typeface="+mn-cs"/>
              </a:rPr>
              <a:t>1789</a:t>
            </a:r>
            <a:r>
              <a:rPr lang="en-GB" sz="1200" kern="1200" dirty="0" smtClean="0">
                <a:solidFill>
                  <a:schemeClr val="tx1"/>
                </a:solidFill>
                <a:effectLst/>
                <a:latin typeface="+mn-lt"/>
                <a:ea typeface="+mn-ea"/>
                <a:cs typeface="+mn-cs"/>
              </a:rPr>
              <a:t> Broughton was buried in Westminster Abbey in </a:t>
            </a:r>
            <a:r>
              <a:rPr lang="en-GB" sz="1200" b="1" kern="1200" dirty="0" smtClean="0">
                <a:solidFill>
                  <a:schemeClr val="tx1"/>
                </a:solidFill>
                <a:effectLst/>
                <a:latin typeface="+mn-lt"/>
                <a:ea typeface="+mn-ea"/>
                <a:cs typeface="+mn-cs"/>
              </a:rPr>
              <a:t>recognition of his contribution </a:t>
            </a:r>
            <a:r>
              <a:rPr lang="en-GB" sz="1200" kern="1200" dirty="0" smtClean="0">
                <a:solidFill>
                  <a:schemeClr val="tx1"/>
                </a:solidFill>
                <a:effectLst/>
                <a:latin typeface="+mn-lt"/>
                <a:ea typeface="+mn-ea"/>
                <a:cs typeface="+mn-cs"/>
              </a:rPr>
              <a:t>to English boxing.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57</a:t>
            </a:fld>
            <a:endParaRPr lang="en-GB"/>
          </a:p>
        </p:txBody>
      </p:sp>
    </p:spTree>
    <p:extLst>
      <p:ext uri="{BB962C8B-B14F-4D97-AF65-F5344CB8AC3E}">
        <p14:creationId xmlns:p14="http://schemas.microsoft.com/office/powerpoint/2010/main" val="1813287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sport enjoyed a </a:t>
            </a:r>
            <a:r>
              <a:rPr lang="en-GB" sz="1200" b="1" kern="1200" dirty="0" smtClean="0">
                <a:solidFill>
                  <a:schemeClr val="tx1"/>
                </a:solidFill>
                <a:effectLst/>
                <a:latin typeface="+mn-lt"/>
                <a:ea typeface="+mn-ea"/>
                <a:cs typeface="+mn-cs"/>
              </a:rPr>
              <a:t>huge surge </a:t>
            </a:r>
            <a:r>
              <a:rPr lang="en-GB" sz="1200" kern="1200" dirty="0" smtClean="0">
                <a:solidFill>
                  <a:schemeClr val="tx1"/>
                </a:solidFill>
                <a:effectLst/>
                <a:latin typeface="+mn-lt"/>
                <a:ea typeface="+mn-ea"/>
                <a:cs typeface="+mn-cs"/>
              </a:rPr>
              <a:t>in popularity during the </a:t>
            </a:r>
            <a:r>
              <a:rPr lang="en-GB" sz="1200" b="1" kern="1200" dirty="0" smtClean="0">
                <a:solidFill>
                  <a:schemeClr val="tx1"/>
                </a:solidFill>
                <a:effectLst/>
                <a:latin typeface="+mn-lt"/>
                <a:ea typeface="+mn-ea"/>
                <a:cs typeface="+mn-cs"/>
              </a:rPr>
              <a:t>Regency period </a:t>
            </a:r>
            <a:r>
              <a:rPr lang="en-GB" sz="1200" kern="1200" dirty="0" smtClean="0">
                <a:solidFill>
                  <a:schemeClr val="tx1"/>
                </a:solidFill>
                <a:effectLst/>
                <a:latin typeface="+mn-lt"/>
                <a:ea typeface="+mn-ea"/>
                <a:cs typeface="+mn-cs"/>
              </a:rPr>
              <a:t>when it was openly patronized </a:t>
            </a:r>
            <a:r>
              <a:rPr lang="en-GB" sz="1200" b="1" kern="1200" dirty="0" smtClean="0">
                <a:solidFill>
                  <a:schemeClr val="tx1"/>
                </a:solidFill>
                <a:effectLst/>
                <a:latin typeface="+mn-lt"/>
                <a:ea typeface="+mn-ea"/>
                <a:cs typeface="+mn-cs"/>
              </a:rPr>
              <a:t>by the Prince Regent,</a:t>
            </a:r>
            <a:r>
              <a:rPr lang="en-GB" sz="1200" b="1"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his brothers.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match would often be attended by </a:t>
            </a:r>
            <a:r>
              <a:rPr lang="en-GB" sz="1200" b="1" kern="1200" dirty="0" smtClean="0">
                <a:solidFill>
                  <a:schemeClr val="tx1"/>
                </a:solidFill>
                <a:effectLst/>
                <a:latin typeface="+mn-lt"/>
                <a:ea typeface="+mn-ea"/>
                <a:cs typeface="+mn-cs"/>
              </a:rPr>
              <a:t>thousands of people</a:t>
            </a:r>
            <a:r>
              <a:rPr lang="en-GB" sz="1200" kern="1200" dirty="0" smtClean="0">
                <a:solidFill>
                  <a:schemeClr val="tx1"/>
                </a:solidFill>
                <a:effectLst/>
                <a:latin typeface="+mn-lt"/>
                <a:ea typeface="+mn-ea"/>
                <a:cs typeface="+mn-cs"/>
              </a:rPr>
              <a:t>, many of whom had </a:t>
            </a:r>
            <a:r>
              <a:rPr lang="en-GB" sz="1200" b="1" kern="1200" dirty="0" smtClean="0">
                <a:solidFill>
                  <a:schemeClr val="tx1"/>
                </a:solidFill>
                <a:effectLst/>
                <a:latin typeface="+mn-lt"/>
                <a:ea typeface="+mn-ea"/>
                <a:cs typeface="+mn-cs"/>
              </a:rPr>
              <a:t>wagered money </a:t>
            </a:r>
            <a:r>
              <a:rPr lang="en-GB" sz="1200" kern="1200" dirty="0" smtClean="0">
                <a:solidFill>
                  <a:schemeClr val="tx1"/>
                </a:solidFill>
                <a:effectLst/>
                <a:latin typeface="+mn-lt"/>
                <a:ea typeface="+mn-ea"/>
                <a:cs typeface="+mn-cs"/>
              </a:rPr>
              <a:t>on the outcome. And of course they then </a:t>
            </a:r>
            <a:r>
              <a:rPr lang="en-GB" sz="1200" b="1" kern="1200" dirty="0" smtClean="0">
                <a:solidFill>
                  <a:schemeClr val="tx1"/>
                </a:solidFill>
                <a:effectLst/>
                <a:latin typeface="+mn-lt"/>
                <a:ea typeface="+mn-ea"/>
                <a:cs typeface="+mn-cs"/>
              </a:rPr>
              <a:t>purchased</a:t>
            </a:r>
            <a:r>
              <a:rPr lang="en-GB" sz="120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items  </a:t>
            </a:r>
            <a:r>
              <a:rPr lang="en-GB" sz="1200" b="0" kern="1200" dirty="0" smtClean="0">
                <a:solidFill>
                  <a:schemeClr val="tx1"/>
                </a:solidFill>
                <a:effectLst/>
                <a:latin typeface="+mn-lt"/>
                <a:ea typeface="+mn-ea"/>
                <a:cs typeface="+mn-cs"/>
              </a:rPr>
              <a:t>such as </a:t>
            </a:r>
            <a:r>
              <a:rPr lang="en-GB" sz="1200" b="1" kern="1200" dirty="0" smtClean="0">
                <a:solidFill>
                  <a:schemeClr val="tx1"/>
                </a:solidFill>
                <a:effectLst/>
                <a:latin typeface="+mn-lt"/>
                <a:ea typeface="+mn-ea"/>
                <a:cs typeface="+mn-cs"/>
              </a:rPr>
              <a:t>souvenir mugs </a:t>
            </a:r>
            <a:r>
              <a:rPr lang="en-GB" sz="1200" kern="1200" dirty="0" smtClean="0">
                <a:solidFill>
                  <a:schemeClr val="tx1"/>
                </a:solidFill>
                <a:effectLst/>
                <a:latin typeface="+mn-lt"/>
                <a:ea typeface="+mn-ea"/>
                <a:cs typeface="+mn-cs"/>
              </a:rPr>
              <a:t>and </a:t>
            </a:r>
            <a:r>
              <a:rPr lang="en-GB" sz="1200" b="1" kern="1200" dirty="0" smtClean="0">
                <a:solidFill>
                  <a:schemeClr val="tx1"/>
                </a:solidFill>
                <a:effectLst/>
                <a:latin typeface="+mn-lt"/>
                <a:ea typeface="+mn-ea"/>
                <a:cs typeface="+mn-cs"/>
              </a:rPr>
              <a:t>commemorative prints </a:t>
            </a:r>
            <a:r>
              <a:rPr lang="en-GB" sz="1200" kern="1200" dirty="0" smtClean="0">
                <a:solidFill>
                  <a:schemeClr val="tx1"/>
                </a:solidFill>
                <a:effectLst/>
                <a:latin typeface="+mn-lt"/>
                <a:ea typeface="+mn-ea"/>
                <a:cs typeface="+mn-cs"/>
              </a:rPr>
              <a:t>like these, to take away as mementos.</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58</a:t>
            </a:fld>
            <a:endParaRPr lang="en-GB"/>
          </a:p>
        </p:txBody>
      </p:sp>
    </p:spTree>
    <p:extLst>
      <p:ext uri="{BB962C8B-B14F-4D97-AF65-F5344CB8AC3E}">
        <p14:creationId xmlns:p14="http://schemas.microsoft.com/office/powerpoint/2010/main" val="2210288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Moving on, I would </a:t>
            </a:r>
            <a:r>
              <a:rPr lang="en-GB" b="1" dirty="0" smtClean="0"/>
              <a:t>like to pick up </a:t>
            </a:r>
            <a:r>
              <a:rPr lang="en-GB" dirty="0" smtClean="0"/>
              <a:t>on some of the </a:t>
            </a:r>
            <a:r>
              <a:rPr lang="en-GB" b="1" dirty="0" smtClean="0"/>
              <a:t>top tourist attractions</a:t>
            </a:r>
            <a:r>
              <a:rPr lang="en-GB" dirty="0" smtClean="0"/>
              <a:t>, starting with the British Museum, which opened at Montagu House in 1759.</a:t>
            </a:r>
          </a:p>
          <a:p>
            <a:endParaRPr lang="en-GB" dirty="0" smtClean="0"/>
          </a:p>
          <a:p>
            <a:r>
              <a:rPr lang="en-GB" dirty="0" smtClean="0"/>
              <a:t>Richard went to see it the following year, and he writes: </a:t>
            </a:r>
            <a:r>
              <a:rPr lang="en-GB" b="1" dirty="0" smtClean="0"/>
              <a:t>“October 8</a:t>
            </a:r>
            <a:r>
              <a:rPr lang="en-GB" b="1" baseline="30000" dirty="0" smtClean="0"/>
              <a:t>th</a:t>
            </a:r>
            <a:r>
              <a:rPr lang="en-GB" b="1" dirty="0" smtClean="0"/>
              <a:t> 1760 went</a:t>
            </a:r>
            <a:r>
              <a:rPr lang="en-GB" b="1" baseline="0" dirty="0" smtClean="0"/>
              <a:t> with  Mr Crouch to see the British Museum” </a:t>
            </a:r>
          </a:p>
          <a:p>
            <a:endParaRPr lang="en-GB" b="1" baseline="0" dirty="0" smtClean="0"/>
          </a:p>
          <a:p>
            <a:r>
              <a:rPr lang="en-GB" baseline="0" dirty="0" smtClean="0"/>
              <a:t>Entrance was </a:t>
            </a:r>
            <a:r>
              <a:rPr lang="en-GB" b="1" baseline="0" dirty="0" smtClean="0"/>
              <a:t>by ticket only</a:t>
            </a:r>
            <a:r>
              <a:rPr lang="en-GB" baseline="0" dirty="0" smtClean="0"/>
              <a:t>, in </a:t>
            </a:r>
            <a:r>
              <a:rPr lang="en-GB" b="1" baseline="0" dirty="0" smtClean="0"/>
              <a:t>escorted groups of a dozen</a:t>
            </a:r>
            <a:r>
              <a:rPr lang="en-GB" baseline="0" dirty="0" smtClean="0"/>
              <a:t>, and tickets had to be obtained </a:t>
            </a:r>
            <a:r>
              <a:rPr lang="en-GB" b="1" baseline="0" dirty="0" smtClean="0"/>
              <a:t>in advance</a:t>
            </a:r>
            <a:r>
              <a:rPr lang="en-GB" baseline="0" dirty="0" smtClean="0"/>
              <a:t>. </a:t>
            </a:r>
          </a:p>
          <a:p>
            <a:endParaRPr lang="en-GB" b="1" baseline="0" dirty="0" smtClean="0"/>
          </a:p>
          <a:p>
            <a:r>
              <a:rPr lang="en-GB" b="1" baseline="0" dirty="0" smtClean="0"/>
              <a:t>Admission was free</a:t>
            </a:r>
            <a:r>
              <a:rPr lang="en-GB" baseline="0" dirty="0" smtClean="0"/>
              <a:t>, and as it said on the ticket “</a:t>
            </a:r>
            <a:r>
              <a:rPr lang="en-GB" b="1" baseline="0" dirty="0" smtClean="0"/>
              <a:t>No money </a:t>
            </a:r>
            <a:r>
              <a:rPr lang="en-GB" baseline="0" dirty="0" smtClean="0"/>
              <a:t>to be </a:t>
            </a:r>
            <a:r>
              <a:rPr lang="en-GB" b="1" baseline="0" dirty="0" smtClean="0"/>
              <a:t>given</a:t>
            </a:r>
            <a:r>
              <a:rPr lang="en-GB" baseline="0" dirty="0" smtClean="0"/>
              <a:t> to the </a:t>
            </a:r>
            <a:r>
              <a:rPr lang="en-GB" b="1" baseline="0" dirty="0" smtClean="0"/>
              <a:t>servants</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59</a:t>
            </a:fld>
            <a:endParaRPr lang="en-GB"/>
          </a:p>
        </p:txBody>
      </p:sp>
    </p:spTree>
    <p:extLst>
      <p:ext uri="{BB962C8B-B14F-4D97-AF65-F5344CB8AC3E}">
        <p14:creationId xmlns:p14="http://schemas.microsoft.com/office/powerpoint/2010/main" val="3062637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I said my ancestor owned </a:t>
            </a:r>
            <a:r>
              <a:rPr lang="en-GB" b="1" dirty="0" smtClean="0"/>
              <a:t>One London Bridge</a:t>
            </a:r>
            <a:r>
              <a:rPr lang="en-GB" dirty="0" smtClean="0"/>
              <a:t>, shown here in red</a:t>
            </a:r>
          </a:p>
        </p:txBody>
      </p:sp>
      <p:sp>
        <p:nvSpPr>
          <p:cNvPr id="4" name="Slide Number Placeholder 3"/>
          <p:cNvSpPr>
            <a:spLocks noGrp="1"/>
          </p:cNvSpPr>
          <p:nvPr>
            <p:ph type="sldNum" sz="quarter" idx="10"/>
          </p:nvPr>
        </p:nvSpPr>
        <p:spPr/>
        <p:txBody>
          <a:bodyPr/>
          <a:lstStyle/>
          <a:p>
            <a:fld id="{C4EF6C12-0467-420F-BAB3-725802E326B8}" type="slidenum">
              <a:rPr lang="en-GB" smtClean="0"/>
              <a:t>6</a:t>
            </a:fld>
            <a:endParaRPr lang="en-GB"/>
          </a:p>
        </p:txBody>
      </p:sp>
    </p:spTree>
    <p:extLst>
      <p:ext uri="{BB962C8B-B14F-4D97-AF65-F5344CB8AC3E}">
        <p14:creationId xmlns:p14="http://schemas.microsoft.com/office/powerpoint/2010/main" val="24115584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Another favourite for Richard was </a:t>
            </a:r>
            <a:r>
              <a:rPr lang="en-GB" b="1" dirty="0" smtClean="0"/>
              <a:t>showing guests the view </a:t>
            </a:r>
            <a:r>
              <a:rPr lang="en-GB" dirty="0" smtClean="0"/>
              <a:t>from the Monument</a:t>
            </a:r>
            <a:r>
              <a:rPr lang="en-GB" baseline="0" dirty="0" smtClean="0"/>
              <a:t> – </a:t>
            </a:r>
            <a:r>
              <a:rPr lang="en-GB" b="1" baseline="0" dirty="0" smtClean="0"/>
              <a:t>just round the corner </a:t>
            </a:r>
            <a:r>
              <a:rPr lang="en-GB" baseline="0" dirty="0" smtClean="0"/>
              <a:t>from where he lived. </a:t>
            </a:r>
            <a:r>
              <a:rPr lang="en-GB" b="1" dirty="0" smtClean="0"/>
              <a:t>If the London Eye </a:t>
            </a:r>
            <a:r>
              <a:rPr lang="en-GB" dirty="0" smtClean="0"/>
              <a:t>(or perhaps I should say </a:t>
            </a:r>
            <a:r>
              <a:rPr lang="en-GB" b="1" dirty="0" smtClean="0"/>
              <a:t>The Shard</a:t>
            </a:r>
            <a:r>
              <a:rPr lang="en-GB" dirty="0" smtClean="0"/>
              <a:t>) is </a:t>
            </a:r>
            <a:r>
              <a:rPr lang="en-GB" b="1" dirty="0" smtClean="0"/>
              <a:t>nowadays famous </a:t>
            </a:r>
            <a:r>
              <a:rPr lang="en-GB" dirty="0" smtClean="0"/>
              <a:t>for offering a view across the London skyline, in the </a:t>
            </a:r>
            <a:r>
              <a:rPr lang="en-GB" b="1" dirty="0" smtClean="0"/>
              <a:t>18</a:t>
            </a:r>
            <a:r>
              <a:rPr lang="en-GB" b="1" baseline="30000" dirty="0" smtClean="0"/>
              <a:t>th</a:t>
            </a:r>
            <a:r>
              <a:rPr lang="en-GB" b="1" dirty="0" smtClean="0"/>
              <a:t> Century the Monument  </a:t>
            </a:r>
            <a:r>
              <a:rPr lang="en-GB" dirty="0" smtClean="0"/>
              <a:t>filled the same purpose.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 anyone </a:t>
            </a:r>
            <a:r>
              <a:rPr lang="en-GB" b="1" dirty="0" smtClean="0"/>
              <a:t>prepared to climb the 311 steps </a:t>
            </a:r>
            <a:r>
              <a:rPr lang="en-GB" dirty="0" smtClean="0"/>
              <a:t>to the viewing platform at the top, the view would have been </a:t>
            </a:r>
            <a:r>
              <a:rPr lang="en-GB" b="1" dirty="0" smtClean="0"/>
              <a:t>unsurpassed</a:t>
            </a:r>
            <a:r>
              <a:rPr lang="en-GB" baseline="0" dirty="0" smtClean="0"/>
              <a:t> – no sky scrapers blocking the view, just a </a:t>
            </a:r>
            <a:r>
              <a:rPr lang="en-GB" b="1" baseline="0" dirty="0" smtClean="0"/>
              <a:t>panoramic vista of London </a:t>
            </a:r>
            <a:r>
              <a:rPr lang="en-GB" baseline="0" dirty="0" smtClean="0"/>
              <a:t>and its church spires, </a:t>
            </a:r>
            <a:r>
              <a:rPr lang="en-GB" b="1" baseline="0" dirty="0" smtClean="0"/>
              <a:t>leading to the villages beyond</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 time the Monument became a</a:t>
            </a:r>
            <a:r>
              <a:rPr lang="en-GB" b="1" dirty="0" smtClean="0"/>
              <a:t> magnet </a:t>
            </a:r>
            <a:r>
              <a:rPr lang="en-GB" dirty="0" smtClean="0"/>
              <a:t>for those intent on </a:t>
            </a:r>
            <a:r>
              <a:rPr lang="en-GB" b="1" dirty="0" smtClean="0"/>
              <a:t>committing suicide</a:t>
            </a:r>
            <a:r>
              <a:rPr lang="en-GB" dirty="0" smtClean="0"/>
              <a:t>, and eventually an </a:t>
            </a:r>
            <a:r>
              <a:rPr lang="en-GB" b="1" dirty="0" smtClean="0"/>
              <a:t>iron cage </a:t>
            </a:r>
            <a:r>
              <a:rPr lang="en-GB" dirty="0" smtClean="0"/>
              <a:t>had to be put up around the </a:t>
            </a:r>
            <a:r>
              <a:rPr lang="en-GB" b="1" dirty="0" smtClean="0"/>
              <a:t>viewing gallery </a:t>
            </a:r>
            <a:r>
              <a:rPr lang="en-GB" dirty="0" smtClean="0"/>
              <a:t>to prevent people jumping off.</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60</a:t>
            </a:fld>
            <a:endParaRPr lang="en-GB"/>
          </a:p>
        </p:txBody>
      </p:sp>
    </p:spTree>
    <p:extLst>
      <p:ext uri="{BB962C8B-B14F-4D97-AF65-F5344CB8AC3E}">
        <p14:creationId xmlns:p14="http://schemas.microsoft.com/office/powerpoint/2010/main" val="15139657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smtClean="0"/>
              <a:t>Richard loved to visit </a:t>
            </a:r>
            <a:r>
              <a:rPr lang="en-GB" b="1" i="0" dirty="0" smtClean="0"/>
              <a:t>Vauxhall Gardens </a:t>
            </a:r>
            <a:r>
              <a:rPr lang="en-GB" i="0" dirty="0" smtClean="0"/>
              <a:t>– they were THE place to see and be</a:t>
            </a:r>
            <a:r>
              <a:rPr lang="en-GB" i="0" baseline="0" dirty="0" smtClean="0"/>
              <a:t> seen. The rich would dine in the </a:t>
            </a:r>
            <a:r>
              <a:rPr lang="en-GB" b="1" i="0" baseline="0" dirty="0" smtClean="0"/>
              <a:t>50-odd</a:t>
            </a:r>
            <a:r>
              <a:rPr lang="en-GB" i="0" baseline="0" dirty="0" smtClean="0"/>
              <a:t> supper boxes, while the onlookers could </a:t>
            </a:r>
            <a:r>
              <a:rPr lang="en-GB" b="1" i="0" baseline="0" dirty="0" smtClean="0"/>
              <a:t>gawp</a:t>
            </a:r>
            <a:r>
              <a:rPr lang="en-GB" i="0" baseline="0" dirty="0" smtClean="0"/>
              <a:t> at their social superiors</a:t>
            </a:r>
          </a:p>
        </p:txBody>
      </p:sp>
      <p:sp>
        <p:nvSpPr>
          <p:cNvPr id="4" name="Slide Number Placeholder 3"/>
          <p:cNvSpPr>
            <a:spLocks noGrp="1"/>
          </p:cNvSpPr>
          <p:nvPr>
            <p:ph type="sldNum" sz="quarter" idx="10"/>
          </p:nvPr>
        </p:nvSpPr>
        <p:spPr/>
        <p:txBody>
          <a:bodyPr/>
          <a:lstStyle/>
          <a:p>
            <a:fld id="{C4EF6C12-0467-420F-BAB3-725802E326B8}" type="slidenum">
              <a:rPr lang="en-GB" smtClean="0"/>
              <a:t>61</a:t>
            </a:fld>
            <a:endParaRPr lang="en-GB"/>
          </a:p>
        </p:txBody>
      </p:sp>
    </p:spTree>
    <p:extLst>
      <p:ext uri="{BB962C8B-B14F-4D97-AF65-F5344CB8AC3E}">
        <p14:creationId xmlns:p14="http://schemas.microsoft.com/office/powerpoint/2010/main" val="34903876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Rowlandson</a:t>
            </a:r>
            <a:r>
              <a:rPr lang="en-GB" dirty="0" smtClean="0"/>
              <a:t> drew this picture showing</a:t>
            </a:r>
            <a:r>
              <a:rPr lang="en-GB" baseline="0" dirty="0" smtClean="0"/>
              <a:t> an </a:t>
            </a:r>
            <a:r>
              <a:rPr lang="en-GB" b="1" baseline="0" dirty="0" smtClean="0"/>
              <a:t>imaginary gathering </a:t>
            </a:r>
            <a:r>
              <a:rPr lang="en-GB" baseline="0" dirty="0" smtClean="0"/>
              <a:t>of the </a:t>
            </a:r>
            <a:r>
              <a:rPr lang="en-GB" b="1" baseline="0" dirty="0" smtClean="0"/>
              <a:t>great and the good </a:t>
            </a:r>
            <a:r>
              <a:rPr lang="en-GB" baseline="0" dirty="0" smtClean="0"/>
              <a:t>– the Prince Regent, the Duchess of Devonshire and her sister, and so 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if the gardens were </a:t>
            </a:r>
            <a:r>
              <a:rPr lang="en-GB" b="1" baseline="0" dirty="0" smtClean="0"/>
              <a:t>reputable in the full glare </a:t>
            </a:r>
            <a:r>
              <a:rPr lang="en-GB" baseline="0" dirty="0" smtClean="0"/>
              <a:t>of thousands of oil lamps, all </a:t>
            </a:r>
            <a:r>
              <a:rPr lang="en-GB" b="1" baseline="0" dirty="0" smtClean="0"/>
              <a:t>lit at the same time</a:t>
            </a:r>
            <a:r>
              <a:rPr lang="en-GB" baseline="0" dirty="0" smtClean="0"/>
              <a:t>, the gardens were also </a:t>
            </a:r>
            <a:r>
              <a:rPr lang="en-GB" b="1" baseline="0" dirty="0" smtClean="0"/>
              <a:t>notorious places of assignation </a:t>
            </a:r>
            <a:r>
              <a:rPr lang="en-GB" baseline="0" dirty="0" smtClean="0"/>
              <a:t>on account of all the </a:t>
            </a:r>
            <a:r>
              <a:rPr lang="en-GB" b="1" baseline="0" dirty="0" smtClean="0"/>
              <a:t>dark corners </a:t>
            </a:r>
            <a:r>
              <a:rPr lang="en-GB" baseline="0" dirty="0" smtClean="0"/>
              <a:t>and </a:t>
            </a:r>
            <a:r>
              <a:rPr lang="en-GB" b="1" baseline="0" dirty="0" smtClean="0"/>
              <a:t>quiet alleyways</a:t>
            </a:r>
            <a:r>
              <a:rPr lang="en-GB" baseline="0" dirty="0" smtClean="0"/>
              <a:t>.</a:t>
            </a:r>
            <a:endParaRPr lang="en-GB" i="0" baseline="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62</a:t>
            </a:fld>
            <a:endParaRPr lang="en-GB"/>
          </a:p>
        </p:txBody>
      </p:sp>
    </p:spTree>
    <p:extLst>
      <p:ext uri="{BB962C8B-B14F-4D97-AF65-F5344CB8AC3E}">
        <p14:creationId xmlns:p14="http://schemas.microsoft.com/office/powerpoint/2010/main" val="3393368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gardens were also a </a:t>
            </a:r>
            <a:r>
              <a:rPr lang="en-GB" b="1" dirty="0" smtClean="0"/>
              <a:t>popular venue</a:t>
            </a:r>
            <a:r>
              <a:rPr lang="en-GB" b="1" baseline="0" dirty="0" smtClean="0"/>
              <a:t> </a:t>
            </a:r>
            <a:r>
              <a:rPr lang="en-GB" baseline="0" dirty="0" smtClean="0"/>
              <a:t>for watching </a:t>
            </a:r>
            <a:r>
              <a:rPr lang="en-GB" b="1" baseline="0" dirty="0" smtClean="0"/>
              <a:t>firework displays, </a:t>
            </a:r>
            <a:r>
              <a:rPr lang="en-GB" b="0" i="0" baseline="0" dirty="0" smtClean="0"/>
              <a:t>often</a:t>
            </a:r>
            <a:r>
              <a:rPr lang="en-GB" b="1" i="1" baseline="0" dirty="0" smtClean="0"/>
              <a:t> </a:t>
            </a:r>
            <a:r>
              <a:rPr lang="en-GB" b="1" baseline="0" dirty="0" smtClean="0"/>
              <a:t>set off from barges </a:t>
            </a:r>
            <a:r>
              <a:rPr lang="en-GB" b="0" baseline="0" dirty="0" smtClean="0"/>
              <a:t>in the Thames</a:t>
            </a:r>
            <a:r>
              <a:rPr lang="en-GB" b="1" baseline="0" dirty="0" smtClean="0"/>
              <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63</a:t>
            </a:fld>
            <a:endParaRPr lang="en-GB"/>
          </a:p>
        </p:txBody>
      </p:sp>
    </p:spTree>
    <p:extLst>
      <p:ext uri="{BB962C8B-B14F-4D97-AF65-F5344CB8AC3E}">
        <p14:creationId xmlns:p14="http://schemas.microsoft.com/office/powerpoint/2010/main" val="3244013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Another attraction was </a:t>
            </a:r>
            <a:r>
              <a:rPr lang="en-GB" b="1" dirty="0" smtClean="0"/>
              <a:t>visiting the Tower of London</a:t>
            </a:r>
            <a:r>
              <a:rPr lang="en-GB" dirty="0" smtClean="0"/>
              <a:t>, just down the road from where Richard lived: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“25</a:t>
            </a:r>
            <a:r>
              <a:rPr lang="en-GB" baseline="30000" dirty="0" smtClean="0"/>
              <a:t>th</a:t>
            </a:r>
            <a:r>
              <a:rPr lang="en-GB" dirty="0" smtClean="0"/>
              <a:t> April 1771 went</a:t>
            </a:r>
            <a:r>
              <a:rPr lang="en-GB" baseline="0" dirty="0" smtClean="0"/>
              <a:t> to see the Mint at the Tower”.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that year he would have been able to see </a:t>
            </a:r>
            <a:r>
              <a:rPr lang="en-GB" b="1" baseline="0" dirty="0" smtClean="0"/>
              <a:t>gold guineas </a:t>
            </a:r>
            <a:r>
              <a:rPr lang="en-GB" baseline="0" dirty="0" smtClean="0"/>
              <a:t>being minted.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64</a:t>
            </a:fld>
            <a:endParaRPr lang="en-GB"/>
          </a:p>
        </p:txBody>
      </p:sp>
    </p:spTree>
    <p:extLst>
      <p:ext uri="{BB962C8B-B14F-4D97-AF65-F5344CB8AC3E}">
        <p14:creationId xmlns:p14="http://schemas.microsoft.com/office/powerpoint/2010/main" val="1278416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Richard must also have </a:t>
            </a:r>
            <a:r>
              <a:rPr lang="en-GB" b="1" baseline="0" dirty="0" smtClean="0"/>
              <a:t>seen the Royal Regalia </a:t>
            </a:r>
            <a:r>
              <a:rPr lang="en-GB" baseline="0" dirty="0" smtClean="0"/>
              <a:t>because he brought home </a:t>
            </a:r>
            <a:r>
              <a:rPr lang="en-GB" b="1" baseline="0" dirty="0" smtClean="0"/>
              <a:t>the handbill </a:t>
            </a:r>
            <a:r>
              <a:rPr lang="en-GB" baseline="0" dirty="0" smtClean="0"/>
              <a:t>showing the full list of the crown jewels.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Group admission </a:t>
            </a:r>
            <a:r>
              <a:rPr lang="en-GB" sz="1200" b="1" kern="1200" dirty="0" smtClean="0">
                <a:solidFill>
                  <a:schemeClr val="tx1"/>
                </a:solidFill>
                <a:effectLst/>
                <a:latin typeface="+mn-lt"/>
                <a:ea typeface="+mn-ea"/>
                <a:cs typeface="+mn-cs"/>
              </a:rPr>
              <a:t>cost one shilling </a:t>
            </a:r>
            <a:r>
              <a:rPr lang="en-GB" sz="1200" kern="1200" dirty="0" smtClean="0">
                <a:solidFill>
                  <a:schemeClr val="tx1"/>
                </a:solidFill>
                <a:effectLst/>
                <a:latin typeface="+mn-lt"/>
                <a:ea typeface="+mn-ea"/>
                <a:cs typeface="+mn-cs"/>
              </a:rPr>
              <a:t>per head, and so on that occasion he paid four shillings to see the regalia, another </a:t>
            </a:r>
            <a:r>
              <a:rPr lang="en-GB" sz="1200" b="1" kern="1200" dirty="0" smtClean="0">
                <a:solidFill>
                  <a:schemeClr val="tx1"/>
                </a:solidFill>
                <a:effectLst/>
                <a:latin typeface="+mn-lt"/>
                <a:ea typeface="+mn-ea"/>
                <a:cs typeface="+mn-cs"/>
              </a:rPr>
              <a:t>2 shillings and three pence </a:t>
            </a:r>
            <a:r>
              <a:rPr lang="en-GB" sz="1200" kern="1200" dirty="0" smtClean="0">
                <a:solidFill>
                  <a:schemeClr val="tx1"/>
                </a:solidFill>
                <a:effectLst/>
                <a:latin typeface="+mn-lt"/>
                <a:ea typeface="+mn-ea"/>
                <a:cs typeface="+mn-cs"/>
              </a:rPr>
              <a:t>to see </a:t>
            </a:r>
            <a:r>
              <a:rPr lang="en-GB" sz="1200" b="1" kern="1200" dirty="0" smtClean="0">
                <a:solidFill>
                  <a:schemeClr val="tx1"/>
                </a:solidFill>
                <a:effectLst/>
                <a:latin typeface="+mn-lt"/>
                <a:ea typeface="+mn-ea"/>
                <a:cs typeface="+mn-cs"/>
              </a:rPr>
              <a:t>the lions</a:t>
            </a:r>
            <a:r>
              <a:rPr lang="en-GB" sz="1200" kern="1200" dirty="0" smtClean="0">
                <a:solidFill>
                  <a:schemeClr val="tx1"/>
                </a:solidFill>
                <a:effectLst/>
                <a:latin typeface="+mn-lt"/>
                <a:ea typeface="+mn-ea"/>
                <a:cs typeface="+mn-cs"/>
              </a:rPr>
              <a:t>, and he then slipped </a:t>
            </a:r>
            <a:r>
              <a:rPr lang="en-GB" sz="1200" b="1" kern="1200" dirty="0" smtClean="0">
                <a:solidFill>
                  <a:schemeClr val="tx1"/>
                </a:solidFill>
                <a:effectLst/>
                <a:latin typeface="+mn-lt"/>
                <a:ea typeface="+mn-ea"/>
                <a:cs typeface="+mn-cs"/>
              </a:rPr>
              <a:t>a</a:t>
            </a:r>
            <a:r>
              <a:rPr lang="en-GB" sz="1200" b="1" kern="1200" baseline="0" dirty="0" smtClean="0">
                <a:solidFill>
                  <a:schemeClr val="tx1"/>
                </a:solidFill>
                <a:effectLst/>
                <a:latin typeface="+mn-lt"/>
                <a:ea typeface="+mn-ea"/>
                <a:cs typeface="+mn-cs"/>
              </a:rPr>
              <a:t> further </a:t>
            </a:r>
            <a:r>
              <a:rPr lang="en-GB" sz="1200" b="1" kern="1200" dirty="0" smtClean="0">
                <a:solidFill>
                  <a:schemeClr val="tx1"/>
                </a:solidFill>
                <a:effectLst/>
                <a:latin typeface="+mn-lt"/>
                <a:ea typeface="+mn-ea"/>
                <a:cs typeface="+mn-cs"/>
              </a:rPr>
              <a:t>shilling </a:t>
            </a:r>
            <a:r>
              <a:rPr lang="en-GB" sz="1200" kern="1200" dirty="0" smtClean="0">
                <a:solidFill>
                  <a:schemeClr val="tx1"/>
                </a:solidFill>
                <a:effectLst/>
                <a:latin typeface="+mn-lt"/>
                <a:ea typeface="+mn-ea"/>
                <a:cs typeface="+mn-cs"/>
              </a:rPr>
              <a:t>to </a:t>
            </a:r>
            <a:r>
              <a:rPr lang="en-GB" sz="1200" b="1" kern="1200" dirty="0" smtClean="0">
                <a:solidFill>
                  <a:schemeClr val="tx1"/>
                </a:solidFill>
                <a:effectLst/>
                <a:latin typeface="+mn-lt"/>
                <a:ea typeface="+mn-ea"/>
                <a:cs typeface="+mn-cs"/>
              </a:rPr>
              <a:t>the Warden, </a:t>
            </a:r>
            <a:r>
              <a:rPr lang="en-GB" sz="1200" b="0" kern="1200" dirty="0" smtClean="0">
                <a:solidFill>
                  <a:schemeClr val="tx1"/>
                </a:solidFill>
                <a:effectLst/>
                <a:latin typeface="+mn-lt"/>
                <a:ea typeface="+mn-ea"/>
                <a:cs typeface="+mn-cs"/>
              </a:rPr>
              <a:t>presumably as </a:t>
            </a:r>
            <a:r>
              <a:rPr lang="en-GB" sz="1200" b="1" kern="1200" dirty="0" smtClean="0">
                <a:solidFill>
                  <a:schemeClr val="tx1"/>
                </a:solidFill>
                <a:effectLst/>
                <a:latin typeface="+mn-lt"/>
                <a:ea typeface="+mn-ea"/>
                <a:cs typeface="+mn-cs"/>
              </a:rPr>
              <a:t>a tip </a:t>
            </a:r>
            <a:r>
              <a:rPr lang="en-GB" sz="1200" b="0" kern="1200" dirty="0" smtClean="0">
                <a:solidFill>
                  <a:schemeClr val="tx1"/>
                </a:solidFill>
                <a:effectLst/>
                <a:latin typeface="+mn-lt"/>
                <a:ea typeface="+mn-ea"/>
                <a:cs typeface="+mn-cs"/>
              </a:rPr>
              <a:t>for giving him a </a:t>
            </a:r>
            <a:r>
              <a:rPr lang="en-GB" sz="1200" b="1" kern="1200" dirty="0" smtClean="0">
                <a:solidFill>
                  <a:schemeClr val="tx1"/>
                </a:solidFill>
                <a:effectLst/>
                <a:latin typeface="+mn-lt"/>
                <a:ea typeface="+mn-ea"/>
                <a:cs typeface="+mn-cs"/>
              </a:rPr>
              <a:t>personal tour.</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65</a:t>
            </a:fld>
            <a:endParaRPr lang="en-GB"/>
          </a:p>
        </p:txBody>
      </p:sp>
    </p:spTree>
    <p:extLst>
      <p:ext uri="{BB962C8B-B14F-4D97-AF65-F5344CB8AC3E}">
        <p14:creationId xmlns:p14="http://schemas.microsoft.com/office/powerpoint/2010/main" val="943258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a:t>
            </a:r>
            <a:r>
              <a:rPr lang="en-GB" b="1" dirty="0" smtClean="0"/>
              <a:t>favourite of Richard’s </a:t>
            </a:r>
            <a:r>
              <a:rPr lang="en-GB" dirty="0" smtClean="0"/>
              <a:t>- one you may never have heard of, but which was an absolute “</a:t>
            </a:r>
            <a:r>
              <a:rPr lang="en-GB" b="1" dirty="0" smtClean="0"/>
              <a:t>MUST SEE” in the 1770s and 80s</a:t>
            </a:r>
            <a:r>
              <a:rPr lang="en-GB" dirty="0" smtClean="0"/>
              <a:t>. COX’S MUSEUM. Richard went there over and over again. </a:t>
            </a:r>
            <a:r>
              <a:rPr lang="en-GB" b="1" dirty="0" smtClean="0"/>
              <a:t>Here he records:” November 7</a:t>
            </a:r>
            <a:r>
              <a:rPr lang="en-GB" b="1" baseline="30000" dirty="0" smtClean="0"/>
              <a:t>th</a:t>
            </a:r>
            <a:r>
              <a:rPr lang="en-GB" b="1" dirty="0" smtClean="0"/>
              <a:t> 1774 went with Betty </a:t>
            </a:r>
            <a:r>
              <a:rPr lang="en-GB" b="1" dirty="0" err="1" smtClean="0"/>
              <a:t>Snooke</a:t>
            </a:r>
            <a:r>
              <a:rPr lang="en-GB" b="1" dirty="0" smtClean="0"/>
              <a:t> and Mr Kearse to see Cox’s Museum.</a:t>
            </a:r>
          </a:p>
          <a:p>
            <a:r>
              <a:rPr lang="en-GB" b="1" dirty="0" smtClean="0"/>
              <a:t>April 25</a:t>
            </a:r>
            <a:r>
              <a:rPr lang="en-GB" b="1" baseline="30000" dirty="0" smtClean="0"/>
              <a:t>th</a:t>
            </a:r>
            <a:r>
              <a:rPr lang="en-GB" b="1" dirty="0" smtClean="0"/>
              <a:t> 1775 went with</a:t>
            </a:r>
            <a:r>
              <a:rPr lang="en-GB" b="1" baseline="0" dirty="0" smtClean="0"/>
              <a:t>  wife to see Cox’s Museum”</a:t>
            </a:r>
          </a:p>
          <a:p>
            <a:endParaRPr lang="en-GB" b="1" baseline="0" dirty="0" smtClean="0"/>
          </a:p>
          <a:p>
            <a:r>
              <a:rPr lang="en-GB" baseline="0" dirty="0" smtClean="0"/>
              <a:t>James Cox started off as a jeweller and </a:t>
            </a:r>
            <a:r>
              <a:rPr lang="en-GB" b="1" baseline="0" dirty="0" smtClean="0"/>
              <a:t>clock maker </a:t>
            </a:r>
            <a:r>
              <a:rPr lang="en-GB" baseline="0" dirty="0" smtClean="0"/>
              <a:t>but moved on to make huge </a:t>
            </a:r>
            <a:r>
              <a:rPr lang="en-GB" b="1" baseline="0" dirty="0" smtClean="0"/>
              <a:t>automata</a:t>
            </a:r>
            <a:r>
              <a:rPr lang="en-GB" baseline="0" dirty="0" smtClean="0"/>
              <a:t> – life-sized </a:t>
            </a:r>
            <a:r>
              <a:rPr lang="en-GB" b="1" baseline="0" dirty="0" smtClean="0"/>
              <a:t>models of animals </a:t>
            </a:r>
            <a:r>
              <a:rPr lang="en-GB" baseline="0" dirty="0" smtClean="0"/>
              <a:t>such as tigers </a:t>
            </a:r>
            <a:r>
              <a:rPr lang="en-GB" b="1" baseline="0" dirty="0" smtClean="0"/>
              <a:t>made out of silver </a:t>
            </a:r>
            <a:r>
              <a:rPr lang="en-GB" baseline="0" dirty="0" smtClean="0"/>
              <a:t>and covered in precious stones such as </a:t>
            </a:r>
            <a:r>
              <a:rPr lang="en-GB" b="1" baseline="0" dirty="0" smtClean="0"/>
              <a:t>rubies and emeralds</a:t>
            </a:r>
            <a:r>
              <a:rPr lang="en-GB" baseline="0" dirty="0" smtClean="0"/>
              <a:t>, and containing mechanism which enabled them to </a:t>
            </a:r>
            <a:r>
              <a:rPr lang="en-GB" b="1" baseline="0" dirty="0" smtClean="0"/>
              <a:t>move their heads from side to side</a:t>
            </a:r>
            <a:r>
              <a:rPr lang="en-GB" baseline="0" dirty="0" smtClean="0"/>
              <a:t>, and so on.</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66</a:t>
            </a:fld>
            <a:endParaRPr lang="en-GB"/>
          </a:p>
        </p:txBody>
      </p:sp>
    </p:spTree>
    <p:extLst>
      <p:ext uri="{BB962C8B-B14F-4D97-AF65-F5344CB8AC3E}">
        <p14:creationId xmlns:p14="http://schemas.microsoft.com/office/powerpoint/2010/main" val="27617932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Perhaps the </a:t>
            </a:r>
            <a:r>
              <a:rPr lang="en-GB" b="1" dirty="0" smtClean="0"/>
              <a:t>most famous</a:t>
            </a:r>
            <a:r>
              <a:rPr lang="en-GB" b="1" baseline="0" dirty="0" smtClean="0"/>
              <a:t> exhibit </a:t>
            </a:r>
            <a:r>
              <a:rPr lang="en-GB" baseline="0" dirty="0" smtClean="0"/>
              <a:t>was the </a:t>
            </a:r>
            <a:r>
              <a:rPr lang="en-GB" b="1" baseline="0" dirty="0" smtClean="0"/>
              <a:t>silver swan, </a:t>
            </a:r>
            <a:r>
              <a:rPr lang="en-GB" baseline="0" dirty="0" smtClean="0"/>
              <a:t>now in the </a:t>
            </a:r>
            <a:r>
              <a:rPr lang="en-GB" b="1" baseline="0" dirty="0" smtClean="0"/>
              <a:t>BOWES MUSEUM </a:t>
            </a:r>
            <a:r>
              <a:rPr lang="en-GB" baseline="0" dirty="0" smtClean="0"/>
              <a:t>at Barnard Castle.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still </a:t>
            </a:r>
            <a:r>
              <a:rPr lang="en-GB" b="1" baseline="0" dirty="0" smtClean="0"/>
              <a:t>operates every day  </a:t>
            </a:r>
            <a:r>
              <a:rPr lang="en-GB" baseline="0" dirty="0" smtClean="0"/>
              <a:t>and draws </a:t>
            </a:r>
            <a:r>
              <a:rPr lang="en-GB" b="1" baseline="0" dirty="0" smtClean="0"/>
              <a:t>gasps</a:t>
            </a:r>
            <a:r>
              <a:rPr lang="en-GB" baseline="0" dirty="0" smtClean="0"/>
              <a:t> of appreciation and enthusiastic applause even after 225 years.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swan appears to </a:t>
            </a:r>
            <a:r>
              <a:rPr lang="en-GB" b="1" baseline="0" dirty="0" smtClean="0"/>
              <a:t>glide across a lake </a:t>
            </a:r>
            <a:r>
              <a:rPr lang="en-GB" baseline="0" dirty="0" smtClean="0"/>
              <a:t>( in reality glass </a:t>
            </a:r>
            <a:r>
              <a:rPr lang="en-GB" b="1" baseline="0" dirty="0" smtClean="0"/>
              <a:t>bars revolve </a:t>
            </a:r>
            <a:r>
              <a:rPr lang="en-GB" baseline="0" dirty="0" smtClean="0"/>
              <a:t>beneath it), the swan </a:t>
            </a:r>
            <a:r>
              <a:rPr lang="en-GB" b="1" baseline="0" dirty="0" smtClean="0"/>
              <a:t>turns to one side then the other</a:t>
            </a:r>
            <a:r>
              <a:rPr lang="en-GB" baseline="0" dirty="0" smtClean="0"/>
              <a:t> before </a:t>
            </a:r>
            <a:r>
              <a:rPr lang="en-GB" b="1" baseline="0" dirty="0" smtClean="0"/>
              <a:t>lowering its head </a:t>
            </a:r>
            <a:r>
              <a:rPr lang="en-GB" baseline="0" dirty="0" smtClean="0"/>
              <a:t>towards the water and reappearing with a </a:t>
            </a:r>
            <a:r>
              <a:rPr lang="en-GB" b="1" baseline="0" dirty="0" smtClean="0"/>
              <a:t>fish</a:t>
            </a:r>
            <a:r>
              <a:rPr lang="en-GB" baseline="0" dirty="0" smtClean="0"/>
              <a:t> in its beak.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Slightly odd</a:t>
            </a:r>
            <a:r>
              <a:rPr lang="en-GB" baseline="0" dirty="0" smtClean="0"/>
              <a:t>, because swans are actually </a:t>
            </a:r>
            <a:r>
              <a:rPr lang="en-GB" b="1" baseline="0" dirty="0" smtClean="0"/>
              <a:t>vegetarian</a:t>
            </a:r>
            <a:r>
              <a:rPr lang="en-GB" baseline="0" dirty="0" smtClean="0"/>
              <a:t> and </a:t>
            </a:r>
            <a:r>
              <a:rPr lang="en-GB" b="1" baseline="0" dirty="0" smtClean="0"/>
              <a:t>don’t eat fish</a:t>
            </a:r>
            <a:r>
              <a:rPr lang="en-GB" baseline="0" dirty="0" smtClean="0"/>
              <a:t>, but the articulated neck is incredibly </a:t>
            </a:r>
            <a:r>
              <a:rPr lang="en-GB" b="1" baseline="0" dirty="0" smtClean="0"/>
              <a:t>well-done</a:t>
            </a:r>
            <a:r>
              <a:rPr lang="en-GB" baseline="0" dirty="0" smtClean="0"/>
              <a:t> and it works with the sort of </a:t>
            </a:r>
            <a:r>
              <a:rPr lang="en-GB" b="1" baseline="0" dirty="0" smtClean="0"/>
              <a:t>well-oiled engineering </a:t>
            </a:r>
            <a:r>
              <a:rPr lang="en-GB" baseline="0" dirty="0" smtClean="0"/>
              <a:t>you get when a </a:t>
            </a:r>
            <a:r>
              <a:rPr lang="en-GB" b="1" baseline="0" dirty="0" smtClean="0"/>
              <a:t>soft-top Mercedes closes its roof</a:t>
            </a:r>
            <a:r>
              <a:rPr lang="en-GB" baseline="0" dirty="0" smtClean="0"/>
              <a:t>! It really is fun to watch!</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67</a:t>
            </a:fld>
            <a:endParaRPr lang="en-GB"/>
          </a:p>
        </p:txBody>
      </p:sp>
    </p:spTree>
    <p:extLst>
      <p:ext uri="{BB962C8B-B14F-4D97-AF65-F5344CB8AC3E}">
        <p14:creationId xmlns:p14="http://schemas.microsoft.com/office/powerpoint/2010/main" val="36881876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Mind you, </a:t>
            </a:r>
            <a:r>
              <a:rPr lang="en-GB" b="1" dirty="0" smtClean="0"/>
              <a:t>Cox’s wasn’t cheap </a:t>
            </a:r>
            <a:r>
              <a:rPr lang="en-GB" dirty="0" smtClean="0"/>
              <a:t>– it cost</a:t>
            </a:r>
            <a:r>
              <a:rPr lang="en-GB" baseline="0" dirty="0" smtClean="0"/>
              <a:t> ten shillings and sixpence to get in, and another half a guinea (the equivalent of </a:t>
            </a:r>
            <a:r>
              <a:rPr lang="en-GB" b="1" baseline="0" dirty="0" smtClean="0"/>
              <a:t>forty five pounds </a:t>
            </a:r>
            <a:r>
              <a:rPr lang="en-GB" baseline="0" dirty="0" smtClean="0"/>
              <a:t>today) to buy the catalogue, but Richard obviously considered it worth it, because </a:t>
            </a:r>
            <a:r>
              <a:rPr lang="en-GB" b="1" baseline="0" dirty="0" smtClean="0"/>
              <a:t>this is his copy</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Pause</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68</a:t>
            </a:fld>
            <a:endParaRPr lang="en-GB"/>
          </a:p>
        </p:txBody>
      </p:sp>
    </p:spTree>
    <p:extLst>
      <p:ext uri="{BB962C8B-B14F-4D97-AF65-F5344CB8AC3E}">
        <p14:creationId xmlns:p14="http://schemas.microsoft.com/office/powerpoint/2010/main" val="2173456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My ancestor loved places </a:t>
            </a:r>
            <a:r>
              <a:rPr lang="en-GB" b="1" dirty="0" smtClean="0"/>
              <a:t>exhibiting natural</a:t>
            </a:r>
            <a:r>
              <a:rPr lang="en-GB" b="1" baseline="0" dirty="0" smtClean="0"/>
              <a:t> curiosities</a:t>
            </a:r>
            <a:r>
              <a:rPr lang="en-GB" baseline="0" dirty="0" smtClean="0"/>
              <a:t>, none more so than </a:t>
            </a:r>
            <a:r>
              <a:rPr lang="en-GB" b="1" baseline="0" dirty="0" smtClean="0"/>
              <a:t>Don </a:t>
            </a:r>
            <a:r>
              <a:rPr lang="en-GB" b="1" baseline="0" dirty="0" err="1" smtClean="0"/>
              <a:t>Salteros</a:t>
            </a:r>
            <a:r>
              <a:rPr lang="en-GB" b="1" baseline="0" dirty="0" smtClean="0"/>
              <a:t> </a:t>
            </a:r>
            <a:r>
              <a:rPr lang="en-GB" baseline="0" dirty="0" smtClean="0"/>
              <a:t>Coffee House. Here we have </a:t>
            </a:r>
            <a:r>
              <a:rPr lang="en-GB" b="1" baseline="0" dirty="0" smtClean="0"/>
              <a:t>“Was at Don </a:t>
            </a:r>
            <a:r>
              <a:rPr lang="en-GB" b="1" baseline="0" dirty="0" err="1" smtClean="0"/>
              <a:t>Saltero’s</a:t>
            </a:r>
            <a:r>
              <a:rPr lang="en-GB" b="1" baseline="0" dirty="0" smtClean="0"/>
              <a:t> Coffee House at Chelsea, thirteen shillings</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Don </a:t>
            </a:r>
            <a:r>
              <a:rPr lang="en-GB" dirty="0" err="1" smtClean="0"/>
              <a:t>Saltero</a:t>
            </a:r>
            <a:r>
              <a:rPr lang="en-GB" dirty="0" smtClean="0"/>
              <a:t> was in fact </a:t>
            </a:r>
            <a:r>
              <a:rPr lang="en-GB" b="1" dirty="0" smtClean="0"/>
              <a:t>John Salter </a:t>
            </a:r>
            <a:r>
              <a:rPr lang="en-GB" dirty="0" smtClean="0"/>
              <a:t>but he thought that </a:t>
            </a:r>
            <a:r>
              <a:rPr lang="en-GB" b="1" dirty="0" smtClean="0"/>
              <a:t>Don </a:t>
            </a:r>
            <a:r>
              <a:rPr lang="en-GB" b="1" dirty="0" err="1" smtClean="0"/>
              <a:t>Saltero</a:t>
            </a:r>
            <a:r>
              <a:rPr lang="en-GB" b="1" dirty="0" smtClean="0"/>
              <a:t> </a:t>
            </a:r>
            <a:r>
              <a:rPr lang="en-GB" dirty="0" smtClean="0"/>
              <a:t>gave him</a:t>
            </a:r>
            <a:r>
              <a:rPr lang="en-GB" baseline="0" dirty="0" smtClean="0"/>
              <a:t> a sense of </a:t>
            </a:r>
            <a:r>
              <a:rPr lang="en-GB" b="1" baseline="0" dirty="0" smtClean="0"/>
              <a:t>Spanish Mystery </a:t>
            </a:r>
            <a:r>
              <a:rPr lang="en-GB" baseline="0" dirty="0" smtClean="0"/>
              <a:t>and he </a:t>
            </a:r>
            <a:r>
              <a:rPr lang="en-GB" b="1" baseline="0" dirty="0" smtClean="0"/>
              <a:t>posed as a sea captain </a:t>
            </a:r>
            <a:r>
              <a:rPr lang="en-GB" baseline="0" dirty="0" smtClean="0"/>
              <a:t>back from foreign parts.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fact he had been </a:t>
            </a:r>
            <a:r>
              <a:rPr lang="en-GB" b="1" baseline="0" dirty="0" smtClean="0"/>
              <a:t>valet to Sir Hans Sloane </a:t>
            </a:r>
            <a:r>
              <a:rPr lang="en-GB" baseline="0" dirty="0" smtClean="0"/>
              <a:t>(the collector who endowed the British Museum) and when he left his masters employment he was </a:t>
            </a:r>
            <a:r>
              <a:rPr lang="en-GB" b="1" baseline="0" dirty="0" smtClean="0"/>
              <a:t>given a large amount </a:t>
            </a:r>
            <a:r>
              <a:rPr lang="en-GB" baseline="0" dirty="0" smtClean="0"/>
              <a:t>of </a:t>
            </a:r>
            <a:r>
              <a:rPr lang="en-GB" b="1" baseline="0" dirty="0" smtClean="0"/>
              <a:t>bric-a-brac</a:t>
            </a:r>
            <a:r>
              <a:rPr lang="en-GB" baseline="0" dirty="0" smtClean="0"/>
              <a:t> with which to </a:t>
            </a:r>
            <a:r>
              <a:rPr lang="en-GB" b="1" baseline="0" dirty="0" smtClean="0"/>
              <a:t>start his own display</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Fossils, shells, coins, old swords reputedly belonging to William the Conqueror </a:t>
            </a:r>
            <a:r>
              <a:rPr lang="en-GB" baseline="0" dirty="0" smtClean="0"/>
              <a:t>– ALL MANNER OF TAT! </a:t>
            </a:r>
            <a:r>
              <a:rPr lang="en-GB" b="1" baseline="0" dirty="0" smtClean="0"/>
              <a:t>Entrance  was free </a:t>
            </a:r>
            <a:r>
              <a:rPr lang="en-GB" baseline="0" dirty="0" smtClean="0"/>
              <a:t>on condition you either bought a cup of coffee or bought some of the exhibits, which were </a:t>
            </a:r>
            <a:r>
              <a:rPr lang="en-GB" b="1" baseline="0" dirty="0" smtClean="0"/>
              <a:t>festooned from the ceiling </a:t>
            </a:r>
            <a:r>
              <a:rPr lang="en-GB" baseline="0" dirty="0" smtClean="0"/>
              <a:t>as well as being </a:t>
            </a:r>
            <a:r>
              <a:rPr lang="en-GB" b="1" baseline="0" dirty="0" smtClean="0"/>
              <a:t>stacked in glass cabinets.</a:t>
            </a:r>
            <a:endParaRPr lang="en-GB" b="1"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69</a:t>
            </a:fld>
            <a:endParaRPr lang="en-GB"/>
          </a:p>
        </p:txBody>
      </p:sp>
    </p:spTree>
    <p:extLst>
      <p:ext uri="{BB962C8B-B14F-4D97-AF65-F5344CB8AC3E}">
        <p14:creationId xmlns:p14="http://schemas.microsoft.com/office/powerpoint/2010/main" val="276179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premises were only a </a:t>
            </a:r>
            <a:r>
              <a:rPr lang="en-GB" b="1" baseline="0" dirty="0" smtClean="0"/>
              <a:t>few yards from the Monument</a:t>
            </a:r>
            <a:r>
              <a:rPr lang="en-GB" baseline="0" dirty="0" smtClean="0"/>
              <a:t>, which I have arrowed, marking the source of the outbreak of the Great Fire.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he was </a:t>
            </a:r>
            <a:r>
              <a:rPr lang="en-GB" b="1" baseline="0" dirty="0" smtClean="0"/>
              <a:t>half way </a:t>
            </a:r>
            <a:r>
              <a:rPr lang="en-GB" baseline="0" dirty="0" smtClean="0"/>
              <a:t>between St Pauls to the west and the Tower of London to the east.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a:t>
            </a:fld>
            <a:endParaRPr lang="en-GB"/>
          </a:p>
        </p:txBody>
      </p:sp>
    </p:spTree>
    <p:extLst>
      <p:ext uri="{BB962C8B-B14F-4D97-AF65-F5344CB8AC3E}">
        <p14:creationId xmlns:p14="http://schemas.microsoft.com/office/powerpoint/2010/main" val="3383896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 rather</a:t>
            </a:r>
            <a:r>
              <a:rPr lang="en-GB" baseline="0" dirty="0" smtClean="0"/>
              <a:t> </a:t>
            </a:r>
            <a:r>
              <a:rPr lang="en-GB" b="1" baseline="0" dirty="0" smtClean="0"/>
              <a:t>suspect Richard did buy </a:t>
            </a:r>
            <a:r>
              <a:rPr lang="en-GB" b="0" baseline="0" dirty="0" smtClean="0"/>
              <a:t>some </a:t>
            </a:r>
            <a:r>
              <a:rPr lang="en-GB" baseline="0" dirty="0" smtClean="0"/>
              <a:t>of the items  - either that or he spent an unlikely </a:t>
            </a:r>
            <a:r>
              <a:rPr lang="en-GB" b="1" baseline="0" dirty="0" smtClean="0"/>
              <a:t>13/- </a:t>
            </a:r>
            <a:r>
              <a:rPr lang="en-GB" baseline="0" dirty="0" smtClean="0"/>
              <a:t>just on coffee!– Certainly I </a:t>
            </a:r>
            <a:r>
              <a:rPr lang="en-GB" b="1" baseline="0" dirty="0" smtClean="0"/>
              <a:t>still have his shells and fossils</a:t>
            </a:r>
            <a:r>
              <a:rPr lang="en-GB" baseline="0" dirty="0" smtClean="0"/>
              <a:t>, some of which he drew in meticulous detail.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70</a:t>
            </a:fld>
            <a:endParaRPr lang="en-GB"/>
          </a:p>
        </p:txBody>
      </p:sp>
    </p:spTree>
    <p:extLst>
      <p:ext uri="{BB962C8B-B14F-4D97-AF65-F5344CB8AC3E}">
        <p14:creationId xmlns:p14="http://schemas.microsoft.com/office/powerpoint/2010/main" val="27617932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Another favourite of my ancestor, </a:t>
            </a:r>
            <a:r>
              <a:rPr lang="en-GB" sz="1200" kern="1200" dirty="0" smtClean="0">
                <a:solidFill>
                  <a:schemeClr val="tx1"/>
                </a:solidFill>
                <a:effectLst/>
                <a:latin typeface="+mn-lt"/>
                <a:ea typeface="+mn-ea"/>
                <a:cs typeface="+mn-cs"/>
              </a:rPr>
              <a:t>and one which I mentioned last time – </a:t>
            </a:r>
            <a:r>
              <a:rPr lang="en-GB" sz="1200" b="1" kern="1200" dirty="0" smtClean="0">
                <a:solidFill>
                  <a:schemeClr val="tx1"/>
                </a:solidFill>
                <a:effectLst/>
                <a:latin typeface="+mn-lt"/>
                <a:ea typeface="+mn-ea"/>
                <a:cs typeface="+mn-cs"/>
              </a:rPr>
              <a:t>the </a:t>
            </a:r>
            <a:r>
              <a:rPr lang="en-GB" sz="1200" b="1" kern="1200" dirty="0" err="1" smtClean="0">
                <a:solidFill>
                  <a:schemeClr val="tx1"/>
                </a:solidFill>
                <a:effectLst/>
                <a:latin typeface="+mn-lt"/>
                <a:ea typeface="+mn-ea"/>
                <a:cs typeface="+mn-cs"/>
              </a:rPr>
              <a:t>Leverian</a:t>
            </a:r>
            <a:r>
              <a:rPr lang="en-GB" sz="1200" b="1"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“Went with Wife, Daughter and </a:t>
            </a:r>
            <a:r>
              <a:rPr lang="en-GB" sz="1200" kern="1200" dirty="0" err="1" smtClean="0">
                <a:solidFill>
                  <a:schemeClr val="tx1"/>
                </a:solidFill>
                <a:effectLst/>
                <a:latin typeface="+mn-lt"/>
                <a:ea typeface="+mn-ea"/>
                <a:cs typeface="+mn-cs"/>
              </a:rPr>
              <a:t>Sophy</a:t>
            </a:r>
            <a:r>
              <a:rPr lang="en-GB" sz="1200" kern="1200" dirty="0" smtClean="0">
                <a:solidFill>
                  <a:schemeClr val="tx1"/>
                </a:solidFill>
                <a:effectLst/>
                <a:latin typeface="+mn-lt"/>
                <a:ea typeface="+mn-ea"/>
                <a:cs typeface="+mn-cs"/>
              </a:rPr>
              <a:t> to see Sir Ashton Levers collection of Curiosities – and curious they indeed are. Dined at a </a:t>
            </a:r>
            <a:r>
              <a:rPr lang="en-GB" sz="1200" kern="1200" dirty="0" err="1" smtClean="0">
                <a:solidFill>
                  <a:schemeClr val="tx1"/>
                </a:solidFill>
                <a:effectLst/>
                <a:latin typeface="+mn-lt"/>
                <a:ea typeface="+mn-ea"/>
                <a:cs typeface="+mn-cs"/>
              </a:rPr>
              <a:t>Beefstake</a:t>
            </a:r>
            <a:r>
              <a:rPr lang="en-GB" sz="1200" kern="1200" dirty="0" smtClean="0">
                <a:solidFill>
                  <a:schemeClr val="tx1"/>
                </a:solidFill>
                <a:effectLst/>
                <a:latin typeface="+mn-lt"/>
                <a:ea typeface="+mn-ea"/>
                <a:cs typeface="+mn-cs"/>
              </a:rPr>
              <a:t> house. Fine Day, mild.”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The </a:t>
            </a:r>
            <a:r>
              <a:rPr lang="en-GB" sz="1200" kern="1200" dirty="0" err="1" smtClean="0">
                <a:solidFill>
                  <a:schemeClr val="tx1"/>
                </a:solidFill>
                <a:effectLst/>
                <a:latin typeface="+mn-lt"/>
                <a:ea typeface="+mn-ea"/>
                <a:cs typeface="+mn-cs"/>
              </a:rPr>
              <a:t>Leverian</a:t>
            </a:r>
            <a:r>
              <a:rPr lang="en-GB" sz="1200" kern="1200" dirty="0" smtClean="0">
                <a:solidFill>
                  <a:schemeClr val="tx1"/>
                </a:solidFill>
                <a:effectLst/>
                <a:latin typeface="+mn-lt"/>
                <a:ea typeface="+mn-ea"/>
                <a:cs typeface="+mn-cs"/>
              </a:rPr>
              <a:t> Richard could have seen </a:t>
            </a:r>
            <a:r>
              <a:rPr lang="en-GB" sz="1200" b="1" kern="1200" dirty="0" smtClean="0">
                <a:solidFill>
                  <a:schemeClr val="tx1"/>
                </a:solidFill>
                <a:effectLst/>
                <a:latin typeface="+mn-lt"/>
                <a:ea typeface="+mn-ea"/>
                <a:cs typeface="+mn-cs"/>
              </a:rPr>
              <a:t>25,000 exhibits </a:t>
            </a:r>
            <a:r>
              <a:rPr lang="en-GB" sz="1200" kern="1200" dirty="0" smtClean="0">
                <a:solidFill>
                  <a:schemeClr val="tx1"/>
                </a:solidFill>
                <a:effectLst/>
                <a:latin typeface="+mn-lt"/>
                <a:ea typeface="+mn-ea"/>
                <a:cs typeface="+mn-cs"/>
              </a:rPr>
              <a:t>– mostly natural history exhibits including </a:t>
            </a:r>
            <a:r>
              <a:rPr lang="en-GB" sz="1200" b="1" kern="1200" dirty="0" smtClean="0">
                <a:solidFill>
                  <a:schemeClr val="tx1"/>
                </a:solidFill>
                <a:effectLst/>
                <a:latin typeface="+mn-lt"/>
                <a:ea typeface="+mn-ea"/>
                <a:cs typeface="+mn-cs"/>
              </a:rPr>
              <a:t>shells and fossils</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stuffed animals and birds, </a:t>
            </a:r>
            <a:r>
              <a:rPr lang="en-GB" sz="1200" kern="1200" dirty="0" smtClean="0">
                <a:solidFill>
                  <a:schemeClr val="tx1"/>
                </a:solidFill>
                <a:effectLst/>
                <a:latin typeface="+mn-lt"/>
                <a:ea typeface="+mn-ea"/>
                <a:cs typeface="+mn-cs"/>
              </a:rPr>
              <a:t>and a load of material brought back from the Pacific by </a:t>
            </a:r>
            <a:r>
              <a:rPr lang="en-GB" sz="1200" b="1" kern="1200" dirty="0" smtClean="0">
                <a:solidFill>
                  <a:schemeClr val="tx1"/>
                </a:solidFill>
                <a:effectLst/>
                <a:latin typeface="+mn-lt"/>
                <a:ea typeface="+mn-ea"/>
                <a:cs typeface="+mn-cs"/>
              </a:rPr>
              <a:t>Captain</a:t>
            </a:r>
            <a:r>
              <a:rPr lang="en-GB" sz="1200" b="1" kern="1200" baseline="0" dirty="0" smtClean="0">
                <a:solidFill>
                  <a:schemeClr val="tx1"/>
                </a:solidFill>
                <a:effectLst/>
                <a:latin typeface="+mn-lt"/>
                <a:ea typeface="+mn-ea"/>
                <a:cs typeface="+mn-cs"/>
              </a:rPr>
              <a:t> Cook </a:t>
            </a:r>
            <a:r>
              <a:rPr lang="en-GB" sz="1200" kern="1200" baseline="0" dirty="0" smtClean="0">
                <a:solidFill>
                  <a:schemeClr val="tx1"/>
                </a:solidFill>
                <a:effectLst/>
                <a:latin typeface="+mn-lt"/>
                <a:ea typeface="+mn-ea"/>
                <a:cs typeface="+mn-cs"/>
              </a:rPr>
              <a:t>on his voyages round the world.</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71</a:t>
            </a:fld>
            <a:endParaRPr lang="en-GB"/>
          </a:p>
        </p:txBody>
      </p:sp>
    </p:spTree>
    <p:extLst>
      <p:ext uri="{BB962C8B-B14F-4D97-AF65-F5344CB8AC3E}">
        <p14:creationId xmlns:p14="http://schemas.microsoft.com/office/powerpoint/2010/main" val="8462046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Lever had taken a lease of </a:t>
            </a:r>
            <a:r>
              <a:rPr lang="en-GB" b="1" dirty="0" smtClean="0"/>
              <a:t>Leicester House in </a:t>
            </a:r>
            <a:r>
              <a:rPr lang="en-GB" dirty="0" smtClean="0"/>
              <a:t>1774 (in Leicester Square) and opened it as a </a:t>
            </a:r>
            <a:r>
              <a:rPr lang="en-GB" b="1" dirty="0" smtClean="0"/>
              <a:t>museum of curiosities </a:t>
            </a:r>
            <a:r>
              <a:rPr lang="en-GB" dirty="0" smtClean="0"/>
              <a:t>early the following year, calling it the </a:t>
            </a:r>
            <a:r>
              <a:rPr lang="en-GB" b="1" dirty="0" err="1" smtClean="0"/>
              <a:t>Holuphusicon</a:t>
            </a:r>
            <a:r>
              <a:rPr lang="en-GB" dirty="0" smtClean="0"/>
              <a:t> – a made-up word signifying “the </a:t>
            </a:r>
            <a:r>
              <a:rPr lang="en-GB" b="1" dirty="0" smtClean="0"/>
              <a:t>whole of nature”.</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72</a:t>
            </a:fld>
            <a:endParaRPr lang="en-GB"/>
          </a:p>
        </p:txBody>
      </p:sp>
    </p:spTree>
    <p:extLst>
      <p:ext uri="{BB962C8B-B14F-4D97-AF65-F5344CB8AC3E}">
        <p14:creationId xmlns:p14="http://schemas.microsoft.com/office/powerpoint/2010/main" val="3958892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cost </a:t>
            </a:r>
            <a:r>
              <a:rPr lang="en-GB" b="1" dirty="0" smtClean="0"/>
              <a:t>two guineas for an annual membership</a:t>
            </a:r>
            <a:r>
              <a:rPr lang="en-GB" dirty="0" smtClean="0"/>
              <a:t>, or half a crown per visit, and as the newspaper cutting stated, it had </a:t>
            </a:r>
            <a:r>
              <a:rPr lang="en-GB" b="1" dirty="0" smtClean="0"/>
              <a:t>good fires in all Galleries</a:t>
            </a:r>
            <a:r>
              <a:rPr lang="en-GB" dirty="0" smtClean="0"/>
              <a:t>! </a:t>
            </a:r>
          </a:p>
          <a:p>
            <a:endParaRPr lang="en-GB" dirty="0" smtClean="0"/>
          </a:p>
          <a:p>
            <a:r>
              <a:rPr lang="en-GB" dirty="0" smtClean="0"/>
              <a:t>Despite the entrance fee, Lever </a:t>
            </a:r>
            <a:r>
              <a:rPr lang="en-GB" b="1" dirty="0" smtClean="0"/>
              <a:t>spent more </a:t>
            </a:r>
            <a:r>
              <a:rPr lang="en-GB" dirty="0" smtClean="0"/>
              <a:t>on new exhibits than he ever collected from admission charges. </a:t>
            </a:r>
          </a:p>
          <a:p>
            <a:endParaRPr lang="en-GB" dirty="0" smtClean="0"/>
          </a:p>
          <a:p>
            <a:r>
              <a:rPr lang="en-GB" dirty="0" smtClean="0"/>
              <a:t>He</a:t>
            </a:r>
            <a:r>
              <a:rPr lang="en-GB" baseline="0" dirty="0" smtClean="0"/>
              <a:t> sold up in 1786 and the </a:t>
            </a:r>
            <a:r>
              <a:rPr lang="en-GB" b="1" baseline="0" dirty="0" smtClean="0"/>
              <a:t>collection was moved </a:t>
            </a:r>
            <a:r>
              <a:rPr lang="en-GB" baseline="0" dirty="0" smtClean="0"/>
              <a:t>to a site near the southern end of </a:t>
            </a:r>
            <a:r>
              <a:rPr lang="en-GB" b="1" baseline="0" dirty="0" smtClean="0"/>
              <a:t>Blackfriars Bridge, </a:t>
            </a:r>
            <a:r>
              <a:rPr lang="en-GB" baseline="0" dirty="0" smtClean="0"/>
              <a:t>where it continued to amaze and amuse until finally </a:t>
            </a:r>
            <a:r>
              <a:rPr lang="en-GB" b="1" baseline="0" dirty="0" smtClean="0"/>
              <a:t>closing in 1806</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73</a:t>
            </a:fld>
            <a:endParaRPr lang="en-GB"/>
          </a:p>
        </p:txBody>
      </p:sp>
    </p:spTree>
    <p:extLst>
      <p:ext uri="{BB962C8B-B14F-4D97-AF65-F5344CB8AC3E}">
        <p14:creationId xmlns:p14="http://schemas.microsoft.com/office/powerpoint/2010/main" val="4306461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Next up,</a:t>
            </a:r>
            <a:r>
              <a:rPr lang="en-GB" b="1" baseline="0" dirty="0" smtClean="0"/>
              <a:t> </a:t>
            </a:r>
            <a:r>
              <a:rPr lang="en-GB" b="1" dirty="0" smtClean="0"/>
              <a:t>The</a:t>
            </a:r>
            <a:r>
              <a:rPr lang="en-GB" b="1" baseline="0" dirty="0" smtClean="0"/>
              <a:t> waxworks </a:t>
            </a:r>
            <a:r>
              <a:rPr lang="en-GB" baseline="0" dirty="0" smtClean="0"/>
              <a:t>– not Madame </a:t>
            </a:r>
            <a:r>
              <a:rPr lang="en-GB" baseline="0" dirty="0" err="1" smtClean="0"/>
              <a:t>Tussaud</a:t>
            </a:r>
            <a:r>
              <a:rPr lang="en-GB" baseline="0" dirty="0" smtClean="0"/>
              <a:t>, who started in the early years of the 19</a:t>
            </a:r>
            <a:r>
              <a:rPr lang="en-GB" baseline="30000" dirty="0" smtClean="0"/>
              <a:t>th</a:t>
            </a:r>
            <a:r>
              <a:rPr lang="en-GB" baseline="0" dirty="0" smtClean="0"/>
              <a:t> century, but </a:t>
            </a:r>
            <a:r>
              <a:rPr lang="en-GB" b="1" baseline="0" dirty="0" smtClean="0"/>
              <a:t>Mrs Wright’s waxwork in Pall Mall</a:t>
            </a:r>
            <a:r>
              <a:rPr lang="en-GB" baseline="0" dirty="0" smtClean="0"/>
              <a:t>, which Richard visited. </a:t>
            </a:r>
          </a:p>
          <a:p>
            <a:endParaRPr lang="en-GB" baseline="0" dirty="0" smtClean="0"/>
          </a:p>
          <a:p>
            <a:r>
              <a:rPr lang="en-GB" baseline="0" dirty="0" smtClean="0"/>
              <a:t>He writes: “</a:t>
            </a:r>
            <a:r>
              <a:rPr lang="en-GB" b="1" baseline="0" dirty="0" smtClean="0"/>
              <a:t>went with Wife to see Mrs Wright’s Waxworks in </a:t>
            </a:r>
            <a:r>
              <a:rPr lang="en-GB" b="1" baseline="0" dirty="0" err="1" smtClean="0"/>
              <a:t>Chidley</a:t>
            </a:r>
            <a:r>
              <a:rPr lang="en-GB" b="1" baseline="0" dirty="0" smtClean="0"/>
              <a:t> Court,</a:t>
            </a:r>
            <a:r>
              <a:rPr lang="en-GB" baseline="0" dirty="0" smtClean="0"/>
              <a:t> Pall Mall. Penny dined with us. A very fine day, pretty cool”</a:t>
            </a:r>
          </a:p>
          <a:p>
            <a:endParaRPr lang="en-GB" baseline="0" dirty="0" smtClean="0"/>
          </a:p>
          <a:p>
            <a:r>
              <a:rPr lang="en-GB" b="1" baseline="0" dirty="0" smtClean="0"/>
              <a:t>Entrance</a:t>
            </a:r>
            <a:r>
              <a:rPr lang="en-GB" baseline="0" dirty="0" smtClean="0"/>
              <a:t> cost Richard and his wife </a:t>
            </a:r>
            <a:r>
              <a:rPr lang="en-GB" b="1" baseline="0" dirty="0" smtClean="0"/>
              <a:t>a shilling each </a:t>
            </a:r>
            <a:r>
              <a:rPr lang="en-GB" baseline="0" dirty="0" smtClean="0"/>
              <a:t>- Mrs Wright’s </a:t>
            </a:r>
            <a:r>
              <a:rPr lang="en-GB" b="1" baseline="0" dirty="0" smtClean="0"/>
              <a:t>party-piece</a:t>
            </a:r>
            <a:r>
              <a:rPr lang="en-GB" baseline="0" dirty="0" smtClean="0"/>
              <a:t> was to make </a:t>
            </a:r>
            <a:r>
              <a:rPr lang="en-GB" b="1" baseline="0" dirty="0" smtClean="0"/>
              <a:t>life-sized wax models </a:t>
            </a:r>
            <a:r>
              <a:rPr lang="en-GB" baseline="0" dirty="0" smtClean="0"/>
              <a:t>of famous people and sit them on a settee before allowing the public in – and then would watch the confusion as they realized that they were </a:t>
            </a:r>
            <a:r>
              <a:rPr lang="en-GB" b="1" baseline="0" dirty="0" smtClean="0"/>
              <a:t>talking to a model.</a:t>
            </a:r>
          </a:p>
          <a:p>
            <a:endParaRPr lang="en-GB" b="1" baseline="0" dirty="0" smtClean="0"/>
          </a:p>
          <a:p>
            <a:r>
              <a:rPr lang="en-GB" baseline="0" dirty="0" smtClean="0"/>
              <a:t>The only 2 wax models to have </a:t>
            </a:r>
            <a:r>
              <a:rPr lang="en-GB" b="1" baseline="0" dirty="0" smtClean="0"/>
              <a:t>survived are these two</a:t>
            </a:r>
            <a:r>
              <a:rPr lang="en-GB" baseline="0" dirty="0" smtClean="0"/>
              <a:t>, of Admiral Howe and William Pitt the Elder. </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74</a:t>
            </a:fld>
            <a:endParaRPr lang="en-GB"/>
          </a:p>
        </p:txBody>
      </p:sp>
    </p:spTree>
    <p:extLst>
      <p:ext uri="{BB962C8B-B14F-4D97-AF65-F5344CB8AC3E}">
        <p14:creationId xmlns:p14="http://schemas.microsoft.com/office/powerpoint/2010/main" val="38233004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place</a:t>
            </a:r>
            <a:r>
              <a:rPr lang="en-GB" baseline="0" dirty="0" smtClean="0"/>
              <a:t> Richard liked to visit was </a:t>
            </a:r>
            <a:r>
              <a:rPr lang="en-GB" b="1" baseline="0" dirty="0" smtClean="0"/>
              <a:t>the Royal Academy </a:t>
            </a:r>
            <a:r>
              <a:rPr lang="en-GB" baseline="0" dirty="0" smtClean="0"/>
              <a:t>at its new home in SOMERSET HOUSE, where it </a:t>
            </a:r>
            <a:r>
              <a:rPr lang="en-GB" b="1" baseline="0" dirty="0" smtClean="0"/>
              <a:t>moved to in 1780</a:t>
            </a:r>
          </a:p>
          <a:p>
            <a:endParaRPr lang="en-GB" b="1" dirty="0" smtClean="0"/>
          </a:p>
          <a:p>
            <a:r>
              <a:rPr lang="en-GB" sz="1200" dirty="0" smtClean="0"/>
              <a:t>Pictures were hung almost from </a:t>
            </a:r>
            <a:r>
              <a:rPr lang="en-GB" sz="1200" b="1" dirty="0" smtClean="0"/>
              <a:t>floor to ceiling </a:t>
            </a:r>
            <a:r>
              <a:rPr lang="en-GB" sz="1200" dirty="0" smtClean="0"/>
              <a:t>and with the </a:t>
            </a:r>
            <a:r>
              <a:rPr lang="en-GB" sz="1200" b="1" dirty="0" smtClean="0"/>
              <a:t>frames</a:t>
            </a:r>
            <a:r>
              <a:rPr lang="en-GB" sz="1200" b="1" baseline="0" dirty="0" smtClean="0"/>
              <a:t> touching </a:t>
            </a:r>
            <a:r>
              <a:rPr lang="en-GB" sz="1200" dirty="0" smtClean="0"/>
              <a:t>one another.</a:t>
            </a:r>
          </a:p>
          <a:p>
            <a:r>
              <a:rPr lang="en-GB" dirty="0" smtClean="0"/>
              <a:t>So this is what the exhibition looked like – and of course there was </a:t>
            </a:r>
            <a:r>
              <a:rPr lang="en-GB" b="1" dirty="0" smtClean="0"/>
              <a:t>fierce</a:t>
            </a:r>
            <a:r>
              <a:rPr lang="en-GB" b="1" baseline="0" dirty="0" smtClean="0"/>
              <a:t> rivalry </a:t>
            </a:r>
            <a:r>
              <a:rPr lang="en-GB" dirty="0" smtClean="0"/>
              <a:t>amongst the artists as to who would be able to display their pictures at </a:t>
            </a:r>
            <a:r>
              <a:rPr lang="en-GB" b="1" dirty="0" smtClean="0"/>
              <a:t>eye level </a:t>
            </a:r>
            <a:r>
              <a:rPr lang="en-GB" dirty="0" smtClean="0"/>
              <a:t>rather than at </a:t>
            </a:r>
            <a:r>
              <a:rPr lang="en-GB" b="1" dirty="0" smtClean="0"/>
              <a:t>ankle height</a:t>
            </a:r>
            <a:r>
              <a:rPr lang="en-GB" dirty="0" smtClean="0"/>
              <a:t> or up on the </a:t>
            </a:r>
            <a:r>
              <a:rPr lang="en-GB" b="1" dirty="0" smtClean="0"/>
              <a:t>ceiling</a:t>
            </a:r>
            <a:r>
              <a:rPr lang="en-GB" dirty="0" smtClean="0"/>
              <a: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75</a:t>
            </a:fld>
            <a:endParaRPr lang="en-GB"/>
          </a:p>
        </p:txBody>
      </p:sp>
    </p:spTree>
    <p:extLst>
      <p:ext uri="{BB962C8B-B14F-4D97-AF65-F5344CB8AC3E}">
        <p14:creationId xmlns:p14="http://schemas.microsoft.com/office/powerpoint/2010/main" val="27617932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One of the most </a:t>
            </a:r>
            <a:r>
              <a:rPr lang="en-GB" b="1" dirty="0" smtClean="0"/>
              <a:t>interesting features </a:t>
            </a:r>
            <a:r>
              <a:rPr lang="en-GB" dirty="0" smtClean="0"/>
              <a:t>of the building was the </a:t>
            </a:r>
            <a:r>
              <a:rPr lang="en-GB" b="1" dirty="0" smtClean="0"/>
              <a:t>staircase</a:t>
            </a:r>
            <a:r>
              <a:rPr lang="en-GB" baseline="0" dirty="0" smtClean="0"/>
              <a:t> </a:t>
            </a:r>
            <a:r>
              <a:rPr lang="en-GB" dirty="0" smtClean="0"/>
              <a:t> leading to the top floor, with resting places along the way. Here the </a:t>
            </a:r>
            <a:r>
              <a:rPr lang="en-GB" b="1" dirty="0" smtClean="0"/>
              <a:t>cartoonist Thomas Rowlandson </a:t>
            </a:r>
            <a:r>
              <a:rPr lang="en-GB" dirty="0" smtClean="0"/>
              <a:t>parodies the dirty old men who were attracted to the exhibition just on the off-chance that </a:t>
            </a:r>
            <a:r>
              <a:rPr lang="en-GB" b="1" dirty="0" smtClean="0"/>
              <a:t>ladies would fall down</a:t>
            </a:r>
            <a:r>
              <a:rPr lang="en-GB" dirty="0" smtClean="0"/>
              <a:t>…</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76</a:t>
            </a:fld>
            <a:endParaRPr lang="en-GB"/>
          </a:p>
        </p:txBody>
      </p:sp>
    </p:spTree>
    <p:extLst>
      <p:ext uri="{BB962C8B-B14F-4D97-AF65-F5344CB8AC3E}">
        <p14:creationId xmlns:p14="http://schemas.microsoft.com/office/powerpoint/2010/main" val="3401246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because, </a:t>
            </a:r>
            <a:r>
              <a:rPr lang="en-GB" sz="1200" b="1" kern="1200" dirty="0" smtClean="0">
                <a:solidFill>
                  <a:schemeClr val="tx1"/>
                </a:solidFill>
                <a:effectLst/>
                <a:latin typeface="+mn-lt"/>
                <a:ea typeface="+mn-ea"/>
                <a:cs typeface="+mn-cs"/>
              </a:rPr>
              <a:t>as you can see from the close-up</a:t>
            </a:r>
            <a:r>
              <a:rPr lang="en-GB" sz="1200" kern="1200" dirty="0" smtClean="0">
                <a:solidFill>
                  <a:schemeClr val="tx1"/>
                </a:solidFill>
                <a:effectLst/>
                <a:latin typeface="+mn-lt"/>
                <a:ea typeface="+mn-ea"/>
                <a:cs typeface="+mn-cs"/>
              </a:rPr>
              <a:t>, </a:t>
            </a:r>
            <a:r>
              <a:rPr lang="en-GB" dirty="0" smtClean="0"/>
              <a:t>in the 18</a:t>
            </a:r>
            <a:r>
              <a:rPr lang="en-GB" baseline="30000" dirty="0" smtClean="0"/>
              <a:t>th</a:t>
            </a:r>
            <a:r>
              <a:rPr lang="en-GB" dirty="0" smtClean="0"/>
              <a:t> Century it was </a:t>
            </a:r>
            <a:r>
              <a:rPr lang="en-GB" b="1" dirty="0" smtClean="0"/>
              <a:t>not always the case </a:t>
            </a:r>
            <a:r>
              <a:rPr lang="en-GB" dirty="0" smtClean="0"/>
              <a:t>that ladies </a:t>
            </a:r>
            <a:r>
              <a:rPr lang="en-GB" b="1" dirty="0" smtClean="0"/>
              <a:t>wore any under-garments</a:t>
            </a:r>
            <a:r>
              <a:rPr lang="en-GB" dirty="0" smtClean="0"/>
              <a:t>! Partly to deter Peeping Toms, and partly to control crowds, admission was allowed</a:t>
            </a:r>
            <a:r>
              <a:rPr lang="en-GB" baseline="0" dirty="0" smtClean="0"/>
              <a:t> only by the </a:t>
            </a:r>
            <a:r>
              <a:rPr lang="en-GB" b="1" baseline="0" dirty="0" smtClean="0"/>
              <a:t>purchase of a catalogue</a:t>
            </a:r>
            <a:r>
              <a:rPr lang="en-GB" baseline="0" dirty="0" smtClean="0"/>
              <a:t>, costing </a:t>
            </a:r>
            <a:r>
              <a:rPr lang="en-GB" b="1" baseline="0" dirty="0" smtClean="0"/>
              <a:t>one shilling</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77</a:t>
            </a:fld>
            <a:endParaRPr lang="en-GB"/>
          </a:p>
        </p:txBody>
      </p:sp>
    </p:spTree>
    <p:extLst>
      <p:ext uri="{BB962C8B-B14F-4D97-AF65-F5344CB8AC3E}">
        <p14:creationId xmlns:p14="http://schemas.microsoft.com/office/powerpoint/2010/main" val="39838070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And another very </a:t>
            </a:r>
            <a:r>
              <a:rPr lang="en-GB" b="1" dirty="0" smtClean="0"/>
              <a:t>popular place of entertainment </a:t>
            </a:r>
            <a:r>
              <a:rPr lang="en-GB" dirty="0" smtClean="0"/>
              <a:t>– The Pantheon, on the south</a:t>
            </a:r>
            <a:r>
              <a:rPr lang="en-GB" baseline="0" dirty="0" smtClean="0"/>
              <a:t> side of Oxford Street. It </a:t>
            </a:r>
            <a:r>
              <a:rPr lang="en-GB" b="1" baseline="0" dirty="0" smtClean="0"/>
              <a:t>opened in 1772 </a:t>
            </a:r>
            <a:r>
              <a:rPr lang="en-GB" baseline="0" dirty="0" smtClean="0"/>
              <a:t>and lasted twenty years before being </a:t>
            </a:r>
            <a:r>
              <a:rPr lang="en-GB" b="1" baseline="0" dirty="0" smtClean="0"/>
              <a:t>burnt to the ground. </a:t>
            </a:r>
            <a:r>
              <a:rPr lang="en-GB" b="0" baseline="0" dirty="0" smtClean="0"/>
              <a:t>It was a </a:t>
            </a:r>
            <a:r>
              <a:rPr lang="en-GB" b="1" baseline="0" dirty="0" smtClean="0"/>
              <a:t>fashionable place</a:t>
            </a:r>
            <a:r>
              <a:rPr lang="en-GB" baseline="0" dirty="0" smtClean="0"/>
              <a:t> for </a:t>
            </a:r>
            <a:r>
              <a:rPr lang="en-GB" b="1" baseline="0" dirty="0" smtClean="0"/>
              <a:t>assemblies, masquerades, balls, subscription concerts</a:t>
            </a:r>
            <a:r>
              <a:rPr lang="en-GB" baseline="0" dirty="0" smtClean="0"/>
              <a:t> and even </a:t>
            </a:r>
            <a:r>
              <a:rPr lang="en-GB" b="1" baseline="0" dirty="0" smtClean="0"/>
              <a:t>operas.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To begin with it was extremely fashionable – you could only attend if personally </a:t>
            </a:r>
            <a:r>
              <a:rPr lang="en-GB" b="1" baseline="0" dirty="0" smtClean="0"/>
              <a:t>invited by a peer of the realm, </a:t>
            </a:r>
            <a:r>
              <a:rPr lang="en-GB" baseline="0" dirty="0" smtClean="0"/>
              <a:t>but gradually it became </a:t>
            </a:r>
            <a:r>
              <a:rPr lang="en-GB" b="1" baseline="0" dirty="0" smtClean="0"/>
              <a:t>far less elitist, </a:t>
            </a:r>
            <a:r>
              <a:rPr lang="en-GB" baseline="0" dirty="0" smtClean="0"/>
              <a:t>but also </a:t>
            </a:r>
            <a:r>
              <a:rPr lang="en-GB" b="1" baseline="0" dirty="0" smtClean="0"/>
              <a:t>less and less popular</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78</a:t>
            </a:fld>
            <a:endParaRPr lang="en-GB"/>
          </a:p>
        </p:txBody>
      </p:sp>
    </p:spTree>
    <p:extLst>
      <p:ext uri="{BB962C8B-B14F-4D97-AF65-F5344CB8AC3E}">
        <p14:creationId xmlns:p14="http://schemas.microsoft.com/office/powerpoint/2010/main" val="6702893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if you are </a:t>
            </a:r>
            <a:r>
              <a:rPr lang="en-GB" b="1" dirty="0" smtClean="0"/>
              <a:t>talking about fashionable</a:t>
            </a:r>
            <a:r>
              <a:rPr lang="en-GB" b="1" baseline="0" dirty="0" smtClean="0"/>
              <a:t> </a:t>
            </a:r>
            <a:r>
              <a:rPr lang="en-GB" b="1" dirty="0" smtClean="0"/>
              <a:t>assemblies </a:t>
            </a:r>
            <a:r>
              <a:rPr lang="en-GB" dirty="0" smtClean="0"/>
              <a:t>look no further than</a:t>
            </a:r>
            <a:r>
              <a:rPr lang="en-GB" b="1" baseline="0" dirty="0" smtClean="0"/>
              <a:t> </a:t>
            </a:r>
            <a:r>
              <a:rPr lang="en-GB" b="1" baseline="0" dirty="0" err="1" smtClean="0"/>
              <a:t>Almacks</a:t>
            </a:r>
            <a:r>
              <a:rPr lang="en-GB" baseline="0" dirty="0" smtClean="0"/>
              <a:t>. It was owned by </a:t>
            </a:r>
            <a:r>
              <a:rPr lang="en-GB" b="1" baseline="0" dirty="0" smtClean="0"/>
              <a:t>William </a:t>
            </a:r>
            <a:r>
              <a:rPr lang="en-GB" b="1" baseline="0" dirty="0" err="1" smtClean="0"/>
              <a:t>Macall</a:t>
            </a:r>
            <a:r>
              <a:rPr lang="en-GB" b="1" baseline="0" dirty="0" smtClean="0"/>
              <a:t> </a:t>
            </a:r>
            <a:r>
              <a:rPr lang="en-GB" baseline="0" dirty="0" smtClean="0"/>
              <a:t>who </a:t>
            </a:r>
            <a:r>
              <a:rPr lang="en-GB" b="1" baseline="0" dirty="0" smtClean="0"/>
              <a:t>reversed the syllables </a:t>
            </a:r>
            <a:r>
              <a:rPr lang="en-GB" baseline="0" dirty="0" smtClean="0"/>
              <a:t>in his </a:t>
            </a:r>
            <a:r>
              <a:rPr lang="en-GB" b="1" baseline="0" dirty="0" smtClean="0"/>
              <a:t>surname</a:t>
            </a:r>
            <a:r>
              <a:rPr lang="en-GB" baseline="0" dirty="0" smtClean="0"/>
              <a:t>, to avoid any prejudices against a</a:t>
            </a:r>
            <a:r>
              <a:rPr lang="en-GB" b="1" baseline="0" dirty="0" smtClean="0"/>
              <a:t> Scottish </a:t>
            </a:r>
            <a:r>
              <a:rPr lang="en-GB" baseline="0" dirty="0" smtClean="0"/>
              <a:t>name, and </a:t>
            </a:r>
            <a:r>
              <a:rPr lang="en-GB" b="1" baseline="0" dirty="0" smtClean="0"/>
              <a:t>opened in 1765.</a:t>
            </a:r>
          </a:p>
          <a:p>
            <a:endParaRPr lang="en-GB" b="1" baseline="0" dirty="0" smtClean="0"/>
          </a:p>
          <a:p>
            <a:r>
              <a:rPr lang="en-GB" dirty="0" smtClean="0"/>
              <a:t>It was </a:t>
            </a:r>
            <a:r>
              <a:rPr lang="en-GB" b="1" dirty="0" smtClean="0"/>
              <a:t>governed by an elite group of Lady Patronesses </a:t>
            </a:r>
            <a:r>
              <a:rPr lang="en-GB" dirty="0" smtClean="0"/>
              <a:t>who </a:t>
            </a:r>
            <a:r>
              <a:rPr lang="en-GB" dirty="0" err="1" smtClean="0"/>
              <a:t>Macall</a:t>
            </a:r>
            <a:r>
              <a:rPr lang="en-GB" dirty="0" smtClean="0"/>
              <a:t> cleverly allowed to determine </a:t>
            </a:r>
            <a:r>
              <a:rPr lang="en-GB" b="1" dirty="0" smtClean="0"/>
              <a:t>who was to be permitted entrance </a:t>
            </a:r>
            <a:r>
              <a:rPr lang="en-GB" dirty="0" smtClean="0"/>
              <a:t>and who was not. Patronesses </a:t>
            </a:r>
            <a:r>
              <a:rPr lang="en-GB" b="1" dirty="0" smtClean="0"/>
              <a:t>came and went </a:t>
            </a:r>
            <a:r>
              <a:rPr lang="en-GB" dirty="0" smtClean="0"/>
              <a:t>over the years, but their influence was </a:t>
            </a:r>
            <a:r>
              <a:rPr lang="en-GB" b="1" dirty="0" smtClean="0"/>
              <a:t>huge</a:t>
            </a:r>
            <a:r>
              <a:rPr lang="en-GB" dirty="0" smtClean="0"/>
              <a:t>, and they could </a:t>
            </a:r>
            <a:r>
              <a:rPr lang="en-GB" b="1" dirty="0" smtClean="0"/>
              <a:t>make    … or break </a:t>
            </a:r>
            <a:r>
              <a:rPr lang="en-GB" dirty="0" smtClean="0"/>
              <a:t>a person.</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 </a:t>
            </a:r>
            <a:r>
              <a:rPr lang="en-GB" b="1" dirty="0" smtClean="0"/>
              <a:t>invitation to </a:t>
            </a:r>
            <a:r>
              <a:rPr lang="en-GB" b="1" dirty="0" err="1" smtClean="0"/>
              <a:t>Almacks</a:t>
            </a:r>
            <a:r>
              <a:rPr lang="en-GB" b="1" dirty="0" smtClean="0"/>
              <a:t> </a:t>
            </a:r>
            <a:r>
              <a:rPr lang="en-GB" dirty="0" smtClean="0"/>
              <a:t>in the Regency period had even </a:t>
            </a:r>
            <a:r>
              <a:rPr lang="en-GB" b="1" dirty="0" smtClean="0"/>
              <a:t>more cache </a:t>
            </a:r>
            <a:r>
              <a:rPr lang="en-GB" dirty="0" smtClean="0"/>
              <a:t>than</a:t>
            </a:r>
            <a:r>
              <a:rPr lang="en-GB" baseline="0" dirty="0" smtClean="0"/>
              <a:t>  being introduced at Court.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a:t>
            </a:r>
            <a:r>
              <a:rPr lang="en-GB" b="1" baseline="0" dirty="0" smtClean="0"/>
              <a:t>r</a:t>
            </a:r>
            <a:r>
              <a:rPr lang="en-GB" b="1" dirty="0" smtClean="0"/>
              <a:t>ejection</a:t>
            </a:r>
            <a:r>
              <a:rPr lang="en-GB" dirty="0" smtClean="0"/>
              <a:t> of an application for a voucher </a:t>
            </a:r>
            <a:r>
              <a:rPr lang="en-GB" b="1" dirty="0" smtClean="0"/>
              <a:t>could mean social ruin</a:t>
            </a:r>
            <a:r>
              <a:rPr lang="en-GB" dirty="0" smtClean="0"/>
              <a:t>. </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79</a:t>
            </a:fld>
            <a:endParaRPr lang="en-GB"/>
          </a:p>
        </p:txBody>
      </p:sp>
    </p:spTree>
    <p:extLst>
      <p:ext uri="{BB962C8B-B14F-4D97-AF65-F5344CB8AC3E}">
        <p14:creationId xmlns:p14="http://schemas.microsoft.com/office/powerpoint/2010/main" val="255377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shop, with a </a:t>
            </a:r>
            <a:r>
              <a:rPr lang="en-GB" b="1" baseline="0" dirty="0" smtClean="0"/>
              <a:t>4-bedroomed house </a:t>
            </a:r>
            <a:r>
              <a:rPr lang="en-GB" baseline="0" dirty="0" smtClean="0"/>
              <a:t>above, was </a:t>
            </a:r>
            <a:r>
              <a:rPr lang="en-GB" b="1" baseline="0" dirty="0" smtClean="0"/>
              <a:t>built by my ancestor in 1767</a:t>
            </a:r>
            <a:r>
              <a:rPr lang="en-GB" baseline="0" dirty="0" smtClean="0"/>
              <a:t>. </a:t>
            </a:r>
          </a:p>
          <a:p>
            <a:endParaRPr lang="en-GB" baseline="0" dirty="0" smtClean="0"/>
          </a:p>
          <a:p>
            <a:r>
              <a:rPr lang="en-GB" baseline="0" dirty="0" smtClean="0"/>
              <a:t>Those four bedrooms </a:t>
            </a:r>
            <a:r>
              <a:rPr lang="en-GB" b="1" baseline="0" dirty="0" smtClean="0"/>
              <a:t>enabled him to invite guests </a:t>
            </a:r>
            <a:r>
              <a:rPr lang="en-GB" baseline="0" dirty="0" smtClean="0"/>
              <a:t>to stay, and he liked nothing more than showing them the </a:t>
            </a:r>
            <a:r>
              <a:rPr lang="en-GB" b="1" baseline="0" dirty="0" smtClean="0"/>
              <a:t>sights of London</a:t>
            </a:r>
            <a:r>
              <a:rPr lang="en-GB" baseline="0" dirty="0" smtClean="0"/>
              <a:t>, faithfully recording in his diary </a:t>
            </a:r>
            <a:r>
              <a:rPr lang="en-GB" b="1" baseline="0" dirty="0" smtClean="0"/>
              <a:t>where</a:t>
            </a:r>
            <a:r>
              <a:rPr lang="en-GB" baseline="0" dirty="0" smtClean="0"/>
              <a:t> he went, </a:t>
            </a:r>
            <a:r>
              <a:rPr lang="en-GB" b="1" baseline="0" dirty="0" smtClean="0"/>
              <a:t>what it cost</a:t>
            </a:r>
            <a:r>
              <a:rPr lang="en-GB" baseline="0" dirty="0" smtClean="0"/>
              <a:t>, and </a:t>
            </a:r>
            <a:r>
              <a:rPr lang="en-GB" b="0" baseline="0" dirty="0" smtClean="0"/>
              <a:t>above all</a:t>
            </a:r>
            <a:r>
              <a:rPr lang="en-GB" baseline="0" dirty="0" smtClean="0"/>
              <a:t>, </a:t>
            </a:r>
            <a:r>
              <a:rPr lang="en-GB" b="1" baseline="0" dirty="0" smtClean="0"/>
              <a:t>what the weather was like </a:t>
            </a:r>
            <a:r>
              <a:rPr lang="en-GB" baseline="0" dirty="0" smtClean="0"/>
              <a:t>that day!</a:t>
            </a:r>
            <a:endParaRPr lang="en-GB"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8</a:t>
            </a:fld>
            <a:endParaRPr lang="en-GB"/>
          </a:p>
        </p:txBody>
      </p:sp>
    </p:spTree>
    <p:extLst>
      <p:ext uri="{BB962C8B-B14F-4D97-AF65-F5344CB8AC3E}">
        <p14:creationId xmlns:p14="http://schemas.microsoft.com/office/powerpoint/2010/main" val="2678736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Breeding, manners</a:t>
            </a:r>
            <a:r>
              <a:rPr lang="en-GB" dirty="0" smtClean="0"/>
              <a:t>, and </a:t>
            </a:r>
            <a:r>
              <a:rPr lang="en-GB" b="1" dirty="0" smtClean="0"/>
              <a:t>rank </a:t>
            </a:r>
            <a:r>
              <a:rPr lang="en-GB" dirty="0" smtClean="0"/>
              <a:t>were key elements leading to approval, though </a:t>
            </a:r>
            <a:r>
              <a:rPr lang="en-GB" b="1" dirty="0" smtClean="0"/>
              <a:t>fortune was not</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My ancestor </a:t>
            </a:r>
            <a:r>
              <a:rPr lang="en-GB" dirty="0" smtClean="0"/>
              <a:t>Richard, being “</a:t>
            </a:r>
            <a:r>
              <a:rPr lang="en-GB" b="1" dirty="0" smtClean="0"/>
              <a:t>trade</a:t>
            </a:r>
            <a:r>
              <a:rPr lang="en-GB" dirty="0" smtClean="0"/>
              <a:t>” would certainly </a:t>
            </a:r>
            <a:r>
              <a:rPr lang="en-GB" b="1" dirty="0" smtClean="0"/>
              <a:t>never have been admitted!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p>
          <a:p>
            <a:r>
              <a:rPr lang="en-GB" dirty="0" err="1" smtClean="0"/>
              <a:t>Almack’s</a:t>
            </a:r>
            <a:r>
              <a:rPr lang="en-GB" dirty="0" smtClean="0"/>
              <a:t> Assembly Rooms </a:t>
            </a:r>
            <a:r>
              <a:rPr lang="en-GB" b="1" dirty="0" smtClean="0"/>
              <a:t>consisted of a ballroom, supper rooms, and games rooms</a:t>
            </a:r>
            <a:r>
              <a:rPr lang="en-GB" dirty="0" smtClean="0"/>
              <a:t>. </a:t>
            </a:r>
          </a:p>
          <a:p>
            <a:endParaRPr lang="en-GB" b="1" dirty="0" smtClean="0"/>
          </a:p>
          <a:p>
            <a:r>
              <a:rPr lang="en-GB" b="1" dirty="0" smtClean="0"/>
              <a:t>Balls</a:t>
            </a:r>
            <a:r>
              <a:rPr lang="en-GB" dirty="0" smtClean="0"/>
              <a:t> were held on </a:t>
            </a:r>
            <a:r>
              <a:rPr lang="en-GB" b="1" dirty="0" smtClean="0"/>
              <a:t>Wednesday nights </a:t>
            </a:r>
            <a:r>
              <a:rPr lang="en-GB" dirty="0" smtClean="0"/>
              <a:t>during the Season and were surprisingly modest affairs with only </a:t>
            </a:r>
            <a:r>
              <a:rPr lang="en-GB" b="1" dirty="0" smtClean="0"/>
              <a:t>meagre refreshments </a:t>
            </a:r>
            <a:r>
              <a:rPr lang="en-GB" b="0" dirty="0" smtClean="0"/>
              <a:t>being </a:t>
            </a:r>
            <a:r>
              <a:rPr lang="en-GB" dirty="0" smtClean="0"/>
              <a:t>served - and </a:t>
            </a:r>
            <a:r>
              <a:rPr lang="en-GB" b="1" dirty="0" smtClean="0"/>
              <a:t>no wine or spirits</a:t>
            </a:r>
            <a:r>
              <a:rPr lang="en-GB" dirty="0" smtClean="0"/>
              <a:t>. </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80</a:t>
            </a:fld>
            <a:endParaRPr lang="en-GB"/>
          </a:p>
        </p:txBody>
      </p:sp>
    </p:spTree>
    <p:extLst>
      <p:ext uri="{BB962C8B-B14F-4D97-AF65-F5344CB8AC3E}">
        <p14:creationId xmlns:p14="http://schemas.microsoft.com/office/powerpoint/2010/main" val="3146514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to places where </a:t>
            </a:r>
            <a:r>
              <a:rPr lang="en-GB" b="1" dirty="0" smtClean="0"/>
              <a:t>men-only rules </a:t>
            </a:r>
            <a:r>
              <a:rPr lang="en-GB" dirty="0" smtClean="0"/>
              <a:t>applied: Whites developed out of </a:t>
            </a:r>
            <a:r>
              <a:rPr lang="en-GB" b="1" dirty="0" smtClean="0"/>
              <a:t>Whites Coffee House </a:t>
            </a:r>
            <a:r>
              <a:rPr lang="en-GB" dirty="0" smtClean="0"/>
              <a:t>and opened in </a:t>
            </a:r>
            <a:r>
              <a:rPr lang="en-GB" b="1" dirty="0" smtClean="0"/>
              <a:t>1736</a:t>
            </a:r>
            <a:r>
              <a:rPr lang="en-GB" dirty="0" smtClean="0"/>
              <a:t> at</a:t>
            </a:r>
            <a:r>
              <a:rPr lang="en-GB" baseline="0" dirty="0" smtClean="0"/>
              <a:t> premises in  St James Street - </a:t>
            </a:r>
            <a:r>
              <a:rPr lang="en-GB" b="1" baseline="0" dirty="0" smtClean="0"/>
              <a:t>now occupied by Boodles</a:t>
            </a:r>
            <a:r>
              <a:rPr lang="en-GB" baseline="0" dirty="0" smtClean="0"/>
              <a:t>. </a:t>
            </a:r>
            <a:r>
              <a:rPr lang="en-GB" dirty="0" smtClean="0"/>
              <a:t>In 1811 a </a:t>
            </a:r>
            <a:r>
              <a:rPr lang="en-GB" b="1" dirty="0" smtClean="0"/>
              <a:t>bow window </a:t>
            </a:r>
            <a:r>
              <a:rPr lang="en-GB" dirty="0" smtClean="0"/>
              <a:t>was added to the facade. It was in this window that </a:t>
            </a:r>
            <a:r>
              <a:rPr lang="en-GB" b="1" dirty="0" smtClean="0"/>
              <a:t>Beau Brummell</a:t>
            </a:r>
            <a:r>
              <a:rPr lang="en-GB" b="1" dirty="0" smtClean="0">
                <a:solidFill>
                  <a:schemeClr val="tx1"/>
                </a:solidFill>
              </a:rPr>
              <a:t> </a:t>
            </a:r>
            <a:r>
              <a:rPr lang="en-GB" dirty="0" smtClean="0"/>
              <a:t>sat and held court </a:t>
            </a:r>
            <a:r>
              <a:rPr lang="en-GB" b="1" dirty="0" smtClean="0"/>
              <a:t>until his downfall</a:t>
            </a:r>
            <a:r>
              <a:rPr lang="en-GB" dirty="0" smtClean="0"/>
              <a:t>  in 1816, </a:t>
            </a:r>
            <a:r>
              <a:rPr lang="en-GB" b="1" dirty="0" smtClean="0"/>
              <a:t>making sartorial judgments </a:t>
            </a:r>
            <a:r>
              <a:rPr lang="en-GB" dirty="0" smtClean="0"/>
              <a:t>on the passers-by.</a:t>
            </a:r>
          </a:p>
          <a:p>
            <a:endParaRPr lang="en-GB" dirty="0" smtClean="0"/>
          </a:p>
          <a:p>
            <a:r>
              <a:rPr lang="en-GB" dirty="0" smtClean="0"/>
              <a:t>It was the </a:t>
            </a:r>
            <a:r>
              <a:rPr lang="en-GB" b="1" dirty="0" smtClean="0"/>
              <a:t>pre-eminent club </a:t>
            </a:r>
            <a:r>
              <a:rPr lang="en-GB" dirty="0" smtClean="0"/>
              <a:t>in a century where </a:t>
            </a:r>
            <a:r>
              <a:rPr lang="en-GB" b="1" dirty="0" smtClean="0"/>
              <a:t>joining</a:t>
            </a:r>
            <a:r>
              <a:rPr lang="en-GB" b="1" baseline="0" dirty="0" smtClean="0"/>
              <a:t> clubs and societies </a:t>
            </a:r>
            <a:r>
              <a:rPr lang="en-GB" baseline="0" dirty="0" smtClean="0"/>
              <a:t>was hugely popular – the first Grand </a:t>
            </a:r>
            <a:r>
              <a:rPr lang="en-GB" b="1" baseline="0" dirty="0" smtClean="0"/>
              <a:t>Masonic Lodge </a:t>
            </a:r>
            <a:r>
              <a:rPr lang="en-GB" baseline="0" dirty="0" smtClean="0"/>
              <a:t>opened at the Goose and Gridiron Tavern in </a:t>
            </a:r>
            <a:r>
              <a:rPr lang="en-GB" b="1" baseline="0" dirty="0" smtClean="0"/>
              <a:t> 1717</a:t>
            </a:r>
            <a:r>
              <a:rPr lang="en-GB" baseline="0" dirty="0" smtClean="0"/>
              <a:t>. The </a:t>
            </a:r>
            <a:r>
              <a:rPr lang="en-GB" b="1" baseline="0" dirty="0" smtClean="0"/>
              <a:t>Hellfire Club started in 1719</a:t>
            </a:r>
            <a:r>
              <a:rPr lang="en-GB" baseline="0" dirty="0" smtClean="0"/>
              <a:t>, by which time the </a:t>
            </a:r>
            <a:r>
              <a:rPr lang="en-GB" b="1" baseline="0" dirty="0" smtClean="0"/>
              <a:t>Kit   Cat     Club </a:t>
            </a:r>
            <a:r>
              <a:rPr lang="en-GB" baseline="0" dirty="0" smtClean="0"/>
              <a:t>had already been going for </a:t>
            </a:r>
            <a:r>
              <a:rPr lang="en-GB" b="1" baseline="0" dirty="0" smtClean="0"/>
              <a:t>20 years</a:t>
            </a:r>
            <a:r>
              <a:rPr lang="en-GB" baseline="0" dirty="0" smtClean="0"/>
              <a:t>. </a:t>
            </a:r>
          </a:p>
          <a:p>
            <a:endParaRPr lang="en-GB" baseline="0" dirty="0" smtClean="0"/>
          </a:p>
          <a:p>
            <a:r>
              <a:rPr lang="en-GB" baseline="0" dirty="0" smtClean="0"/>
              <a:t>Other clubs, whether for gambling, socializing and eating – or more usually all three - </a:t>
            </a:r>
            <a:r>
              <a:rPr lang="en-GB" b="1" baseline="0" dirty="0" smtClean="0"/>
              <a:t>sprang up throughout London</a:t>
            </a:r>
            <a:endParaRPr lang="en-GB" b="1" dirty="0"/>
          </a:p>
        </p:txBody>
      </p:sp>
      <p:sp>
        <p:nvSpPr>
          <p:cNvPr id="4" name="Slide Number Placeholder 3"/>
          <p:cNvSpPr>
            <a:spLocks noGrp="1"/>
          </p:cNvSpPr>
          <p:nvPr>
            <p:ph type="sldNum" sz="quarter" idx="10"/>
          </p:nvPr>
        </p:nvSpPr>
        <p:spPr/>
        <p:txBody>
          <a:bodyPr/>
          <a:lstStyle/>
          <a:p>
            <a:fld id="{C4EF6C12-0467-420F-BAB3-725802E326B8}" type="slidenum">
              <a:rPr lang="en-GB" smtClean="0"/>
              <a:t>81</a:t>
            </a:fld>
            <a:endParaRPr lang="en-GB"/>
          </a:p>
        </p:txBody>
      </p:sp>
    </p:spTree>
    <p:extLst>
      <p:ext uri="{BB962C8B-B14F-4D97-AF65-F5344CB8AC3E}">
        <p14:creationId xmlns:p14="http://schemas.microsoft.com/office/powerpoint/2010/main" val="2101823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a:t>
            </a:r>
            <a:r>
              <a:rPr lang="en-GB" b="1" dirty="0" smtClean="0"/>
              <a:t>wanted to gamble</a:t>
            </a:r>
            <a:r>
              <a:rPr lang="en-GB" dirty="0" smtClean="0"/>
              <a:t>,</a:t>
            </a:r>
            <a:r>
              <a:rPr lang="en-GB" baseline="0" dirty="0" smtClean="0"/>
              <a:t> </a:t>
            </a:r>
            <a:r>
              <a:rPr lang="en-GB" b="1" baseline="0" dirty="0" smtClean="0"/>
              <a:t>playing at cards </a:t>
            </a:r>
            <a:r>
              <a:rPr lang="en-GB" baseline="0" dirty="0" smtClean="0"/>
              <a:t>was the favourite past time. Here I have shown a caricature of a </a:t>
            </a:r>
            <a:r>
              <a:rPr lang="en-GB" b="1" baseline="0" dirty="0" smtClean="0"/>
              <a:t>notorious-card sharp </a:t>
            </a:r>
            <a:r>
              <a:rPr lang="en-GB" b="0" baseline="0" dirty="0" smtClean="0"/>
              <a:t>called </a:t>
            </a:r>
            <a:r>
              <a:rPr lang="en-GB" b="1" dirty="0" smtClean="0"/>
              <a:t>Lady Archer</a:t>
            </a:r>
            <a:r>
              <a:rPr lang="en-GB" dirty="0" smtClean="0"/>
              <a:t>, shown cheating at </a:t>
            </a:r>
            <a:r>
              <a:rPr lang="en-GB" b="1" dirty="0" smtClean="0"/>
              <a:t>Faro</a:t>
            </a:r>
            <a:r>
              <a:rPr lang="en-GB" dirty="0" smtClean="0"/>
              <a:t>.</a:t>
            </a:r>
            <a:r>
              <a:rPr lang="en-GB" baseline="0" dirty="0" smtClean="0"/>
              <a:t> In Faro</a:t>
            </a:r>
            <a:r>
              <a:rPr lang="en-GB" dirty="0" smtClean="0"/>
              <a:t> players </a:t>
            </a:r>
            <a:r>
              <a:rPr lang="en-GB" b="1" dirty="0" smtClean="0"/>
              <a:t>bet on the next card </a:t>
            </a:r>
            <a:r>
              <a:rPr lang="en-GB" dirty="0" smtClean="0"/>
              <a:t>to be turned up.</a:t>
            </a:r>
          </a:p>
          <a:p>
            <a:endParaRPr lang="en-GB" dirty="0" smtClean="0"/>
          </a:p>
          <a:p>
            <a:r>
              <a:rPr lang="en-GB" dirty="0" smtClean="0"/>
              <a:t>She was famous for running a FARO BANK with a </a:t>
            </a:r>
            <a:r>
              <a:rPr lang="en-GB" b="1" dirty="0" smtClean="0"/>
              <a:t>CROOKED DECK of cards </a:t>
            </a:r>
            <a:r>
              <a:rPr lang="en-GB" dirty="0" smtClean="0"/>
              <a:t>and she preyed upon </a:t>
            </a:r>
            <a:r>
              <a:rPr lang="en-GB" b="1" dirty="0" smtClean="0"/>
              <a:t>wealthy</a:t>
            </a:r>
            <a:r>
              <a:rPr lang="en-GB" b="1" baseline="0" dirty="0" smtClean="0"/>
              <a:t> young men </a:t>
            </a:r>
            <a:r>
              <a:rPr lang="en-GB" baseline="0" dirty="0" smtClean="0"/>
              <a:t>come up to Town from the country. Play would start at 11 AT NIGHT and </a:t>
            </a:r>
            <a:r>
              <a:rPr lang="en-GB" b="1" baseline="0" dirty="0" smtClean="0"/>
              <a:t>go on until 4 or 5 in the morning</a:t>
            </a:r>
            <a:r>
              <a:rPr lang="en-GB" baseline="0" dirty="0" smtClean="0"/>
              <a:t>. It was technically illegal to run a gambling house but it was </a:t>
            </a:r>
            <a:r>
              <a:rPr lang="en-GB" b="1" baseline="0" dirty="0" smtClean="0"/>
              <a:t>years before prosecutions were brought</a:t>
            </a:r>
            <a:r>
              <a:rPr lang="en-GB" baseline="0" dirty="0" smtClean="0"/>
              <a:t>. </a:t>
            </a:r>
          </a:p>
          <a:p>
            <a:endParaRPr lang="en-GB" baseline="0" dirty="0" smtClean="0"/>
          </a:p>
          <a:p>
            <a:r>
              <a:rPr lang="en-GB" baseline="0" dirty="0" smtClean="0"/>
              <a:t>Here she is shown </a:t>
            </a:r>
            <a:r>
              <a:rPr lang="en-GB" b="1" baseline="0" dirty="0" smtClean="0"/>
              <a:t>FLEECING</a:t>
            </a:r>
            <a:r>
              <a:rPr lang="en-GB" baseline="0" dirty="0" smtClean="0"/>
              <a:t> THE PRINCE REGENT and a </a:t>
            </a:r>
            <a:r>
              <a:rPr lang="en-GB" b="1" baseline="0" dirty="0" smtClean="0"/>
              <a:t>horrified James Fox </a:t>
            </a:r>
            <a:r>
              <a:rPr lang="en-GB" baseline="0" dirty="0" smtClean="0"/>
              <a:t>in a print entitled </a:t>
            </a:r>
            <a:r>
              <a:rPr lang="en-GB" b="1" baseline="0" dirty="0" smtClean="0"/>
              <a:t>“The Knave wins all”</a:t>
            </a:r>
            <a:endParaRPr lang="en-GB" b="1"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82</a:t>
            </a:fld>
            <a:endParaRPr lang="en-GB"/>
          </a:p>
        </p:txBody>
      </p:sp>
    </p:spTree>
    <p:extLst>
      <p:ext uri="{BB962C8B-B14F-4D97-AF65-F5344CB8AC3E}">
        <p14:creationId xmlns:p14="http://schemas.microsoft.com/office/powerpoint/2010/main" val="8661044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t>
            </a:r>
            <a:r>
              <a:rPr lang="en-GB" b="1" dirty="0" smtClean="0"/>
              <a:t>another etching, by Rowlandson</a:t>
            </a:r>
            <a:r>
              <a:rPr lang="en-GB" dirty="0" smtClean="0"/>
              <a:t>, this one showing </a:t>
            </a:r>
            <a:r>
              <a:rPr lang="en-GB" b="1" dirty="0" smtClean="0"/>
              <a:t>Georgiana </a:t>
            </a:r>
            <a:r>
              <a:rPr lang="en-GB" dirty="0" smtClean="0"/>
              <a:t> the Duchess of Devonshire. She was a </a:t>
            </a:r>
            <a:r>
              <a:rPr lang="en-GB" b="1" dirty="0" smtClean="0"/>
              <a:t>prodigious gambler at cards</a:t>
            </a:r>
            <a:r>
              <a:rPr lang="en-GB" dirty="0" smtClean="0"/>
              <a:t>. </a:t>
            </a:r>
          </a:p>
          <a:p>
            <a:r>
              <a:rPr lang="en-GB" dirty="0" smtClean="0"/>
              <a:t>When she died in </a:t>
            </a:r>
            <a:r>
              <a:rPr lang="en-GB" b="1" dirty="0" smtClean="0"/>
              <a:t>1806 aged 48 </a:t>
            </a:r>
            <a:r>
              <a:rPr lang="en-GB" dirty="0" smtClean="0"/>
              <a:t>she had debts </a:t>
            </a:r>
            <a:r>
              <a:rPr lang="en-GB" b="1" dirty="0" smtClean="0"/>
              <a:t>equivalent to three and three quarter million pounds </a:t>
            </a:r>
            <a:r>
              <a:rPr lang="en-GB" dirty="0" smtClean="0"/>
              <a:t>in today’s money.</a:t>
            </a:r>
          </a:p>
          <a:p>
            <a:r>
              <a:rPr lang="en-GB" dirty="0" smtClean="0"/>
              <a:t> (</a:t>
            </a:r>
            <a:r>
              <a:rPr lang="en-GB" b="1" dirty="0" smtClean="0"/>
              <a:t>When told </a:t>
            </a:r>
            <a:r>
              <a:rPr lang="en-GB" dirty="0" smtClean="0"/>
              <a:t>of the debt, the Duke remarked  ”</a:t>
            </a:r>
            <a:r>
              <a:rPr lang="en-GB" b="1" dirty="0" smtClean="0"/>
              <a:t>Is that all?”</a:t>
            </a:r>
            <a:r>
              <a:rPr lang="en-GB" dirty="0" smtClean="0"/>
              <a:t>)</a:t>
            </a:r>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83</a:t>
            </a:fld>
            <a:endParaRPr lang="en-GB"/>
          </a:p>
        </p:txBody>
      </p:sp>
    </p:spTree>
    <p:extLst>
      <p:ext uri="{BB962C8B-B14F-4D97-AF65-F5344CB8AC3E}">
        <p14:creationId xmlns:p14="http://schemas.microsoft.com/office/powerpoint/2010/main" val="25198119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the Prince Regent exclaims “</a:t>
            </a:r>
            <a:r>
              <a:rPr lang="en-GB" b="1" dirty="0" smtClean="0"/>
              <a:t>Damn the Dice</a:t>
            </a:r>
            <a:r>
              <a:rPr lang="en-GB" dirty="0" smtClean="0"/>
              <a:t>! I</a:t>
            </a:r>
            <a:r>
              <a:rPr lang="en-GB" baseline="0" dirty="0" smtClean="0"/>
              <a:t> never got such a plucking in my life!”  while Fox replies “Don’t be so furious, </a:t>
            </a:r>
            <a:r>
              <a:rPr lang="en-GB" b="1" baseline="0" dirty="0" smtClean="0"/>
              <a:t>try another cast for ten thousand</a:t>
            </a:r>
            <a:r>
              <a:rPr lang="en-GB" baseline="0" dirty="0" smtClean="0"/>
              <a:t>”</a:t>
            </a:r>
          </a:p>
          <a:p>
            <a:endParaRPr lang="en-GB" baseline="0" dirty="0" smtClean="0"/>
          </a:p>
          <a:p>
            <a:r>
              <a:rPr lang="en-GB" baseline="0" dirty="0" smtClean="0"/>
              <a:t>£10,000! That’s more than the modern equivalent of </a:t>
            </a:r>
            <a:r>
              <a:rPr lang="en-GB" b="1" baseline="0" dirty="0" smtClean="0"/>
              <a:t>three quarters of a million pound</a:t>
            </a:r>
            <a:r>
              <a:rPr lang="en-GB" baseline="0" dirty="0" smtClean="0"/>
              <a:t>s riding on a single throw of the dice.</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84</a:t>
            </a:fld>
            <a:endParaRPr lang="en-GB"/>
          </a:p>
        </p:txBody>
      </p:sp>
    </p:spTree>
    <p:extLst>
      <p:ext uri="{BB962C8B-B14F-4D97-AF65-F5344CB8AC3E}">
        <p14:creationId xmlns:p14="http://schemas.microsoft.com/office/powerpoint/2010/main" val="1784826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Rowlandson cartoon entitled </a:t>
            </a:r>
            <a:r>
              <a:rPr lang="en-GB" b="1" dirty="0" smtClean="0"/>
              <a:t>Private Amusements </a:t>
            </a:r>
            <a:r>
              <a:rPr lang="en-GB" dirty="0" smtClean="0"/>
              <a:t>shows an </a:t>
            </a:r>
            <a:r>
              <a:rPr lang="en-GB" b="1" dirty="0" smtClean="0"/>
              <a:t>early roulette </a:t>
            </a:r>
            <a:r>
              <a:rPr lang="en-GB" dirty="0" smtClean="0"/>
              <a:t>wheel, with gamblers betting on </a:t>
            </a:r>
            <a:r>
              <a:rPr lang="en-GB" b="1" dirty="0" smtClean="0"/>
              <a:t>Odds and Evens</a:t>
            </a:r>
            <a:r>
              <a:rPr lang="en-GB" dirty="0" smtClean="0"/>
              <a:t>. London was always a magnet for wealthy young men who would be conned into gambling away</a:t>
            </a:r>
            <a:r>
              <a:rPr lang="en-GB" baseline="0" dirty="0" smtClean="0"/>
              <a:t> their fortune in a single evening. Rowlandson himself was known to sit at the gaming tables for up to 36 hours at a stretch.</a:t>
            </a:r>
          </a:p>
          <a:p>
            <a:endParaRPr lang="en-GB" baseline="0" dirty="0" smtClean="0"/>
          </a:p>
          <a:p>
            <a:r>
              <a:rPr lang="en-GB" baseline="0" dirty="0" smtClean="0"/>
              <a:t>The </a:t>
            </a:r>
            <a:r>
              <a:rPr lang="en-GB" b="1" baseline="0" dirty="0" smtClean="0"/>
              <a:t>extent</a:t>
            </a:r>
            <a:r>
              <a:rPr lang="en-GB" baseline="0" dirty="0" smtClean="0"/>
              <a:t> of the gambling was </a:t>
            </a:r>
            <a:r>
              <a:rPr lang="en-GB" b="1" baseline="0" dirty="0" smtClean="0"/>
              <a:t>stunning</a:t>
            </a:r>
            <a:r>
              <a:rPr lang="en-GB" baseline="0" dirty="0" smtClean="0"/>
              <a:t> – </a:t>
            </a:r>
            <a:r>
              <a:rPr lang="en-GB" b="1" baseline="0" dirty="0" smtClean="0"/>
              <a:t>Take </a:t>
            </a:r>
            <a:r>
              <a:rPr lang="en-GB" b="1" dirty="0" smtClean="0">
                <a:effectLst/>
              </a:rPr>
              <a:t>Sir John Bland</a:t>
            </a:r>
            <a:r>
              <a:rPr lang="en-GB" dirty="0" smtClean="0">
                <a:effectLst/>
              </a:rPr>
              <a:t>, 6th Baronet, who was </a:t>
            </a:r>
            <a:r>
              <a:rPr lang="en-GB" b="1" dirty="0" smtClean="0">
                <a:effectLst/>
              </a:rPr>
              <a:t>born in 1722 </a:t>
            </a:r>
            <a:r>
              <a:rPr lang="en-GB" dirty="0" smtClean="0">
                <a:effectLst/>
              </a:rPr>
              <a:t>and died at the age of </a:t>
            </a:r>
            <a:r>
              <a:rPr lang="en-GB" b="1" dirty="0" smtClean="0">
                <a:effectLst/>
              </a:rPr>
              <a:t>33</a:t>
            </a:r>
            <a:r>
              <a:rPr lang="en-GB" dirty="0" smtClean="0">
                <a:effectLst/>
              </a:rPr>
              <a:t> </a:t>
            </a:r>
            <a:r>
              <a:rPr lang="en-GB" b="1" dirty="0" smtClean="0">
                <a:effectLst/>
              </a:rPr>
              <a:t>in Calais</a:t>
            </a:r>
            <a:r>
              <a:rPr lang="en-GB" dirty="0" smtClean="0">
                <a:effectLst/>
                <a:hlinkClick r:id="rId3"/>
              </a:rPr>
              <a:t> </a:t>
            </a:r>
            <a:r>
              <a:rPr lang="en-GB" dirty="0" smtClean="0">
                <a:effectLst/>
              </a:rPr>
              <a:t>unmarried. When he was 21 he inherited the baronetcy </a:t>
            </a:r>
            <a:r>
              <a:rPr lang="en-GB" b="1" dirty="0" smtClean="0">
                <a:effectLst/>
              </a:rPr>
              <a:t>at a time when the family</a:t>
            </a:r>
            <a:r>
              <a:rPr lang="en-GB" b="1" baseline="0" dirty="0" smtClean="0">
                <a:effectLst/>
              </a:rPr>
              <a:t> estates</a:t>
            </a:r>
            <a:r>
              <a:rPr lang="en-GB" baseline="0" dirty="0" smtClean="0">
                <a:effectLst/>
              </a:rPr>
              <a:t> included </a:t>
            </a:r>
            <a:r>
              <a:rPr lang="en-GB" b="1" baseline="0" dirty="0" smtClean="0">
                <a:effectLst/>
              </a:rPr>
              <a:t>the entire city </a:t>
            </a:r>
            <a:r>
              <a:rPr lang="en-GB" baseline="0" dirty="0" smtClean="0">
                <a:effectLst/>
              </a:rPr>
              <a:t>of </a:t>
            </a:r>
            <a:r>
              <a:rPr lang="en-GB" b="1" baseline="0" dirty="0" smtClean="0">
                <a:effectLst/>
              </a:rPr>
              <a:t>Manchester </a:t>
            </a:r>
            <a:r>
              <a:rPr lang="en-GB" baseline="0" dirty="0" smtClean="0">
                <a:effectLst/>
              </a:rPr>
              <a:t>and much of the surrounding countryside. </a:t>
            </a:r>
          </a:p>
          <a:p>
            <a:endParaRPr lang="en-GB" baseline="0" dirty="0" smtClean="0">
              <a:effectLst/>
            </a:endParaRPr>
          </a:p>
          <a:p>
            <a:r>
              <a:rPr lang="en-GB" baseline="0" dirty="0" smtClean="0">
                <a:effectLst/>
              </a:rPr>
              <a:t>By the time he died 12 years later </a:t>
            </a:r>
            <a:r>
              <a:rPr lang="en-GB" dirty="0" smtClean="0">
                <a:effectLst/>
              </a:rPr>
              <a:t>he had </a:t>
            </a:r>
            <a:r>
              <a:rPr lang="en-GB" b="1" dirty="0" smtClean="0">
                <a:effectLst/>
              </a:rPr>
              <a:t>gambled away every single house, every single field</a:t>
            </a:r>
            <a:r>
              <a:rPr lang="en-GB" dirty="0" smtClean="0">
                <a:effectLst/>
              </a:rPr>
              <a:t>, and he died </a:t>
            </a:r>
            <a:r>
              <a:rPr lang="en-GB" b="1" dirty="0" smtClean="0">
                <a:effectLst/>
              </a:rPr>
              <a:t>intestate</a:t>
            </a:r>
            <a:r>
              <a:rPr lang="en-GB" dirty="0" smtClean="0">
                <a:effectLst/>
              </a:rPr>
              <a:t> and </a:t>
            </a:r>
            <a:r>
              <a:rPr lang="en-GB" b="1" dirty="0" smtClean="0">
                <a:effectLst/>
              </a:rPr>
              <a:t>penniless.</a:t>
            </a:r>
            <a:endParaRPr lang="en-GB" b="1"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85</a:t>
            </a:fld>
            <a:endParaRPr lang="en-GB"/>
          </a:p>
        </p:txBody>
      </p:sp>
    </p:spTree>
    <p:extLst>
      <p:ext uri="{BB962C8B-B14F-4D97-AF65-F5344CB8AC3E}">
        <p14:creationId xmlns:p14="http://schemas.microsoft.com/office/powerpoint/2010/main" val="10430855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Let’s move on to a </a:t>
            </a:r>
            <a:r>
              <a:rPr lang="en-GB" b="1" dirty="0" smtClean="0"/>
              <a:t>different form of leisure activity – tourism</a:t>
            </a:r>
            <a:r>
              <a:rPr lang="en-GB" dirty="0" smtClean="0"/>
              <a:t>. Richard was for ever going off on holiday  and describes </a:t>
            </a:r>
            <a:r>
              <a:rPr lang="en-GB" b="1" dirty="0" smtClean="0"/>
              <a:t>trips to see Stonehenge and Wilton House</a:t>
            </a:r>
            <a:r>
              <a:rPr lang="en-GB" dirty="0" smtClean="0"/>
              <a:t>, and other excursions to Cambridge, and to Essex.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a cut-out made by my ancestor </a:t>
            </a:r>
            <a:r>
              <a:rPr lang="en-GB" b="1" dirty="0" smtClean="0"/>
              <a:t>showing the coaching inn </a:t>
            </a:r>
            <a:r>
              <a:rPr lang="en-GB" dirty="0" smtClean="0"/>
              <a:t>at which the </a:t>
            </a:r>
            <a:r>
              <a:rPr lang="en-GB" b="1" dirty="0" smtClean="0"/>
              <a:t>Kings Lynn coach </a:t>
            </a:r>
            <a:r>
              <a:rPr lang="en-GB" dirty="0" smtClean="0"/>
              <a:t>is pulling up (you can see the letters L-Y-N on the carriage door).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Travel wasn’t cheap </a:t>
            </a:r>
            <a:r>
              <a:rPr lang="en-GB" dirty="0" smtClean="0"/>
              <a:t>– on one</a:t>
            </a:r>
            <a:r>
              <a:rPr lang="en-GB" baseline="0" dirty="0" smtClean="0"/>
              <a:t> occasion Richard </a:t>
            </a:r>
            <a:r>
              <a:rPr lang="en-GB" b="1" baseline="0" dirty="0" smtClean="0"/>
              <a:t>hired a coach </a:t>
            </a:r>
            <a:r>
              <a:rPr lang="en-GB" baseline="0" dirty="0" smtClean="0"/>
              <a:t>for the family to use as they </a:t>
            </a:r>
            <a:r>
              <a:rPr lang="en-GB" b="0" baseline="0" dirty="0" smtClean="0"/>
              <a:t>went</a:t>
            </a:r>
            <a:r>
              <a:rPr lang="en-GB" b="1" baseline="0" dirty="0" smtClean="0"/>
              <a:t> sight-seeing around the City</a:t>
            </a:r>
            <a:r>
              <a:rPr lang="en-GB" baseline="0" dirty="0" smtClean="0"/>
              <a:t>– two and a half hours coach hire cost </a:t>
            </a:r>
            <a:r>
              <a:rPr lang="en-GB" b="1" baseline="0" dirty="0" smtClean="0"/>
              <a:t>4 shillings </a:t>
            </a:r>
            <a:r>
              <a:rPr lang="en-GB" baseline="0" dirty="0" smtClean="0"/>
              <a:t>(plus ”</a:t>
            </a:r>
            <a:r>
              <a:rPr lang="en-GB" b="1" baseline="0" dirty="0" err="1" smtClean="0"/>
              <a:t>twopence</a:t>
            </a:r>
            <a:r>
              <a:rPr lang="en-GB" b="1" baseline="0" dirty="0" smtClean="0"/>
              <a:t> given to the coachman</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86</a:t>
            </a:fld>
            <a:endParaRPr lang="en-GB"/>
          </a:p>
        </p:txBody>
      </p:sp>
    </p:spTree>
    <p:extLst>
      <p:ext uri="{BB962C8B-B14F-4D97-AF65-F5344CB8AC3E}">
        <p14:creationId xmlns:p14="http://schemas.microsoft.com/office/powerpoint/2010/main" val="6904843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In this caricature  entitled </a:t>
            </a:r>
            <a:r>
              <a:rPr lang="en-GB" b="1" dirty="0" smtClean="0"/>
              <a:t>'A cockney &amp; his wife </a:t>
            </a:r>
            <a:r>
              <a:rPr lang="en-GB" dirty="0" smtClean="0"/>
              <a:t>going to Wycombe’</a:t>
            </a:r>
            <a:r>
              <a:rPr lang="en-GB" baseline="0" dirty="0" smtClean="0"/>
              <a:t> </a:t>
            </a:r>
            <a:r>
              <a:rPr lang="en-GB" b="0" dirty="0" err="1" smtClean="0"/>
              <a:t>Gillray</a:t>
            </a:r>
            <a:r>
              <a:rPr lang="en-GB" b="0" dirty="0" smtClean="0"/>
              <a:t> mocks the  idea of </a:t>
            </a:r>
            <a:r>
              <a:rPr lang="en-GB" b="1" dirty="0" smtClean="0"/>
              <a:t>mere trades-people </a:t>
            </a:r>
            <a:r>
              <a:rPr lang="en-GB" b="0" dirty="0" smtClean="0"/>
              <a:t>aspiring to be </a:t>
            </a:r>
            <a:r>
              <a:rPr lang="en-GB" b="1" dirty="0" smtClean="0"/>
              <a:t>tourists</a:t>
            </a:r>
            <a:r>
              <a:rPr lang="en-GB" b="0" dirty="0" smtClean="0"/>
              <a:t>. </a:t>
            </a:r>
          </a:p>
          <a:p>
            <a:endParaRPr lang="en-GB" b="0" dirty="0" smtClean="0"/>
          </a:p>
          <a:p>
            <a:r>
              <a:rPr lang="en-GB" b="0" dirty="0" smtClean="0"/>
              <a:t>It shows an apothecary whipping a somewhat </a:t>
            </a:r>
            <a:r>
              <a:rPr lang="en-GB" b="1" dirty="0" smtClean="0">
                <a:effectLst/>
              </a:rPr>
              <a:t>emaciated and decrepit </a:t>
            </a:r>
            <a:r>
              <a:rPr lang="en-GB" dirty="0" smtClean="0">
                <a:effectLst/>
              </a:rPr>
              <a:t>horse, complaining to his wife that he </a:t>
            </a:r>
            <a:r>
              <a:rPr lang="en-GB" b="1" dirty="0" smtClean="0">
                <a:effectLst/>
              </a:rPr>
              <a:t>cannot get the beast </a:t>
            </a:r>
            <a:r>
              <a:rPr lang="en-GB" dirty="0" smtClean="0">
                <a:effectLst/>
              </a:rPr>
              <a:t>to go any faster. The underlying sentiment is that </a:t>
            </a:r>
            <a:r>
              <a:rPr lang="en-GB" b="1" dirty="0" smtClean="0">
                <a:effectLst/>
              </a:rPr>
              <a:t>if you are trade</a:t>
            </a:r>
            <a:r>
              <a:rPr lang="en-GB" dirty="0" smtClean="0">
                <a:effectLst/>
              </a:rPr>
              <a:t>, you should </a:t>
            </a:r>
            <a:r>
              <a:rPr lang="en-GB" b="1" dirty="0" smtClean="0">
                <a:effectLst/>
              </a:rPr>
              <a:t>stay at home </a:t>
            </a:r>
            <a:r>
              <a:rPr lang="en-GB" dirty="0" smtClean="0">
                <a:effectLst/>
              </a:rPr>
              <a:t>and not </a:t>
            </a:r>
            <a:r>
              <a:rPr lang="en-GB" b="1" dirty="0" smtClean="0">
                <a:effectLst/>
              </a:rPr>
              <a:t>parade your ignorance</a:t>
            </a:r>
            <a:r>
              <a:rPr lang="en-GB" dirty="0" smtClean="0">
                <a:effectLst/>
              </a:rPr>
              <a:t> in front of others.</a:t>
            </a:r>
            <a:endParaRPr lang="en-GB" b="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87</a:t>
            </a:fld>
            <a:endParaRPr lang="en-GB"/>
          </a:p>
        </p:txBody>
      </p:sp>
    </p:spTree>
    <p:extLst>
      <p:ext uri="{BB962C8B-B14F-4D97-AF65-F5344CB8AC3E}">
        <p14:creationId xmlns:p14="http://schemas.microsoft.com/office/powerpoint/2010/main" val="14263301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Meanwhile Richard recorded a trip to Brighton.</a:t>
            </a:r>
          </a:p>
          <a:p>
            <a:r>
              <a:rPr lang="en-GB" b="1" baseline="0" dirty="0" smtClean="0"/>
              <a:t>“August 1</a:t>
            </a:r>
            <a:r>
              <a:rPr lang="en-GB" b="1" baseline="30000" dirty="0" smtClean="0"/>
              <a:t>st</a:t>
            </a:r>
            <a:r>
              <a:rPr lang="en-GB" b="1" baseline="0" dirty="0" smtClean="0"/>
              <a:t> set out in the </a:t>
            </a:r>
            <a:r>
              <a:rPr lang="en-GB" b="1" baseline="0" dirty="0" err="1" smtClean="0"/>
              <a:t>Brighthelmstone</a:t>
            </a:r>
            <a:r>
              <a:rPr lang="en-GB" b="1" baseline="0" dirty="0" smtClean="0"/>
              <a:t> Machine </a:t>
            </a:r>
            <a:r>
              <a:rPr lang="en-GB" baseline="0" dirty="0" smtClean="0"/>
              <a:t>“ (</a:t>
            </a:r>
            <a:r>
              <a:rPr lang="en-GB" baseline="0" dirty="0" err="1" smtClean="0"/>
              <a:t>Brighthelmstone</a:t>
            </a:r>
            <a:r>
              <a:rPr lang="en-GB" baseline="0" dirty="0" smtClean="0"/>
              <a:t> was the old spelling for Brighton) “and through Divine Goodness was preserved to that place. A very fine day, warm”</a:t>
            </a:r>
            <a:endParaRPr lang="en-GB"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88</a:t>
            </a:fld>
            <a:endParaRPr lang="en-GB"/>
          </a:p>
        </p:txBody>
      </p:sp>
    </p:spTree>
    <p:extLst>
      <p:ext uri="{BB962C8B-B14F-4D97-AF65-F5344CB8AC3E}">
        <p14:creationId xmlns:p14="http://schemas.microsoft.com/office/powerpoint/2010/main" val="3272094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did he do </a:t>
            </a:r>
            <a:r>
              <a:rPr lang="en-GB" dirty="0" smtClean="0"/>
              <a:t>when he got</a:t>
            </a:r>
            <a:r>
              <a:rPr lang="en-GB" baseline="0" dirty="0" smtClean="0"/>
              <a:t> to Brighton? - Well he tried his hand at </a:t>
            </a:r>
            <a:r>
              <a:rPr lang="en-GB" b="1" baseline="0" dirty="0" smtClean="0"/>
              <a:t>swimming</a:t>
            </a:r>
            <a:r>
              <a:rPr lang="en-GB" baseline="0" dirty="0" smtClean="0"/>
              <a:t>. Bathers were segregated, </a:t>
            </a:r>
            <a:r>
              <a:rPr lang="en-GB" b="1" baseline="0" dirty="0" smtClean="0"/>
              <a:t>men at one end of the beach, women at the other</a:t>
            </a:r>
            <a:r>
              <a:rPr lang="en-GB" baseline="0" dirty="0" smtClean="0"/>
              <a:t>.</a:t>
            </a:r>
          </a:p>
          <a:p>
            <a:endParaRPr lang="en-GB" baseline="0" dirty="0" smtClean="0"/>
          </a:p>
          <a:p>
            <a:r>
              <a:rPr lang="en-GB" baseline="0" dirty="0" smtClean="0"/>
              <a:t>Bathing was usually </a:t>
            </a:r>
            <a:r>
              <a:rPr lang="en-GB" b="1" baseline="0" dirty="0" smtClean="0"/>
              <a:t>done in the nude </a:t>
            </a:r>
            <a:r>
              <a:rPr lang="en-GB" baseline="0" dirty="0" smtClean="0"/>
              <a:t>so you changed out of your clothes in the swimming hut, which was then trundled into the </a:t>
            </a:r>
            <a:r>
              <a:rPr lang="en-GB" b="1" baseline="0" dirty="0" smtClean="0"/>
              <a:t>briny</a:t>
            </a:r>
            <a:r>
              <a:rPr lang="en-GB" baseline="0" dirty="0" smtClean="0"/>
              <a:t> and </a:t>
            </a:r>
            <a:r>
              <a:rPr lang="en-GB" b="1" baseline="0" dirty="0" smtClean="0"/>
              <a:t>out you stepped</a:t>
            </a:r>
            <a:r>
              <a:rPr lang="en-GB" baseline="0" dirty="0" smtClean="0"/>
              <a:t>. </a:t>
            </a:r>
          </a:p>
          <a:p>
            <a:endParaRPr lang="en-GB" baseline="0" dirty="0" smtClean="0"/>
          </a:p>
          <a:p>
            <a:r>
              <a:rPr lang="en-GB" baseline="0" dirty="0" smtClean="0"/>
              <a:t>A person called a “</a:t>
            </a:r>
            <a:r>
              <a:rPr lang="en-GB" b="1" baseline="0" dirty="0" smtClean="0"/>
              <a:t>dipper” </a:t>
            </a:r>
            <a:r>
              <a:rPr lang="en-GB" baseline="0" dirty="0" smtClean="0"/>
              <a:t>would then </a:t>
            </a:r>
            <a:r>
              <a:rPr lang="en-GB" b="1" baseline="0" dirty="0" smtClean="0"/>
              <a:t>seize you </a:t>
            </a:r>
            <a:r>
              <a:rPr lang="en-GB" baseline="0" dirty="0" smtClean="0"/>
              <a:t>and </a:t>
            </a:r>
            <a:r>
              <a:rPr lang="en-GB" b="1" baseline="0" dirty="0" smtClean="0"/>
              <a:t>plunge you under water</a:t>
            </a:r>
            <a:r>
              <a:rPr lang="en-GB" baseline="0" dirty="0" smtClean="0"/>
              <a:t>! Richard tried it once, </a:t>
            </a:r>
            <a:r>
              <a:rPr lang="en-GB" b="1" baseline="0" dirty="0" smtClean="0"/>
              <a:t>hated</a:t>
            </a:r>
            <a:r>
              <a:rPr lang="en-GB" baseline="0" dirty="0" smtClean="0"/>
              <a:t> it, and </a:t>
            </a:r>
            <a:r>
              <a:rPr lang="en-GB" b="1" baseline="0" dirty="0" smtClean="0"/>
              <a:t>vowed never to have anything further to do with water!</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89</a:t>
            </a:fld>
            <a:endParaRPr lang="en-GB"/>
          </a:p>
        </p:txBody>
      </p:sp>
    </p:spTree>
    <p:extLst>
      <p:ext uri="{BB962C8B-B14F-4D97-AF65-F5344CB8AC3E}">
        <p14:creationId xmlns:p14="http://schemas.microsoft.com/office/powerpoint/2010/main" val="17644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have:</a:t>
            </a:r>
          </a:p>
          <a:p>
            <a:r>
              <a:rPr lang="en-GB" b="1" dirty="0" smtClean="0"/>
              <a:t>Friday April 6</a:t>
            </a:r>
            <a:r>
              <a:rPr lang="en-GB" b="1" baseline="30000" dirty="0" smtClean="0"/>
              <a:t>th</a:t>
            </a:r>
            <a:r>
              <a:rPr lang="en-GB" b="1" dirty="0" smtClean="0"/>
              <a:t>: went with Miss Ann Wilkins to show her St Pauls, Westminster Abbey and House of Lords. Wife and Patty visited Mrs </a:t>
            </a:r>
            <a:r>
              <a:rPr lang="en-GB" b="1" dirty="0" err="1" smtClean="0"/>
              <a:t>Salloway</a:t>
            </a:r>
            <a:r>
              <a:rPr lang="en-GB" b="1" dirty="0" smtClean="0"/>
              <a:t>. On the whole a fine day, not cold</a:t>
            </a:r>
            <a:r>
              <a:rPr lang="en-GB" dirty="0" smtClean="0"/>
              <a:t>” And the picture is of the old House of Lords. </a:t>
            </a:r>
          </a:p>
          <a:p>
            <a:endParaRPr lang="en-GB" dirty="0" smtClean="0"/>
          </a:p>
          <a:p>
            <a:r>
              <a:rPr lang="en-GB" dirty="0" smtClean="0"/>
              <a:t>He mentions St Pauls - Going round the cathedral must have been really </a:t>
            </a:r>
            <a:r>
              <a:rPr lang="en-GB" b="1" dirty="0" smtClean="0"/>
              <a:t>impressive</a:t>
            </a:r>
            <a:r>
              <a:rPr lang="en-GB" dirty="0" smtClean="0"/>
              <a:t>, because</a:t>
            </a:r>
            <a:r>
              <a:rPr lang="en-GB" baseline="0" dirty="0" smtClean="0"/>
              <a:t> it was only finished 50 years earlier and the </a:t>
            </a:r>
            <a:r>
              <a:rPr lang="en-GB" b="1" baseline="0" dirty="0" smtClean="0"/>
              <a:t>white stone </a:t>
            </a:r>
            <a:r>
              <a:rPr lang="en-GB" baseline="0" dirty="0" smtClean="0"/>
              <a:t>would have </a:t>
            </a:r>
            <a:r>
              <a:rPr lang="en-GB" b="1" baseline="0" dirty="0" smtClean="0"/>
              <a:t>dazzled</a:t>
            </a:r>
            <a:r>
              <a:rPr lang="en-GB" baseline="0" dirty="0" smtClean="0"/>
              <a:t> in the sunlight</a:t>
            </a:r>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9</a:t>
            </a:fld>
            <a:endParaRPr lang="en-GB"/>
          </a:p>
        </p:txBody>
      </p:sp>
    </p:spTree>
    <p:extLst>
      <p:ext uri="{BB962C8B-B14F-4D97-AF65-F5344CB8AC3E}">
        <p14:creationId xmlns:p14="http://schemas.microsoft.com/office/powerpoint/2010/main" val="17037660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Rather than going out to be entertained, men could of course </a:t>
            </a:r>
            <a:r>
              <a:rPr lang="en-GB" b="1" dirty="0" smtClean="0"/>
              <a:t>meet up for a quiet smoke</a:t>
            </a:r>
            <a:r>
              <a:rPr lang="en-GB" dirty="0" smtClean="0"/>
              <a:t>. Here my ancestor records “Wife and Patty visited Mrs Cooper. Mr</a:t>
            </a:r>
            <a:r>
              <a:rPr lang="en-GB" baseline="0" dirty="0" smtClean="0"/>
              <a:t> Rogers </a:t>
            </a:r>
            <a:r>
              <a:rPr lang="en-GB" baseline="0" dirty="0" err="1" smtClean="0"/>
              <a:t>smoaked</a:t>
            </a:r>
            <a:r>
              <a:rPr lang="en-GB" baseline="0" dirty="0" smtClean="0"/>
              <a:t> a pipe”</a:t>
            </a:r>
          </a:p>
          <a:p>
            <a:endParaRPr lang="en-GB" baseline="0" dirty="0" smtClean="0"/>
          </a:p>
          <a:p>
            <a:r>
              <a:rPr lang="en-GB" dirty="0" smtClean="0"/>
              <a:t>The illustration is from a Hogarth print, showing </a:t>
            </a:r>
            <a:r>
              <a:rPr lang="en-GB" baseline="0" dirty="0" smtClean="0"/>
              <a:t> a man lighting a </a:t>
            </a:r>
            <a:r>
              <a:rPr lang="en-GB" dirty="0" smtClean="0"/>
              <a:t>Clay </a:t>
            </a:r>
            <a:r>
              <a:rPr lang="en-GB" b="1" dirty="0" smtClean="0"/>
              <a:t>churchwarden</a:t>
            </a:r>
            <a:r>
              <a:rPr lang="en-GB" dirty="0" smtClean="0"/>
              <a:t> pipe – up to </a:t>
            </a:r>
            <a:r>
              <a:rPr lang="en-GB" b="1" dirty="0" smtClean="0"/>
              <a:t>thirty inches long</a:t>
            </a:r>
            <a:r>
              <a:rPr lang="en-GB" dirty="0" smtClean="0"/>
              <a:t>. The </a:t>
            </a:r>
            <a:r>
              <a:rPr lang="en-GB" b="1" dirty="0" smtClean="0"/>
              <a:t>stems easily broke</a:t>
            </a:r>
            <a:r>
              <a:rPr lang="en-GB" dirty="0" smtClean="0"/>
              <a:t>, as can be seen from the pile of </a:t>
            </a:r>
            <a:r>
              <a:rPr lang="en-GB" b="1" dirty="0" smtClean="0"/>
              <a:t>broken ends </a:t>
            </a:r>
            <a:r>
              <a:rPr lang="en-GB" dirty="0" smtClean="0"/>
              <a:t>on the floor.</a:t>
            </a:r>
          </a:p>
        </p:txBody>
      </p:sp>
      <p:sp>
        <p:nvSpPr>
          <p:cNvPr id="4" name="Slide Number Placeholder 3"/>
          <p:cNvSpPr>
            <a:spLocks noGrp="1"/>
          </p:cNvSpPr>
          <p:nvPr>
            <p:ph type="sldNum" sz="quarter" idx="10"/>
          </p:nvPr>
        </p:nvSpPr>
        <p:spPr/>
        <p:txBody>
          <a:bodyPr/>
          <a:lstStyle/>
          <a:p>
            <a:fld id="{C4EF6C12-0467-420F-BAB3-725802E326B8}" type="slidenum">
              <a:rPr lang="en-GB" smtClean="0"/>
              <a:t>90</a:t>
            </a:fld>
            <a:endParaRPr lang="en-GB"/>
          </a:p>
        </p:txBody>
      </p:sp>
    </p:spTree>
    <p:extLst>
      <p:ext uri="{BB962C8B-B14F-4D97-AF65-F5344CB8AC3E}">
        <p14:creationId xmlns:p14="http://schemas.microsoft.com/office/powerpoint/2010/main" val="267588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a:t>
            </a:r>
            <a:r>
              <a:rPr lang="en-GB" b="1" dirty="0" smtClean="0"/>
              <a:t>latter years </a:t>
            </a:r>
            <a:r>
              <a:rPr lang="en-GB" dirty="0" smtClean="0"/>
              <a:t>of the century </a:t>
            </a:r>
            <a:r>
              <a:rPr lang="en-GB" b="0" dirty="0" smtClean="0"/>
              <a:t>people might </a:t>
            </a:r>
            <a:r>
              <a:rPr lang="en-GB" b="1" dirty="0" smtClean="0"/>
              <a:t>choose to stay at home </a:t>
            </a:r>
            <a:r>
              <a:rPr lang="en-GB" dirty="0" smtClean="0"/>
              <a:t>making </a:t>
            </a:r>
            <a:r>
              <a:rPr lang="en-GB" b="1" dirty="0" smtClean="0"/>
              <a:t>jigsaw</a:t>
            </a:r>
            <a:r>
              <a:rPr lang="en-GB" b="1" baseline="0" dirty="0" smtClean="0"/>
              <a:t> puzzles</a:t>
            </a:r>
            <a:r>
              <a:rPr lang="en-GB" b="1" dirty="0" smtClean="0"/>
              <a:t>- </a:t>
            </a:r>
            <a:r>
              <a:rPr lang="en-GB" dirty="0" smtClean="0"/>
              <a:t>these were first </a:t>
            </a:r>
            <a:r>
              <a:rPr lang="en-GB" b="1" dirty="0" smtClean="0"/>
              <a:t>invented by Thomas </a:t>
            </a:r>
            <a:r>
              <a:rPr lang="en-GB" b="1" dirty="0" err="1" smtClean="0"/>
              <a:t>Spilsbury</a:t>
            </a:r>
            <a:r>
              <a:rPr lang="en-GB" b="1" dirty="0" smtClean="0"/>
              <a:t> in 1760 </a:t>
            </a:r>
            <a:r>
              <a:rPr lang="en-GB" dirty="0" smtClean="0"/>
              <a:t>and quickly caught on. </a:t>
            </a:r>
          </a:p>
          <a:p>
            <a:endParaRPr lang="en-GB" dirty="0" smtClean="0"/>
          </a:p>
          <a:p>
            <a:r>
              <a:rPr lang="en-GB" dirty="0" err="1" smtClean="0"/>
              <a:t>Spillsbury</a:t>
            </a:r>
            <a:r>
              <a:rPr lang="en-GB" dirty="0" smtClean="0"/>
              <a:t> started making  what he called </a:t>
            </a:r>
            <a:r>
              <a:rPr lang="en-GB" b="1" dirty="0" smtClean="0"/>
              <a:t>“dissected pictures” </a:t>
            </a:r>
            <a:r>
              <a:rPr lang="en-GB" dirty="0" smtClean="0"/>
              <a:t>(later, jig saws) purely in order to </a:t>
            </a:r>
            <a:r>
              <a:rPr lang="en-GB" b="1" dirty="0" smtClean="0"/>
              <a:t>teach children Geography</a:t>
            </a:r>
            <a:r>
              <a:rPr lang="en-GB" dirty="0" smtClean="0"/>
              <a:t>, by sticking a map onto a wooden board and</a:t>
            </a:r>
            <a:r>
              <a:rPr lang="en-GB" baseline="0" dirty="0" smtClean="0"/>
              <a:t> then   </a:t>
            </a:r>
            <a:r>
              <a:rPr lang="en-GB" b="1" baseline="0" dirty="0" smtClean="0"/>
              <a:t>carefully</a:t>
            </a:r>
            <a:r>
              <a:rPr lang="en-GB" baseline="0" dirty="0" smtClean="0"/>
              <a:t> </a:t>
            </a:r>
            <a:r>
              <a:rPr lang="en-GB" b="1" dirty="0" smtClean="0"/>
              <a:t>cutting out </a:t>
            </a:r>
            <a:r>
              <a:rPr lang="en-GB" b="0" dirty="0" smtClean="0"/>
              <a:t>each country’s  </a:t>
            </a:r>
            <a:r>
              <a:rPr lang="en-GB" b="1" dirty="0" smtClean="0"/>
              <a:t>outline</a:t>
            </a:r>
            <a:r>
              <a:rPr lang="en-GB" dirty="0" smtClean="0"/>
              <a:t>. </a:t>
            </a:r>
          </a:p>
          <a:p>
            <a:r>
              <a:rPr lang="en-GB" dirty="0" smtClean="0"/>
              <a:t>Here we have a </a:t>
            </a:r>
            <a:r>
              <a:rPr lang="en-GB" b="1" dirty="0" smtClean="0"/>
              <a:t>map of Europe </a:t>
            </a:r>
            <a:r>
              <a:rPr lang="en-GB" dirty="0" smtClean="0"/>
              <a:t>broken up into its </a:t>
            </a:r>
            <a:r>
              <a:rPr lang="en-GB" b="1" dirty="0" smtClean="0"/>
              <a:t>national boundaries</a:t>
            </a:r>
            <a:r>
              <a:rPr lang="en-GB" dirty="0" smtClean="0"/>
              <a:t>.</a:t>
            </a:r>
          </a:p>
        </p:txBody>
      </p:sp>
      <p:sp>
        <p:nvSpPr>
          <p:cNvPr id="4" name="Slide Number Placeholder 3"/>
          <p:cNvSpPr>
            <a:spLocks noGrp="1"/>
          </p:cNvSpPr>
          <p:nvPr>
            <p:ph type="sldNum" sz="quarter" idx="10"/>
          </p:nvPr>
        </p:nvSpPr>
        <p:spPr/>
        <p:txBody>
          <a:bodyPr/>
          <a:lstStyle/>
          <a:p>
            <a:fld id="{C4EF6C12-0467-420F-BAB3-725802E326B8}" type="slidenum">
              <a:rPr lang="en-GB" smtClean="0"/>
              <a:t>91</a:t>
            </a:fld>
            <a:endParaRPr lang="en-GB"/>
          </a:p>
        </p:txBody>
      </p:sp>
    </p:spTree>
    <p:extLst>
      <p:ext uri="{BB962C8B-B14F-4D97-AF65-F5344CB8AC3E}">
        <p14:creationId xmlns:p14="http://schemas.microsoft.com/office/powerpoint/2010/main" val="12614910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Equally of course  people would stay indoors and </a:t>
            </a:r>
            <a:r>
              <a:rPr lang="en-GB" b="1" baseline="0" dirty="0" smtClean="0"/>
              <a:t>enjoy a drink</a:t>
            </a:r>
            <a:r>
              <a:rPr lang="en-GB" baseline="0" dirty="0" smtClean="0"/>
              <a:t>. In 1780 my ancestor </a:t>
            </a:r>
            <a:r>
              <a:rPr lang="en-GB" b="1" baseline="0" dirty="0" smtClean="0"/>
              <a:t>retired to live  in the Cotswolds</a:t>
            </a:r>
            <a:r>
              <a:rPr lang="en-GB" baseline="0" dirty="0" smtClean="0"/>
              <a:t>. </a:t>
            </a:r>
            <a:r>
              <a:rPr lang="en-GB" dirty="0" smtClean="0"/>
              <a:t>He would order port </a:t>
            </a:r>
            <a:r>
              <a:rPr lang="en-GB" baseline="0" dirty="0" smtClean="0"/>
              <a:t>wine to be sent down as a </a:t>
            </a:r>
            <a:r>
              <a:rPr lang="en-GB" b="1" baseline="0" dirty="0" smtClean="0"/>
              <a:t>quarter pipe, </a:t>
            </a:r>
            <a:r>
              <a:rPr lang="en-GB" baseline="0" dirty="0" smtClean="0"/>
              <a:t>which I gather was the equivalent of </a:t>
            </a:r>
            <a:r>
              <a:rPr lang="en-GB" b="1" baseline="0" dirty="0" smtClean="0"/>
              <a:t>around 150 litres</a:t>
            </a:r>
            <a:r>
              <a:rPr lang="en-GB" baseline="0" dirty="0" smtClean="0"/>
              <a:t>!  </a:t>
            </a:r>
          </a:p>
          <a:p>
            <a:endParaRPr lang="en-GB" baseline="0" dirty="0" smtClean="0"/>
          </a:p>
          <a:p>
            <a:r>
              <a:rPr lang="en-GB" baseline="0" dirty="0" smtClean="0"/>
              <a:t>Richard would bottle off the wine before sending the empty  barrel back up to London so that it could be refilled and returned on the next delivery. Here he writes that in 1796 on </a:t>
            </a:r>
            <a:r>
              <a:rPr lang="en-GB" b="1" baseline="0" dirty="0" smtClean="0"/>
              <a:t>April 23 </a:t>
            </a:r>
            <a:r>
              <a:rPr lang="en-GB" baseline="0" dirty="0" smtClean="0"/>
              <a:t>– he </a:t>
            </a:r>
            <a:r>
              <a:rPr lang="en-GB" b="1" baseline="0" dirty="0" smtClean="0"/>
              <a:t>sent to London an empty cask </a:t>
            </a:r>
            <a:r>
              <a:rPr lang="en-GB" baseline="0" dirty="0" smtClean="0"/>
              <a:t>to be filled with currant wine. </a:t>
            </a:r>
            <a:r>
              <a:rPr lang="en-GB" b="1" baseline="0" dirty="0" smtClean="0"/>
              <a:t>May 16 it came back, full</a:t>
            </a:r>
            <a:r>
              <a:rPr lang="en-GB" baseline="0" dirty="0" smtClean="0"/>
              <a:t>. </a:t>
            </a:r>
          </a:p>
          <a:p>
            <a:endParaRPr lang="en-GB" baseline="0" dirty="0" smtClean="0"/>
          </a:p>
          <a:p>
            <a:r>
              <a:rPr lang="en-GB" baseline="0" dirty="0" smtClean="0"/>
              <a:t>At the </a:t>
            </a:r>
            <a:r>
              <a:rPr lang="en-GB" b="1" baseline="0" dirty="0" smtClean="0"/>
              <a:t>bottom on the left </a:t>
            </a:r>
            <a:r>
              <a:rPr lang="en-GB" baseline="0" dirty="0" smtClean="0"/>
              <a:t>I have shown an extract from Richard’s </a:t>
            </a:r>
            <a:r>
              <a:rPr lang="en-GB" b="1" baseline="0" dirty="0" smtClean="0"/>
              <a:t>household accounts </a:t>
            </a:r>
            <a:r>
              <a:rPr lang="en-GB" baseline="0" dirty="0" smtClean="0"/>
              <a:t>for 1797. For those of you who </a:t>
            </a:r>
            <a:r>
              <a:rPr lang="en-GB" b="1" baseline="0" dirty="0" smtClean="0"/>
              <a:t>came to my talk here </a:t>
            </a:r>
            <a:r>
              <a:rPr lang="en-GB" baseline="0" dirty="0" smtClean="0"/>
              <a:t>a year ago, a </a:t>
            </a:r>
            <a:r>
              <a:rPr lang="en-GB" b="1" baseline="0" dirty="0" smtClean="0"/>
              <a:t>reminder</a:t>
            </a:r>
            <a:r>
              <a:rPr lang="en-GB" baseline="0" dirty="0" smtClean="0"/>
              <a:t> that Richard spent </a:t>
            </a:r>
            <a:r>
              <a:rPr lang="en-GB" b="1" baseline="0" dirty="0" smtClean="0"/>
              <a:t>three times </a:t>
            </a:r>
            <a:r>
              <a:rPr lang="en-GB" baseline="0" dirty="0" smtClean="0"/>
              <a:t>as much on wine as he paid in taxation</a:t>
            </a:r>
          </a:p>
          <a:p>
            <a:r>
              <a:rPr lang="en-GB" b="1" baseline="0" dirty="0" smtClean="0"/>
              <a:t>So, Taxes  </a:t>
            </a:r>
            <a:r>
              <a:rPr lang="en-GB" b="0" baseline="0" dirty="0" smtClean="0"/>
              <a:t>in 1797 were </a:t>
            </a:r>
            <a:r>
              <a:rPr lang="en-GB" b="1" baseline="0" dirty="0" smtClean="0"/>
              <a:t>£2/8/3    </a:t>
            </a:r>
            <a:r>
              <a:rPr lang="en-GB" b="0" baseline="0" dirty="0" smtClean="0"/>
              <a:t>while </a:t>
            </a:r>
            <a:r>
              <a:rPr lang="en-GB" b="1" baseline="0" dirty="0" smtClean="0"/>
              <a:t>wine came in at £8/3/5  </a:t>
            </a:r>
            <a:r>
              <a:rPr lang="en-GB" b="0" baseline="0" dirty="0" smtClean="0"/>
              <a:t>(Ah, those were the days!)</a:t>
            </a:r>
            <a:endParaRPr lang="en-GB" b="0" dirty="0"/>
          </a:p>
        </p:txBody>
      </p:sp>
      <p:sp>
        <p:nvSpPr>
          <p:cNvPr id="4" name="Slide Number Placeholder 3"/>
          <p:cNvSpPr>
            <a:spLocks noGrp="1"/>
          </p:cNvSpPr>
          <p:nvPr>
            <p:ph type="sldNum" sz="quarter" idx="10"/>
          </p:nvPr>
        </p:nvSpPr>
        <p:spPr/>
        <p:txBody>
          <a:bodyPr/>
          <a:lstStyle/>
          <a:p>
            <a:fld id="{C4EF6C12-0467-420F-BAB3-725802E326B8}" type="slidenum">
              <a:rPr lang="en-GB" smtClean="0"/>
              <a:t>92</a:t>
            </a:fld>
            <a:endParaRPr lang="en-GB"/>
          </a:p>
        </p:txBody>
      </p:sp>
    </p:spTree>
    <p:extLst>
      <p:ext uri="{BB962C8B-B14F-4D97-AF65-F5344CB8AC3E}">
        <p14:creationId xmlns:p14="http://schemas.microsoft.com/office/powerpoint/2010/main" val="7244919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And finally, to end with, a reminder that London is, and always has been, a </a:t>
            </a:r>
            <a:r>
              <a:rPr lang="en-GB" sz="1200" b="1" dirty="0" smtClean="0"/>
              <a:t>mecca</a:t>
            </a:r>
            <a:r>
              <a:rPr lang="en-GB" sz="1200" b="1" baseline="0" dirty="0" smtClean="0"/>
              <a:t> </a:t>
            </a:r>
            <a:r>
              <a:rPr lang="en-GB" sz="1200" b="1" dirty="0" smtClean="0"/>
              <a:t>for the serious shopper</a:t>
            </a:r>
            <a:r>
              <a:rPr lang="en-GB" sz="1200" dirty="0" smtClean="0"/>
              <a:t>. Some of us </a:t>
            </a:r>
            <a:r>
              <a:rPr lang="en-GB" sz="1200" b="1" dirty="0" smtClean="0"/>
              <a:t>may not equate shopping with entertainment, but there you go</a:t>
            </a:r>
            <a:r>
              <a:rPr lang="en-GB" sz="1200" dirty="0" smtClean="0"/>
              <a:t>!</a:t>
            </a:r>
          </a:p>
          <a:p>
            <a:r>
              <a:rPr lang="en-GB" sz="1200" dirty="0" smtClean="0"/>
              <a:t>We tend to think of large stores as a </a:t>
            </a:r>
            <a:r>
              <a:rPr lang="en-GB" sz="1200" b="1" dirty="0" smtClean="0"/>
              <a:t>Victorian development  </a:t>
            </a:r>
            <a:r>
              <a:rPr lang="en-GB" sz="1200" dirty="0" smtClean="0"/>
              <a:t>but </a:t>
            </a:r>
            <a:r>
              <a:rPr lang="en-GB" dirty="0" smtClean="0"/>
              <a:t>the </a:t>
            </a:r>
            <a:r>
              <a:rPr lang="en-GB" b="1" dirty="0" smtClean="0"/>
              <a:t>first </a:t>
            </a:r>
            <a:r>
              <a:rPr lang="en-GB" b="1" dirty="0" smtClean="0">
                <a:effectLst/>
              </a:rPr>
              <a:t>Wedgwood </a:t>
            </a:r>
            <a:r>
              <a:rPr lang="en-GB" dirty="0" smtClean="0">
                <a:effectLst/>
              </a:rPr>
              <a:t>showroom </a:t>
            </a:r>
            <a:r>
              <a:rPr lang="en-GB" b="1" dirty="0" smtClean="0">
                <a:effectLst/>
              </a:rPr>
              <a:t>opened in early 1768 </a:t>
            </a:r>
            <a:r>
              <a:rPr lang="en-GB" dirty="0" smtClean="0">
                <a:effectLst/>
              </a:rPr>
              <a:t>near the docks. </a:t>
            </a:r>
          </a:p>
          <a:p>
            <a:endParaRPr lang="en-GB" dirty="0" smtClean="0">
              <a:effectLst/>
            </a:endParaRPr>
          </a:p>
          <a:p>
            <a:r>
              <a:rPr lang="en-GB" dirty="0" smtClean="0">
                <a:effectLst/>
              </a:rPr>
              <a:t>The showroom was a </a:t>
            </a:r>
            <a:r>
              <a:rPr lang="en-GB" b="1" dirty="0" smtClean="0">
                <a:effectLst/>
              </a:rPr>
              <a:t>huge success</a:t>
            </a:r>
            <a:r>
              <a:rPr lang="en-GB" dirty="0" smtClean="0">
                <a:effectLst/>
              </a:rPr>
              <a:t>. The wife of Wedgwood’s nephew</a:t>
            </a:r>
            <a:r>
              <a:rPr lang="en-GB" baseline="0" dirty="0" smtClean="0">
                <a:effectLst/>
              </a:rPr>
              <a:t> </a:t>
            </a:r>
            <a:r>
              <a:rPr lang="en-GB" dirty="0" smtClean="0">
                <a:effectLst/>
              </a:rPr>
              <a:t> wrote that the showroom</a:t>
            </a:r>
            <a:r>
              <a:rPr lang="en-GB" baseline="0" dirty="0" smtClean="0">
                <a:effectLst/>
              </a:rPr>
              <a:t> </a:t>
            </a:r>
            <a:r>
              <a:rPr lang="en-GB" dirty="0" smtClean="0">
                <a:effectLst/>
              </a:rPr>
              <a:t>was so crowded that there was “</a:t>
            </a:r>
            <a:r>
              <a:rPr lang="en-GB" b="1" dirty="0" smtClean="0">
                <a:effectLst/>
              </a:rPr>
              <a:t>no getting to the door of the shop for coaches.” </a:t>
            </a:r>
          </a:p>
          <a:p>
            <a:endParaRPr lang="en-GB" b="1" dirty="0" smtClean="0">
              <a:effectLst/>
            </a:endParaRPr>
          </a:p>
          <a:p>
            <a:r>
              <a:rPr lang="en-GB" dirty="0" smtClean="0">
                <a:effectLst/>
              </a:rPr>
              <a:t>Five years later</a:t>
            </a:r>
            <a:r>
              <a:rPr lang="en-GB" b="1" dirty="0" smtClean="0">
                <a:effectLst/>
              </a:rPr>
              <a:t>, </a:t>
            </a:r>
            <a:r>
              <a:rPr lang="en-GB" dirty="0" smtClean="0">
                <a:effectLst/>
              </a:rPr>
              <a:t>the first </a:t>
            </a:r>
            <a:r>
              <a:rPr lang="en-GB" b="1" dirty="0" smtClean="0">
                <a:effectLst/>
              </a:rPr>
              <a:t>printed catalogue </a:t>
            </a:r>
            <a:r>
              <a:rPr lang="en-GB" dirty="0" smtClean="0">
                <a:effectLst/>
              </a:rPr>
              <a:t>of the stock was published,</a:t>
            </a:r>
            <a:r>
              <a:rPr lang="en-GB" baseline="0" dirty="0" smtClean="0">
                <a:effectLst/>
              </a:rPr>
              <a:t> and</a:t>
            </a:r>
            <a:r>
              <a:rPr lang="en-GB" b="1" baseline="0" dirty="0" smtClean="0">
                <a:effectLst/>
              </a:rPr>
              <a:t> in 1774</a:t>
            </a:r>
            <a:r>
              <a:rPr lang="en-GB" b="1" dirty="0" smtClean="0">
                <a:effectLst/>
              </a:rPr>
              <a:t> </a:t>
            </a:r>
            <a:r>
              <a:rPr lang="en-GB" dirty="0" smtClean="0">
                <a:effectLst/>
              </a:rPr>
              <a:t>the Wedgwood showroom moved to </a:t>
            </a:r>
            <a:r>
              <a:rPr lang="en-GB" b="1" dirty="0" smtClean="0">
                <a:effectLst/>
              </a:rPr>
              <a:t>more prestigious premises in York Street </a:t>
            </a:r>
            <a:r>
              <a:rPr lang="en-GB" dirty="0" smtClean="0">
                <a:effectLst/>
              </a:rPr>
              <a:t>in Westminster’s St. James’s Square.</a:t>
            </a:r>
          </a:p>
        </p:txBody>
      </p:sp>
      <p:sp>
        <p:nvSpPr>
          <p:cNvPr id="4" name="Slide Number Placeholder 3"/>
          <p:cNvSpPr>
            <a:spLocks noGrp="1"/>
          </p:cNvSpPr>
          <p:nvPr>
            <p:ph type="sldNum" sz="quarter" idx="10"/>
          </p:nvPr>
        </p:nvSpPr>
        <p:spPr/>
        <p:txBody>
          <a:bodyPr/>
          <a:lstStyle/>
          <a:p>
            <a:fld id="{C4EF6C12-0467-420F-BAB3-725802E326B8}" type="slidenum">
              <a:rPr lang="en-GB" smtClean="0"/>
              <a:t>93</a:t>
            </a:fld>
            <a:endParaRPr lang="en-GB"/>
          </a:p>
        </p:txBody>
      </p:sp>
    </p:spTree>
    <p:extLst>
      <p:ext uri="{BB962C8B-B14F-4D97-AF65-F5344CB8AC3E}">
        <p14:creationId xmlns:p14="http://schemas.microsoft.com/office/powerpoint/2010/main" val="29192155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London</a:t>
            </a:r>
            <a:r>
              <a:rPr lang="en-GB" sz="1200" baseline="0" dirty="0" smtClean="0"/>
              <a:t> really was </a:t>
            </a:r>
            <a:r>
              <a:rPr lang="en-GB" sz="1200" b="1" baseline="0" dirty="0" smtClean="0"/>
              <a:t>somewhere where you could buy absolutely everything</a:t>
            </a:r>
            <a:r>
              <a:rPr lang="en-GB" sz="1200" baseline="0" dirty="0" smtClean="0"/>
              <a:t>, and for visitors up from the country it must have been </a:t>
            </a:r>
            <a:r>
              <a:rPr lang="en-GB" sz="1200" b="1" baseline="0" dirty="0" smtClean="0"/>
              <a:t>an Aladdin’s Cave!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When Richard was living in London he would </a:t>
            </a:r>
            <a:r>
              <a:rPr lang="en-GB" sz="1200" b="1" dirty="0" smtClean="0"/>
              <a:t>invite his brother </a:t>
            </a:r>
            <a:r>
              <a:rPr lang="en-GB" sz="1200" dirty="0" smtClean="0"/>
              <a:t>in law William to stay – which he did for six weeks at a time! He would </a:t>
            </a:r>
            <a:r>
              <a:rPr lang="en-GB" sz="1200" b="1" dirty="0" smtClean="0"/>
              <a:t>come up to Town every Spring</a:t>
            </a:r>
            <a:r>
              <a:rPr lang="en-GB" sz="1200" b="1" baseline="0" dirty="0" smtClean="0"/>
              <a:t> </a:t>
            </a:r>
            <a:r>
              <a:rPr lang="en-GB" sz="1200" baseline="0" dirty="0" smtClean="0"/>
              <a:t>- just as Richard would go to the Cotswolds to stay with his  </a:t>
            </a:r>
            <a:r>
              <a:rPr lang="en-GB" sz="1200" b="1" baseline="0" dirty="0" smtClean="0"/>
              <a:t>brother in law every autumn.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On</a:t>
            </a:r>
            <a:r>
              <a:rPr lang="en-GB" sz="1200" baseline="0" dirty="0" smtClean="0"/>
              <a:t> one such visit to London </a:t>
            </a:r>
            <a:r>
              <a:rPr lang="en-GB" sz="1200" b="1" baseline="0" dirty="0" smtClean="0"/>
              <a:t>William  listed </a:t>
            </a:r>
            <a:r>
              <a:rPr lang="en-GB" sz="1200" baseline="0" dirty="0" smtClean="0"/>
              <a:t>the items which he purchased, </a:t>
            </a:r>
            <a:endParaRPr lang="en-GB" b="1" dirty="0" smtClean="0"/>
          </a:p>
          <a:p>
            <a:endParaRPr lang="en-GB" dirty="0"/>
          </a:p>
        </p:txBody>
      </p:sp>
      <p:sp>
        <p:nvSpPr>
          <p:cNvPr id="4" name="Slide Number Placeholder 3"/>
          <p:cNvSpPr>
            <a:spLocks noGrp="1"/>
          </p:cNvSpPr>
          <p:nvPr>
            <p:ph type="sldNum" sz="quarter" idx="10"/>
          </p:nvPr>
        </p:nvSpPr>
        <p:spPr/>
        <p:txBody>
          <a:bodyPr/>
          <a:lstStyle/>
          <a:p>
            <a:fld id="{C4EF6C12-0467-420F-BAB3-725802E326B8}" type="slidenum">
              <a:rPr lang="en-GB" smtClean="0"/>
              <a:t>94</a:t>
            </a:fld>
            <a:endParaRPr lang="en-GB"/>
          </a:p>
        </p:txBody>
      </p:sp>
    </p:spTree>
    <p:extLst>
      <p:ext uri="{BB962C8B-B14F-4D97-AF65-F5344CB8AC3E}">
        <p14:creationId xmlns:p14="http://schemas.microsoft.com/office/powerpoint/2010/main" val="33917289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so we have: </a:t>
            </a:r>
            <a:r>
              <a:rPr lang="en-GB" sz="1200" dirty="0" smtClean="0"/>
              <a:t>GLOVES , </a:t>
            </a:r>
            <a:endParaRPr lang="en-GB" dirty="0" smtClean="0"/>
          </a:p>
          <a:p>
            <a:pPr marL="0" indent="0">
              <a:buNone/>
            </a:pPr>
            <a:endParaRPr lang="en-GB" dirty="0" smtClean="0"/>
          </a:p>
          <a:p>
            <a:pPr marL="0" indent="0">
              <a:buNone/>
            </a:pP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95</a:t>
            </a:fld>
            <a:endParaRPr lang="en-GB"/>
          </a:p>
        </p:txBody>
      </p:sp>
    </p:spTree>
    <p:extLst>
      <p:ext uri="{BB962C8B-B14F-4D97-AF65-F5344CB8AC3E}">
        <p14:creationId xmlns:p14="http://schemas.microsoft.com/office/powerpoint/2010/main" val="956435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Necklace &amp; ear-rings, </a:t>
            </a:r>
            <a:endParaRPr lang="en-GB" dirty="0" smtClean="0"/>
          </a:p>
          <a:p>
            <a:pPr marL="0" indent="0">
              <a:buNone/>
            </a:pP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96</a:t>
            </a:fld>
            <a:endParaRPr lang="en-GB"/>
          </a:p>
        </p:txBody>
      </p:sp>
    </p:spTree>
    <p:extLst>
      <p:ext uri="{BB962C8B-B14F-4D97-AF65-F5344CB8AC3E}">
        <p14:creationId xmlns:p14="http://schemas.microsoft.com/office/powerpoint/2010/main" val="3097552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A pair of silver salts</a:t>
            </a:r>
          </a:p>
          <a:p>
            <a:pPr marL="0" indent="0">
              <a:buNone/>
            </a:pP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97</a:t>
            </a:fld>
            <a:endParaRPr lang="en-GB"/>
          </a:p>
        </p:txBody>
      </p:sp>
    </p:spTree>
    <p:extLst>
      <p:ext uri="{BB962C8B-B14F-4D97-AF65-F5344CB8AC3E}">
        <p14:creationId xmlns:p14="http://schemas.microsoft.com/office/powerpoint/2010/main" val="4585613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Paste sprig for the hair,</a:t>
            </a:r>
            <a:r>
              <a:rPr lang="en-GB" sz="1200" baseline="0" dirty="0" smtClean="0"/>
              <a:t> </a:t>
            </a: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98</a:t>
            </a:fld>
            <a:endParaRPr lang="en-GB"/>
          </a:p>
        </p:txBody>
      </p:sp>
    </p:spTree>
    <p:extLst>
      <p:ext uri="{BB962C8B-B14F-4D97-AF65-F5344CB8AC3E}">
        <p14:creationId xmlns:p14="http://schemas.microsoft.com/office/powerpoint/2010/main" val="25499556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t>Hairbrush &amp; looking glass, </a:t>
            </a:r>
            <a:endParaRPr lang="en-GB" dirty="0" smtClean="0"/>
          </a:p>
          <a:p>
            <a:pPr marL="0" indent="0">
              <a:buNone/>
            </a:pPr>
            <a:endParaRPr lang="en-GB" sz="1200" dirty="0" smtClean="0"/>
          </a:p>
        </p:txBody>
      </p:sp>
      <p:sp>
        <p:nvSpPr>
          <p:cNvPr id="4" name="Slide Number Placeholder 3"/>
          <p:cNvSpPr>
            <a:spLocks noGrp="1"/>
          </p:cNvSpPr>
          <p:nvPr>
            <p:ph type="sldNum" sz="quarter" idx="10"/>
          </p:nvPr>
        </p:nvSpPr>
        <p:spPr/>
        <p:txBody>
          <a:bodyPr/>
          <a:lstStyle/>
          <a:p>
            <a:fld id="{C4EF6C12-0467-420F-BAB3-725802E326B8}" type="slidenum">
              <a:rPr lang="en-GB" smtClean="0"/>
              <a:t>99</a:t>
            </a:fld>
            <a:endParaRPr lang="en-GB"/>
          </a:p>
        </p:txBody>
      </p:sp>
    </p:spTree>
    <p:extLst>
      <p:ext uri="{BB962C8B-B14F-4D97-AF65-F5344CB8AC3E}">
        <p14:creationId xmlns:p14="http://schemas.microsoft.com/office/powerpoint/2010/main" val="330101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AE29268-8E97-408B-8805-C7EC547BA5CA}" type="datetimeFigureOut">
              <a:rPr lang="en-GB" smtClean="0"/>
              <a:t>11/03/2014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42829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AE29268-8E97-408B-8805-C7EC547BA5CA}" type="datetimeFigureOut">
              <a:rPr lang="en-GB" smtClean="0"/>
              <a:t>11/03/2014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318102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AE29268-8E97-408B-8805-C7EC547BA5CA}" type="datetimeFigureOut">
              <a:rPr lang="en-GB" smtClean="0"/>
              <a:t>11/03/2014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336975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AE29268-8E97-408B-8805-C7EC547BA5CA}" type="datetimeFigureOut">
              <a:rPr lang="en-GB" smtClean="0"/>
              <a:t>11/03/2014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194395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E29268-8E97-408B-8805-C7EC547BA5CA}" type="datetimeFigureOut">
              <a:rPr lang="en-GB" smtClean="0"/>
              <a:t>11/03/2014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39955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AE29268-8E97-408B-8805-C7EC547BA5CA}" type="datetimeFigureOut">
              <a:rPr lang="en-GB" smtClean="0"/>
              <a:t>11/03/2014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354623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AE29268-8E97-408B-8805-C7EC547BA5CA}" type="datetimeFigureOut">
              <a:rPr lang="en-GB" smtClean="0"/>
              <a:t>11/03/2014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7532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AE29268-8E97-408B-8805-C7EC547BA5CA}" type="datetimeFigureOut">
              <a:rPr lang="en-GB" smtClean="0"/>
              <a:t>11/03/2014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288208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29268-8E97-408B-8805-C7EC547BA5CA}" type="datetimeFigureOut">
              <a:rPr lang="en-GB" smtClean="0"/>
              <a:t>11/03/2014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372517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29268-8E97-408B-8805-C7EC547BA5CA}" type="datetimeFigureOut">
              <a:rPr lang="en-GB" smtClean="0"/>
              <a:t>11/03/2014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99486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E29268-8E97-408B-8805-C7EC547BA5CA}" type="datetimeFigureOut">
              <a:rPr lang="en-GB" smtClean="0"/>
              <a:t>11/03/2014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331F18-CF6C-4379-97E8-3DF7068D0ED7}" type="slidenum">
              <a:rPr lang="en-GB" smtClean="0"/>
              <a:t>‹#›</a:t>
            </a:fld>
            <a:endParaRPr lang="en-GB"/>
          </a:p>
        </p:txBody>
      </p:sp>
    </p:spTree>
    <p:extLst>
      <p:ext uri="{BB962C8B-B14F-4D97-AF65-F5344CB8AC3E}">
        <p14:creationId xmlns:p14="http://schemas.microsoft.com/office/powerpoint/2010/main" val="338459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E29268-8E97-408B-8805-C7EC547BA5CA}" type="datetimeFigureOut">
              <a:rPr lang="en-GB" smtClean="0"/>
              <a:t>11/03/2014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331F18-CF6C-4379-97E8-3DF7068D0ED7}" type="slidenum">
              <a:rPr lang="en-GB" smtClean="0"/>
              <a:t>‹#›</a:t>
            </a:fld>
            <a:endParaRPr lang="en-GB"/>
          </a:p>
        </p:txBody>
      </p:sp>
    </p:spTree>
    <p:extLst>
      <p:ext uri="{BB962C8B-B14F-4D97-AF65-F5344CB8AC3E}">
        <p14:creationId xmlns:p14="http://schemas.microsoft.com/office/powerpoint/2010/main" val="3702029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10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10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10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104.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1.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hyperlink" Target="http://www.sxc.hu/browse.phtml?f=download&amp;id=1340564"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105.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hyperlink" Target="http://www.sxc.hu/browse.phtml?f=download&amp;id=1340564" TargetMode="External"/><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2.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1.jpeg"/></Relationships>
</file>

<file path=ppt/slides/_rels/slide106.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3.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2.jpeg"/><Relationship Id="rId2" Type="http://schemas.openxmlformats.org/officeDocument/2006/relationships/notesSlide" Target="../notesSlides/notesSlide106.xml"/><Relationship Id="rId16"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131.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hyperlink" Target="http://www.sxc.hu/browse.phtml?f=download&amp;id=1340564"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3.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2.jpeg"/><Relationship Id="rId2" Type="http://schemas.openxmlformats.org/officeDocument/2006/relationships/notesSlide" Target="../notesSlides/notesSlide107.xml"/><Relationship Id="rId16"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131.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hyperlink" Target="http://www.sxc.hu/browse.phtml?f=download&amp;id=1340564"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File:Harris_covent_garden_ladies.jp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File:Harris_covent_garden_ladies.jp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hyperlink" Target="http://www.portcities.org.uk/london/server/show/conMediaFile.5540/An-English-Privateer-bringing-in-La-Monsieur-a-French-Prize-(caricature).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xml.rels><?xml version="1.0" encoding="UTF-8" standalone="yes"?>
<Relationships xmlns="http://schemas.openxmlformats.org/package/2006/relationships"><Relationship Id="rId3" Type="http://schemas.openxmlformats.org/officeDocument/2006/relationships/hyperlink" Target="http://4.bp.blogspot.com/-xvsUPAmY3lY/T7idebiacYI/AAAAAAAAAJ0/DN3qRDdQ-YA/s1600/map.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hyperlink" Target="http://c18media.files.wordpress.com/2012/10/vauxhall.jp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hyperlink" Target="http://upload.wikimedia.org/wikipedia/commons/8/88/Thomas_Rowlandson_-_Vaux-Hall_-_Dr._Johnson,_Oliver_Goldsmith,_Mary_Robinson,_et_al.jp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hyperlink" Target="http://www.chr.org.uk/Museums/images/chelsea_donsalteros.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4.bp.blogspot.com/-xvsUPAmY3lY/T7idebiacYI/AAAAAAAAAJ0/DN3qRDdQ-YA/s1600/map.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hyperlink" Target="//upload.wikimedia.org/wikipedia/commons/5/5e/Leverian_museum_Stone.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upload.wikimedia.org/wikipedia/commons/2/22/LeverianEngraving.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en.wikipedia.org/wiki/File:Patience_Wright-William_Pitt-1779.jpg" TargetMode="External"/><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3" Type="http://schemas.openxmlformats.org/officeDocument/2006/relationships/hyperlink" Target="http://upload.wikimedia.org/wikipedia/commons/e/e2/The_Exhibition_Room_at_Somerset_House_by_Thomas_Rowlandson_and_Augustus_Pugin._1800..jp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7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4.bp.blogspot.com/-xvsUPAmY3lY/T7idebiacYI/AAAAAAAAAJ0/DN3qRDdQ-YA/s1600/map.p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en.wikipedia.org/wiki/File:Queen_Anne_in_the_House_of_Lords.jpg"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javascript:void(0);"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9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9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99.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040" y="1124745"/>
            <a:ext cx="7772400" cy="1872207"/>
          </a:xfrm>
        </p:spPr>
        <p:txBody>
          <a:bodyPr>
            <a:normAutofit/>
          </a:bodyPr>
          <a:lstStyle/>
          <a:p>
            <a:r>
              <a:rPr lang="en-GB" sz="4400" dirty="0" smtClean="0">
                <a:latin typeface="+mn-lt"/>
              </a:rPr>
              <a:t>Gresham College</a:t>
            </a:r>
            <a:br>
              <a:rPr lang="en-GB" sz="4400" dirty="0" smtClean="0">
                <a:latin typeface="+mn-lt"/>
              </a:rPr>
            </a:br>
            <a:r>
              <a:rPr lang="en-GB" sz="3600" dirty="0" smtClean="0">
                <a:latin typeface="+mn-lt"/>
              </a:rPr>
              <a:t/>
            </a:r>
            <a:br>
              <a:rPr lang="en-GB" sz="3600" dirty="0" smtClean="0">
                <a:latin typeface="+mn-lt"/>
              </a:rPr>
            </a:br>
            <a:r>
              <a:rPr lang="en-GB" sz="2800" dirty="0" smtClean="0">
                <a:latin typeface="+mn-lt"/>
              </a:rPr>
              <a:t>12</a:t>
            </a:r>
            <a:r>
              <a:rPr lang="en-GB" sz="2800" baseline="30000" dirty="0" smtClean="0">
                <a:latin typeface="+mn-lt"/>
              </a:rPr>
              <a:t>th</a:t>
            </a:r>
            <a:r>
              <a:rPr lang="en-GB" sz="2800" dirty="0" smtClean="0">
                <a:latin typeface="+mn-lt"/>
              </a:rPr>
              <a:t> March 2014</a:t>
            </a:r>
            <a:endParaRPr lang="en-GB" sz="2800" dirty="0">
              <a:latin typeface="+mn-lt"/>
            </a:endParaRPr>
          </a:p>
        </p:txBody>
      </p:sp>
      <p:sp>
        <p:nvSpPr>
          <p:cNvPr id="3" name="Subtitle 2"/>
          <p:cNvSpPr>
            <a:spLocks noGrp="1"/>
          </p:cNvSpPr>
          <p:nvPr>
            <p:ph type="subTitle" idx="1"/>
          </p:nvPr>
        </p:nvSpPr>
        <p:spPr>
          <a:xfrm>
            <a:off x="755576" y="3886200"/>
            <a:ext cx="7848872" cy="1752600"/>
          </a:xfrm>
        </p:spPr>
        <p:txBody>
          <a:bodyPr>
            <a:normAutofit/>
          </a:bodyPr>
          <a:lstStyle/>
          <a:p>
            <a:endParaRPr lang="en-GB" dirty="0" smtClean="0"/>
          </a:p>
          <a:p>
            <a:endParaRPr lang="en-GB" dirty="0"/>
          </a:p>
          <a:p>
            <a:r>
              <a:rPr lang="en-GB" sz="2600" dirty="0" smtClean="0"/>
              <a:t>Entertainment </a:t>
            </a:r>
            <a:r>
              <a:rPr lang="en-GB" sz="2600" dirty="0"/>
              <a:t>in </a:t>
            </a:r>
            <a:r>
              <a:rPr lang="en-GB" sz="2600" dirty="0" smtClean="0"/>
              <a:t>London in the 18</a:t>
            </a:r>
            <a:r>
              <a:rPr lang="en-GB" sz="2600" baseline="30000" dirty="0" smtClean="0"/>
              <a:t>th</a:t>
            </a:r>
            <a:r>
              <a:rPr lang="en-GB" sz="2600" dirty="0" smtClean="0"/>
              <a:t> Century</a:t>
            </a:r>
          </a:p>
        </p:txBody>
      </p:sp>
    </p:spTree>
    <p:extLst>
      <p:ext uri="{BB962C8B-B14F-4D97-AF65-F5344CB8AC3E}">
        <p14:creationId xmlns:p14="http://schemas.microsoft.com/office/powerpoint/2010/main" val="2953511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335838" cy="5844307"/>
          </a:xfrm>
        </p:spPr>
        <p:txBody>
          <a:bodyPr/>
          <a:lstStyle/>
          <a:p>
            <a:pPr marL="0" indent="0">
              <a:buNone/>
            </a:pPr>
            <a:r>
              <a:rPr lang="en-GB" dirty="0" smtClean="0"/>
              <a:t>Sight-seeing (Hampton Court Palace)</a:t>
            </a:r>
          </a:p>
          <a:p>
            <a:pPr marL="0" indent="0">
              <a:buNone/>
            </a:pPr>
            <a:endParaRPr lang="en-GB" dirty="0"/>
          </a:p>
        </p:txBody>
      </p:sp>
      <p:pic>
        <p:nvPicPr>
          <p:cNvPr id="1026" name="Picture 2" descr="Hampton 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486" y="5402100"/>
            <a:ext cx="7776864" cy="14486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ampton Court Pa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491" y="799906"/>
            <a:ext cx="6844440" cy="44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879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9716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94000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bp.blogspot.com/-tj4IVVG3odE/TXC0tT0G-ZI/AAAAAAAADok/Mq9XAW6c2vE/s1600/DSC078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181" y="4665510"/>
            <a:ext cx="2336804" cy="175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6867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bp.blogspot.com/-tj4IVVG3odE/TXC0tT0G-ZI/AAAAAAAADok/Mq9XAW6c2vE/s1600/DSC078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181" y="4665510"/>
            <a:ext cx="2336804" cy="1752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images.american-duchess.com/cache/data/dauphine-18th-century-shoe-buckle-rhinestone-1-600x60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4860791"/>
            <a:ext cx="1656184" cy="1705859"/>
          </a:xfrm>
          <a:prstGeom prst="rect">
            <a:avLst/>
          </a:prstGeom>
          <a:noFill/>
          <a:ln>
            <a:noFill/>
          </a:ln>
        </p:spPr>
      </p:pic>
    </p:spTree>
    <p:extLst>
      <p:ext uri="{BB962C8B-B14F-4D97-AF65-F5344CB8AC3E}">
        <p14:creationId xmlns:p14="http://schemas.microsoft.com/office/powerpoint/2010/main" val="5586329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bp.blogspot.com/-tj4IVVG3odE/TXC0tT0G-ZI/AAAAAAAADok/Mq9XAW6c2vE/s1600/DSC078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181" y="4665510"/>
            <a:ext cx="2336804" cy="1752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images.american-duchess.com/cache/data/dauphine-18th-century-shoe-buckle-rhinestone-1-600x60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4860791"/>
            <a:ext cx="1656184" cy="1705859"/>
          </a:xfrm>
          <a:prstGeom prst="rect">
            <a:avLst/>
          </a:prstGeom>
          <a:noFill/>
          <a:ln>
            <a:noFill/>
          </a:ln>
        </p:spPr>
      </p:pic>
      <p:pic>
        <p:nvPicPr>
          <p:cNvPr id="3076" name="Picture 4" descr="Luxurious Fabric">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7750" y="2738819"/>
            <a:ext cx="2338540" cy="350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9600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bp.blogspot.com/-tj4IVVG3odE/TXC0tT0G-ZI/AAAAAAAADok/Mq9XAW6c2vE/s1600/DSC078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181" y="4665510"/>
            <a:ext cx="2336804" cy="1752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images.american-duchess.com/cache/data/dauphine-18th-century-shoe-buckle-rhinestone-1-600x60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4860791"/>
            <a:ext cx="1656184" cy="1705859"/>
          </a:xfrm>
          <a:prstGeom prst="rect">
            <a:avLst/>
          </a:prstGeom>
          <a:noFill/>
          <a:ln>
            <a:noFill/>
          </a:ln>
        </p:spPr>
      </p:pic>
      <p:pic>
        <p:nvPicPr>
          <p:cNvPr id="13" name="Picture 2" descr="https://encrypted-tbn1.gstatic.com/images?q=tbn:ANd9GcSUFaJP6F2s3EiPs_GyaSY1a8c2jMO6B1dR1sNtWyXhryfM4Xs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5856" y="1779740"/>
            <a:ext cx="2786801" cy="37686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uxurious Fabric">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7750" y="2738819"/>
            <a:ext cx="2338540" cy="350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7667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bp.blogspot.com/-tj4IVVG3odE/TXC0tT0G-ZI/AAAAAAAADok/Mq9XAW6c2vE/s1600/DSC078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181" y="4665510"/>
            <a:ext cx="2336804" cy="1752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images.american-duchess.com/cache/data/dauphine-18th-century-shoe-buckle-rhinestone-1-600x60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4860791"/>
            <a:ext cx="1656184" cy="1705859"/>
          </a:xfrm>
          <a:prstGeom prst="rect">
            <a:avLst/>
          </a:prstGeom>
          <a:noFill/>
          <a:ln>
            <a:noFill/>
          </a:ln>
        </p:spPr>
      </p:pic>
      <p:pic>
        <p:nvPicPr>
          <p:cNvPr id="13" name="Picture 2" descr="https://encrypted-tbn1.gstatic.com/images?q=tbn:ANd9GcSUFaJP6F2s3EiPs_GyaSY1a8c2jMO6B1dR1sNtWyXhryfM4Xs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5856" y="1779740"/>
            <a:ext cx="2786801" cy="37686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2.bp.blogspot.com/-bOimRdJpEnk/T2o5sF5ly0I/AAAAAAAAGso/tn4oYZr8zbY/s1600/Bata+Shoe+Museum+-+blue+clocked+stockings+mid+18th+c.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61060" y="2721240"/>
            <a:ext cx="2419608" cy="32280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uxurious Fabric">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7750" y="2738819"/>
            <a:ext cx="2338540" cy="35078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ookdrum.com/images/books/45382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50" y="5594747"/>
            <a:ext cx="2909879" cy="133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1830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history.org/Foundation/journal/Spring03/images/garnetr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74" y="5521361"/>
            <a:ext cx="1668100" cy="11926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laeysantique.com/lace/gfx/bonnet1-0405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295" y="4151002"/>
            <a:ext cx="2015990" cy="26006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2.bp.blogspot.com/-tj4IVVG3odE/TXC0tT0G-ZI/AAAAAAAADok/Mq9XAW6c2vE/s1600/DSC078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8181" y="4665510"/>
            <a:ext cx="2336804" cy="1752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images.american-duchess.com/cache/data/dauphine-18th-century-shoe-buckle-rhinestone-1-600x60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4860791"/>
            <a:ext cx="1656184" cy="1705859"/>
          </a:xfrm>
          <a:prstGeom prst="rect">
            <a:avLst/>
          </a:prstGeom>
          <a:noFill/>
          <a:ln>
            <a:noFill/>
          </a:ln>
        </p:spPr>
      </p:pic>
      <p:pic>
        <p:nvPicPr>
          <p:cNvPr id="13" name="Picture 2" descr="https://encrypted-tbn1.gstatic.com/images?q=tbn:ANd9GcSUFaJP6F2s3EiPs_GyaSY1a8c2jMO6B1dR1sNtWyXhryfM4Xs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5856" y="1779740"/>
            <a:ext cx="2786801" cy="37686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2.bp.blogspot.com/-bOimRdJpEnk/T2o5sF5ly0I/AAAAAAAAGso/tn4oYZr8zbY/s1600/Bata+Shoe+Museum+-+blue+clocked+stockings+mid+18th+c.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61060" y="2721240"/>
            <a:ext cx="2419608" cy="32280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uxurious Fabric">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7750" y="2738819"/>
            <a:ext cx="2338540" cy="35078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ookdrum.com/images/books/45382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50" y="5594747"/>
            <a:ext cx="2909879" cy="133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3950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65126"/>
            <a:ext cx="6823670" cy="1325563"/>
          </a:xfrm>
        </p:spPr>
        <p:txBody>
          <a:bodyPr>
            <a:normAutofit/>
          </a:bodyPr>
          <a:lstStyle/>
          <a:p>
            <a:r>
              <a:rPr lang="en-GB" dirty="0">
                <a:solidFill>
                  <a:srgbClr val="B2B2B2"/>
                </a:solidFill>
              </a:rPr>
              <a:t> Entertainment in the 18</a:t>
            </a:r>
            <a:r>
              <a:rPr lang="en-GB" baseline="30000" dirty="0">
                <a:solidFill>
                  <a:srgbClr val="B2B2B2"/>
                </a:solidFill>
              </a:rPr>
              <a:t>th</a:t>
            </a:r>
            <a:r>
              <a:rPr lang="en-GB" dirty="0">
                <a:solidFill>
                  <a:srgbClr val="B2B2B2"/>
                </a:solidFill>
              </a:rPr>
              <a:t> Century</a:t>
            </a:r>
          </a:p>
        </p:txBody>
      </p:sp>
      <p:sp>
        <p:nvSpPr>
          <p:cNvPr id="8" name="Content Placeholder 7"/>
          <p:cNvSpPr>
            <a:spLocks noGrp="1"/>
          </p:cNvSpPr>
          <p:nvPr>
            <p:ph idx="1"/>
          </p:nvPr>
        </p:nvSpPr>
        <p:spPr>
          <a:xfrm>
            <a:off x="662513" y="1690689"/>
            <a:ext cx="7886700" cy="4351338"/>
          </a:xfrm>
        </p:spPr>
        <p:txBody>
          <a:bodyPr/>
          <a:lstStyle/>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smtClean="0"/>
          </a:p>
          <a:p>
            <a:pPr marL="0" indent="0">
              <a:buNone/>
            </a:pPr>
            <a:endParaRPr lang="en-GB" sz="24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896" y="1920214"/>
            <a:ext cx="3167405" cy="47181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098" y="1920214"/>
            <a:ext cx="3318687" cy="4718511"/>
          </a:xfrm>
          <a:prstGeom prst="rect">
            <a:avLst/>
          </a:prstGeom>
        </p:spPr>
      </p:pic>
    </p:spTree>
    <p:extLst>
      <p:ext uri="{BB962C8B-B14F-4D97-AF65-F5344CB8AC3E}">
        <p14:creationId xmlns:p14="http://schemas.microsoft.com/office/powerpoint/2010/main" val="9193950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65126"/>
            <a:ext cx="6823670" cy="1325563"/>
          </a:xfrm>
        </p:spPr>
        <p:txBody>
          <a:bodyPr>
            <a:normAutofit/>
          </a:bodyPr>
          <a:lstStyle/>
          <a:p>
            <a:r>
              <a:rPr lang="en-GB" dirty="0">
                <a:solidFill>
                  <a:srgbClr val="B2B2B2"/>
                </a:solidFill>
              </a:rPr>
              <a:t> Entertainment in the 18</a:t>
            </a:r>
            <a:r>
              <a:rPr lang="en-GB" baseline="30000" dirty="0">
                <a:solidFill>
                  <a:srgbClr val="B2B2B2"/>
                </a:solidFill>
              </a:rPr>
              <a:t>th</a:t>
            </a:r>
            <a:r>
              <a:rPr lang="en-GB" dirty="0">
                <a:solidFill>
                  <a:srgbClr val="B2B2B2"/>
                </a:solidFill>
              </a:rPr>
              <a:t> Century</a:t>
            </a:r>
          </a:p>
        </p:txBody>
      </p:sp>
      <p:sp>
        <p:nvSpPr>
          <p:cNvPr id="8" name="Content Placeholder 7"/>
          <p:cNvSpPr>
            <a:spLocks noGrp="1"/>
          </p:cNvSpPr>
          <p:nvPr>
            <p:ph idx="1"/>
          </p:nvPr>
        </p:nvSpPr>
        <p:spPr>
          <a:xfrm>
            <a:off x="662513" y="1690689"/>
            <a:ext cx="7886700" cy="4351338"/>
          </a:xfrm>
        </p:spPr>
        <p:txBody>
          <a:bodyPr/>
          <a:lstStyle/>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smtClean="0"/>
          </a:p>
          <a:p>
            <a:pPr marL="0" indent="0">
              <a:buNone/>
            </a:pPr>
            <a:endParaRPr lang="en-GB" sz="24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896" y="1920214"/>
            <a:ext cx="3167405" cy="47181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098" y="1920214"/>
            <a:ext cx="3318687" cy="4718511"/>
          </a:xfrm>
          <a:prstGeom prst="rect">
            <a:avLst/>
          </a:prstGeom>
        </p:spPr>
      </p:pic>
    </p:spTree>
    <p:extLst>
      <p:ext uri="{BB962C8B-B14F-4D97-AF65-F5344CB8AC3E}">
        <p14:creationId xmlns:p14="http://schemas.microsoft.com/office/powerpoint/2010/main" val="3035935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7"/>
            <a:ext cx="8335838" cy="1296144"/>
          </a:xfrm>
        </p:spPr>
        <p:txBody>
          <a:bodyPr/>
          <a:lstStyle/>
          <a:p>
            <a:pPr marL="0" indent="0">
              <a:buNone/>
            </a:pPr>
            <a:r>
              <a:rPr lang="en-GB" dirty="0" smtClean="0"/>
              <a:t>Sight-seeing (The Lord Mayor’s Show)</a:t>
            </a:r>
          </a:p>
          <a:p>
            <a:endParaRPr lang="en-GB" dirty="0" smtClean="0"/>
          </a:p>
          <a:p>
            <a:pPr marL="0" indent="0">
              <a:buNone/>
            </a:pPr>
            <a:r>
              <a:rPr lang="en-GB" dirty="0" smtClean="0"/>
              <a:t>    </a:t>
            </a:r>
            <a:endParaRPr lang="en-GB" dirty="0"/>
          </a:p>
          <a:p>
            <a:pPr marL="0" indent="0">
              <a:buNone/>
            </a:pPr>
            <a:endParaRPr lang="en-GB" dirty="0"/>
          </a:p>
        </p:txBody>
      </p:sp>
      <p:pic>
        <p:nvPicPr>
          <p:cNvPr id="6" name="Picture 5" descr="LordMayorsshowbywater001.jpg "/>
          <p:cNvPicPr/>
          <p:nvPr/>
        </p:nvPicPr>
        <p:blipFill>
          <a:blip r:embed="rId3">
            <a:extLst>
              <a:ext uri="{28A0092B-C50C-407E-A947-70E740481C1C}">
                <a14:useLocalDpi xmlns:a14="http://schemas.microsoft.com/office/drawing/2010/main" val="0"/>
              </a:ext>
            </a:extLst>
          </a:blip>
          <a:srcRect/>
          <a:stretch>
            <a:fillRect/>
          </a:stretch>
        </p:blipFill>
        <p:spPr bwMode="auto">
          <a:xfrm>
            <a:off x="0" y="2276872"/>
            <a:ext cx="2009775" cy="3663950"/>
          </a:xfrm>
          <a:prstGeom prst="rect">
            <a:avLst/>
          </a:prstGeom>
          <a:noFill/>
          <a:ln>
            <a:noFill/>
          </a:ln>
        </p:spPr>
      </p:pic>
      <p:pic>
        <p:nvPicPr>
          <p:cNvPr id="7" name="Picture 6" descr="The State Coach"/>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412777"/>
            <a:ext cx="6876256" cy="5445224"/>
          </a:xfrm>
          <a:prstGeom prst="rect">
            <a:avLst/>
          </a:prstGeom>
          <a:noFill/>
          <a:ln>
            <a:noFill/>
          </a:ln>
        </p:spPr>
      </p:pic>
    </p:spTree>
    <p:extLst>
      <p:ext uri="{BB962C8B-B14F-4D97-AF65-F5344CB8AC3E}">
        <p14:creationId xmlns:p14="http://schemas.microsoft.com/office/powerpoint/2010/main" val="17050108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562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964488" cy="6525344"/>
          </a:xfrm>
        </p:spPr>
        <p:txBody>
          <a:bodyPr/>
          <a:lstStyle/>
          <a:p>
            <a:pPr marL="0" indent="0">
              <a:buNone/>
            </a:pPr>
            <a:r>
              <a:rPr lang="en-GB" dirty="0"/>
              <a:t>S</a:t>
            </a:r>
            <a:r>
              <a:rPr lang="en-GB" dirty="0" smtClean="0"/>
              <a:t>ight-seeing (The Lord Mayor’s Show)</a:t>
            </a:r>
          </a:p>
          <a:p>
            <a:endParaRPr lang="en-GB" dirty="0" smtClean="0"/>
          </a:p>
          <a:p>
            <a:pPr marL="0" indent="0">
              <a:buNone/>
            </a:pPr>
            <a:r>
              <a:rPr lang="en-GB" dirty="0" smtClean="0"/>
              <a:t>    </a:t>
            </a:r>
            <a:endParaRPr lang="en-GB" dirty="0"/>
          </a:p>
          <a:p>
            <a:pPr marL="0" indent="0">
              <a:buNone/>
            </a:pPr>
            <a:endParaRPr lang="en-GB" dirty="0"/>
          </a:p>
        </p:txBody>
      </p:sp>
      <p:pic>
        <p:nvPicPr>
          <p:cNvPr id="8" name="Picture 7" descr="The Thames and the City, Canaletto"/>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8136904" cy="5877272"/>
          </a:xfrm>
          <a:prstGeom prst="rect">
            <a:avLst/>
          </a:prstGeom>
          <a:noFill/>
          <a:ln>
            <a:noFill/>
          </a:ln>
        </p:spPr>
      </p:pic>
    </p:spTree>
    <p:extLst>
      <p:ext uri="{BB962C8B-B14F-4D97-AF65-F5344CB8AC3E}">
        <p14:creationId xmlns:p14="http://schemas.microsoft.com/office/powerpoint/2010/main" val="2994269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964488" cy="6525344"/>
          </a:xfrm>
        </p:spPr>
        <p:txBody>
          <a:bodyPr/>
          <a:lstStyle/>
          <a:p>
            <a:pPr marL="0" indent="0">
              <a:buNone/>
            </a:pPr>
            <a:r>
              <a:rPr lang="en-GB" dirty="0" smtClean="0"/>
              <a:t>Sight-seeing –</a:t>
            </a:r>
          </a:p>
          <a:p>
            <a:pPr marL="0" indent="0">
              <a:buNone/>
            </a:pPr>
            <a:r>
              <a:rPr lang="en-GB" dirty="0" smtClean="0"/>
              <a:t>a Ship launch</a:t>
            </a:r>
            <a:endParaRPr lang="en-GB" dirty="0"/>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09391"/>
            <a:ext cx="6084168" cy="152104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80247"/>
            <a:ext cx="6372200" cy="4779150"/>
          </a:xfrm>
          <a:prstGeom prst="rect">
            <a:avLst/>
          </a:prstGeom>
        </p:spPr>
      </p:pic>
    </p:spTree>
    <p:extLst>
      <p:ext uri="{BB962C8B-B14F-4D97-AF65-F5344CB8AC3E}">
        <p14:creationId xmlns:p14="http://schemas.microsoft.com/office/powerpoint/2010/main" val="2534897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964488" cy="6525344"/>
          </a:xfrm>
        </p:spPr>
        <p:txBody>
          <a:bodyPr/>
          <a:lstStyle/>
          <a:p>
            <a:pPr marL="0" indent="0">
              <a:buNone/>
            </a:pPr>
            <a:r>
              <a:rPr lang="en-GB" dirty="0"/>
              <a:t>Sight-seeing –</a:t>
            </a:r>
          </a:p>
          <a:p>
            <a:pPr marL="0" indent="0">
              <a:buNone/>
            </a:pPr>
            <a:r>
              <a:rPr lang="en-GB" dirty="0"/>
              <a:t>a Ship launch</a:t>
            </a:r>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25306"/>
            <a:ext cx="6109268" cy="1527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2778075"/>
            <a:ext cx="4968552" cy="3908595"/>
          </a:xfrm>
          <a:prstGeom prst="rect">
            <a:avLst/>
          </a:prstGeom>
        </p:spPr>
      </p:pic>
    </p:spTree>
    <p:extLst>
      <p:ext uri="{BB962C8B-B14F-4D97-AF65-F5344CB8AC3E}">
        <p14:creationId xmlns:p14="http://schemas.microsoft.com/office/powerpoint/2010/main" val="3318238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964488" cy="6525344"/>
          </a:xfrm>
        </p:spPr>
        <p:txBody>
          <a:bodyPr/>
          <a:lstStyle/>
          <a:p>
            <a:pPr marL="0" indent="0">
              <a:buNone/>
            </a:pPr>
            <a:r>
              <a:rPr lang="en-GB" dirty="0"/>
              <a:t>Sight-seeing –</a:t>
            </a:r>
          </a:p>
          <a:p>
            <a:pPr marL="0" indent="0">
              <a:buNone/>
            </a:pPr>
            <a:r>
              <a:rPr lang="en-GB" dirty="0"/>
              <a:t>Industrial wonders. The Albion Mills</a:t>
            </a:r>
          </a:p>
          <a:p>
            <a:pPr marL="0" indent="0">
              <a:buNone/>
            </a:pPr>
            <a:endParaRPr lang="en-GB" dirty="0"/>
          </a:p>
          <a:p>
            <a:pPr marL="0" indent="0">
              <a:buNone/>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184400"/>
            <a:ext cx="8128000" cy="4673600"/>
          </a:xfrm>
          <a:prstGeom prst="rect">
            <a:avLst/>
          </a:prstGeom>
        </p:spPr>
      </p:pic>
    </p:spTree>
    <p:extLst>
      <p:ext uri="{BB962C8B-B14F-4D97-AF65-F5344CB8AC3E}">
        <p14:creationId xmlns:p14="http://schemas.microsoft.com/office/powerpoint/2010/main" val="2923862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964488" cy="6525344"/>
          </a:xfrm>
        </p:spPr>
        <p:txBody>
          <a:bodyPr/>
          <a:lstStyle/>
          <a:p>
            <a:pPr marL="0" indent="0">
              <a:buNone/>
            </a:pPr>
            <a:r>
              <a:rPr lang="en-GB" dirty="0"/>
              <a:t>Sight-seeing –</a:t>
            </a:r>
          </a:p>
          <a:p>
            <a:pPr marL="0" indent="0">
              <a:buNone/>
            </a:pPr>
            <a:r>
              <a:rPr lang="en-GB" dirty="0" smtClean="0"/>
              <a:t>Industrial wonders. The Albion Mills</a:t>
            </a:r>
            <a:endParaRPr lang="en-GB" dirty="0"/>
          </a:p>
          <a:p>
            <a:pPr marL="0" indent="0">
              <a:buNone/>
            </a:pP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277407"/>
            <a:ext cx="6512449" cy="5551506"/>
          </a:xfrm>
          <a:prstGeom prst="rect">
            <a:avLst/>
          </a:prstGeom>
        </p:spPr>
      </p:pic>
    </p:spTree>
    <p:extLst>
      <p:ext uri="{BB962C8B-B14F-4D97-AF65-F5344CB8AC3E}">
        <p14:creationId xmlns:p14="http://schemas.microsoft.com/office/powerpoint/2010/main" val="345065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1"/>
            <a:ext cx="8335838" cy="3312368"/>
          </a:xfrm>
        </p:spPr>
        <p:txBody>
          <a:bodyPr>
            <a:normAutofit/>
          </a:bodyPr>
          <a:lstStyle/>
          <a:p>
            <a:pPr marL="0" indent="0">
              <a:buNone/>
            </a:pPr>
            <a:r>
              <a:rPr lang="en-GB" dirty="0" smtClean="0"/>
              <a:t>Executions at </a:t>
            </a:r>
            <a:r>
              <a:rPr lang="en-GB" dirty="0" err="1" smtClean="0"/>
              <a:t>Tyburn</a:t>
            </a:r>
            <a:endParaRPr lang="en-GB" dirty="0"/>
          </a:p>
          <a:p>
            <a:pPr marL="0" indent="0">
              <a:buNone/>
            </a:pPr>
            <a:r>
              <a:rPr lang="en-GB" dirty="0" smtClean="0"/>
              <a:t>(The original ‘Jack</a:t>
            </a:r>
          </a:p>
          <a:p>
            <a:pPr marL="0" indent="0">
              <a:buNone/>
            </a:pPr>
            <a:r>
              <a:rPr lang="en-GB" dirty="0" smtClean="0"/>
              <a:t>the Lad’, Jack Sheppard </a:t>
            </a:r>
          </a:p>
          <a:p>
            <a:pPr marL="0" indent="0">
              <a:buNone/>
            </a:pPr>
            <a:r>
              <a:rPr lang="en-GB" dirty="0"/>
              <a:t>w</a:t>
            </a:r>
            <a:r>
              <a:rPr lang="en-GB" dirty="0" smtClean="0"/>
              <a:t>ent to the gallows</a:t>
            </a:r>
          </a:p>
          <a:p>
            <a:pPr marL="0" indent="0">
              <a:buNone/>
            </a:pPr>
            <a:r>
              <a:rPr lang="en-GB" dirty="0" smtClean="0"/>
              <a:t>16</a:t>
            </a:r>
            <a:r>
              <a:rPr lang="en-GB" baseline="30000" dirty="0" smtClean="0"/>
              <a:t>th</a:t>
            </a:r>
            <a:r>
              <a:rPr lang="en-GB" dirty="0" smtClean="0"/>
              <a:t> November 1724.</a:t>
            </a:r>
          </a:p>
          <a:p>
            <a:pPr marL="0" indent="0">
              <a:buNone/>
            </a:pPr>
            <a:endParaRPr lang="en-GB"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07965"/>
            <a:ext cx="5436096" cy="6970993"/>
          </a:xfrm>
          <a:prstGeom prst="rect">
            <a:avLst/>
          </a:prstGeom>
        </p:spPr>
      </p:pic>
    </p:spTree>
    <p:extLst>
      <p:ext uri="{BB962C8B-B14F-4D97-AF65-F5344CB8AC3E}">
        <p14:creationId xmlns:p14="http://schemas.microsoft.com/office/powerpoint/2010/main" val="53638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5988323"/>
          </a:xfrm>
        </p:spPr>
        <p:txBody>
          <a:bodyPr>
            <a:normAutofit/>
          </a:bodyPr>
          <a:lstStyle/>
          <a:p>
            <a:pPr marL="0" indent="0">
              <a:buNone/>
            </a:pPr>
            <a:r>
              <a:rPr lang="en-GB" dirty="0"/>
              <a:t>Executions at </a:t>
            </a:r>
            <a:r>
              <a:rPr lang="en-GB" dirty="0" err="1"/>
              <a:t>Tyburn</a:t>
            </a:r>
            <a:endParaRPr lang="en-GB" dirty="0"/>
          </a:p>
          <a:p>
            <a:pPr marL="0" indent="0">
              <a:buNone/>
            </a:pPr>
            <a:endParaRPr lang="en-GB"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852" y="1"/>
            <a:ext cx="5346721" cy="6858000"/>
          </a:xfrm>
          <a:prstGeom prst="rect">
            <a:avLst/>
          </a:prstGeom>
        </p:spPr>
      </p:pic>
    </p:spTree>
    <p:extLst>
      <p:ext uri="{BB962C8B-B14F-4D97-AF65-F5344CB8AC3E}">
        <p14:creationId xmlns:p14="http://schemas.microsoft.com/office/powerpoint/2010/main" val="630339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1584177"/>
          </a:xfrm>
        </p:spPr>
        <p:txBody>
          <a:bodyPr>
            <a:normAutofit/>
          </a:bodyPr>
          <a:lstStyle/>
          <a:p>
            <a:pPr marL="0" indent="0">
              <a:buNone/>
            </a:pPr>
            <a:r>
              <a:rPr lang="en-GB" dirty="0" smtClean="0"/>
              <a:t>Executions at </a:t>
            </a:r>
            <a:r>
              <a:rPr lang="en-GB" dirty="0" err="1" smtClean="0"/>
              <a:t>Tyburn</a:t>
            </a:r>
            <a:endParaRPr lang="en-GB" dirty="0"/>
          </a:p>
          <a:p>
            <a:pPr marL="0" indent="0">
              <a:buNone/>
            </a:pPr>
            <a:endParaRPr lang="en-GB" dirty="0" smtClean="0"/>
          </a:p>
        </p:txBody>
      </p:sp>
      <p:pic>
        <p:nvPicPr>
          <p:cNvPr id="5" name="Picture 4" descr="http://upload.wikimedia.org/wikipedia/commons/c/ca/Sheppard_Cruikshank.jpg"/>
          <p:cNvPicPr/>
          <p:nvPr/>
        </p:nvPicPr>
        <p:blipFill>
          <a:blip r:embed="rId3">
            <a:extLst>
              <a:ext uri="{28A0092B-C50C-407E-A947-70E740481C1C}">
                <a14:useLocalDpi xmlns:a14="http://schemas.microsoft.com/office/drawing/2010/main" val="0"/>
              </a:ext>
            </a:extLst>
          </a:blip>
          <a:srcRect/>
          <a:stretch>
            <a:fillRect/>
          </a:stretch>
        </p:blipFill>
        <p:spPr bwMode="auto">
          <a:xfrm>
            <a:off x="4499992" y="0"/>
            <a:ext cx="4032448" cy="6858000"/>
          </a:xfrm>
          <a:prstGeom prst="rect">
            <a:avLst/>
          </a:prstGeom>
          <a:noFill/>
          <a:ln>
            <a:noFill/>
          </a:ln>
        </p:spPr>
      </p:pic>
    </p:spTree>
    <p:extLst>
      <p:ext uri="{BB962C8B-B14F-4D97-AF65-F5344CB8AC3E}">
        <p14:creationId xmlns:p14="http://schemas.microsoft.com/office/powerpoint/2010/main" val="4092741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040" y="1124745"/>
            <a:ext cx="7772400" cy="1872207"/>
          </a:xfrm>
        </p:spPr>
        <p:txBody>
          <a:bodyPr>
            <a:normAutofit/>
          </a:bodyPr>
          <a:lstStyle/>
          <a:p>
            <a:r>
              <a:rPr lang="en-GB" sz="4400" dirty="0" smtClean="0">
                <a:latin typeface="+mn-lt"/>
              </a:rPr>
              <a:t>Gresham College</a:t>
            </a:r>
            <a:br>
              <a:rPr lang="en-GB" sz="4400" dirty="0" smtClean="0">
                <a:latin typeface="+mn-lt"/>
              </a:rPr>
            </a:br>
            <a:r>
              <a:rPr lang="en-GB" sz="3600" dirty="0" smtClean="0">
                <a:latin typeface="+mn-lt"/>
              </a:rPr>
              <a:t/>
            </a:r>
            <a:br>
              <a:rPr lang="en-GB" sz="3600" dirty="0" smtClean="0">
                <a:latin typeface="+mn-lt"/>
              </a:rPr>
            </a:br>
            <a:r>
              <a:rPr lang="en-GB" sz="2800" dirty="0" smtClean="0">
                <a:latin typeface="+mn-lt"/>
              </a:rPr>
              <a:t>12</a:t>
            </a:r>
            <a:r>
              <a:rPr lang="en-GB" sz="2800" baseline="30000" dirty="0" smtClean="0">
                <a:latin typeface="+mn-lt"/>
              </a:rPr>
              <a:t>th</a:t>
            </a:r>
            <a:r>
              <a:rPr lang="en-GB" sz="2800" dirty="0" smtClean="0">
                <a:latin typeface="+mn-lt"/>
              </a:rPr>
              <a:t> March 2014</a:t>
            </a:r>
            <a:endParaRPr lang="en-GB" sz="2800" dirty="0">
              <a:latin typeface="+mn-lt"/>
            </a:endParaRPr>
          </a:p>
        </p:txBody>
      </p:sp>
      <p:sp>
        <p:nvSpPr>
          <p:cNvPr id="3" name="Subtitle 2"/>
          <p:cNvSpPr>
            <a:spLocks noGrp="1"/>
          </p:cNvSpPr>
          <p:nvPr>
            <p:ph type="subTitle" idx="1"/>
          </p:nvPr>
        </p:nvSpPr>
        <p:spPr>
          <a:xfrm>
            <a:off x="755576" y="3886200"/>
            <a:ext cx="7848872" cy="1752600"/>
          </a:xfrm>
        </p:spPr>
        <p:txBody>
          <a:bodyPr>
            <a:normAutofit/>
          </a:bodyPr>
          <a:lstStyle/>
          <a:p>
            <a:endParaRPr lang="en-GB" dirty="0" smtClean="0"/>
          </a:p>
          <a:p>
            <a:endParaRPr lang="en-GB" dirty="0"/>
          </a:p>
          <a:p>
            <a:r>
              <a:rPr lang="en-GB" sz="2600" dirty="0" smtClean="0"/>
              <a:t>Entertainment </a:t>
            </a:r>
            <a:r>
              <a:rPr lang="en-GB" sz="2600" dirty="0"/>
              <a:t>in </a:t>
            </a:r>
            <a:r>
              <a:rPr lang="en-GB" sz="2600" dirty="0" smtClean="0"/>
              <a:t>London in the 18</a:t>
            </a:r>
            <a:r>
              <a:rPr lang="en-GB" sz="2600" baseline="30000" dirty="0" smtClean="0"/>
              <a:t>th</a:t>
            </a:r>
            <a:r>
              <a:rPr lang="en-GB" sz="2600" dirty="0" smtClean="0"/>
              <a:t> Century</a:t>
            </a:r>
          </a:p>
        </p:txBody>
      </p:sp>
    </p:spTree>
    <p:extLst>
      <p:ext uri="{BB962C8B-B14F-4D97-AF65-F5344CB8AC3E}">
        <p14:creationId xmlns:p14="http://schemas.microsoft.com/office/powerpoint/2010/main" val="2901893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3408"/>
            <a:ext cx="8515350" cy="1368152"/>
          </a:xfrm>
        </p:spPr>
        <p:txBody>
          <a:bodyPr>
            <a:normAutofit/>
          </a:bodyPr>
          <a:lstStyle/>
          <a:p>
            <a:pPr marL="0" indent="0">
              <a:buNone/>
            </a:pPr>
            <a:endParaRPr lang="en-GB" dirty="0" smtClean="0"/>
          </a:p>
          <a:p>
            <a:pPr marL="0" indent="0">
              <a:buNone/>
            </a:pPr>
            <a:r>
              <a:rPr lang="en-GB" dirty="0"/>
              <a:t> </a:t>
            </a:r>
            <a:r>
              <a:rPr lang="en-GB" dirty="0" smtClean="0"/>
              <a:t>  Brothels, bordellos or bagnios</a:t>
            </a:r>
          </a:p>
          <a:p>
            <a:pPr marL="0" indent="0">
              <a:buNone/>
            </a:pPr>
            <a:endParaRPr lang="en-GB" dirty="0" smtClean="0"/>
          </a:p>
        </p:txBody>
      </p:sp>
      <p:pic>
        <p:nvPicPr>
          <p:cNvPr id="6" name="Picture 5" descr="http://upload.wikimedia.org/wikipedia/commons/thumb/5/5b/Harris_covent_garden_ladies.jpg/350px-Harris_covent_garden_ladies.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276872"/>
            <a:ext cx="4986124" cy="4462378"/>
          </a:xfrm>
          <a:prstGeom prst="rect">
            <a:avLst/>
          </a:prstGeom>
          <a:noFill/>
          <a:ln>
            <a:noFill/>
          </a:ln>
        </p:spPr>
      </p:pic>
    </p:spTree>
    <p:extLst>
      <p:ext uri="{BB962C8B-B14F-4D97-AF65-F5344CB8AC3E}">
        <p14:creationId xmlns:p14="http://schemas.microsoft.com/office/powerpoint/2010/main" val="4033418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3408"/>
            <a:ext cx="8515350" cy="1368152"/>
          </a:xfrm>
        </p:spPr>
        <p:txBody>
          <a:bodyPr>
            <a:normAutofit/>
          </a:bodyPr>
          <a:lstStyle/>
          <a:p>
            <a:pPr marL="0" indent="0">
              <a:buNone/>
            </a:pPr>
            <a:endParaRPr lang="en-GB" dirty="0" smtClean="0"/>
          </a:p>
          <a:p>
            <a:pPr marL="0" indent="0">
              <a:buNone/>
            </a:pPr>
            <a:r>
              <a:rPr lang="en-GB" dirty="0"/>
              <a:t> </a:t>
            </a:r>
            <a:r>
              <a:rPr lang="en-GB" dirty="0" smtClean="0"/>
              <a:t>  Brothels, bordellos or bagnios</a:t>
            </a:r>
          </a:p>
          <a:p>
            <a:pPr marL="0" indent="0">
              <a:buNone/>
            </a:pPr>
            <a:endParaRPr lang="en-GB" dirty="0" smtClean="0"/>
          </a:p>
        </p:txBody>
      </p:sp>
      <p:pic>
        <p:nvPicPr>
          <p:cNvPr id="6" name="Picture 5" descr="http://upload.wikimedia.org/wikipedia/commons/thumb/5/5b/Harris_covent_garden_ladies.jpg/350px-Harris_covent_garden_ladies.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276872"/>
            <a:ext cx="4986124" cy="4462378"/>
          </a:xfrm>
          <a:prstGeom prst="rect">
            <a:avLst/>
          </a:prstGeom>
          <a:noFill/>
          <a:ln>
            <a:noFill/>
          </a:ln>
        </p:spPr>
      </p:pic>
    </p:spTree>
    <p:extLst>
      <p:ext uri="{BB962C8B-B14F-4D97-AF65-F5344CB8AC3E}">
        <p14:creationId xmlns:p14="http://schemas.microsoft.com/office/powerpoint/2010/main" val="3715602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04664"/>
            <a:ext cx="9011704" cy="1800200"/>
          </a:xfrm>
        </p:spPr>
        <p:txBody>
          <a:bodyPr>
            <a:normAutofit/>
          </a:bodyPr>
          <a:lstStyle/>
          <a:p>
            <a:pPr marL="0" indent="0">
              <a:buNone/>
            </a:pPr>
            <a:endParaRPr lang="en-GB" sz="2800" dirty="0" smtClean="0"/>
          </a:p>
          <a:p>
            <a:pPr marL="0" indent="0">
              <a:buNone/>
            </a:pPr>
            <a:r>
              <a:rPr lang="en-GB" sz="2800" dirty="0" smtClean="0"/>
              <a:t>An </a:t>
            </a:r>
            <a:r>
              <a:rPr lang="en-GB" sz="2800" dirty="0"/>
              <a:t>English </a:t>
            </a:r>
            <a:r>
              <a:rPr lang="en-GB" sz="2800" dirty="0" smtClean="0"/>
              <a:t>privateer                                       Dispatch, </a:t>
            </a:r>
            <a:r>
              <a:rPr lang="en-GB" sz="2800" dirty="0"/>
              <a:t>or Jack </a:t>
            </a:r>
            <a:r>
              <a:rPr lang="en-GB" sz="2800" dirty="0" smtClean="0"/>
              <a:t>  bringing </a:t>
            </a:r>
            <a:r>
              <a:rPr lang="en-GB" sz="2800" dirty="0"/>
              <a:t>in a French prize                              </a:t>
            </a:r>
            <a:r>
              <a:rPr lang="en-GB" sz="2800" dirty="0" smtClean="0"/>
              <a:t>preparing </a:t>
            </a:r>
            <a:r>
              <a:rPr lang="en-GB" sz="2800" dirty="0"/>
              <a:t>for </a:t>
            </a:r>
            <a:r>
              <a:rPr lang="en-GB" sz="2800" dirty="0" smtClean="0"/>
              <a:t>sea</a:t>
            </a:r>
          </a:p>
        </p:txBody>
      </p:sp>
      <p:pic>
        <p:nvPicPr>
          <p:cNvPr id="4" name="Picture 3" descr="An English Privateer bringing in La Monsieur, a French Prize (caricature).">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504" y="1772815"/>
            <a:ext cx="4320480" cy="5085996"/>
          </a:xfrm>
          <a:prstGeom prst="rect">
            <a:avLst/>
          </a:prstGeom>
          <a:noFill/>
          <a:ln>
            <a:noFill/>
          </a:ln>
        </p:spPr>
      </p:pic>
      <p:pic>
        <p:nvPicPr>
          <p:cNvPr id="4098" name="Picture 2" descr="Dispatch or Jack preparing for sea, by Thomas Rowland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9" y="1751847"/>
            <a:ext cx="3755120" cy="510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243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5988323"/>
          </a:xfrm>
        </p:spPr>
        <p:txBody>
          <a:bodyPr>
            <a:normAutofit/>
          </a:bodyPr>
          <a:lstStyle/>
          <a:p>
            <a:pPr marL="0" indent="0">
              <a:buNone/>
            </a:pPr>
            <a:r>
              <a:rPr lang="en-GB" sz="2800" dirty="0" smtClean="0"/>
              <a:t>Cricket matches  </a:t>
            </a:r>
          </a:p>
          <a:p>
            <a:endParaRPr lang="en-GB" sz="2400" dirty="0"/>
          </a:p>
          <a:p>
            <a:endParaRPr lang="en-GB" sz="2400" dirty="0" smtClean="0"/>
          </a:p>
          <a:p>
            <a:endParaRPr lang="en-GB" sz="2400" dirty="0"/>
          </a:p>
          <a:p>
            <a:endParaRPr lang="en-GB" sz="2400" dirty="0" smtClean="0"/>
          </a:p>
          <a:p>
            <a:endParaRPr lang="en-GB" sz="2400" dirty="0"/>
          </a:p>
        </p:txBody>
      </p:sp>
      <p:pic>
        <p:nvPicPr>
          <p:cNvPr id="5" name="Picture 4" descr="http://i1236.photobucket.com/albums/ff460/georgiangentleman/001-2.jpg"/>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3"/>
            <a:ext cx="5057650" cy="1728192"/>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852936"/>
            <a:ext cx="5701959" cy="4005064"/>
          </a:xfrm>
          <a:prstGeom prst="rect">
            <a:avLst/>
          </a:prstGeom>
          <a:noFill/>
          <a:ln>
            <a:noFill/>
          </a:ln>
        </p:spPr>
      </p:pic>
    </p:spTree>
    <p:extLst>
      <p:ext uri="{BB962C8B-B14F-4D97-AF65-F5344CB8AC3E}">
        <p14:creationId xmlns:p14="http://schemas.microsoft.com/office/powerpoint/2010/main" val="2204185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Cricket matches  </a:t>
            </a:r>
          </a:p>
          <a:p>
            <a:endParaRPr lang="en-GB" sz="2400" dirty="0"/>
          </a:p>
          <a:p>
            <a:endParaRPr lang="en-GB" sz="2400" dirty="0" smtClean="0"/>
          </a:p>
          <a:p>
            <a:endParaRPr lang="en-GB" sz="2400" dirty="0"/>
          </a:p>
          <a:p>
            <a:endParaRPr lang="en-GB" sz="2400" dirty="0" smtClean="0"/>
          </a:p>
          <a:p>
            <a:endParaRPr lang="en-GB" sz="2400" dirty="0"/>
          </a:p>
        </p:txBody>
      </p:sp>
      <p:pic>
        <p:nvPicPr>
          <p:cNvPr id="5" name="Picture 4" descr="http://i1236.photobucket.com/albums/ff460/georgiangentleman/001-2.jpg"/>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3"/>
            <a:ext cx="5057650" cy="1728192"/>
          </a:xfrm>
          <a:prstGeom prst="rect">
            <a:avLst/>
          </a:prstGeom>
          <a:noFill/>
          <a:ln>
            <a:noFill/>
          </a:ln>
        </p:spPr>
      </p:pic>
      <p:pic>
        <p:nvPicPr>
          <p:cNvPr id="7" name="Picture 6" descr="http://www.findonvillage.com/p4372_cricket_00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38" y="3042642"/>
            <a:ext cx="8965562" cy="381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142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Cricket matches  </a:t>
            </a:r>
          </a:p>
          <a:p>
            <a:endParaRPr lang="en-GB" sz="2400" dirty="0"/>
          </a:p>
          <a:p>
            <a:endParaRPr lang="en-GB" sz="2400" dirty="0" smtClean="0"/>
          </a:p>
          <a:p>
            <a:endParaRPr lang="en-GB" sz="2400" dirty="0"/>
          </a:p>
          <a:p>
            <a:endParaRPr lang="en-GB" sz="2400" dirty="0" smtClean="0"/>
          </a:p>
          <a:p>
            <a:endParaRPr lang="en-GB" sz="2400"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88640"/>
            <a:ext cx="4979985" cy="6548958"/>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53" y="1988840"/>
            <a:ext cx="2808312" cy="4249912"/>
          </a:xfrm>
          <a:prstGeom prst="rect">
            <a:avLst/>
          </a:prstGeom>
        </p:spPr>
      </p:pic>
    </p:spTree>
    <p:extLst>
      <p:ext uri="{BB962C8B-B14F-4D97-AF65-F5344CB8AC3E}">
        <p14:creationId xmlns:p14="http://schemas.microsoft.com/office/powerpoint/2010/main" val="3295921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Cricket matches  </a:t>
            </a:r>
          </a:p>
          <a:p>
            <a:endParaRPr lang="en-GB" sz="2400" dirty="0"/>
          </a:p>
          <a:p>
            <a:endParaRPr lang="en-GB" sz="2400" dirty="0" smtClean="0"/>
          </a:p>
          <a:p>
            <a:endParaRPr lang="en-GB" sz="2400" dirty="0"/>
          </a:p>
          <a:p>
            <a:endParaRPr lang="en-GB" sz="2400" dirty="0" smtClean="0"/>
          </a:p>
          <a:p>
            <a:endParaRPr lang="en-GB"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114" y="0"/>
            <a:ext cx="4935885" cy="6858000"/>
          </a:xfrm>
          <a:prstGeom prst="rect">
            <a:avLst/>
          </a:prstGeom>
        </p:spPr>
      </p:pic>
    </p:spTree>
    <p:extLst>
      <p:ext uri="{BB962C8B-B14F-4D97-AF65-F5344CB8AC3E}">
        <p14:creationId xmlns:p14="http://schemas.microsoft.com/office/powerpoint/2010/main" val="2404670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a:t>Battledore &amp; Shuttlecock</a:t>
            </a:r>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4" name="Picture 3" descr="C:\Users\Mike\Desktop\shuttle.jpg"/>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76872"/>
            <a:ext cx="3384376" cy="4437112"/>
          </a:xfrm>
          <a:prstGeom prst="rect">
            <a:avLst/>
          </a:prstGeom>
          <a:noFill/>
          <a:ln>
            <a:noFill/>
          </a:ln>
        </p:spPr>
      </p:pic>
      <p:pic>
        <p:nvPicPr>
          <p:cNvPr id="6" name="Picture 3" descr="C:\Users\Mike\Desktop\BADMIT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265566"/>
            <a:ext cx="5136876"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897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Rackets</a:t>
            </a:r>
            <a:endParaRPr lang="en-GB" sz="2800" dirty="0"/>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2219706"/>
            <a:ext cx="6120680" cy="4700682"/>
          </a:xfrm>
          <a:prstGeom prst="rect">
            <a:avLst/>
          </a:prstGeom>
        </p:spPr>
      </p:pic>
    </p:spTree>
    <p:extLst>
      <p:ext uri="{BB962C8B-B14F-4D97-AF65-F5344CB8AC3E}">
        <p14:creationId xmlns:p14="http://schemas.microsoft.com/office/powerpoint/2010/main" val="3603681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Skittles</a:t>
            </a:r>
            <a:endParaRPr lang="en-GB" sz="2800" dirty="0"/>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1872"/>
            <a:ext cx="9144000" cy="5596128"/>
          </a:xfrm>
          <a:prstGeom prst="rect">
            <a:avLst/>
          </a:prstGeom>
        </p:spPr>
      </p:pic>
    </p:spTree>
    <p:extLst>
      <p:ext uri="{BB962C8B-B14F-4D97-AF65-F5344CB8AC3E}">
        <p14:creationId xmlns:p14="http://schemas.microsoft.com/office/powerpoint/2010/main" val="3016762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040" y="1124745"/>
            <a:ext cx="7772400" cy="1872207"/>
          </a:xfrm>
        </p:spPr>
        <p:txBody>
          <a:bodyPr>
            <a:normAutofit/>
          </a:bodyPr>
          <a:lstStyle/>
          <a:p>
            <a:r>
              <a:rPr lang="en-GB" sz="4400" dirty="0" smtClean="0">
                <a:latin typeface="+mn-lt"/>
              </a:rPr>
              <a:t>Gresham College</a:t>
            </a:r>
            <a:br>
              <a:rPr lang="en-GB" sz="4400" dirty="0" smtClean="0">
                <a:latin typeface="+mn-lt"/>
              </a:rPr>
            </a:br>
            <a:r>
              <a:rPr lang="en-GB" sz="3600" dirty="0" smtClean="0">
                <a:latin typeface="+mn-lt"/>
              </a:rPr>
              <a:t/>
            </a:r>
            <a:br>
              <a:rPr lang="en-GB" sz="3600" dirty="0" smtClean="0">
                <a:latin typeface="+mn-lt"/>
              </a:rPr>
            </a:br>
            <a:r>
              <a:rPr lang="en-GB" sz="2800" dirty="0" smtClean="0">
                <a:latin typeface="+mn-lt"/>
              </a:rPr>
              <a:t>12</a:t>
            </a:r>
            <a:r>
              <a:rPr lang="en-GB" sz="2800" baseline="30000" dirty="0" smtClean="0">
                <a:latin typeface="+mn-lt"/>
              </a:rPr>
              <a:t>th</a:t>
            </a:r>
            <a:r>
              <a:rPr lang="en-GB" sz="2800" dirty="0" smtClean="0">
                <a:latin typeface="+mn-lt"/>
              </a:rPr>
              <a:t> March 2014</a:t>
            </a:r>
            <a:endParaRPr lang="en-GB" sz="2800" dirty="0">
              <a:latin typeface="+mn-lt"/>
            </a:endParaRPr>
          </a:p>
        </p:txBody>
      </p:sp>
      <p:sp>
        <p:nvSpPr>
          <p:cNvPr id="3" name="Subtitle 2"/>
          <p:cNvSpPr>
            <a:spLocks noGrp="1"/>
          </p:cNvSpPr>
          <p:nvPr>
            <p:ph type="subTitle" idx="1"/>
          </p:nvPr>
        </p:nvSpPr>
        <p:spPr>
          <a:xfrm>
            <a:off x="755576" y="3886200"/>
            <a:ext cx="7848872" cy="1752600"/>
          </a:xfrm>
        </p:spPr>
        <p:txBody>
          <a:bodyPr>
            <a:normAutofit/>
          </a:bodyPr>
          <a:lstStyle/>
          <a:p>
            <a:endParaRPr lang="en-GB" dirty="0" smtClean="0"/>
          </a:p>
          <a:p>
            <a:endParaRPr lang="en-GB" dirty="0"/>
          </a:p>
          <a:p>
            <a:r>
              <a:rPr lang="en-GB" sz="2600" dirty="0" smtClean="0"/>
              <a:t>Entertainment </a:t>
            </a:r>
            <a:r>
              <a:rPr lang="en-GB" sz="2600" dirty="0"/>
              <a:t>in </a:t>
            </a:r>
            <a:r>
              <a:rPr lang="en-GB" sz="2600" dirty="0" smtClean="0"/>
              <a:t>London in the 18</a:t>
            </a:r>
            <a:r>
              <a:rPr lang="en-GB" sz="2600" baseline="30000" dirty="0" smtClean="0"/>
              <a:t>th</a:t>
            </a:r>
            <a:r>
              <a:rPr lang="en-GB" sz="2600" dirty="0" smtClean="0"/>
              <a:t> Century</a:t>
            </a:r>
          </a:p>
        </p:txBody>
      </p:sp>
    </p:spTree>
    <p:extLst>
      <p:ext uri="{BB962C8B-B14F-4D97-AF65-F5344CB8AC3E}">
        <p14:creationId xmlns:p14="http://schemas.microsoft.com/office/powerpoint/2010/main" val="856069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Billiards</a:t>
            </a:r>
            <a:endParaRPr lang="en-GB" sz="2800" dirty="0"/>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844106"/>
            <a:ext cx="8352630" cy="6013894"/>
          </a:xfrm>
          <a:prstGeom prst="rect">
            <a:avLst/>
          </a:prstGeom>
        </p:spPr>
      </p:pic>
    </p:spTree>
    <p:extLst>
      <p:ext uri="{BB962C8B-B14F-4D97-AF65-F5344CB8AC3E}">
        <p14:creationId xmlns:p14="http://schemas.microsoft.com/office/powerpoint/2010/main" val="1017185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Billiards</a:t>
            </a:r>
            <a:endParaRPr lang="en-GB" sz="2800" dirty="0"/>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299103"/>
            <a:ext cx="5787284" cy="6547012"/>
          </a:xfrm>
          <a:prstGeom prst="rect">
            <a:avLst/>
          </a:prstGeom>
        </p:spPr>
      </p:pic>
    </p:spTree>
    <p:extLst>
      <p:ext uri="{BB962C8B-B14F-4D97-AF65-F5344CB8AC3E}">
        <p14:creationId xmlns:p14="http://schemas.microsoft.com/office/powerpoint/2010/main" val="24133207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Billiards</a:t>
            </a:r>
            <a:endParaRPr lang="en-GB" sz="2800" dirty="0"/>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916832"/>
            <a:ext cx="4274752" cy="4752528"/>
          </a:xfrm>
          <a:prstGeom prst="rect">
            <a:avLst/>
          </a:prstGeom>
        </p:spPr>
      </p:pic>
    </p:spTree>
    <p:extLst>
      <p:ext uri="{BB962C8B-B14F-4D97-AF65-F5344CB8AC3E}">
        <p14:creationId xmlns:p14="http://schemas.microsoft.com/office/powerpoint/2010/main" val="804477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2376265"/>
          </a:xfrm>
        </p:spPr>
        <p:txBody>
          <a:bodyPr>
            <a:normAutofit/>
          </a:bodyPr>
          <a:lstStyle/>
          <a:p>
            <a:pPr marL="0" indent="0">
              <a:buNone/>
            </a:pPr>
            <a:r>
              <a:rPr lang="en-GB" sz="2800" dirty="0" smtClean="0"/>
              <a:t>Billiards</a:t>
            </a:r>
            <a:endParaRPr lang="en-GB" sz="2800" dirty="0"/>
          </a:p>
          <a:p>
            <a:pPr marL="0" indent="0">
              <a:buNone/>
            </a:pPr>
            <a:endParaRPr lang="en-GB" sz="2400" dirty="0"/>
          </a:p>
          <a:p>
            <a:endParaRPr lang="en-GB" sz="2400" dirty="0" smtClean="0"/>
          </a:p>
          <a:p>
            <a:endParaRPr lang="en-GB" sz="2400" dirty="0"/>
          </a:p>
          <a:p>
            <a:endParaRPr lang="en-GB" sz="2400" dirty="0" smtClean="0"/>
          </a:p>
          <a:p>
            <a:endParaRPr lang="en-GB"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836712"/>
            <a:ext cx="8186116" cy="5768738"/>
          </a:xfrm>
          <a:prstGeom prst="rect">
            <a:avLst/>
          </a:prstGeom>
        </p:spPr>
      </p:pic>
    </p:spTree>
    <p:extLst>
      <p:ext uri="{BB962C8B-B14F-4D97-AF65-F5344CB8AC3E}">
        <p14:creationId xmlns:p14="http://schemas.microsoft.com/office/powerpoint/2010/main" val="3636168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0"/>
            <a:ext cx="8335838" cy="6176963"/>
          </a:xfrm>
        </p:spPr>
        <p:txBody>
          <a:bodyPr/>
          <a:lstStyle/>
          <a:p>
            <a:pPr marL="0" indent="0">
              <a:buNone/>
            </a:pPr>
            <a:r>
              <a:rPr lang="en-GB" sz="2800" dirty="0" smtClean="0"/>
              <a:t>The Theatre</a:t>
            </a:r>
          </a:p>
          <a:p>
            <a:pPr marL="0" indent="0">
              <a:buNone/>
            </a:pPr>
            <a:endParaRPr lang="en-GB" sz="2800" dirty="0" smtClean="0"/>
          </a:p>
          <a:p>
            <a:pPr marL="0" indent="0">
              <a:buNone/>
            </a:pPr>
            <a:r>
              <a:rPr lang="en-GB" dirty="0" smtClean="0"/>
              <a:t>Drury Lane</a:t>
            </a:r>
          </a:p>
          <a:p>
            <a:pPr marL="0" indent="0">
              <a:buNone/>
            </a:pPr>
            <a:r>
              <a:rPr lang="en-GB" dirty="0" smtClean="0"/>
              <a:t>Covent Garden</a:t>
            </a:r>
          </a:p>
          <a:p>
            <a:pPr marL="0" indent="0">
              <a:buNone/>
            </a:pPr>
            <a:r>
              <a:rPr lang="en-GB" dirty="0"/>
              <a:t/>
            </a:r>
            <a:br>
              <a:rPr lang="en-GB" dirty="0"/>
            </a:br>
            <a:endParaRPr lang="en-GB"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563" y="1196752"/>
            <a:ext cx="7222438" cy="5661248"/>
          </a:xfrm>
          <a:prstGeom prst="rect">
            <a:avLst/>
          </a:prstGeom>
        </p:spPr>
      </p:pic>
    </p:spTree>
    <p:extLst>
      <p:ext uri="{BB962C8B-B14F-4D97-AF65-F5344CB8AC3E}">
        <p14:creationId xmlns:p14="http://schemas.microsoft.com/office/powerpoint/2010/main" val="732541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0"/>
            <a:ext cx="8335838" cy="6176963"/>
          </a:xfrm>
        </p:spPr>
        <p:txBody>
          <a:bodyPr/>
          <a:lstStyle/>
          <a:p>
            <a:pPr marL="0" indent="0">
              <a:buNone/>
            </a:pPr>
            <a:r>
              <a:rPr lang="en-GB" sz="2800" dirty="0" smtClean="0"/>
              <a:t>The Theatre</a:t>
            </a:r>
          </a:p>
          <a:p>
            <a:pPr marL="0" indent="0">
              <a:buNone/>
            </a:pPr>
            <a:endParaRPr lang="en-GB" sz="2800" dirty="0" smtClean="0"/>
          </a:p>
          <a:p>
            <a:pPr marL="0" indent="0">
              <a:buNone/>
            </a:pPr>
            <a:r>
              <a:rPr lang="en-GB" dirty="0" err="1" smtClean="0"/>
              <a:t>Sadlers</a:t>
            </a:r>
            <a:r>
              <a:rPr lang="en-GB" dirty="0" smtClean="0"/>
              <a:t> Wells</a:t>
            </a:r>
          </a:p>
          <a:p>
            <a:pPr marL="0" indent="0">
              <a:buNone/>
            </a:pPr>
            <a:r>
              <a:rPr lang="en-GB" dirty="0"/>
              <a:t/>
            </a:r>
            <a:br>
              <a:rPr lang="en-GB" dirty="0"/>
            </a:br>
            <a:endParaRPr lang="en-GB" dirty="0" smtClean="0"/>
          </a:p>
        </p:txBody>
      </p:sp>
      <p:pic>
        <p:nvPicPr>
          <p:cNvPr id="6" name="Picture 5" descr="http://upload.wikimedia.org/wikipedia/commons/e/e8/Sadlers_Wells_Theatre_edited.jpg"/>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196752"/>
            <a:ext cx="7164288" cy="5649398"/>
          </a:xfrm>
          <a:prstGeom prst="rect">
            <a:avLst/>
          </a:prstGeom>
          <a:noFill/>
          <a:ln>
            <a:noFill/>
          </a:ln>
        </p:spPr>
      </p:pic>
    </p:spTree>
    <p:extLst>
      <p:ext uri="{BB962C8B-B14F-4D97-AF65-F5344CB8AC3E}">
        <p14:creationId xmlns:p14="http://schemas.microsoft.com/office/powerpoint/2010/main" val="42194719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err="1" smtClean="0"/>
              <a:t>Astleys</a:t>
            </a:r>
            <a:r>
              <a:rPr lang="en-GB" sz="2800" dirty="0" smtClean="0"/>
              <a:t> Circus</a:t>
            </a:r>
          </a:p>
          <a:p>
            <a:pPr marL="0" indent="0">
              <a:buNone/>
            </a:pPr>
            <a:endParaRPr lang="en-GB" sz="2000" dirty="0" smtClean="0"/>
          </a:p>
          <a:p>
            <a:pPr marL="0" indent="0">
              <a:buNone/>
            </a:pPr>
            <a:r>
              <a:rPr lang="en-GB" sz="2000" dirty="0" smtClean="0"/>
              <a:t>The circus ring (1768).</a:t>
            </a:r>
          </a:p>
          <a:p>
            <a:pPr marL="0" indent="0">
              <a:buNone/>
            </a:pPr>
            <a:r>
              <a:rPr lang="en-GB" sz="2000" dirty="0" smtClean="0"/>
              <a:t>The first to combine music, </a:t>
            </a:r>
          </a:p>
          <a:p>
            <a:pPr marL="0" indent="0">
              <a:buNone/>
            </a:pPr>
            <a:r>
              <a:rPr lang="en-GB" sz="2000" dirty="0" smtClean="0"/>
              <a:t>acrobats, animals  and</a:t>
            </a:r>
          </a:p>
          <a:p>
            <a:pPr marL="0" indent="0">
              <a:buNone/>
            </a:pPr>
            <a:r>
              <a:rPr lang="en-GB" sz="2000" dirty="0"/>
              <a:t>c</a:t>
            </a:r>
            <a:r>
              <a:rPr lang="en-GB" sz="2000" dirty="0" smtClean="0"/>
              <a:t>lowns at his riding school.</a:t>
            </a:r>
            <a:r>
              <a:rPr lang="en-GB" dirty="0"/>
              <a:t/>
            </a:r>
            <a:br>
              <a:rPr lang="en-GB" dirty="0"/>
            </a:br>
            <a:endParaRPr lang="en-GB" dirty="0" smtClean="0"/>
          </a:p>
        </p:txBody>
      </p:sp>
      <p:pic>
        <p:nvPicPr>
          <p:cNvPr id="1026" name="Picture 2" descr="C:\Users\Mike\Desktop\Ast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565" y="1124745"/>
            <a:ext cx="5804436" cy="571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53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2656"/>
            <a:ext cx="8515350" cy="5844307"/>
          </a:xfrm>
        </p:spPr>
        <p:txBody>
          <a:bodyPr/>
          <a:lstStyle/>
          <a:p>
            <a:pPr marL="0" indent="0">
              <a:buNone/>
            </a:pPr>
            <a:r>
              <a:rPr lang="en-GB" sz="2800" dirty="0" smtClean="0"/>
              <a:t>     </a:t>
            </a:r>
            <a:r>
              <a:rPr lang="en-GB" sz="2800" dirty="0" err="1" smtClean="0"/>
              <a:t>Astleys</a:t>
            </a:r>
            <a:r>
              <a:rPr lang="en-GB" sz="2800" dirty="0" smtClean="0"/>
              <a:t> Circus</a:t>
            </a:r>
          </a:p>
          <a:p>
            <a:pPr marL="0" indent="0">
              <a:buNone/>
            </a:pPr>
            <a:endParaRPr lang="en-GB" sz="2000" dirty="0" smtClean="0"/>
          </a:p>
          <a:p>
            <a:pPr marL="0" indent="0">
              <a:buNone/>
            </a:pPr>
            <a:r>
              <a:rPr lang="en-GB" sz="2000" dirty="0" smtClean="0"/>
              <a:t>.</a:t>
            </a:r>
            <a:r>
              <a:rPr lang="en-GB" dirty="0"/>
              <a:t/>
            </a:r>
            <a:br>
              <a:rPr lang="en-GB" dirty="0"/>
            </a:br>
            <a:endParaRPr lang="en-GB" dirty="0" smtClean="0"/>
          </a:p>
        </p:txBody>
      </p:sp>
      <p:pic>
        <p:nvPicPr>
          <p:cNvPr id="3074" name="Picture 2" descr="ab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36711"/>
            <a:ext cx="8493098" cy="602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546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a:buNone/>
            </a:pPr>
            <a:r>
              <a:rPr lang="en-GB" sz="2800" dirty="0" smtClean="0"/>
              <a:t> </a:t>
            </a:r>
            <a:r>
              <a:rPr lang="en-GB" sz="2800" dirty="0" err="1" smtClean="0"/>
              <a:t>Astleys</a:t>
            </a:r>
            <a:r>
              <a:rPr lang="en-GB" sz="2800" dirty="0" smtClean="0"/>
              <a:t> Circus</a:t>
            </a:r>
          </a:p>
          <a:p>
            <a:pPr marL="0" indent="0">
              <a:buNone/>
            </a:pPr>
            <a:endParaRPr lang="en-GB" sz="2000" dirty="0" smtClean="0"/>
          </a:p>
          <a:p>
            <a:pPr marL="0" indent="0">
              <a:buNone/>
            </a:pPr>
            <a:r>
              <a:rPr lang="en-GB" dirty="0"/>
              <a:t/>
            </a:r>
            <a:br>
              <a:rPr lang="en-GB" dirty="0"/>
            </a:br>
            <a:endParaRPr lang="en-GB" dirty="0" smtClean="0"/>
          </a:p>
        </p:txBody>
      </p:sp>
      <p:pic>
        <p:nvPicPr>
          <p:cNvPr id="2050" name="Picture 3" descr="C:\Users\Owner\Desktop\german circ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553" y="2492896"/>
            <a:ext cx="2835771" cy="305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998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err="1" smtClean="0"/>
              <a:t>Astleys</a:t>
            </a:r>
            <a:r>
              <a:rPr lang="en-GB" sz="2800" dirty="0" smtClean="0"/>
              <a:t> Circus</a:t>
            </a:r>
          </a:p>
          <a:p>
            <a:pPr marL="0" indent="0">
              <a:buNone/>
            </a:pPr>
            <a:endParaRPr lang="en-GB" sz="2000" dirty="0" smtClean="0"/>
          </a:p>
          <a:p>
            <a:pPr marL="0" indent="0">
              <a:buNone/>
            </a:pPr>
            <a:r>
              <a:rPr lang="en-GB" dirty="0"/>
              <a:t/>
            </a:r>
            <a:br>
              <a:rPr lang="en-GB" dirty="0"/>
            </a:br>
            <a:endParaRPr lang="en-GB"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749" y="892333"/>
            <a:ext cx="7436601" cy="5949280"/>
          </a:xfrm>
          <a:prstGeom prst="rect">
            <a:avLst/>
          </a:prstGeom>
        </p:spPr>
      </p:pic>
    </p:spTree>
    <p:extLst>
      <p:ext uri="{BB962C8B-B14F-4D97-AF65-F5344CB8AC3E}">
        <p14:creationId xmlns:p14="http://schemas.microsoft.com/office/powerpoint/2010/main" val="3230524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996952"/>
            <a:ext cx="7886700" cy="3861047"/>
          </a:xfrm>
        </p:spPr>
        <p:txBody>
          <a:bodyPr>
            <a:normAutofit/>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r>
              <a:rPr lang="en-GB" dirty="0" smtClean="0"/>
              <a:t>                    </a:t>
            </a:r>
          </a:p>
          <a:p>
            <a:pPr marL="0" indent="0">
              <a:buNone/>
            </a:pPr>
            <a:r>
              <a:rPr lang="en-GB" dirty="0"/>
              <a:t> </a:t>
            </a:r>
            <a:r>
              <a:rPr lang="en-GB" dirty="0" smtClean="0"/>
              <a:t>                                         Richard Hall 1729 - 1801</a:t>
            </a:r>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268760"/>
            <a:ext cx="475252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5254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err="1" smtClean="0"/>
              <a:t>Astleys</a:t>
            </a:r>
            <a:r>
              <a:rPr lang="en-GB" sz="2800" dirty="0" smtClean="0"/>
              <a:t> Circus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103236"/>
            <a:ext cx="3744416" cy="6754764"/>
          </a:xfrm>
          <a:prstGeom prst="rect">
            <a:avLst/>
          </a:prstGeom>
        </p:spPr>
      </p:pic>
    </p:spTree>
    <p:extLst>
      <p:ext uri="{BB962C8B-B14F-4D97-AF65-F5344CB8AC3E}">
        <p14:creationId xmlns:p14="http://schemas.microsoft.com/office/powerpoint/2010/main" val="524519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a:t>Fairground entertainers and street artists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47" y="1412777"/>
            <a:ext cx="6715776"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897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smtClean="0"/>
              <a:t>Fairground entertainers and street artists</a:t>
            </a:r>
            <a:endParaRPr lang="en-GB"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658" y="1417592"/>
            <a:ext cx="4176464" cy="5426562"/>
          </a:xfrm>
          <a:prstGeom prst="rect">
            <a:avLst/>
          </a:prstGeom>
        </p:spPr>
      </p:pic>
    </p:spTree>
    <p:extLst>
      <p:ext uri="{BB962C8B-B14F-4D97-AF65-F5344CB8AC3E}">
        <p14:creationId xmlns:p14="http://schemas.microsoft.com/office/powerpoint/2010/main" val="2842378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a:t>Fairground entertainers and street artists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9611"/>
            <a:ext cx="9144000" cy="5542791"/>
          </a:xfrm>
          <a:prstGeom prst="rect">
            <a:avLst/>
          </a:prstGeom>
        </p:spPr>
      </p:pic>
    </p:spTree>
    <p:extLst>
      <p:ext uri="{BB962C8B-B14F-4D97-AF65-F5344CB8AC3E}">
        <p14:creationId xmlns:p14="http://schemas.microsoft.com/office/powerpoint/2010/main" val="35585718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smtClean="0"/>
              <a:t>The</a:t>
            </a:r>
            <a:r>
              <a:rPr lang="en-GB" sz="2800" dirty="0"/>
              <a:t> </a:t>
            </a:r>
            <a:r>
              <a:rPr lang="en-GB" sz="2800" dirty="0" smtClean="0"/>
              <a:t>balloon craze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59" y="1240972"/>
            <a:ext cx="7879391" cy="5583111"/>
          </a:xfrm>
          <a:prstGeom prst="rect">
            <a:avLst/>
          </a:prstGeom>
        </p:spPr>
      </p:pic>
    </p:spTree>
    <p:extLst>
      <p:ext uri="{BB962C8B-B14F-4D97-AF65-F5344CB8AC3E}">
        <p14:creationId xmlns:p14="http://schemas.microsoft.com/office/powerpoint/2010/main" val="436349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smtClean="0"/>
              <a:t>The balloon craze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0"/>
            <a:ext cx="5578116" cy="6858000"/>
          </a:xfrm>
          <a:prstGeom prst="rect">
            <a:avLst/>
          </a:prstGeom>
        </p:spPr>
      </p:pic>
    </p:spTree>
    <p:extLst>
      <p:ext uri="{BB962C8B-B14F-4D97-AF65-F5344CB8AC3E}">
        <p14:creationId xmlns:p14="http://schemas.microsoft.com/office/powerpoint/2010/main" val="34938542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smtClean="0"/>
              <a:t>Travelling shows</a:t>
            </a:r>
          </a:p>
        </p:txBody>
      </p:sp>
      <p:pic>
        <p:nvPicPr>
          <p:cNvPr id="4" name="Picture 4" descr="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541" y="331753"/>
            <a:ext cx="5615459" cy="649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91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smtClean="0"/>
              <a:t>Menageries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5352"/>
            <a:ext cx="9167848" cy="5762648"/>
          </a:xfrm>
          <a:prstGeom prst="rect">
            <a:avLst/>
          </a:prstGeom>
        </p:spPr>
      </p:pic>
    </p:spTree>
    <p:extLst>
      <p:ext uri="{BB962C8B-B14F-4D97-AF65-F5344CB8AC3E}">
        <p14:creationId xmlns:p14="http://schemas.microsoft.com/office/powerpoint/2010/main" val="2083045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smtClean="0"/>
              <a:t>Menageries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8760"/>
            <a:ext cx="9144000" cy="5589240"/>
          </a:xfrm>
          <a:prstGeom prst="rect">
            <a:avLst/>
          </a:prstGeom>
        </p:spPr>
      </p:pic>
    </p:spTree>
    <p:extLst>
      <p:ext uri="{BB962C8B-B14F-4D97-AF65-F5344CB8AC3E}">
        <p14:creationId xmlns:p14="http://schemas.microsoft.com/office/powerpoint/2010/main" val="30598949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4664"/>
            <a:ext cx="8515350" cy="5772299"/>
          </a:xfrm>
        </p:spPr>
        <p:txBody>
          <a:bodyPr/>
          <a:lstStyle/>
          <a:p>
            <a:pPr marL="0" indent="0">
              <a:buNone/>
            </a:pPr>
            <a:r>
              <a:rPr lang="en-GB" sz="2800" dirty="0" smtClean="0"/>
              <a:t>Gambling on animals</a:t>
            </a:r>
          </a:p>
        </p:txBody>
      </p:sp>
      <p:pic>
        <p:nvPicPr>
          <p:cNvPr id="5" name="Picture 4" descr="http://blog.mikerendell.com/wp-content/uploads/2012/05/Lane1-300x181.jpg"/>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ln>
            <a:noFill/>
          </a:ln>
        </p:spPr>
      </p:pic>
    </p:spTree>
    <p:extLst>
      <p:ext uri="{BB962C8B-B14F-4D97-AF65-F5344CB8AC3E}">
        <p14:creationId xmlns:p14="http://schemas.microsoft.com/office/powerpoint/2010/main" val="2740514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95536" y="1484784"/>
            <a:ext cx="8397897" cy="490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106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a:t>Gambling on animals</a:t>
            </a:r>
          </a:p>
        </p:txBody>
      </p:sp>
      <p:pic>
        <p:nvPicPr>
          <p:cNvPr id="4" name="Picture 3" descr="http://blog.mikerendell.com/wp-content/uploads/2012/05/lane3-300x184.jpg"/>
          <p:cNvPicPr/>
          <p:nvPr/>
        </p:nvPicPr>
        <p:blipFill>
          <a:blip r:embed="rId3">
            <a:extLst>
              <a:ext uri="{28A0092B-C50C-407E-A947-70E740481C1C}">
                <a14:useLocalDpi xmlns:a14="http://schemas.microsoft.com/office/drawing/2010/main" val="0"/>
              </a:ext>
            </a:extLst>
          </a:blip>
          <a:srcRect/>
          <a:stretch>
            <a:fillRect/>
          </a:stretch>
        </p:blipFill>
        <p:spPr bwMode="auto">
          <a:xfrm>
            <a:off x="0" y="1268761"/>
            <a:ext cx="9144000" cy="5574036"/>
          </a:xfrm>
          <a:prstGeom prst="rect">
            <a:avLst/>
          </a:prstGeom>
          <a:noFill/>
          <a:ln>
            <a:noFill/>
          </a:ln>
        </p:spPr>
      </p:pic>
    </p:spTree>
    <p:extLst>
      <p:ext uri="{BB962C8B-B14F-4D97-AF65-F5344CB8AC3E}">
        <p14:creationId xmlns:p14="http://schemas.microsoft.com/office/powerpoint/2010/main" val="1444765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a:t>Gambling on </a:t>
            </a:r>
            <a:r>
              <a:rPr lang="en-GB" sz="2800" dirty="0" smtClean="0"/>
              <a:t>cock fights</a:t>
            </a:r>
            <a:endParaRPr lang="en-GB"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703" y="3072568"/>
            <a:ext cx="2808312" cy="2808312"/>
          </a:xfrm>
          <a:prstGeom prst="rect">
            <a:avLst/>
          </a:prstGeom>
        </p:spPr>
      </p:pic>
      <p:pic>
        <p:nvPicPr>
          <p:cNvPr id="6" name="Picture 3" descr="C:\Users\Mike\Desktop\co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30635"/>
            <a:ext cx="5802058" cy="469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37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a:t>Gambling on </a:t>
            </a:r>
            <a:r>
              <a:rPr lang="en-GB" sz="2800" dirty="0" smtClean="0"/>
              <a:t>cock fights</a:t>
            </a:r>
            <a:endParaRPr lang="en-GB" sz="28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55" y="2137345"/>
            <a:ext cx="3562640" cy="252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Mike\Desktop\Cockfight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99924"/>
            <a:ext cx="4536504" cy="535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19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046790" cy="5844307"/>
          </a:xfrm>
        </p:spPr>
        <p:txBody>
          <a:bodyPr/>
          <a:lstStyle/>
          <a:p>
            <a:pPr marL="0" indent="0">
              <a:buNone/>
            </a:pPr>
            <a:r>
              <a:rPr lang="en-GB" sz="2800" dirty="0"/>
              <a:t>Gambling on </a:t>
            </a:r>
            <a:r>
              <a:rPr lang="en-GB" sz="2800" dirty="0" smtClean="0"/>
              <a:t>cock fights</a:t>
            </a:r>
            <a:endParaRPr lang="en-GB"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37" y="2708920"/>
            <a:ext cx="2863230" cy="214742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699" y="1550709"/>
            <a:ext cx="6014301" cy="5307291"/>
          </a:xfrm>
          <a:prstGeom prst="rect">
            <a:avLst/>
          </a:prstGeom>
        </p:spPr>
      </p:pic>
    </p:spTree>
    <p:extLst>
      <p:ext uri="{BB962C8B-B14F-4D97-AF65-F5344CB8AC3E}">
        <p14:creationId xmlns:p14="http://schemas.microsoft.com/office/powerpoint/2010/main" val="34539206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sz="2400" dirty="0" smtClean="0"/>
              <a:t>                                  </a:t>
            </a:r>
          </a:p>
        </p:txBody>
      </p:sp>
      <p:pic>
        <p:nvPicPr>
          <p:cNvPr id="2052" name="Picture 4" descr="Elizabeth Stocks knocks out an oppon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132856"/>
            <a:ext cx="5296734" cy="47251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40970" y="692697"/>
            <a:ext cx="8374380" cy="864096"/>
          </a:xfrm>
        </p:spPr>
        <p:txBody>
          <a:bodyPr>
            <a:normAutofit fontScale="90000"/>
          </a:bodyPr>
          <a:lstStyle/>
          <a:p>
            <a:r>
              <a:rPr lang="en-GB" sz="4400" dirty="0" smtClean="0"/>
              <a:t/>
            </a:r>
            <a:br>
              <a:rPr lang="en-GB" sz="4400" dirty="0" smtClean="0"/>
            </a:br>
            <a:r>
              <a:rPr lang="en-GB" sz="4400" dirty="0" smtClean="0"/>
              <a:t>Prize-fighting  </a:t>
            </a:r>
            <a:br>
              <a:rPr lang="en-GB" sz="4400" dirty="0" smtClean="0"/>
            </a:br>
            <a:r>
              <a:rPr lang="en-GB" sz="3600" dirty="0" smtClean="0"/>
              <a:t>closer </a:t>
            </a:r>
            <a:r>
              <a:rPr lang="en-GB" sz="3600" dirty="0"/>
              <a:t>to kickboxing with elements of </a:t>
            </a:r>
            <a:r>
              <a:rPr lang="en-GB" sz="3600" dirty="0" smtClean="0"/>
              <a:t>wrestling.</a:t>
            </a:r>
            <a:br>
              <a:rPr lang="en-GB" sz="3600" dirty="0" smtClean="0"/>
            </a:br>
            <a:r>
              <a:rPr lang="en-GB" sz="3600" dirty="0" smtClean="0"/>
              <a:t>            </a:t>
            </a:r>
            <a:r>
              <a:rPr lang="en-GB" sz="4000" dirty="0" smtClean="0"/>
              <a:t>                                             </a:t>
            </a:r>
            <a:br>
              <a:rPr lang="en-GB" sz="4000" dirty="0" smtClean="0"/>
            </a:br>
            <a:r>
              <a:rPr lang="en-GB" sz="3600" dirty="0" smtClean="0"/>
              <a:t>Elizabeth </a:t>
            </a:r>
            <a:r>
              <a:rPr lang="en-GB" sz="3600" dirty="0"/>
              <a:t>Stock, 1722</a:t>
            </a:r>
            <a:br>
              <a:rPr lang="en-GB" sz="3600" dirty="0"/>
            </a:br>
            <a:endParaRPr lang="en-GB" dirty="0"/>
          </a:p>
        </p:txBody>
      </p:sp>
    </p:spTree>
    <p:extLst>
      <p:ext uri="{BB962C8B-B14F-4D97-AF65-F5344CB8AC3E}">
        <p14:creationId xmlns:p14="http://schemas.microsoft.com/office/powerpoint/2010/main" val="15262816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672"/>
            <a:ext cx="8515350" cy="5700291"/>
          </a:xfrm>
        </p:spPr>
        <p:txBody>
          <a:bodyPr/>
          <a:lstStyle/>
          <a:p>
            <a:pPr marL="0" indent="0">
              <a:buNone/>
            </a:pPr>
            <a:r>
              <a:rPr lang="en-GB" sz="3600" dirty="0" smtClean="0"/>
              <a:t>Prize-fighting </a:t>
            </a:r>
            <a:r>
              <a:rPr lang="en-GB" sz="2800" dirty="0" smtClean="0"/>
              <a:t> </a:t>
            </a:r>
            <a:r>
              <a:rPr lang="en-GB" dirty="0" smtClean="0"/>
              <a:t> </a:t>
            </a:r>
            <a:r>
              <a:rPr lang="en-GB" sz="2400" dirty="0" smtClean="0"/>
              <a:t>						</a:t>
            </a:r>
            <a:endParaRPr lang="en-GB" sz="2000" dirty="0" smtClean="0"/>
          </a:p>
          <a:p>
            <a:pPr marL="0" indent="0">
              <a:buNone/>
            </a:pPr>
            <a:r>
              <a:rPr lang="en-GB" sz="2400" dirty="0" smtClean="0"/>
              <a:t>                                  </a:t>
            </a:r>
          </a:p>
        </p:txBody>
      </p:sp>
      <p:pic>
        <p:nvPicPr>
          <p:cNvPr id="2050" name="Picture 2" descr="Prize figh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637"/>
            <a:ext cx="5040560" cy="673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5372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normAutofit/>
          </a:bodyPr>
          <a:lstStyle/>
          <a:p>
            <a:r>
              <a:rPr lang="en-GB" sz="3600" dirty="0"/>
              <a:t>Prize-fighting</a:t>
            </a:r>
            <a:br>
              <a:rPr lang="en-GB" sz="3600" dirty="0"/>
            </a:br>
            <a:endParaRPr lang="en-GB" dirty="0"/>
          </a:p>
        </p:txBody>
      </p:sp>
      <p:sp>
        <p:nvSpPr>
          <p:cNvPr id="3" name="Content Placeholder 2"/>
          <p:cNvSpPr>
            <a:spLocks noGrp="1"/>
          </p:cNvSpPr>
          <p:nvPr>
            <p:ph idx="1"/>
          </p:nvPr>
        </p:nvSpPr>
        <p:spPr/>
        <p:txBody>
          <a:bodyPr/>
          <a:lstStyle/>
          <a:p>
            <a:pPr marL="0" indent="0">
              <a:buNone/>
            </a:pPr>
            <a:endParaRPr lang="en-GB" sz="2400" dirty="0" smtClean="0"/>
          </a:p>
          <a:p>
            <a:pPr marL="0" indent="0">
              <a:buNone/>
            </a:pPr>
            <a:r>
              <a:rPr lang="en-GB" sz="2400" dirty="0" smtClean="0"/>
              <a:t> </a:t>
            </a:r>
          </a:p>
        </p:txBody>
      </p:sp>
      <p:pic>
        <p:nvPicPr>
          <p:cNvPr id="7" name="Picture 4" descr="Fistfighting r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590" y="1340768"/>
            <a:ext cx="4505410" cy="551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788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normAutofit/>
          </a:bodyPr>
          <a:lstStyle/>
          <a:p>
            <a:r>
              <a:rPr lang="en-GB" sz="3600" dirty="0"/>
              <a:t>Prize-fighting</a:t>
            </a:r>
            <a:br>
              <a:rPr lang="en-GB" sz="3600" dirty="0"/>
            </a:br>
            <a:endParaRPr lang="en-GB" dirty="0"/>
          </a:p>
        </p:txBody>
      </p:sp>
      <p:sp>
        <p:nvSpPr>
          <p:cNvPr id="3" name="Content Placeholder 2"/>
          <p:cNvSpPr>
            <a:spLocks noGrp="1"/>
          </p:cNvSpPr>
          <p:nvPr>
            <p:ph idx="1"/>
          </p:nvPr>
        </p:nvSpPr>
        <p:spPr/>
        <p:txBody>
          <a:bodyPr/>
          <a:lstStyle/>
          <a:p>
            <a:pPr marL="0" indent="0">
              <a:buNone/>
            </a:pPr>
            <a:endParaRPr lang="en-GB" sz="2400" dirty="0" smtClean="0"/>
          </a:p>
          <a:p>
            <a:pPr marL="0" indent="0">
              <a:buNone/>
            </a:pPr>
            <a:r>
              <a:rPr lang="en-GB" sz="2400" dirty="0" smtClean="0"/>
              <a:t> </a:t>
            </a:r>
          </a:p>
        </p:txBody>
      </p:sp>
      <p:pic>
        <p:nvPicPr>
          <p:cNvPr id="7" name="Picture 4" descr="Fistfighting r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590" y="1340768"/>
            <a:ext cx="4505410" cy="551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6046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15350" cy="1621260"/>
          </a:xfrm>
        </p:spPr>
        <p:txBody>
          <a:bodyPr>
            <a:normAutofit/>
          </a:bodyPr>
          <a:lstStyle/>
          <a:p>
            <a:r>
              <a:rPr lang="en-GB" sz="3600" dirty="0"/>
              <a:t>Prize-fighting</a:t>
            </a:r>
            <a:endParaRPr lang="en-GB" dirty="0"/>
          </a:p>
        </p:txBody>
      </p:sp>
      <p:sp>
        <p:nvSpPr>
          <p:cNvPr id="3" name="Content Placeholder 2"/>
          <p:cNvSpPr>
            <a:spLocks noGrp="1"/>
          </p:cNvSpPr>
          <p:nvPr>
            <p:ph idx="1"/>
          </p:nvPr>
        </p:nvSpPr>
        <p:spPr/>
        <p:txBody>
          <a:bodyPr/>
          <a:lstStyle/>
          <a:p>
            <a:pPr marL="0" indent="0">
              <a:buNone/>
            </a:pPr>
            <a:r>
              <a:rPr lang="en-GB" dirty="0" smtClean="0"/>
              <a:t> </a:t>
            </a:r>
          </a:p>
        </p:txBody>
      </p:sp>
      <p:pic>
        <p:nvPicPr>
          <p:cNvPr id="1026" name="Picture 2" descr="C:\Users\Mike\Pictures\British Museum box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397" y="1988840"/>
            <a:ext cx="6186603"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ike\Desktop\mendoza mu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05" y="3975074"/>
            <a:ext cx="2565987" cy="269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3161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2656"/>
            <a:ext cx="8515350" cy="5844307"/>
          </a:xfrm>
        </p:spPr>
        <p:txBody>
          <a:bodyPr/>
          <a:lstStyle/>
          <a:p>
            <a:pPr marL="0" indent="0">
              <a:buNone/>
            </a:pPr>
            <a:r>
              <a:rPr lang="en-GB" sz="2800" dirty="0" smtClean="0"/>
              <a:t>Places to visit- the British Museum</a:t>
            </a:r>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endParaRPr lang="en-GB" sz="900" dirty="0" smtClean="0"/>
          </a:p>
          <a:p>
            <a:pPr marL="0" indent="0">
              <a:buNone/>
            </a:pPr>
            <a:endParaRPr lang="en-GB" sz="900" dirty="0"/>
          </a:p>
          <a:p>
            <a:pPr marL="0" indent="0">
              <a:buNone/>
            </a:pPr>
            <a:r>
              <a:rPr lang="en-GB" sz="900" dirty="0" smtClean="0"/>
              <a:t>                                                                                                                                                                                                            © British Museum</a:t>
            </a:r>
          </a:p>
          <a:p>
            <a:pPr marL="0" indent="0">
              <a:buNone/>
            </a:pPr>
            <a:r>
              <a:rPr lang="en-GB" sz="900" dirty="0" smtClean="0"/>
              <a:t> </a:t>
            </a:r>
          </a:p>
        </p:txBody>
      </p:sp>
      <p:pic>
        <p:nvPicPr>
          <p:cNvPr id="7" name="Picture 6" descr="http://i1236.photobucket.com/albums/ff460/georgiangentleman/WenttoBritishMuseum001.jpg?t=1321041125"/>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091777"/>
            <a:ext cx="5779046" cy="1656185"/>
          </a:xfrm>
          <a:prstGeom prst="rect">
            <a:avLst/>
          </a:prstGeom>
          <a:noFill/>
          <a:ln>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335496"/>
            <a:ext cx="4980813" cy="3429001"/>
          </a:xfrm>
          <a:prstGeom prst="rect">
            <a:avLst/>
          </a:prstGeom>
        </p:spPr>
      </p:pic>
    </p:spTree>
    <p:extLst>
      <p:ext uri="{BB962C8B-B14F-4D97-AF65-F5344CB8AC3E}">
        <p14:creationId xmlns:p14="http://schemas.microsoft.com/office/powerpoint/2010/main" val="2718730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280920" cy="5844307"/>
          </a:xfrm>
        </p:spPr>
        <p:txBody>
          <a:bodyPr/>
          <a:lstStyle/>
          <a:p>
            <a:pPr marL="0" indent="0">
              <a:buNone/>
            </a:pPr>
            <a:r>
              <a:rPr lang="en-GB" dirty="0" smtClean="0"/>
              <a:t>Number One London Bridge</a:t>
            </a:r>
            <a:endParaRPr lang="en-GB" dirty="0"/>
          </a:p>
        </p:txBody>
      </p:sp>
      <p:pic>
        <p:nvPicPr>
          <p:cNvPr id="4" name="Picture 3" descr="http://4.bp.blogspot.com/-xvsUPAmY3lY/T7idebiacYI/AAAAAAAAAJ0/DN3qRDdQ-YA/s1600/map.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99592" y="1313384"/>
            <a:ext cx="7416824" cy="5544616"/>
          </a:xfrm>
          <a:prstGeom prst="rect">
            <a:avLst/>
          </a:prstGeom>
          <a:noFill/>
          <a:ln>
            <a:noFill/>
          </a:ln>
        </p:spPr>
      </p:pic>
    </p:spTree>
    <p:extLst>
      <p:ext uri="{BB962C8B-B14F-4D97-AF65-F5344CB8AC3E}">
        <p14:creationId xmlns:p14="http://schemas.microsoft.com/office/powerpoint/2010/main" val="39332560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144000" cy="6669360"/>
          </a:xfrm>
        </p:spPr>
        <p:txBody>
          <a:bodyPr>
            <a:normAutofit fontScale="77500" lnSpcReduction="20000"/>
          </a:bodyPr>
          <a:lstStyle/>
          <a:p>
            <a:pPr marL="0" indent="0">
              <a:buNone/>
            </a:pPr>
            <a:r>
              <a:rPr lang="en-GB" sz="3400" dirty="0"/>
              <a:t> </a:t>
            </a:r>
            <a:r>
              <a:rPr lang="en-GB" sz="3400" dirty="0" smtClean="0"/>
              <a:t>  Viewing London (The Monument)</a:t>
            </a:r>
          </a:p>
          <a:p>
            <a:pPr marL="0" indent="0">
              <a:buNone/>
            </a:pPr>
            <a:r>
              <a:rPr lang="en-GB" dirty="0" smtClean="0"/>
              <a:t>    </a:t>
            </a:r>
            <a:endParaRPr lang="en-GB" dirty="0"/>
          </a:p>
          <a:p>
            <a:pPr marL="0" indent="0">
              <a:buNone/>
            </a:pPr>
            <a:r>
              <a:rPr lang="en-GB" dirty="0"/>
              <a:t/>
            </a:r>
            <a:br>
              <a:rPr lang="en-GB" dirty="0"/>
            </a:br>
            <a:r>
              <a:rPr lang="en-GB" dirty="0" smtClean="0"/>
              <a:t>		</a:t>
            </a:r>
            <a:r>
              <a:rPr lang="en-GB" sz="1600" dirty="0"/>
              <a:t> </a:t>
            </a: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r>
              <a:rPr lang="en-GB" sz="1600" dirty="0" smtClean="0"/>
              <a:t>							</a:t>
            </a:r>
          </a:p>
          <a:p>
            <a:pPr marL="0" indent="0">
              <a:buNone/>
            </a:pPr>
            <a:r>
              <a:rPr lang="en-GB" sz="1600" dirty="0" smtClean="0"/>
              <a:t>					</a:t>
            </a:r>
            <a:endParaRPr lang="en-GB" sz="1600" dirty="0"/>
          </a:p>
          <a:p>
            <a:pPr marL="0" indent="0">
              <a:buNone/>
            </a:pPr>
            <a:r>
              <a:rPr lang="en-GB" sz="1600" dirty="0"/>
              <a:t>								</a:t>
            </a:r>
            <a:r>
              <a:rPr lang="en-GB" sz="1000" dirty="0" smtClean="0"/>
              <a:t>                                                                                                                      @</a:t>
            </a:r>
            <a:r>
              <a:rPr lang="en-GB" sz="1000" dirty="0" err="1"/>
              <a:t>stphotolondon</a:t>
            </a:r>
            <a:endParaRPr lang="en-GB" sz="10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r>
              <a:rPr lang="en-GB" sz="1600" dirty="0" smtClean="0"/>
              <a:t>    </a:t>
            </a:r>
            <a:endParaRPr lang="en-GB" sz="1900" dirty="0" smtClean="0"/>
          </a:p>
          <a:p>
            <a:pPr marL="0" indent="0">
              <a:buNone/>
            </a:pPr>
            <a:r>
              <a:rPr lang="en-GB" sz="1600" dirty="0" smtClean="0"/>
              <a:t>                                                                                                            </a:t>
            </a:r>
          </a:p>
          <a:p>
            <a:pPr marL="0" indent="0">
              <a:buNone/>
            </a:pPr>
            <a:r>
              <a:rPr lang="en-GB" sz="1600" dirty="0"/>
              <a:t>	</a:t>
            </a:r>
            <a:r>
              <a:rPr lang="en-GB" sz="1600" dirty="0" smtClean="0"/>
              <a:t>		</a:t>
            </a:r>
            <a:endParaRPr lang="en-GB" sz="1600" dirty="0"/>
          </a:p>
          <a:p>
            <a:pPr marL="0" indent="0">
              <a:buNone/>
            </a:pPr>
            <a:r>
              <a:rPr lang="en-GB" sz="1600" dirty="0" smtClean="0"/>
              <a:t>						</a:t>
            </a:r>
          </a:p>
          <a:p>
            <a:pPr marL="0" indent="0">
              <a:buNone/>
            </a:pPr>
            <a:endParaRPr lang="en-GB" sz="1600" dirty="0"/>
          </a:p>
          <a:p>
            <a:pPr marL="0" indent="0">
              <a:buNone/>
            </a:pPr>
            <a:r>
              <a:rPr lang="en-GB" sz="1600" dirty="0" smtClean="0"/>
              <a:t>                                                                                                                </a:t>
            </a:r>
            <a:endParaRPr lang="en-GB" sz="1600" dirty="0"/>
          </a:p>
        </p:txBody>
      </p:sp>
      <p:pic>
        <p:nvPicPr>
          <p:cNvPr id="3075" name="Picture 3" descr="C:\Users\Mike\Desktop\viewing_platf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661" y="1700808"/>
            <a:ext cx="2472328" cy="21483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ike\Desktop\stairc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7112"/>
            <a:ext cx="3131840" cy="234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n engraving by Sutton Nicholls of the Monument in 1750"/>
          <p:cNvPicPr/>
          <p:nvPr/>
        </p:nvPicPr>
        <p:blipFill>
          <a:blip r:embed="rId5">
            <a:extLst>
              <a:ext uri="{28A0092B-C50C-407E-A947-70E740481C1C}">
                <a14:useLocalDpi xmlns:a14="http://schemas.microsoft.com/office/drawing/2010/main" val="0"/>
              </a:ext>
            </a:extLst>
          </a:blip>
          <a:srcRect/>
          <a:stretch>
            <a:fillRect/>
          </a:stretch>
        </p:blipFill>
        <p:spPr bwMode="auto">
          <a:xfrm>
            <a:off x="539553" y="1556792"/>
            <a:ext cx="4066462" cy="5301208"/>
          </a:xfrm>
          <a:prstGeom prst="rect">
            <a:avLst/>
          </a:prstGeom>
          <a:noFill/>
          <a:ln>
            <a:noFill/>
          </a:ln>
        </p:spPr>
      </p:pic>
    </p:spTree>
    <p:extLst>
      <p:ext uri="{BB962C8B-B14F-4D97-AF65-F5344CB8AC3E}">
        <p14:creationId xmlns:p14="http://schemas.microsoft.com/office/powerpoint/2010/main" val="4027543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normAutofit fontScale="90000"/>
          </a:bodyPr>
          <a:lstStyle/>
          <a:p>
            <a:r>
              <a:rPr lang="en-GB" dirty="0" smtClean="0"/>
              <a:t/>
            </a:r>
            <a:br>
              <a:rPr lang="en-GB" dirty="0" smtClean="0"/>
            </a:br>
            <a:r>
              <a:rPr lang="en-GB" dirty="0" smtClean="0"/>
              <a:t>Being seen</a:t>
            </a:r>
            <a:r>
              <a:rPr lang="en-GB" sz="3600" dirty="0" smtClean="0"/>
              <a:t>  </a:t>
            </a:r>
            <a:r>
              <a:rPr lang="en-GB" sz="3600" dirty="0"/>
              <a:t>(</a:t>
            </a:r>
            <a:r>
              <a:rPr lang="en-GB" sz="3600" dirty="0" smtClean="0"/>
              <a:t>Vauxhall Gardens)</a:t>
            </a:r>
            <a:r>
              <a:rPr lang="en-GB" dirty="0"/>
              <a:t/>
            </a:r>
            <a:br>
              <a:rPr lang="en-GB" dirty="0"/>
            </a:br>
            <a:endParaRPr lang="en-GB" dirty="0"/>
          </a:p>
        </p:txBody>
      </p:sp>
      <p:sp>
        <p:nvSpPr>
          <p:cNvPr id="3" name="Content Placeholder 2"/>
          <p:cNvSpPr>
            <a:spLocks noGrp="1"/>
          </p:cNvSpPr>
          <p:nvPr>
            <p:ph idx="1"/>
          </p:nvPr>
        </p:nvSpPr>
        <p:spPr/>
        <p:txBody>
          <a:bodyPr/>
          <a:lstStyle/>
          <a:p>
            <a:pPr marL="0" indent="0">
              <a:buNone/>
            </a:pPr>
            <a:endParaRPr lang="en-GB" sz="2800" dirty="0" smtClean="0"/>
          </a:p>
          <a:p>
            <a:pPr marL="0" indent="0">
              <a:buNone/>
            </a:pPr>
            <a:endParaRPr lang="en-GB" dirty="0"/>
          </a:p>
        </p:txBody>
      </p:sp>
      <p:sp>
        <p:nvSpPr>
          <p:cNvPr id="7" name="Rectangle 6"/>
          <p:cNvSpPr/>
          <p:nvPr/>
        </p:nvSpPr>
        <p:spPr>
          <a:xfrm>
            <a:off x="683568" y="1700808"/>
            <a:ext cx="7848872" cy="2308324"/>
          </a:xfrm>
          <a:prstGeom prst="rect">
            <a:avLst/>
          </a:prstGeom>
        </p:spPr>
        <p:txBody>
          <a:bodyPr wrap="square">
            <a:spAutoFit/>
          </a:bodyPr>
          <a:lstStyle/>
          <a:p>
            <a:r>
              <a:rPr lang="en-GB" i="1" dirty="0" smtClean="0"/>
              <a:t>   </a:t>
            </a:r>
          </a:p>
          <a:p>
            <a:endParaRPr lang="en-GB" i="1" dirty="0"/>
          </a:p>
          <a:p>
            <a:endParaRPr lang="en-GB" i="1" dirty="0" smtClean="0"/>
          </a:p>
          <a:p>
            <a:endParaRPr lang="en-GB" i="1" dirty="0" smtClean="0"/>
          </a:p>
          <a:p>
            <a:endParaRPr lang="en-GB" i="1" dirty="0" smtClean="0"/>
          </a:p>
          <a:p>
            <a:endParaRPr lang="en-GB" i="1" dirty="0" smtClean="0"/>
          </a:p>
          <a:p>
            <a:endParaRPr lang="en-GB" i="1" dirty="0" smtClean="0"/>
          </a:p>
          <a:p>
            <a:endParaRPr lang="en-GB" i="1" dirty="0" smtClean="0"/>
          </a:p>
        </p:txBody>
      </p:sp>
      <p:pic>
        <p:nvPicPr>
          <p:cNvPr id="1028" name="Picture 4" descr="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276872"/>
            <a:ext cx="3816424"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794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515350" cy="1325563"/>
          </a:xfrm>
        </p:spPr>
        <p:txBody>
          <a:bodyPr>
            <a:normAutofit fontScale="90000"/>
          </a:bodyPr>
          <a:lstStyle/>
          <a:p>
            <a:r>
              <a:rPr lang="en-GB" dirty="0" smtClean="0"/>
              <a:t/>
            </a:r>
            <a:br>
              <a:rPr lang="en-GB" dirty="0" smtClean="0"/>
            </a:br>
            <a:r>
              <a:rPr lang="en-GB" dirty="0" smtClean="0"/>
              <a:t>Being seen</a:t>
            </a:r>
            <a:r>
              <a:rPr lang="en-GB" sz="3600" dirty="0" smtClean="0"/>
              <a:t>  </a:t>
            </a:r>
            <a:r>
              <a:rPr lang="en-GB" sz="3600" dirty="0"/>
              <a:t>(</a:t>
            </a:r>
            <a:r>
              <a:rPr lang="en-GB" sz="3600" dirty="0" smtClean="0"/>
              <a:t>Vauxhall Gardens)</a:t>
            </a:r>
            <a:r>
              <a:rPr lang="en-GB" dirty="0"/>
              <a:t/>
            </a:r>
            <a:br>
              <a:rPr lang="en-GB" dirty="0"/>
            </a:br>
            <a:endParaRPr lang="en-GB" dirty="0"/>
          </a:p>
        </p:txBody>
      </p:sp>
      <p:sp>
        <p:nvSpPr>
          <p:cNvPr id="3" name="Content Placeholder 2"/>
          <p:cNvSpPr>
            <a:spLocks noGrp="1"/>
          </p:cNvSpPr>
          <p:nvPr>
            <p:ph idx="1"/>
          </p:nvPr>
        </p:nvSpPr>
        <p:spPr/>
        <p:txBody>
          <a:bodyPr/>
          <a:lstStyle/>
          <a:p>
            <a:pPr marL="0" indent="0">
              <a:buNone/>
            </a:pPr>
            <a:endParaRPr lang="en-GB" sz="2800" dirty="0" smtClean="0"/>
          </a:p>
          <a:p>
            <a:pPr marL="0" indent="0">
              <a:buNone/>
            </a:pPr>
            <a:endParaRPr lang="en-GB" dirty="0"/>
          </a:p>
        </p:txBody>
      </p:sp>
      <p:sp>
        <p:nvSpPr>
          <p:cNvPr id="7" name="Rectangle 6"/>
          <p:cNvSpPr/>
          <p:nvPr/>
        </p:nvSpPr>
        <p:spPr>
          <a:xfrm>
            <a:off x="683568" y="1700808"/>
            <a:ext cx="7848872" cy="2308324"/>
          </a:xfrm>
          <a:prstGeom prst="rect">
            <a:avLst/>
          </a:prstGeom>
        </p:spPr>
        <p:txBody>
          <a:bodyPr wrap="square">
            <a:spAutoFit/>
          </a:bodyPr>
          <a:lstStyle/>
          <a:p>
            <a:r>
              <a:rPr lang="en-GB" i="1" dirty="0" smtClean="0"/>
              <a:t>   </a:t>
            </a:r>
          </a:p>
          <a:p>
            <a:endParaRPr lang="en-GB" i="1" dirty="0"/>
          </a:p>
          <a:p>
            <a:endParaRPr lang="en-GB" i="1" dirty="0" smtClean="0"/>
          </a:p>
          <a:p>
            <a:endParaRPr lang="en-GB" i="1" dirty="0" smtClean="0"/>
          </a:p>
          <a:p>
            <a:endParaRPr lang="en-GB" i="1" dirty="0" smtClean="0"/>
          </a:p>
          <a:p>
            <a:endParaRPr lang="en-GB" i="1" dirty="0" smtClean="0"/>
          </a:p>
          <a:p>
            <a:endParaRPr lang="en-GB" i="1" dirty="0" smtClean="0"/>
          </a:p>
          <a:p>
            <a:endParaRPr lang="en-GB" i="1" dirty="0" smtClean="0"/>
          </a:p>
        </p:txBody>
      </p:sp>
      <p:pic>
        <p:nvPicPr>
          <p:cNvPr id="6" name="Picture 5" descr="File:Thomas Rowlandson - Vaux-Hall - Dr. Johnson, Oliver Goldsmith, Mary Robinson, et al.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374266" y="2314575"/>
            <a:ext cx="6467475" cy="4543425"/>
          </a:xfrm>
          <a:prstGeom prst="rect">
            <a:avLst/>
          </a:prstGeom>
          <a:noFill/>
          <a:ln>
            <a:noFill/>
          </a:ln>
        </p:spPr>
      </p:pic>
    </p:spTree>
    <p:extLst>
      <p:ext uri="{BB962C8B-B14F-4D97-AF65-F5344CB8AC3E}">
        <p14:creationId xmlns:p14="http://schemas.microsoft.com/office/powerpoint/2010/main" val="8221204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515350" cy="6176963"/>
          </a:xfrm>
        </p:spPr>
        <p:txBody>
          <a:bodyPr/>
          <a:lstStyle/>
          <a:p>
            <a:pPr marL="0" indent="0">
              <a:buNone/>
            </a:pPr>
            <a:r>
              <a:rPr lang="en-GB" dirty="0" smtClean="0"/>
              <a:t> </a:t>
            </a:r>
            <a:endParaRPr lang="en-GB" dirty="0"/>
          </a:p>
        </p:txBody>
      </p:sp>
      <p:pic>
        <p:nvPicPr>
          <p:cNvPr id="5" name="Picture 4" descr="http://upload.wikimedia.org/wikipedia/commons/3/34/RoyalFireworks.jpg"/>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7183710" cy="5373216"/>
          </a:xfrm>
          <a:prstGeom prst="rect">
            <a:avLst/>
          </a:prstGeom>
          <a:noFill/>
          <a:ln>
            <a:noFill/>
          </a:ln>
        </p:spPr>
      </p:pic>
      <p:sp>
        <p:nvSpPr>
          <p:cNvPr id="4" name="Title 3"/>
          <p:cNvSpPr>
            <a:spLocks noGrp="1"/>
          </p:cNvSpPr>
          <p:nvPr>
            <p:ph type="title"/>
          </p:nvPr>
        </p:nvSpPr>
        <p:spPr>
          <a:xfrm>
            <a:off x="0" y="365126"/>
            <a:ext cx="8515350" cy="1464627"/>
          </a:xfrm>
        </p:spPr>
        <p:txBody>
          <a:bodyPr/>
          <a:lstStyle/>
          <a:p>
            <a:r>
              <a:rPr lang="en-GB" dirty="0"/>
              <a:t>Being seen</a:t>
            </a:r>
            <a:r>
              <a:rPr lang="en-GB" sz="3600" dirty="0"/>
              <a:t>  (</a:t>
            </a:r>
            <a:r>
              <a:rPr lang="en-GB" sz="3600" dirty="0" smtClean="0"/>
              <a:t>Vauxhall </a:t>
            </a:r>
            <a:r>
              <a:rPr lang="en-GB" sz="3600" dirty="0"/>
              <a:t>Gardens)</a:t>
            </a:r>
            <a:r>
              <a:rPr lang="en-GB" dirty="0"/>
              <a:t/>
            </a:r>
            <a:br>
              <a:rPr lang="en-GB" dirty="0"/>
            </a:br>
            <a:endParaRPr lang="en-GB" b="1" dirty="0"/>
          </a:p>
        </p:txBody>
      </p:sp>
    </p:spTree>
    <p:extLst>
      <p:ext uri="{BB962C8B-B14F-4D97-AF65-F5344CB8AC3E}">
        <p14:creationId xmlns:p14="http://schemas.microsoft.com/office/powerpoint/2010/main" val="19400617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smtClean="0"/>
              <a:t>Places to visit– the Tower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09757"/>
            <a:ext cx="5023470" cy="16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Screw 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330" y="2756227"/>
            <a:ext cx="6162474" cy="410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314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32656"/>
            <a:ext cx="8119814" cy="5844307"/>
          </a:xfrm>
        </p:spPr>
        <p:txBody>
          <a:bodyPr/>
          <a:lstStyle/>
          <a:p>
            <a:pPr marL="0" indent="0">
              <a:buNone/>
            </a:pPr>
            <a:r>
              <a:rPr lang="en-GB" sz="2800" dirty="0"/>
              <a:t>Places to visit– </a:t>
            </a:r>
            <a:r>
              <a:rPr lang="en-GB" sz="2800" dirty="0" smtClean="0"/>
              <a:t>the Tower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09757"/>
            <a:ext cx="5023470" cy="16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Screw 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330" y="2756227"/>
            <a:ext cx="6162474" cy="4101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i1236.photobucket.com/albums/ff460/georgiangentleman/scan0054-1.jpg"/>
          <p:cNvPicPr/>
          <p:nvPr/>
        </p:nvPicPr>
        <p:blipFill>
          <a:blip r:embed="rId5">
            <a:extLst>
              <a:ext uri="{28A0092B-C50C-407E-A947-70E740481C1C}">
                <a14:useLocalDpi xmlns:a14="http://schemas.microsoft.com/office/drawing/2010/main" val="0"/>
              </a:ext>
            </a:extLst>
          </a:blip>
          <a:srcRect/>
          <a:stretch>
            <a:fillRect/>
          </a:stretch>
        </p:blipFill>
        <p:spPr bwMode="auto">
          <a:xfrm>
            <a:off x="0" y="2996940"/>
            <a:ext cx="2416960" cy="3857124"/>
          </a:xfrm>
          <a:prstGeom prst="rect">
            <a:avLst/>
          </a:prstGeom>
          <a:noFill/>
          <a:ln>
            <a:noFill/>
          </a:ln>
        </p:spPr>
      </p:pic>
      <p:pic>
        <p:nvPicPr>
          <p:cNvPr id="10" name="Picture 2" descr="Crown Jewels of the United Kingdom - Photo Credit: Wikimedia Comm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062" y="649311"/>
            <a:ext cx="1920015" cy="192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0062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x&amp;acute;s museum"/>
          <p:cNvPicPr/>
          <p:nvPr/>
        </p:nvPicPr>
        <p:blipFill>
          <a:blip r:embed="rId3">
            <a:extLst>
              <a:ext uri="{28A0092B-C50C-407E-A947-70E740481C1C}">
                <a14:useLocalDpi xmlns:a14="http://schemas.microsoft.com/office/drawing/2010/main" val="0"/>
              </a:ext>
            </a:extLst>
          </a:blip>
          <a:srcRect/>
          <a:stretch>
            <a:fillRect/>
          </a:stretch>
        </p:blipFill>
        <p:spPr bwMode="auto">
          <a:xfrm>
            <a:off x="2802555" y="1227415"/>
            <a:ext cx="6390829" cy="2365917"/>
          </a:xfrm>
          <a:prstGeom prst="rect">
            <a:avLst/>
          </a:prstGeom>
          <a:noFill/>
          <a:ln>
            <a:noFill/>
          </a:ln>
        </p:spPr>
      </p:pic>
      <p:pic>
        <p:nvPicPr>
          <p:cNvPr id="6" name="Picture 16" descr="http://www.metmuseum.org/toah/images/hb/hb_46.184a-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54144"/>
            <a:ext cx="2463435" cy="4003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http://www.metmuseum.org/toah/images/hb/hb_57.128a-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6443" y="4444603"/>
            <a:ext cx="1701733" cy="173576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323528" y="332656"/>
            <a:ext cx="8191822" cy="5844307"/>
          </a:xfrm>
        </p:spPr>
        <p:txBody>
          <a:bodyPr/>
          <a:lstStyle/>
          <a:p>
            <a:pPr marL="0" indent="0">
              <a:buNone/>
            </a:pPr>
            <a:r>
              <a:rPr lang="en-GB" sz="2800" dirty="0"/>
              <a:t>Places to visit </a:t>
            </a:r>
            <a:r>
              <a:rPr lang="en-GB" sz="2800" dirty="0" smtClean="0"/>
              <a:t>- Cox’s Museum</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spTree>
    <p:extLst>
      <p:ext uri="{BB962C8B-B14F-4D97-AF65-F5344CB8AC3E}">
        <p14:creationId xmlns:p14="http://schemas.microsoft.com/office/powerpoint/2010/main" val="3734496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x&amp;acute;s museum"/>
          <p:cNvPicPr/>
          <p:nvPr/>
        </p:nvPicPr>
        <p:blipFill>
          <a:blip r:embed="rId3">
            <a:extLst>
              <a:ext uri="{28A0092B-C50C-407E-A947-70E740481C1C}">
                <a14:useLocalDpi xmlns:a14="http://schemas.microsoft.com/office/drawing/2010/main" val="0"/>
              </a:ext>
            </a:extLst>
          </a:blip>
          <a:srcRect/>
          <a:stretch>
            <a:fillRect/>
          </a:stretch>
        </p:blipFill>
        <p:spPr bwMode="auto">
          <a:xfrm>
            <a:off x="2728019" y="332656"/>
            <a:ext cx="6390829" cy="2365917"/>
          </a:xfrm>
          <a:prstGeom prst="rect">
            <a:avLst/>
          </a:prstGeom>
          <a:noFill/>
          <a:ln>
            <a:noFill/>
          </a:ln>
        </p:spPr>
      </p:pic>
      <p:sp>
        <p:nvSpPr>
          <p:cNvPr id="10" name="Content Placeholder 2"/>
          <p:cNvSpPr>
            <a:spLocks noGrp="1"/>
          </p:cNvSpPr>
          <p:nvPr>
            <p:ph idx="1"/>
          </p:nvPr>
        </p:nvSpPr>
        <p:spPr>
          <a:xfrm>
            <a:off x="323528" y="332656"/>
            <a:ext cx="8191822" cy="5844307"/>
          </a:xfrm>
        </p:spPr>
        <p:txBody>
          <a:bodyPr/>
          <a:lstStyle/>
          <a:p>
            <a:pPr marL="0" indent="0">
              <a:buNone/>
            </a:pPr>
            <a:r>
              <a:rPr lang="en-GB" sz="2800" dirty="0" smtClean="0"/>
              <a:t>Cox’s Museum</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9" name="Picture 8" descr="http://www.bowesmuseum.org.uk/uploads/pages/thumbnails/swan%201%20-website.jpg"/>
          <p:cNvPicPr/>
          <p:nvPr/>
        </p:nvPicPr>
        <p:blipFill>
          <a:blip r:embed="rId4">
            <a:extLst>
              <a:ext uri="{28A0092B-C50C-407E-A947-70E740481C1C}">
                <a14:useLocalDpi xmlns:a14="http://schemas.microsoft.com/office/drawing/2010/main" val="0"/>
              </a:ext>
            </a:extLst>
          </a:blip>
          <a:srcRect/>
          <a:stretch>
            <a:fillRect/>
          </a:stretch>
        </p:blipFill>
        <p:spPr bwMode="auto">
          <a:xfrm>
            <a:off x="0" y="4625752"/>
            <a:ext cx="3024336" cy="2232248"/>
          </a:xfrm>
          <a:prstGeom prst="rect">
            <a:avLst/>
          </a:prstGeom>
          <a:noFill/>
          <a:ln>
            <a:noFill/>
          </a:ln>
        </p:spPr>
      </p:pic>
      <p:pic>
        <p:nvPicPr>
          <p:cNvPr id="11" name="Picture 10" descr="http://www.bowesmuseum.org.uk/uploads/pages/thumbnails/swan-cons-11.jpg"/>
          <p:cNvPicPr/>
          <p:nvPr/>
        </p:nvPicPr>
        <p:blipFill>
          <a:blip r:embed="rId5">
            <a:extLst>
              <a:ext uri="{28A0092B-C50C-407E-A947-70E740481C1C}">
                <a14:useLocalDpi xmlns:a14="http://schemas.microsoft.com/office/drawing/2010/main" val="0"/>
              </a:ext>
            </a:extLst>
          </a:blip>
          <a:srcRect/>
          <a:stretch>
            <a:fillRect/>
          </a:stretch>
        </p:blipFill>
        <p:spPr bwMode="auto">
          <a:xfrm>
            <a:off x="3347864" y="3124086"/>
            <a:ext cx="2520280" cy="1533224"/>
          </a:xfrm>
          <a:prstGeom prst="rect">
            <a:avLst/>
          </a:prstGeom>
          <a:noFill/>
          <a:ln>
            <a:noFill/>
          </a:ln>
        </p:spPr>
      </p:pic>
      <p:pic>
        <p:nvPicPr>
          <p:cNvPr id="12" name="Picture 11" descr="http://www.bowesmuseum.org.uk/uploads/pages/thumbnails/Swan%202%20-%20website.jpg"/>
          <p:cNvPicPr/>
          <p:nvPr/>
        </p:nvPicPr>
        <p:blipFill>
          <a:blip r:embed="rId6">
            <a:extLst>
              <a:ext uri="{28A0092B-C50C-407E-A947-70E740481C1C}">
                <a14:useLocalDpi xmlns:a14="http://schemas.microsoft.com/office/drawing/2010/main" val="0"/>
              </a:ext>
            </a:extLst>
          </a:blip>
          <a:srcRect/>
          <a:stretch>
            <a:fillRect/>
          </a:stretch>
        </p:blipFill>
        <p:spPr bwMode="auto">
          <a:xfrm>
            <a:off x="6166520" y="4657310"/>
            <a:ext cx="2952328" cy="2232248"/>
          </a:xfrm>
          <a:prstGeom prst="rect">
            <a:avLst/>
          </a:prstGeom>
          <a:noFill/>
          <a:ln>
            <a:noFill/>
          </a:ln>
        </p:spPr>
      </p:pic>
    </p:spTree>
    <p:extLst>
      <p:ext uri="{BB962C8B-B14F-4D97-AF65-F5344CB8AC3E}">
        <p14:creationId xmlns:p14="http://schemas.microsoft.com/office/powerpoint/2010/main" val="136222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323528" y="332656"/>
            <a:ext cx="8191822" cy="5844307"/>
          </a:xfrm>
        </p:spPr>
        <p:txBody>
          <a:bodyPr/>
          <a:lstStyle/>
          <a:p>
            <a:pPr marL="0" indent="0">
              <a:buNone/>
            </a:pPr>
            <a:r>
              <a:rPr lang="en-GB" sz="2800" dirty="0" smtClean="0"/>
              <a:t>Cox’s Museum</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9" y="85962"/>
            <a:ext cx="4860032" cy="677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3834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335838" cy="5988323"/>
          </a:xfrm>
        </p:spPr>
        <p:txBody>
          <a:bodyPr/>
          <a:lstStyle/>
          <a:p>
            <a:pPr marL="0" indent="0">
              <a:buNone/>
            </a:pPr>
            <a:r>
              <a:rPr lang="en-GB" sz="2800" dirty="0" smtClean="0"/>
              <a:t>Don </a:t>
            </a:r>
            <a:r>
              <a:rPr lang="en-GB" sz="2800" dirty="0" err="1" smtClean="0"/>
              <a:t>Saltero’s</a:t>
            </a:r>
            <a:r>
              <a:rPr lang="en-GB" sz="2800" dirty="0" smtClean="0"/>
              <a:t> Coffee House </a:t>
            </a:r>
            <a:r>
              <a:rPr lang="en-GB" dirty="0" smtClean="0"/>
              <a:t>	</a:t>
            </a:r>
            <a:endParaRPr lang="en-GB" dirty="0"/>
          </a:p>
        </p:txBody>
      </p:sp>
      <p:pic>
        <p:nvPicPr>
          <p:cNvPr id="4" name="Picture 3" descr="Don Saltero's Aprill 1755"/>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736803"/>
            <a:ext cx="7128792" cy="1440160"/>
          </a:xfrm>
          <a:prstGeom prst="rect">
            <a:avLst/>
          </a:prstGeom>
          <a:noFill/>
          <a:ln>
            <a:noFill/>
          </a:ln>
        </p:spPr>
      </p:pic>
      <p:pic>
        <p:nvPicPr>
          <p:cNvPr id="5122" name="Picture 2" descr="http://www.chr.org.uk/Museums/images/chelsea_donsaltero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836712"/>
            <a:ext cx="4154306"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833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280920" cy="5844307"/>
          </a:xfrm>
        </p:spPr>
        <p:txBody>
          <a:bodyPr/>
          <a:lstStyle/>
          <a:p>
            <a:pPr marL="0" indent="0">
              <a:buNone/>
            </a:pPr>
            <a:r>
              <a:rPr lang="en-GB" dirty="0" smtClean="0"/>
              <a:t>Number One London Bridge</a:t>
            </a:r>
            <a:endParaRPr lang="en-GB" dirty="0"/>
          </a:p>
        </p:txBody>
      </p:sp>
      <p:pic>
        <p:nvPicPr>
          <p:cNvPr id="6" name="Picture 5" descr="http://4.bp.blogspot.com/-xvsUPAmY3lY/T7idebiacYI/AAAAAAAAAJ0/DN3qRDdQ-YA/s1600/map.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99592" y="1319064"/>
            <a:ext cx="7416824" cy="5544616"/>
          </a:xfrm>
          <a:prstGeom prst="rect">
            <a:avLst/>
          </a:prstGeom>
          <a:noFill/>
          <a:ln>
            <a:noFill/>
          </a:ln>
        </p:spPr>
      </p:pic>
      <p:sp>
        <p:nvSpPr>
          <p:cNvPr id="4" name="Right Arrow 3"/>
          <p:cNvSpPr/>
          <p:nvPr/>
        </p:nvSpPr>
        <p:spPr>
          <a:xfrm rot="9494933">
            <a:off x="4773031" y="1342974"/>
            <a:ext cx="3970513" cy="376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2859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15350" cy="1690689"/>
          </a:xfrm>
        </p:spPr>
        <p:txBody>
          <a:bodyPr>
            <a:normAutofit/>
          </a:bodyPr>
          <a:lstStyle/>
          <a:p>
            <a:r>
              <a:rPr lang="en-GB" sz="2800" dirty="0" smtClean="0">
                <a:latin typeface="+mn-lt"/>
              </a:rPr>
              <a:t>  Don </a:t>
            </a:r>
            <a:r>
              <a:rPr lang="en-GB" sz="2800" dirty="0" err="1">
                <a:latin typeface="+mn-lt"/>
              </a:rPr>
              <a:t>Saltero’s</a:t>
            </a:r>
            <a:r>
              <a:rPr lang="en-GB" sz="2800" dirty="0">
                <a:latin typeface="+mn-lt"/>
              </a:rPr>
              <a:t> Coffee House</a:t>
            </a:r>
            <a:r>
              <a:rPr lang="en-GB" sz="3600" dirty="0"/>
              <a:t/>
            </a:r>
            <a:br>
              <a:rPr lang="en-GB" sz="3600" dirty="0"/>
            </a:br>
            <a:r>
              <a:rPr lang="en-GB" dirty="0"/>
              <a:t/>
            </a:r>
            <a:br>
              <a:rPr lang="en-GB" dirty="0"/>
            </a:br>
            <a:endParaRPr lang="en-GB" dirty="0"/>
          </a:p>
        </p:txBody>
      </p:sp>
      <p:pic>
        <p:nvPicPr>
          <p:cNvPr id="5" name="Picture 2" descr="http://i1236.photobucket.com/albums/ff460/georgiangentleman/scan0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89" y="1660711"/>
            <a:ext cx="3304137" cy="5197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1236.photobucket.com/albums/ff460/georgiangentleman/scan00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829" y="2924944"/>
            <a:ext cx="2396529" cy="2016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361" y="2461538"/>
            <a:ext cx="2503189" cy="439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913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515350" cy="1430041"/>
          </a:xfrm>
        </p:spPr>
        <p:txBody>
          <a:bodyPr>
            <a:normAutofit fontScale="90000"/>
          </a:bodyPr>
          <a:lstStyle/>
          <a:p>
            <a:r>
              <a:rPr lang="en-GB" sz="2800" dirty="0" smtClean="0">
                <a:latin typeface="+mn-lt"/>
              </a:rPr>
              <a:t>  Sir Ashton Lever’s Museum </a:t>
            </a:r>
            <a:br>
              <a:rPr lang="en-GB" sz="2800" dirty="0" smtClean="0">
                <a:latin typeface="+mn-lt"/>
              </a:rPr>
            </a:br>
            <a:r>
              <a:rPr lang="en-GB" sz="2800" dirty="0" smtClean="0">
                <a:latin typeface="+mn-lt"/>
              </a:rPr>
              <a:t>–  known as “The </a:t>
            </a:r>
            <a:r>
              <a:rPr lang="en-GB" sz="2800" dirty="0" err="1" smtClean="0">
                <a:latin typeface="+mn-lt"/>
              </a:rPr>
              <a:t>Leverian</a:t>
            </a:r>
            <a:r>
              <a:rPr lang="en-GB" sz="2800" dirty="0" smtClean="0">
                <a:latin typeface="+mn-lt"/>
              </a:rPr>
              <a:t> </a:t>
            </a:r>
            <a:br>
              <a:rPr lang="en-GB" sz="2800" dirty="0" smtClean="0">
                <a:latin typeface="+mn-lt"/>
              </a:rPr>
            </a:br>
            <a:r>
              <a:rPr lang="en-GB" sz="2800" dirty="0" smtClean="0">
                <a:latin typeface="+mn-lt"/>
              </a:rPr>
              <a:t>or “The </a:t>
            </a:r>
            <a:r>
              <a:rPr lang="en-GB" sz="2800" dirty="0" err="1" smtClean="0">
                <a:latin typeface="+mn-lt"/>
              </a:rPr>
              <a:t>Holophusicon</a:t>
            </a:r>
            <a:r>
              <a:rPr lang="en-GB" sz="2800" dirty="0" smtClean="0">
                <a:latin typeface="+mn-lt"/>
              </a:rPr>
              <a:t>”</a:t>
            </a:r>
            <a:r>
              <a:rPr lang="en-GB" sz="3600" dirty="0"/>
              <a:t/>
            </a:r>
            <a:br>
              <a:rPr lang="en-GB" sz="3600" dirty="0"/>
            </a:br>
            <a:r>
              <a:rPr lang="en-GB" dirty="0"/>
              <a:t/>
            </a:r>
            <a:br>
              <a:rPr lang="en-GB" dirty="0"/>
            </a:br>
            <a:endParaRPr lang="en-GB"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31" y="2060848"/>
            <a:ext cx="2376264" cy="355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ile:Leverian museum Sto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857" y="1196753"/>
            <a:ext cx="6455143" cy="566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8183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7"/>
            <a:ext cx="8515350" cy="1430041"/>
          </a:xfrm>
        </p:spPr>
        <p:txBody>
          <a:bodyPr>
            <a:normAutofit fontScale="90000"/>
          </a:bodyPr>
          <a:lstStyle/>
          <a:p>
            <a:r>
              <a:rPr lang="en-GB" sz="2800" dirty="0" smtClean="0">
                <a:latin typeface="+mn-lt"/>
              </a:rPr>
              <a:t>  Sir Ashton Lever’s Museum </a:t>
            </a:r>
            <a:br>
              <a:rPr lang="en-GB" sz="2800" dirty="0" smtClean="0">
                <a:latin typeface="+mn-lt"/>
              </a:rPr>
            </a:br>
            <a:r>
              <a:rPr lang="en-GB" sz="2800" dirty="0" smtClean="0">
                <a:latin typeface="+mn-lt"/>
              </a:rPr>
              <a:t>–  known as “The </a:t>
            </a:r>
            <a:r>
              <a:rPr lang="en-GB" sz="2800" dirty="0" err="1" smtClean="0">
                <a:latin typeface="+mn-lt"/>
              </a:rPr>
              <a:t>Leverian</a:t>
            </a:r>
            <a:r>
              <a:rPr lang="en-GB" sz="2800" dirty="0" smtClean="0">
                <a:latin typeface="+mn-lt"/>
              </a:rPr>
              <a:t> </a:t>
            </a:r>
            <a:br>
              <a:rPr lang="en-GB" sz="2800" dirty="0" smtClean="0">
                <a:latin typeface="+mn-lt"/>
              </a:rPr>
            </a:br>
            <a:r>
              <a:rPr lang="en-GB" sz="2800" dirty="0" smtClean="0">
                <a:latin typeface="+mn-lt"/>
              </a:rPr>
              <a:t>or “The </a:t>
            </a:r>
            <a:r>
              <a:rPr lang="en-GB" sz="2800" dirty="0" err="1" smtClean="0">
                <a:latin typeface="+mn-lt"/>
              </a:rPr>
              <a:t>Holophusicon</a:t>
            </a:r>
            <a:r>
              <a:rPr lang="en-GB" sz="2800" dirty="0" smtClean="0">
                <a:latin typeface="+mn-lt"/>
              </a:rPr>
              <a:t>”</a:t>
            </a:r>
            <a:r>
              <a:rPr lang="en-GB" sz="3600" dirty="0"/>
              <a:t/>
            </a:r>
            <a:br>
              <a:rPr lang="en-GB" sz="3600" dirty="0"/>
            </a:br>
            <a:r>
              <a:rPr lang="en-GB" dirty="0"/>
              <a:t/>
            </a:r>
            <a:br>
              <a:rPr lang="en-GB" dirty="0"/>
            </a:b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19255"/>
            <a:ext cx="5220072" cy="6768015"/>
          </a:xfrm>
          <a:prstGeom prst="rect">
            <a:avLst/>
          </a:prstGeom>
        </p:spPr>
      </p:pic>
      <p:pic>
        <p:nvPicPr>
          <p:cNvPr id="7" name="Picture 6" descr="File:LeverianEngraving.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7367" y="2316436"/>
            <a:ext cx="3096344" cy="4464496"/>
          </a:xfrm>
          <a:prstGeom prst="rect">
            <a:avLst/>
          </a:prstGeom>
          <a:noFill/>
          <a:ln>
            <a:noFill/>
          </a:ln>
        </p:spPr>
      </p:pic>
    </p:spTree>
    <p:extLst>
      <p:ext uri="{BB962C8B-B14F-4D97-AF65-F5344CB8AC3E}">
        <p14:creationId xmlns:p14="http://schemas.microsoft.com/office/powerpoint/2010/main" val="11398026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7"/>
            <a:ext cx="8515350" cy="1430041"/>
          </a:xfrm>
        </p:spPr>
        <p:txBody>
          <a:bodyPr>
            <a:normAutofit fontScale="90000"/>
          </a:bodyPr>
          <a:lstStyle/>
          <a:p>
            <a:r>
              <a:rPr lang="en-GB" sz="2800" dirty="0" smtClean="0">
                <a:latin typeface="+mn-lt"/>
              </a:rPr>
              <a:t>  Sir Ashton Lever’s Museum </a:t>
            </a:r>
            <a:br>
              <a:rPr lang="en-GB" sz="2800" dirty="0" smtClean="0">
                <a:latin typeface="+mn-lt"/>
              </a:rPr>
            </a:br>
            <a:r>
              <a:rPr lang="en-GB" sz="2800" dirty="0" smtClean="0">
                <a:latin typeface="+mn-lt"/>
              </a:rPr>
              <a:t>–  known as “The </a:t>
            </a:r>
            <a:r>
              <a:rPr lang="en-GB" sz="2800" dirty="0" err="1" smtClean="0">
                <a:latin typeface="+mn-lt"/>
              </a:rPr>
              <a:t>Leverian</a:t>
            </a:r>
            <a:r>
              <a:rPr lang="en-GB" sz="2800" dirty="0" smtClean="0">
                <a:latin typeface="+mn-lt"/>
              </a:rPr>
              <a:t> </a:t>
            </a:r>
            <a:br>
              <a:rPr lang="en-GB" sz="2800" dirty="0" smtClean="0">
                <a:latin typeface="+mn-lt"/>
              </a:rPr>
            </a:br>
            <a:r>
              <a:rPr lang="en-GB" sz="2800" dirty="0" smtClean="0">
                <a:latin typeface="+mn-lt"/>
              </a:rPr>
              <a:t>or “The </a:t>
            </a:r>
            <a:r>
              <a:rPr lang="en-GB" sz="2800" dirty="0" err="1" smtClean="0">
                <a:latin typeface="+mn-lt"/>
              </a:rPr>
              <a:t>Holophusicon</a:t>
            </a:r>
            <a:r>
              <a:rPr lang="en-GB" sz="2800" dirty="0" smtClean="0">
                <a:latin typeface="+mn-lt"/>
              </a:rPr>
              <a:t>”</a:t>
            </a:r>
            <a:r>
              <a:rPr lang="en-GB" sz="3600" dirty="0"/>
              <a:t/>
            </a:r>
            <a:br>
              <a:rPr lang="en-GB" sz="3600" dirty="0"/>
            </a:br>
            <a:r>
              <a:rPr lang="en-GB" dirty="0"/>
              <a:t/>
            </a:r>
            <a:br>
              <a:rPr lang="en-GB" dirty="0"/>
            </a:b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19255"/>
            <a:ext cx="5220072" cy="67680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3" y="2348880"/>
            <a:ext cx="4001475" cy="2448271"/>
          </a:xfrm>
          <a:prstGeom prst="rect">
            <a:avLst/>
          </a:prstGeom>
        </p:spPr>
      </p:pic>
    </p:spTree>
    <p:extLst>
      <p:ext uri="{BB962C8B-B14F-4D97-AF65-F5344CB8AC3E}">
        <p14:creationId xmlns:p14="http://schemas.microsoft.com/office/powerpoint/2010/main" val="2111463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191822" cy="5772299"/>
          </a:xfrm>
        </p:spPr>
        <p:txBody>
          <a:bodyPr/>
          <a:lstStyle/>
          <a:p>
            <a:pPr marL="0" indent="0">
              <a:buNone/>
            </a:pPr>
            <a:r>
              <a:rPr lang="en-GB" sz="2800" dirty="0" smtClean="0"/>
              <a:t>The Pall Mall Waxworks</a:t>
            </a:r>
            <a:endParaRPr lang="en-GB" dirty="0"/>
          </a:p>
        </p:txBody>
      </p:sp>
      <p:pic>
        <p:nvPicPr>
          <p:cNvPr id="7" name="Picture 6" descr="http://www.ettc.net/njarts/examples/WrightPatienceHowe390.jpg"/>
          <p:cNvPicPr/>
          <p:nvPr/>
        </p:nvPicPr>
        <p:blipFill>
          <a:blip r:embed="rId3">
            <a:extLst>
              <a:ext uri="{28A0092B-C50C-407E-A947-70E740481C1C}">
                <a14:useLocalDpi xmlns:a14="http://schemas.microsoft.com/office/drawing/2010/main" val="0"/>
              </a:ext>
            </a:extLst>
          </a:blip>
          <a:srcRect/>
          <a:stretch>
            <a:fillRect/>
          </a:stretch>
        </p:blipFill>
        <p:spPr bwMode="auto">
          <a:xfrm>
            <a:off x="78457" y="1988840"/>
            <a:ext cx="2405312" cy="3860676"/>
          </a:xfrm>
          <a:prstGeom prst="rect">
            <a:avLst/>
          </a:prstGeom>
          <a:noFill/>
          <a:ln>
            <a:noFill/>
          </a:ln>
        </p:spPr>
      </p:pic>
      <p:pic>
        <p:nvPicPr>
          <p:cNvPr id="12" name="Picture 11" descr="wax works visit"/>
          <p:cNvPicPr/>
          <p:nvPr/>
        </p:nvPicPr>
        <p:blipFill>
          <a:blip r:embed="rId4">
            <a:extLst>
              <a:ext uri="{28A0092B-C50C-407E-A947-70E740481C1C}">
                <a14:useLocalDpi xmlns:a14="http://schemas.microsoft.com/office/drawing/2010/main" val="0"/>
              </a:ext>
            </a:extLst>
          </a:blip>
          <a:srcRect/>
          <a:stretch>
            <a:fillRect/>
          </a:stretch>
        </p:blipFill>
        <p:spPr bwMode="auto">
          <a:xfrm>
            <a:off x="3024949" y="1103635"/>
            <a:ext cx="3445577" cy="5270156"/>
          </a:xfrm>
          <a:prstGeom prst="rect">
            <a:avLst/>
          </a:prstGeom>
          <a:noFill/>
          <a:ln>
            <a:noFill/>
          </a:ln>
        </p:spPr>
      </p:pic>
      <p:pic>
        <p:nvPicPr>
          <p:cNvPr id="13" name="Picture 12" descr="http://upload.wikimedia.org/wikipedia/commons/thumb/7/79/Patience_Wright-William_Pitt-1779.jpg/200px-Patience_Wright-William_Pitt-1779.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948264" y="1628800"/>
            <a:ext cx="2152874" cy="4219827"/>
          </a:xfrm>
          <a:prstGeom prst="rect">
            <a:avLst/>
          </a:prstGeom>
          <a:noFill/>
          <a:ln>
            <a:noFill/>
          </a:ln>
        </p:spPr>
      </p:pic>
    </p:spTree>
    <p:extLst>
      <p:ext uri="{BB962C8B-B14F-4D97-AF65-F5344CB8AC3E}">
        <p14:creationId xmlns:p14="http://schemas.microsoft.com/office/powerpoint/2010/main" val="41099883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a:buNone/>
            </a:pPr>
            <a:r>
              <a:rPr lang="en-GB" sz="2800" dirty="0" smtClean="0"/>
              <a:t>The Royal Academy  at Somerset House</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5" name="Picture 4" descr="File:The Exhibition Room at Somerset House by Thomas Rowlandson and Augustus Pugin. 1800..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403648" y="908720"/>
            <a:ext cx="6624736" cy="5949280"/>
          </a:xfrm>
          <a:prstGeom prst="rect">
            <a:avLst/>
          </a:prstGeom>
          <a:noFill/>
          <a:ln>
            <a:noFill/>
          </a:ln>
        </p:spPr>
      </p:pic>
    </p:spTree>
    <p:extLst>
      <p:ext uri="{BB962C8B-B14F-4D97-AF65-F5344CB8AC3E}">
        <p14:creationId xmlns:p14="http://schemas.microsoft.com/office/powerpoint/2010/main" val="18531131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a:buNone/>
            </a:pPr>
            <a:r>
              <a:rPr lang="en-GB" sz="2800" dirty="0" smtClean="0"/>
              <a:t>The Royal Academy  at Somerset House</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4" name="Picture 3" descr="http://mydailyartdisplay.files.wordpress.com/2011/09/the-exhibition-stare-case-by-thomas-rowlandson.jpg"/>
          <p:cNvPicPr/>
          <p:nvPr/>
        </p:nvPicPr>
        <p:blipFill>
          <a:blip r:embed="rId3">
            <a:extLst>
              <a:ext uri="{28A0092B-C50C-407E-A947-70E740481C1C}">
                <a14:useLocalDpi xmlns:a14="http://schemas.microsoft.com/office/drawing/2010/main" val="0"/>
              </a:ext>
            </a:extLst>
          </a:blip>
          <a:srcRect/>
          <a:stretch>
            <a:fillRect/>
          </a:stretch>
        </p:blipFill>
        <p:spPr bwMode="auto">
          <a:xfrm>
            <a:off x="251520" y="2420888"/>
            <a:ext cx="2609478" cy="4302415"/>
          </a:xfrm>
          <a:prstGeom prst="rect">
            <a:avLst/>
          </a:prstGeom>
          <a:noFill/>
          <a:ln>
            <a:noFill/>
          </a:ln>
        </p:spPr>
      </p:pic>
    </p:spTree>
    <p:extLst>
      <p:ext uri="{BB962C8B-B14F-4D97-AF65-F5344CB8AC3E}">
        <p14:creationId xmlns:p14="http://schemas.microsoft.com/office/powerpoint/2010/main" val="11998473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a:buNone/>
            </a:pPr>
            <a:r>
              <a:rPr lang="en-GB" sz="2800" dirty="0" smtClean="0"/>
              <a:t>The Royal Academy  at Somerset House</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379" y="2133479"/>
            <a:ext cx="5292080" cy="471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mydailyartdisplay.files.wordpress.com/2011/09/the-exhibition-stare-case-by-thomas-rowlandson.jpg"/>
          <p:cNvPicPr/>
          <p:nvPr/>
        </p:nvPicPr>
        <p:blipFill>
          <a:blip r:embed="rId4">
            <a:extLst>
              <a:ext uri="{28A0092B-C50C-407E-A947-70E740481C1C}">
                <a14:useLocalDpi xmlns:a14="http://schemas.microsoft.com/office/drawing/2010/main" val="0"/>
              </a:ext>
            </a:extLst>
          </a:blip>
          <a:srcRect/>
          <a:stretch>
            <a:fillRect/>
          </a:stretch>
        </p:blipFill>
        <p:spPr bwMode="auto">
          <a:xfrm>
            <a:off x="251520" y="2420888"/>
            <a:ext cx="2609478" cy="4302415"/>
          </a:xfrm>
          <a:prstGeom prst="rect">
            <a:avLst/>
          </a:prstGeom>
          <a:noFill/>
          <a:ln>
            <a:noFill/>
          </a:ln>
        </p:spPr>
      </p:pic>
    </p:spTree>
    <p:extLst>
      <p:ext uri="{BB962C8B-B14F-4D97-AF65-F5344CB8AC3E}">
        <p14:creationId xmlns:p14="http://schemas.microsoft.com/office/powerpoint/2010/main" val="16247888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a:t>The Pantheon</a:t>
            </a:r>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328" y="302187"/>
            <a:ext cx="2876550" cy="1943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75756"/>
            <a:ext cx="6284220" cy="4582244"/>
          </a:xfrm>
          <a:prstGeom prst="rect">
            <a:avLst/>
          </a:prstGeom>
        </p:spPr>
      </p:pic>
    </p:spTree>
    <p:extLst>
      <p:ext uri="{BB962C8B-B14F-4D97-AF65-F5344CB8AC3E}">
        <p14:creationId xmlns:p14="http://schemas.microsoft.com/office/powerpoint/2010/main" val="22825782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err="1" smtClean="0"/>
              <a:t>Almacks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321497"/>
            <a:ext cx="8192501" cy="4536503"/>
          </a:xfrm>
          <a:prstGeom prst="rect">
            <a:avLst/>
          </a:prstGeom>
        </p:spPr>
      </p:pic>
    </p:spTree>
    <p:extLst>
      <p:ext uri="{BB962C8B-B14F-4D97-AF65-F5344CB8AC3E}">
        <p14:creationId xmlns:p14="http://schemas.microsoft.com/office/powerpoint/2010/main" val="4113421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280920" cy="5844307"/>
          </a:xfrm>
        </p:spPr>
        <p:txBody>
          <a:bodyPr/>
          <a:lstStyle/>
          <a:p>
            <a:pPr marL="0" indent="0">
              <a:buNone/>
            </a:pPr>
            <a:r>
              <a:rPr lang="en-GB" dirty="0" smtClean="0"/>
              <a:t>Number One London Bridge</a:t>
            </a:r>
            <a:endParaRPr lang="en-GB" dirty="0"/>
          </a:p>
        </p:txBody>
      </p:sp>
      <p:pic>
        <p:nvPicPr>
          <p:cNvPr id="4" name="Picture 3" descr="http://4.bp.blogspot.com/-xvsUPAmY3lY/T7idebiacYI/AAAAAAAAAJ0/DN3qRDdQ-YA/s1600/map.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99592" y="1313384"/>
            <a:ext cx="7416824" cy="5544616"/>
          </a:xfrm>
          <a:prstGeom prst="rect">
            <a:avLst/>
          </a:prstGeom>
          <a:noFill/>
          <a:ln>
            <a:noFill/>
          </a:ln>
        </p:spPr>
      </p:pic>
    </p:spTree>
    <p:extLst>
      <p:ext uri="{BB962C8B-B14F-4D97-AF65-F5344CB8AC3E}">
        <p14:creationId xmlns:p14="http://schemas.microsoft.com/office/powerpoint/2010/main" val="34574104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err="1" smtClean="0"/>
              <a:t>Almacks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628800"/>
            <a:ext cx="7191714" cy="4998241"/>
          </a:xfrm>
          <a:prstGeom prst="rect">
            <a:avLst/>
          </a:prstGeom>
        </p:spPr>
      </p:pic>
    </p:spTree>
    <p:extLst>
      <p:ext uri="{BB962C8B-B14F-4D97-AF65-F5344CB8AC3E}">
        <p14:creationId xmlns:p14="http://schemas.microsoft.com/office/powerpoint/2010/main" val="35252740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smtClean="0"/>
              <a:t>Gentlemen’s Clubs</a:t>
            </a:r>
          </a:p>
          <a:p>
            <a:pPr marL="0" indent="0" defTabSz="914400">
              <a:lnSpc>
                <a:spcPct val="100000"/>
              </a:lnSpc>
              <a:spcBef>
                <a:spcPts val="0"/>
              </a:spcBef>
              <a:buNone/>
              <a:defRPr/>
            </a:pPr>
            <a:endParaRPr lang="en-GB" sz="2800" dirty="0"/>
          </a:p>
          <a:p>
            <a:pPr marL="0" indent="0" defTabSz="914400">
              <a:lnSpc>
                <a:spcPct val="100000"/>
              </a:lnSpc>
              <a:spcBef>
                <a:spcPts val="0"/>
              </a:spcBef>
              <a:buNone/>
              <a:defRPr/>
            </a:pPr>
            <a:endParaRPr lang="en-GB" sz="2800" dirty="0" smtClean="0"/>
          </a:p>
          <a:p>
            <a:pPr marL="0" indent="0" defTabSz="914400">
              <a:lnSpc>
                <a:spcPct val="100000"/>
              </a:lnSpc>
              <a:spcBef>
                <a:spcPts val="0"/>
              </a:spcBef>
              <a:buNone/>
              <a:defRPr/>
            </a:pPr>
            <a:r>
              <a:rPr lang="en-GB" sz="2800" dirty="0" smtClean="0"/>
              <a:t>Whites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667" y="1700808"/>
            <a:ext cx="6723333" cy="5157192"/>
          </a:xfrm>
          <a:prstGeom prst="rect">
            <a:avLst/>
          </a:prstGeom>
        </p:spPr>
      </p:pic>
    </p:spTree>
    <p:extLst>
      <p:ext uri="{BB962C8B-B14F-4D97-AF65-F5344CB8AC3E}">
        <p14:creationId xmlns:p14="http://schemas.microsoft.com/office/powerpoint/2010/main" val="29894588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smtClean="0"/>
              <a:t>Gambling -</a:t>
            </a:r>
          </a:p>
          <a:p>
            <a:pPr marL="0" indent="0" defTabSz="914400">
              <a:lnSpc>
                <a:spcPct val="100000"/>
              </a:lnSpc>
              <a:spcBef>
                <a:spcPts val="0"/>
              </a:spcBef>
              <a:buNone/>
              <a:defRPr/>
            </a:pPr>
            <a:r>
              <a:rPr lang="en-GB" sz="2800" dirty="0"/>
              <a:t>a</a:t>
            </a:r>
            <a:r>
              <a:rPr lang="en-GB" sz="2800" dirty="0" smtClean="0"/>
              <a:t>t cards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5" name="Picture 4" descr="FOR DESCRIPTION SEE GEORGE (BMSat).  1792&#10;Hand-coloured et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999" y="2309894"/>
            <a:ext cx="6581001" cy="4536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18th Century Playing Cards"/>
          <p:cNvPicPr/>
          <p:nvPr/>
        </p:nvPicPr>
        <p:blipFill>
          <a:blip r:embed="rId4">
            <a:extLst>
              <a:ext uri="{28A0092B-C50C-407E-A947-70E740481C1C}">
                <a14:useLocalDpi xmlns:a14="http://schemas.microsoft.com/office/drawing/2010/main" val="0"/>
              </a:ext>
            </a:extLst>
          </a:blip>
          <a:srcRect/>
          <a:stretch>
            <a:fillRect/>
          </a:stretch>
        </p:blipFill>
        <p:spPr bwMode="auto">
          <a:xfrm>
            <a:off x="12998" y="5224636"/>
            <a:ext cx="1656184" cy="1633364"/>
          </a:xfrm>
          <a:prstGeom prst="rect">
            <a:avLst/>
          </a:prstGeom>
          <a:noFill/>
          <a:ln>
            <a:noFill/>
          </a:ln>
        </p:spPr>
      </p:pic>
    </p:spTree>
    <p:extLst>
      <p:ext uri="{BB962C8B-B14F-4D97-AF65-F5344CB8AC3E}">
        <p14:creationId xmlns:p14="http://schemas.microsoft.com/office/powerpoint/2010/main" val="6045776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smtClean="0"/>
              <a:t>Gambling -</a:t>
            </a:r>
          </a:p>
          <a:p>
            <a:pPr marL="0" indent="0" defTabSz="914400">
              <a:lnSpc>
                <a:spcPct val="100000"/>
              </a:lnSpc>
              <a:spcBef>
                <a:spcPts val="0"/>
              </a:spcBef>
              <a:buNone/>
              <a:defRPr/>
            </a:pPr>
            <a:r>
              <a:rPr lang="en-GB" sz="2800" dirty="0"/>
              <a:t>a</a:t>
            </a:r>
            <a:r>
              <a:rPr lang="en-GB" sz="2800" dirty="0" smtClean="0"/>
              <a:t>t cards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6" name="Picture 5" descr="18th Century Playing Cards"/>
          <p:cNvPicPr/>
          <p:nvPr/>
        </p:nvPicPr>
        <p:blipFill>
          <a:blip r:embed="rId3">
            <a:extLst>
              <a:ext uri="{28A0092B-C50C-407E-A947-70E740481C1C}">
                <a14:useLocalDpi xmlns:a14="http://schemas.microsoft.com/office/drawing/2010/main" val="0"/>
              </a:ext>
            </a:extLst>
          </a:blip>
          <a:srcRect/>
          <a:stretch>
            <a:fillRect/>
          </a:stretch>
        </p:blipFill>
        <p:spPr bwMode="auto">
          <a:xfrm>
            <a:off x="12998" y="5224636"/>
            <a:ext cx="1656184" cy="1633364"/>
          </a:xfrm>
          <a:prstGeom prst="rect">
            <a:avLst/>
          </a:prstGeom>
          <a:noFill/>
          <a:ln>
            <a:noFill/>
          </a:ln>
        </p:spPr>
      </p:pic>
      <p:pic>
        <p:nvPicPr>
          <p:cNvPr id="7" name="Picture 6" descr="http://www.jimandellen.org/ellen/Gambling.jpg"/>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340768"/>
            <a:ext cx="6948264" cy="5517232"/>
          </a:xfrm>
          <a:prstGeom prst="rect">
            <a:avLst/>
          </a:prstGeom>
          <a:noFill/>
          <a:ln>
            <a:noFill/>
          </a:ln>
        </p:spPr>
      </p:pic>
    </p:spTree>
    <p:extLst>
      <p:ext uri="{BB962C8B-B14F-4D97-AF65-F5344CB8AC3E}">
        <p14:creationId xmlns:p14="http://schemas.microsoft.com/office/powerpoint/2010/main" val="2624383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smtClean="0"/>
              <a:t>Gambling -</a:t>
            </a:r>
          </a:p>
          <a:p>
            <a:pPr marL="0" indent="0" defTabSz="914400">
              <a:lnSpc>
                <a:spcPct val="100000"/>
              </a:lnSpc>
              <a:spcBef>
                <a:spcPts val="0"/>
              </a:spcBef>
              <a:buNone/>
              <a:defRPr/>
            </a:pPr>
            <a:r>
              <a:rPr lang="en-GB" sz="2800" dirty="0"/>
              <a:t>a</a:t>
            </a:r>
            <a:r>
              <a:rPr lang="en-GB" sz="2800" dirty="0" smtClean="0"/>
              <a:t>t cards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5" name="Picture 4" descr="C:\Users\Mike\Desktop\dic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628801"/>
            <a:ext cx="6372200" cy="5229200"/>
          </a:xfrm>
          <a:prstGeom prst="rect">
            <a:avLst/>
          </a:prstGeom>
          <a:noFill/>
          <a:ln>
            <a:noFill/>
          </a:ln>
        </p:spPr>
      </p:pic>
    </p:spTree>
    <p:extLst>
      <p:ext uri="{BB962C8B-B14F-4D97-AF65-F5344CB8AC3E}">
        <p14:creationId xmlns:p14="http://schemas.microsoft.com/office/powerpoint/2010/main" val="12835229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191822" cy="5844307"/>
          </a:xfrm>
        </p:spPr>
        <p:txBody>
          <a:bodyPr/>
          <a:lstStyle/>
          <a:p>
            <a:pPr marL="0" indent="0" defTabSz="914400">
              <a:lnSpc>
                <a:spcPct val="100000"/>
              </a:lnSpc>
              <a:spcBef>
                <a:spcPts val="0"/>
              </a:spcBef>
              <a:buNone/>
              <a:defRPr/>
            </a:pPr>
            <a:r>
              <a:rPr lang="en-GB" sz="2800" dirty="0" smtClean="0"/>
              <a:t>Gambling -</a:t>
            </a:r>
          </a:p>
          <a:p>
            <a:pPr marL="0" indent="0" defTabSz="914400">
              <a:lnSpc>
                <a:spcPct val="100000"/>
              </a:lnSpc>
              <a:spcBef>
                <a:spcPts val="0"/>
              </a:spcBef>
              <a:buNone/>
              <a:defRPr/>
            </a:pPr>
            <a:r>
              <a:rPr lang="en-GB" sz="2800" dirty="0" smtClean="0"/>
              <a:t>Odds and Evens</a:t>
            </a:r>
            <a:endParaRPr lang="en-GB" sz="2800" dirty="0"/>
          </a:p>
          <a:p>
            <a:pPr marL="0" indent="0">
              <a:buNone/>
            </a:pPr>
            <a:endParaRPr lang="en-GB" dirty="0" smtClean="0"/>
          </a:p>
          <a:p>
            <a:pPr marL="0" indent="0">
              <a:buNone/>
            </a:pPr>
            <a:endParaRPr lang="en-GB" dirty="0"/>
          </a:p>
          <a:p>
            <a:pPr marL="0" indent="0">
              <a:buNone/>
            </a:pPr>
            <a:endParaRPr lang="en-GB" dirty="0" smtClean="0"/>
          </a:p>
          <a:p>
            <a:endParaRPr lang="en-GB" dirty="0"/>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9" y="1772816"/>
            <a:ext cx="9071446" cy="5050541"/>
          </a:xfrm>
          <a:prstGeom prst="rect">
            <a:avLst/>
          </a:prstGeom>
        </p:spPr>
      </p:pic>
    </p:spTree>
    <p:extLst>
      <p:ext uri="{BB962C8B-B14F-4D97-AF65-F5344CB8AC3E}">
        <p14:creationId xmlns:p14="http://schemas.microsoft.com/office/powerpoint/2010/main" val="39738095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191822" cy="5772299"/>
          </a:xfrm>
        </p:spPr>
        <p:txBody>
          <a:bodyPr/>
          <a:lstStyle/>
          <a:p>
            <a:pPr marL="0" indent="0">
              <a:buNone/>
            </a:pPr>
            <a:r>
              <a:rPr lang="en-GB" sz="2800" dirty="0" smtClean="0"/>
              <a:t>Tourism</a:t>
            </a:r>
            <a:r>
              <a:rPr lang="en-GB" dirty="0" smtClean="0"/>
              <a:t> - travelling around the country</a:t>
            </a:r>
          </a:p>
          <a:p>
            <a:endParaRPr lang="en-GB" dirty="0"/>
          </a:p>
        </p:txBody>
      </p:sp>
      <p:pic>
        <p:nvPicPr>
          <p:cNvPr id="7" name="Picture 6" descr="http://i1236.photobucket.com/albums/ff460/georgiangentleman/scan0011-1.jpg"/>
          <p:cNvPicPr/>
          <p:nvPr/>
        </p:nvPicPr>
        <p:blipFill>
          <a:blip r:embed="rId3">
            <a:extLst>
              <a:ext uri="{28A0092B-C50C-407E-A947-70E740481C1C}">
                <a14:useLocalDpi xmlns:a14="http://schemas.microsoft.com/office/drawing/2010/main" val="0"/>
              </a:ext>
            </a:extLst>
          </a:blip>
          <a:srcRect/>
          <a:stretch>
            <a:fillRect/>
          </a:stretch>
        </p:blipFill>
        <p:spPr bwMode="auto">
          <a:xfrm>
            <a:off x="323528" y="2780928"/>
            <a:ext cx="8640960" cy="2808312"/>
          </a:xfrm>
          <a:prstGeom prst="rect">
            <a:avLst/>
          </a:prstGeom>
          <a:noFill/>
          <a:ln>
            <a:noFill/>
          </a:ln>
        </p:spPr>
      </p:pic>
    </p:spTree>
    <p:extLst>
      <p:ext uri="{BB962C8B-B14F-4D97-AF65-F5344CB8AC3E}">
        <p14:creationId xmlns:p14="http://schemas.microsoft.com/office/powerpoint/2010/main" val="6669060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191822" cy="5772299"/>
          </a:xfrm>
        </p:spPr>
        <p:txBody>
          <a:bodyPr/>
          <a:lstStyle/>
          <a:p>
            <a:pPr marL="0" indent="0">
              <a:buNone/>
            </a:pPr>
            <a:r>
              <a:rPr lang="en-GB" sz="2800" dirty="0" smtClean="0"/>
              <a:t>Tourism</a:t>
            </a:r>
            <a:r>
              <a:rPr lang="en-GB" dirty="0" smtClean="0"/>
              <a:t> - travelling around the country</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070027"/>
            <a:ext cx="8152075" cy="5787973"/>
          </a:xfrm>
          <a:prstGeom prst="rect">
            <a:avLst/>
          </a:prstGeom>
        </p:spPr>
      </p:pic>
    </p:spTree>
    <p:extLst>
      <p:ext uri="{BB962C8B-B14F-4D97-AF65-F5344CB8AC3E}">
        <p14:creationId xmlns:p14="http://schemas.microsoft.com/office/powerpoint/2010/main" val="7630059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191822" cy="5772299"/>
          </a:xfrm>
        </p:spPr>
        <p:txBody>
          <a:bodyPr/>
          <a:lstStyle/>
          <a:p>
            <a:pPr marL="0" indent="0">
              <a:buNone/>
            </a:pPr>
            <a:r>
              <a:rPr lang="en-GB" sz="2800" dirty="0" smtClean="0"/>
              <a:t>Tourism</a:t>
            </a:r>
            <a:r>
              <a:rPr lang="en-GB" dirty="0" smtClean="0"/>
              <a:t> - travelling around the country</a:t>
            </a:r>
          </a:p>
          <a:p>
            <a:endParaRPr lang="en-GB" dirty="0"/>
          </a:p>
        </p:txBody>
      </p:sp>
      <p:pic>
        <p:nvPicPr>
          <p:cNvPr id="4" name="Picture 3" descr="Trip to Bright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2562" y="1443613"/>
            <a:ext cx="2958861" cy="2863923"/>
          </a:xfrm>
          <a:prstGeom prst="rect">
            <a:avLst/>
          </a:prstGeom>
          <a:noFill/>
          <a:ln>
            <a:noFill/>
          </a:ln>
        </p:spPr>
      </p:pic>
      <p:pic>
        <p:nvPicPr>
          <p:cNvPr id="5" name="Picture 2" descr="reverse st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9161"/>
            <a:ext cx="7542862"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57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191822" cy="5772299"/>
          </a:xfrm>
        </p:spPr>
        <p:txBody>
          <a:bodyPr/>
          <a:lstStyle/>
          <a:p>
            <a:pPr marL="0" indent="0">
              <a:buNone/>
            </a:pPr>
            <a:r>
              <a:rPr lang="en-GB" sz="2800" dirty="0" smtClean="0"/>
              <a:t>Tourism</a:t>
            </a:r>
            <a:r>
              <a:rPr lang="en-GB" dirty="0" smtClean="0"/>
              <a:t> - travelling around the country</a:t>
            </a:r>
          </a:p>
          <a:p>
            <a:endParaRPr lang="en-GB" dirty="0"/>
          </a:p>
        </p:txBody>
      </p:sp>
      <p:pic>
        <p:nvPicPr>
          <p:cNvPr id="4" name="Picture 3" descr="Trip to Bright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2562" y="1443613"/>
            <a:ext cx="2958861" cy="2863923"/>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5" y="2636912"/>
            <a:ext cx="3719573" cy="4221088"/>
          </a:xfrm>
          <a:prstGeom prst="rect">
            <a:avLst/>
          </a:prstGeom>
        </p:spPr>
      </p:pic>
    </p:spTree>
    <p:extLst>
      <p:ext uri="{BB962C8B-B14F-4D97-AF65-F5344CB8AC3E}">
        <p14:creationId xmlns:p14="http://schemas.microsoft.com/office/powerpoint/2010/main" val="1804958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40" y="332657"/>
            <a:ext cx="7710028" cy="864096"/>
          </a:xfrm>
        </p:spPr>
        <p:txBody>
          <a:bodyPr/>
          <a:lstStyle/>
          <a:p>
            <a:pPr marL="0" indent="0">
              <a:buNone/>
            </a:pPr>
            <a:r>
              <a:rPr lang="en-GB" dirty="0" smtClean="0"/>
              <a:t>Sight-seeing (St Pauls, Westminster Abbey and the House of Lords)</a:t>
            </a:r>
          </a:p>
          <a:p>
            <a:pPr marL="0" indent="0">
              <a:buNone/>
            </a:pPr>
            <a:r>
              <a:rPr lang="en-GB" dirty="0" smtClean="0"/>
              <a:t>    </a:t>
            </a:r>
            <a:endParaRPr lang="en-GB" dirty="0"/>
          </a:p>
          <a:p>
            <a:pPr marL="0" indent="0">
              <a:buNone/>
            </a:pPr>
            <a:endParaRPr lang="en-GB" dirty="0"/>
          </a:p>
        </p:txBody>
      </p:sp>
      <p:pic>
        <p:nvPicPr>
          <p:cNvPr id="5" name="Content Placeholder 3" descr="Sightseeing 1780 St Pauls HoL etc"/>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04864"/>
            <a:ext cx="2769722" cy="3745563"/>
          </a:xfrm>
          <a:prstGeom prst="rect">
            <a:avLst/>
          </a:prstGeom>
          <a:noFill/>
          <a:ln>
            <a:noFill/>
          </a:ln>
        </p:spPr>
      </p:pic>
      <p:pic>
        <p:nvPicPr>
          <p:cNvPr id="8" name="Picture 7" descr="http://upload.wikimedia.org/wikipedia/commons/thumb/4/4e/Queen_Anne_in_the_House_of_Lords.jpg/250px-Queen_Anne_in_the_House_of_Lords.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635896" y="1196753"/>
            <a:ext cx="5255468" cy="5552633"/>
          </a:xfrm>
          <a:prstGeom prst="rect">
            <a:avLst/>
          </a:prstGeom>
          <a:noFill/>
          <a:ln>
            <a:noFill/>
          </a:ln>
        </p:spPr>
      </p:pic>
    </p:spTree>
    <p:extLst>
      <p:ext uri="{BB962C8B-B14F-4D97-AF65-F5344CB8AC3E}">
        <p14:creationId xmlns:p14="http://schemas.microsoft.com/office/powerpoint/2010/main" val="4409947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365126"/>
            <a:ext cx="6751662" cy="1325563"/>
          </a:xfrm>
        </p:spPr>
        <p:txBody>
          <a:bodyPr>
            <a:normAutofit/>
          </a:bodyPr>
          <a:lstStyle/>
          <a:p>
            <a:r>
              <a:rPr lang="en-GB" dirty="0" smtClean="0">
                <a:solidFill>
                  <a:srgbClr val="B2B2B2"/>
                </a:solidFill>
              </a:rPr>
              <a:t> </a:t>
            </a:r>
            <a:endParaRPr lang="en-GB" dirty="0"/>
          </a:p>
        </p:txBody>
      </p:sp>
      <p:sp>
        <p:nvSpPr>
          <p:cNvPr id="3" name="Content Placeholder 2"/>
          <p:cNvSpPr>
            <a:spLocks noGrp="1"/>
          </p:cNvSpPr>
          <p:nvPr>
            <p:ph idx="1"/>
          </p:nvPr>
        </p:nvSpPr>
        <p:spPr>
          <a:xfrm>
            <a:off x="179512" y="365126"/>
            <a:ext cx="8335838" cy="6016201"/>
          </a:xfrm>
        </p:spPr>
        <p:txBody>
          <a:bodyPr/>
          <a:lstStyle/>
          <a:p>
            <a:pPr marL="0" indent="0">
              <a:buNone/>
            </a:pPr>
            <a:r>
              <a:rPr lang="en-GB" sz="2800" dirty="0" smtClean="0"/>
              <a:t>Home entertainment - a quiet smoke</a:t>
            </a:r>
            <a:r>
              <a:rPr lang="en-GB" dirty="0" smtClean="0"/>
              <a:t>….</a:t>
            </a:r>
            <a:endParaRPr lang="en-GB" dirty="0"/>
          </a:p>
        </p:txBody>
      </p:sp>
      <p:pic>
        <p:nvPicPr>
          <p:cNvPr id="5" name="Picture 4" descr="7JGG9.jpg Detail from Hogarth print">
            <a:hlinkClick r:id="rId3" tooltip="&quot;Click to zoom out.&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35688" y="2099590"/>
            <a:ext cx="2808312" cy="4752528"/>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7177" y="2332897"/>
            <a:ext cx="2413359" cy="1947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Mike\Desktop\clay pip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8382" y="4653136"/>
            <a:ext cx="352425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391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365126"/>
            <a:ext cx="6751662" cy="1325563"/>
          </a:xfrm>
        </p:spPr>
        <p:txBody>
          <a:bodyPr>
            <a:normAutofit/>
          </a:bodyPr>
          <a:lstStyle/>
          <a:p>
            <a:r>
              <a:rPr lang="en-GB" dirty="0" smtClean="0">
                <a:solidFill>
                  <a:srgbClr val="B2B2B2"/>
                </a:solidFill>
              </a:rPr>
              <a:t> </a:t>
            </a:r>
            <a:endParaRPr lang="en-GB" dirty="0"/>
          </a:p>
        </p:txBody>
      </p:sp>
      <p:sp>
        <p:nvSpPr>
          <p:cNvPr id="3" name="Content Placeholder 2"/>
          <p:cNvSpPr>
            <a:spLocks noGrp="1"/>
          </p:cNvSpPr>
          <p:nvPr>
            <p:ph idx="1"/>
          </p:nvPr>
        </p:nvSpPr>
        <p:spPr>
          <a:xfrm>
            <a:off x="0" y="365126"/>
            <a:ext cx="8515350" cy="5811837"/>
          </a:xfrm>
        </p:spPr>
        <p:txBody>
          <a:bodyPr/>
          <a:lstStyle/>
          <a:p>
            <a:pPr marL="0" indent="0">
              <a:buNone/>
            </a:pPr>
            <a:r>
              <a:rPr lang="en-GB" sz="2800" dirty="0" smtClean="0"/>
              <a:t>  Home </a:t>
            </a:r>
            <a:r>
              <a:rPr lang="en-GB" sz="2800" dirty="0"/>
              <a:t>entertainment </a:t>
            </a:r>
            <a:r>
              <a:rPr lang="en-GB" sz="2800" dirty="0" smtClean="0"/>
              <a:t>- making jigsaw puzzles</a:t>
            </a:r>
            <a:r>
              <a:rPr lang="en-GB" dirty="0" smtClean="0"/>
              <a:t>,</a:t>
            </a:r>
            <a:endParaRPr lang="en-GB" dirty="0"/>
          </a:p>
        </p:txBody>
      </p:sp>
      <p:pic>
        <p:nvPicPr>
          <p:cNvPr id="1026" name="Picture 2" descr="C:\Users\Mike\Desktop\spilsbury dissected map from 17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276872"/>
            <a:ext cx="4772660" cy="443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0587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65126"/>
            <a:ext cx="6823670" cy="1325563"/>
          </a:xfrm>
        </p:spPr>
        <p:txBody>
          <a:bodyPr>
            <a:normAutofit/>
          </a:bodyPr>
          <a:lstStyle/>
          <a:p>
            <a:r>
              <a:rPr lang="en-GB" dirty="0" smtClean="0"/>
              <a:t> </a:t>
            </a:r>
            <a:endParaRPr lang="en-GB" dirty="0"/>
          </a:p>
        </p:txBody>
      </p:sp>
      <p:sp>
        <p:nvSpPr>
          <p:cNvPr id="3" name="Content Placeholder 2"/>
          <p:cNvSpPr>
            <a:spLocks noGrp="1"/>
          </p:cNvSpPr>
          <p:nvPr>
            <p:ph idx="1"/>
          </p:nvPr>
        </p:nvSpPr>
        <p:spPr>
          <a:xfrm>
            <a:off x="5768" y="365126"/>
            <a:ext cx="8509582" cy="5811837"/>
          </a:xfrm>
        </p:spPr>
        <p:txBody>
          <a:bodyPr/>
          <a:lstStyle/>
          <a:p>
            <a:pPr marL="0" indent="0">
              <a:buNone/>
            </a:pPr>
            <a:r>
              <a:rPr lang="en-GB" sz="2800" dirty="0" smtClean="0"/>
              <a:t> Home </a:t>
            </a:r>
            <a:r>
              <a:rPr lang="en-GB" sz="2800" dirty="0"/>
              <a:t>entertainment </a:t>
            </a:r>
            <a:r>
              <a:rPr lang="en-GB" sz="2800" dirty="0" smtClean="0"/>
              <a:t>  - some currant wine</a:t>
            </a:r>
            <a:r>
              <a:rPr lang="en-GB" dirty="0" smtClean="0"/>
              <a:t>.</a:t>
            </a:r>
            <a:endParaRPr lang="en-GB" dirty="0"/>
          </a:p>
        </p:txBody>
      </p:sp>
      <p:pic>
        <p:nvPicPr>
          <p:cNvPr id="2050" name="Picture 2" descr="C:\Users\Mike\Desktop\four_green-tinted_wine-bottles_late_18th_centu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697" y="2276872"/>
            <a:ext cx="4422605" cy="45546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ke\Desktop\currant w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8" y="2276872"/>
            <a:ext cx="4506123" cy="19826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ike\Desktop\wine and tax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 y="5375348"/>
            <a:ext cx="4706007" cy="75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4833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10497344" cy="6507186"/>
          </a:xfrm>
        </p:spPr>
        <p:txBody>
          <a:bodyPr>
            <a:normAutofit/>
          </a:bodyPr>
          <a:lstStyle/>
          <a:p>
            <a:pPr marL="0" indent="0">
              <a:buNone/>
            </a:pPr>
            <a:r>
              <a:rPr lang="en-GB" sz="2800" dirty="0" smtClean="0"/>
              <a:t>And then there was…. </a:t>
            </a:r>
            <a:r>
              <a:rPr lang="en-GB" sz="2800" dirty="0"/>
              <a:t>s</a:t>
            </a:r>
            <a:r>
              <a:rPr lang="en-GB" sz="2800" dirty="0" smtClean="0"/>
              <a:t>hopping!</a:t>
            </a:r>
          </a:p>
          <a:p>
            <a:pPr marL="0" indent="0">
              <a:buNone/>
            </a:pPr>
            <a:endParaRPr lang="en-GB" sz="28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189170"/>
            <a:ext cx="7956376" cy="4506656"/>
          </a:xfrm>
          <a:prstGeom prst="rect">
            <a:avLst/>
          </a:prstGeom>
        </p:spPr>
      </p:pic>
    </p:spTree>
    <p:extLst>
      <p:ext uri="{BB962C8B-B14F-4D97-AF65-F5344CB8AC3E}">
        <p14:creationId xmlns:p14="http://schemas.microsoft.com/office/powerpoint/2010/main" val="39541781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10497344" cy="6507186"/>
          </a:xfrm>
        </p:spPr>
        <p:txBody>
          <a:bodyPr>
            <a:normAutofit/>
          </a:bodyPr>
          <a:lstStyle/>
          <a:p>
            <a:pPr marL="0" indent="0">
              <a:buNone/>
            </a:pPr>
            <a:r>
              <a:rPr lang="en-GB" sz="2800" dirty="0" smtClean="0"/>
              <a:t>And then there was…. </a:t>
            </a:r>
            <a:r>
              <a:rPr lang="en-GB" sz="2800" dirty="0"/>
              <a:t>s</a:t>
            </a:r>
            <a:r>
              <a:rPr lang="en-GB" sz="2800" dirty="0" smtClean="0"/>
              <a:t>hopping!</a:t>
            </a:r>
          </a:p>
          <a:p>
            <a:pPr marL="0" indent="0">
              <a:buNone/>
            </a:pPr>
            <a:endParaRPr lang="en-GB" sz="28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189170"/>
            <a:ext cx="7956376" cy="4506656"/>
          </a:xfrm>
          <a:prstGeom prst="rect">
            <a:avLst/>
          </a:prstGeom>
        </p:spPr>
      </p:pic>
    </p:spTree>
    <p:extLst>
      <p:ext uri="{BB962C8B-B14F-4D97-AF65-F5344CB8AC3E}">
        <p14:creationId xmlns:p14="http://schemas.microsoft.com/office/powerpoint/2010/main" val="37290153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829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3078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8066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5467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336704"/>
          </a:xfrm>
        </p:spPr>
        <p:txBody>
          <a:bodyPr>
            <a:normAutofit/>
          </a:bodyPr>
          <a:lstStyle/>
          <a:p>
            <a:pPr marL="0" indent="0">
              <a:buNone/>
            </a:pPr>
            <a:r>
              <a:rPr lang="en-GB" sz="2800" dirty="0"/>
              <a:t>And then there was…. shopping!</a:t>
            </a:r>
          </a:p>
          <a:p>
            <a:pPr marL="0" indent="0">
              <a:buNone/>
            </a:pPr>
            <a:endParaRPr lang="en-GB" sz="2800" dirty="0" smtClean="0"/>
          </a:p>
        </p:txBody>
      </p:sp>
      <p:pic>
        <p:nvPicPr>
          <p:cNvPr id="2050" name="Picture 2" descr="Glo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142875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mcity.com/images3/sj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12" y="1997539"/>
            <a:ext cx="18859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ddantiques.com/images/antique-silver-wine-coasters-02082012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285" y="1895095"/>
            <a:ext cx="2255907" cy="22559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ot;Fancy paste (faux diamond) hair pin or sprig, 18th c - just the thing to add sparkle to elaborately styled hair or wig. (Penny is for scal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19311"/>
            <a:ext cx="18288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hapiro.com.au/media/LotImage/46/cache/R800600-6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342" y="2669877"/>
            <a:ext cx="2477219" cy="185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871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
      <a:dk1>
        <a:sysClr val="windowText" lastClr="000000"/>
      </a:dk1>
      <a:lt1>
        <a:srgbClr val="FFE7AB"/>
      </a:lt1>
      <a:dk2>
        <a:srgbClr val="4E3B30"/>
      </a:dk2>
      <a:lt2>
        <a:srgbClr val="FBEEC9"/>
      </a:lt2>
      <a:accent1>
        <a:srgbClr val="A5644E"/>
      </a:accent1>
      <a:accent2>
        <a:srgbClr val="000000"/>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Javea  U3A April 2013 final</Template>
  <TotalTime>4530</TotalTime>
  <Words>8573</Words>
  <Application>Microsoft Office PowerPoint</Application>
  <PresentationFormat>On-screen Show (4:3)</PresentationFormat>
  <Paragraphs>792</Paragraphs>
  <Slides>110</Slides>
  <Notes>109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110</vt:i4>
      </vt:variant>
    </vt:vector>
  </HeadingPairs>
  <TitlesOfParts>
    <vt:vector size="114" baseType="lpstr">
      <vt:lpstr>Arial</vt:lpstr>
      <vt:lpstr>Calibri</vt:lpstr>
      <vt:lpstr>Calibri Light</vt:lpstr>
      <vt:lpstr>Office Theme</vt:lpstr>
      <vt:lpstr>Gresham College  12th March 2014</vt:lpstr>
      <vt:lpstr>Gresham College  12th March 2014</vt:lpstr>
      <vt:lpstr>Gresham College  12th March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Prize-fighting   closer to kickboxing with elements of wrestling.                                                           Elizabeth Stock, 1722 </vt:lpstr>
      <vt:lpstr>PowerPoint Presentation</vt:lpstr>
      <vt:lpstr>Prize-fighting </vt:lpstr>
      <vt:lpstr>Prize-fighting </vt:lpstr>
      <vt:lpstr>Prize-fighting</vt:lpstr>
      <vt:lpstr>PowerPoint Presentation</vt:lpstr>
      <vt:lpstr>PowerPoint Presentation</vt:lpstr>
      <vt:lpstr> Being seen  (Vauxhall Gardens) </vt:lpstr>
      <vt:lpstr> Being seen  (Vauxhall Gardens) </vt:lpstr>
      <vt:lpstr>Being seen  (Vauxhall Gardens) </vt:lpstr>
      <vt:lpstr>PowerPoint Presentation</vt:lpstr>
      <vt:lpstr>PowerPoint Presentation</vt:lpstr>
      <vt:lpstr>PowerPoint Presentation</vt:lpstr>
      <vt:lpstr>PowerPoint Presentation</vt:lpstr>
      <vt:lpstr>PowerPoint Presentation</vt:lpstr>
      <vt:lpstr>PowerPoint Presentation</vt:lpstr>
      <vt:lpstr>  Don Saltero’s Coffee House  </vt:lpstr>
      <vt:lpstr>  Sir Ashton Lever’s Museum  –  known as “The Leverian  or “The Holophusicon”  </vt:lpstr>
      <vt:lpstr>  Sir Ashton Lever’s Museum  –  known as “The Leverian  or “The Holophusicon”  </vt:lpstr>
      <vt:lpstr>  Sir Ashton Lever’s Museum  –  known as “The Leverian  or “The Holophusicon”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Entertainment in the 18th Century</vt:lpstr>
      <vt:lpstr> Entertainment in the 18th Century</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Gresham College  12th March 2014</dc:title>
  <dc:creator>Mike Rendell</dc:creator>
  <cp:lastModifiedBy>Mike Rendell</cp:lastModifiedBy>
  <cp:revision>170</cp:revision>
  <dcterms:created xsi:type="dcterms:W3CDTF">2013-06-06T09:42:13Z</dcterms:created>
  <dcterms:modified xsi:type="dcterms:W3CDTF">2014-03-11T22:22:15Z</dcterms:modified>
</cp:coreProperties>
</file>