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98" r:id="rId8"/>
    <p:sldId id="263" r:id="rId9"/>
    <p:sldId id="278" r:id="rId10"/>
    <p:sldId id="299" r:id="rId11"/>
    <p:sldId id="279" r:id="rId12"/>
    <p:sldId id="277"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68" r:id="rId31"/>
    <p:sldId id="269" r:id="rId32"/>
    <p:sldId id="270" r:id="rId33"/>
    <p:sldId id="274" r:id="rId34"/>
    <p:sldId id="275" r:id="rId35"/>
    <p:sldId id="271" r:id="rId36"/>
    <p:sldId id="297" r:id="rId37"/>
    <p:sldId id="272" r:id="rId38"/>
    <p:sldId id="276"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8" autoAdjust="0"/>
    <p:restoredTop sz="94660"/>
  </p:normalViewPr>
  <p:slideViewPr>
    <p:cSldViewPr>
      <p:cViewPr varScale="1">
        <p:scale>
          <a:sx n="79" d="100"/>
          <a:sy n="79" d="100"/>
        </p:scale>
        <p:origin x="-11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DB85368-5D4C-4163-812C-F88A64C85D39}" type="datetimeFigureOut">
              <a:rPr lang="en-GB" smtClean="0"/>
              <a:pPr/>
              <a:t>03/10/2014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26982C-F914-4D50-AF35-75777476D64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B85368-5D4C-4163-812C-F88A64C85D39}" type="datetimeFigureOut">
              <a:rPr lang="en-GB" smtClean="0"/>
              <a:pPr/>
              <a:t>03/10/2014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26982C-F914-4D50-AF35-75777476D64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B85368-5D4C-4163-812C-F88A64C85D39}" type="datetimeFigureOut">
              <a:rPr lang="en-GB" smtClean="0"/>
              <a:pPr/>
              <a:t>03/10/2014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26982C-F914-4D50-AF35-75777476D64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B85368-5D4C-4163-812C-F88A64C85D39}" type="datetimeFigureOut">
              <a:rPr lang="en-GB" smtClean="0"/>
              <a:pPr/>
              <a:t>03/10/2014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26982C-F914-4D50-AF35-75777476D64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B85368-5D4C-4163-812C-F88A64C85D39}" type="datetimeFigureOut">
              <a:rPr lang="en-GB" smtClean="0"/>
              <a:pPr/>
              <a:t>03/10/2014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26982C-F914-4D50-AF35-75777476D64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DB85368-5D4C-4163-812C-F88A64C85D39}" type="datetimeFigureOut">
              <a:rPr lang="en-GB" smtClean="0"/>
              <a:pPr/>
              <a:t>03/10/2014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26982C-F914-4D50-AF35-75777476D64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DB85368-5D4C-4163-812C-F88A64C85D39}" type="datetimeFigureOut">
              <a:rPr lang="en-GB" smtClean="0"/>
              <a:pPr/>
              <a:t>03/10/2014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26982C-F914-4D50-AF35-75777476D64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DB85368-5D4C-4163-812C-F88A64C85D39}" type="datetimeFigureOut">
              <a:rPr lang="en-GB" smtClean="0"/>
              <a:pPr/>
              <a:t>03/10/2014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26982C-F914-4D50-AF35-75777476D64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B85368-5D4C-4163-812C-F88A64C85D39}" type="datetimeFigureOut">
              <a:rPr lang="en-GB" smtClean="0"/>
              <a:pPr/>
              <a:t>03/10/2014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26982C-F914-4D50-AF35-75777476D64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85368-5D4C-4163-812C-F88A64C85D39}" type="datetimeFigureOut">
              <a:rPr lang="en-GB" smtClean="0"/>
              <a:pPr/>
              <a:t>03/10/2014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26982C-F914-4D50-AF35-75777476D64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85368-5D4C-4163-812C-F88A64C85D39}" type="datetimeFigureOut">
              <a:rPr lang="en-GB" smtClean="0"/>
              <a:pPr/>
              <a:t>03/10/2014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26982C-F914-4D50-AF35-75777476D64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85368-5D4C-4163-812C-F88A64C85D39}" type="datetimeFigureOut">
              <a:rPr lang="en-GB" smtClean="0"/>
              <a:pPr/>
              <a:t>03/10/2014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6982C-F914-4D50-AF35-75777476D64C}"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332656"/>
            <a:ext cx="8229600" cy="6336704"/>
          </a:xfrm>
        </p:spPr>
        <p:txBody>
          <a:bodyPr>
            <a:normAutofit/>
          </a:bodyPr>
          <a:lstStyle/>
          <a:p>
            <a:r>
              <a:rPr lang="en-GB" sz="4000" b="1" dirty="0" smtClean="0">
                <a:latin typeface="Arial" pitchFamily="34" charset="0"/>
                <a:ea typeface="Batang" pitchFamily="18" charset="-127"/>
                <a:cs typeface="Arial" pitchFamily="34" charset="0"/>
              </a:rPr>
              <a:t>Mother Green Tree Frog </a:t>
            </a:r>
            <a:br>
              <a:rPr lang="en-GB" sz="4000" b="1" dirty="0" smtClean="0">
                <a:latin typeface="Arial" pitchFamily="34" charset="0"/>
                <a:ea typeface="Batang" pitchFamily="18" charset="-127"/>
                <a:cs typeface="Arial" pitchFamily="34" charset="0"/>
              </a:rPr>
            </a:br>
            <a:r>
              <a:rPr lang="en-GB" sz="4000" b="1" dirty="0" smtClean="0">
                <a:latin typeface="Arial" pitchFamily="34" charset="0"/>
                <a:ea typeface="Batang" pitchFamily="18" charset="-127"/>
                <a:cs typeface="Arial" pitchFamily="34" charset="0"/>
              </a:rPr>
              <a:t>and Her Childr</a:t>
            </a:r>
            <a:r>
              <a:rPr lang="en-GB" sz="4000" dirty="0" smtClean="0">
                <a:latin typeface="Arial" pitchFamily="34" charset="0"/>
                <a:ea typeface="Batang" pitchFamily="18" charset="-127"/>
                <a:cs typeface="Arial" pitchFamily="34" charset="0"/>
              </a:rPr>
              <a:t>en:</a:t>
            </a:r>
            <a:r>
              <a:rPr lang="en-GB" sz="3600" b="1" dirty="0" smtClean="0">
                <a:latin typeface="Arial" pitchFamily="34" charset="0"/>
                <a:cs typeface="Arial" pitchFamily="34" charset="0"/>
              </a:rPr>
              <a:t/>
            </a:r>
            <a:br>
              <a:rPr lang="en-GB" sz="3600" b="1" dirty="0" smtClean="0">
                <a:latin typeface="Arial" pitchFamily="34" charset="0"/>
                <a:cs typeface="Arial" pitchFamily="34" charset="0"/>
              </a:rPr>
            </a:br>
            <a:r>
              <a:rPr lang="en-GB" sz="2800" b="1" dirty="0" smtClean="0">
                <a:latin typeface="Arial" pitchFamily="34" charset="0"/>
                <a:cs typeface="Arial" pitchFamily="34" charset="0"/>
              </a:rPr>
              <a:t/>
            </a:r>
            <a:br>
              <a:rPr lang="en-GB" sz="2800" b="1" dirty="0" smtClean="0">
                <a:latin typeface="Arial" pitchFamily="34" charset="0"/>
                <a:cs typeface="Arial" pitchFamily="34" charset="0"/>
              </a:rPr>
            </a:br>
            <a:r>
              <a:rPr lang="en-GB" sz="2800" b="1" dirty="0" smtClean="0">
                <a:latin typeface="Arial" pitchFamily="34" charset="0"/>
                <a:cs typeface="Arial" pitchFamily="34" charset="0"/>
              </a:rPr>
              <a:t>How </a:t>
            </a:r>
            <a:r>
              <a:rPr lang="en-GB" sz="2800" b="1" dirty="0" smtClean="0">
                <a:latin typeface="Arial" pitchFamily="34" charset="0"/>
                <a:cs typeface="Arial" pitchFamily="34" charset="0"/>
              </a:rPr>
              <a:t> Folktales  Contributed  to  the </a:t>
            </a:r>
            <a:r>
              <a:rPr lang="en-GB" sz="2800" b="1" dirty="0" smtClean="0">
                <a:latin typeface="Arial" pitchFamily="34" charset="0"/>
                <a:cs typeface="Arial" pitchFamily="34" charset="0"/>
              </a:rPr>
              <a:t/>
            </a:r>
            <a:br>
              <a:rPr lang="en-GB" sz="2800" b="1" dirty="0" smtClean="0">
                <a:latin typeface="Arial" pitchFamily="34" charset="0"/>
                <a:cs typeface="Arial" pitchFamily="34" charset="0"/>
              </a:rPr>
            </a:br>
            <a:r>
              <a:rPr lang="en-GB" sz="2800" b="1" dirty="0" err="1" smtClean="0">
                <a:latin typeface="Arial" pitchFamily="34" charset="0"/>
                <a:cs typeface="Arial" pitchFamily="34" charset="0"/>
              </a:rPr>
              <a:t>Confucianisation</a:t>
            </a:r>
            <a:r>
              <a:rPr lang="en-GB" sz="2800" b="1" dirty="0" smtClean="0">
                <a:latin typeface="Arial" pitchFamily="34" charset="0"/>
                <a:cs typeface="Arial" pitchFamily="34" charset="0"/>
              </a:rPr>
              <a:t> </a:t>
            </a:r>
            <a:r>
              <a:rPr lang="en-GB" sz="2800" b="1" dirty="0" smtClean="0">
                <a:latin typeface="Arial" pitchFamily="34" charset="0"/>
                <a:cs typeface="Arial" pitchFamily="34" charset="0"/>
              </a:rPr>
              <a:t> of  Korea</a:t>
            </a:r>
            <a:r>
              <a:rPr lang="en-GB" sz="3600" b="1" dirty="0" smtClean="0">
                <a:latin typeface="Arial" pitchFamily="34" charset="0"/>
                <a:cs typeface="Arial" pitchFamily="34" charset="0"/>
              </a:rPr>
              <a:t/>
            </a:r>
            <a:br>
              <a:rPr lang="en-GB" sz="3600" b="1" dirty="0" smtClean="0">
                <a:latin typeface="Arial" pitchFamily="34" charset="0"/>
                <a:cs typeface="Arial" pitchFamily="34" charset="0"/>
              </a:rPr>
            </a:br>
            <a:r>
              <a:rPr lang="en-GB" sz="3600" b="1" dirty="0">
                <a:latin typeface="Arial" pitchFamily="34" charset="0"/>
                <a:cs typeface="Arial" pitchFamily="34" charset="0"/>
              </a:rPr>
              <a:t/>
            </a:r>
            <a:br>
              <a:rPr lang="en-GB" sz="3600" b="1" dirty="0">
                <a:latin typeface="Arial" pitchFamily="34" charset="0"/>
                <a:cs typeface="Arial" pitchFamily="34" charset="0"/>
              </a:rPr>
            </a:br>
            <a:r>
              <a:rPr lang="en-GB" sz="2800" b="1" dirty="0">
                <a:latin typeface="Arial" pitchFamily="34" charset="0"/>
                <a:cs typeface="Arial" pitchFamily="34" charset="0"/>
              </a:rPr>
              <a:t/>
            </a:r>
            <a:br>
              <a:rPr lang="en-GB" sz="2800" b="1" dirty="0">
                <a:latin typeface="Arial" pitchFamily="34" charset="0"/>
                <a:cs typeface="Arial" pitchFamily="34" charset="0"/>
              </a:rPr>
            </a:br>
            <a:r>
              <a:rPr lang="en-GB" sz="2000" b="1" dirty="0" smtClean="0">
                <a:latin typeface="Arial" pitchFamily="34" charset="0"/>
                <a:cs typeface="Arial" pitchFamily="34" charset="0"/>
              </a:rPr>
              <a:t>Emeritus Professor James H. Grayson</a:t>
            </a:r>
            <a:br>
              <a:rPr lang="en-GB" sz="2000" b="1" dirty="0" smtClean="0">
                <a:latin typeface="Arial" pitchFamily="34" charset="0"/>
                <a:cs typeface="Arial" pitchFamily="34" charset="0"/>
              </a:rPr>
            </a:br>
            <a:r>
              <a:rPr lang="en-GB" sz="2000" b="1" dirty="0" smtClean="0">
                <a:latin typeface="Arial" pitchFamily="34" charset="0"/>
                <a:cs typeface="Arial" pitchFamily="34" charset="0"/>
              </a:rPr>
              <a:t>School of East Asian Studies</a:t>
            </a:r>
            <a:br>
              <a:rPr lang="en-GB" sz="2000" b="1" dirty="0" smtClean="0">
                <a:latin typeface="Arial" pitchFamily="34" charset="0"/>
                <a:cs typeface="Arial" pitchFamily="34" charset="0"/>
              </a:rPr>
            </a:br>
            <a:r>
              <a:rPr lang="en-GB" sz="2000" b="1" dirty="0" smtClean="0">
                <a:latin typeface="Arial" pitchFamily="34" charset="0"/>
                <a:cs typeface="Arial" pitchFamily="34" charset="0"/>
              </a:rPr>
              <a:t>The University of Sheffield</a:t>
            </a:r>
            <a:r>
              <a:rPr lang="en-GB" sz="2800" b="1" dirty="0" smtClean="0">
                <a:latin typeface="Times New Roman" pitchFamily="18" charset="0"/>
                <a:cs typeface="Times New Roman" pitchFamily="18" charset="0"/>
              </a:rPr>
              <a:t/>
            </a:r>
            <a:br>
              <a:rPr lang="en-GB" sz="2800" b="1" dirty="0" smtClean="0">
                <a:latin typeface="Times New Roman" pitchFamily="18" charset="0"/>
                <a:cs typeface="Times New Roman" pitchFamily="18" charset="0"/>
              </a:rPr>
            </a:br>
            <a:endParaRPr lang="en-GB"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Squirrels’ Gratitude  -  Structure</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a:lnSpc>
                <a:spcPct val="200000"/>
              </a:lnSpc>
              <a:spcBef>
                <a:spcPts val="0"/>
              </a:spcBef>
              <a:buNone/>
            </a:pPr>
            <a:r>
              <a:rPr lang="en-GB" sz="2400" dirty="0" smtClean="0">
                <a:latin typeface="Arial" pitchFamily="34" charset="0"/>
                <a:cs typeface="Arial" pitchFamily="34" charset="0"/>
              </a:rPr>
              <a:t>1.  A childless couple raises a squirrel.</a:t>
            </a:r>
          </a:p>
          <a:p>
            <a:pPr marL="0">
              <a:lnSpc>
                <a:spcPct val="200000"/>
              </a:lnSpc>
              <a:spcBef>
                <a:spcPts val="0"/>
              </a:spcBef>
              <a:buNone/>
            </a:pPr>
            <a:r>
              <a:rPr lang="en-GB" sz="2400" dirty="0" smtClean="0">
                <a:latin typeface="Arial" pitchFamily="34" charset="0"/>
                <a:cs typeface="Arial" pitchFamily="34" charset="0"/>
              </a:rPr>
              <a:t>2.  The squirrels support the couple in their old age.</a:t>
            </a:r>
          </a:p>
          <a:p>
            <a:pPr marL="0">
              <a:lnSpc>
                <a:spcPct val="200000"/>
              </a:lnSpc>
              <a:spcBef>
                <a:spcPts val="0"/>
              </a:spcBef>
              <a:buNone/>
            </a:pPr>
            <a:r>
              <a:rPr lang="en-GB" sz="2400" dirty="0" smtClean="0">
                <a:latin typeface="Arial" pitchFamily="34" charset="0"/>
                <a:cs typeface="Arial" pitchFamily="34" charset="0"/>
              </a:rPr>
              <a:t>3.  The squirrels bury the couple upon their death, and give them an appropriate funeral ceremony.  </a:t>
            </a:r>
          </a:p>
          <a:p>
            <a:pPr marL="0">
              <a:lnSpc>
                <a:spcPct val="200000"/>
              </a:lnSpc>
              <a:spcBef>
                <a:spcPts val="0"/>
              </a:spcBef>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Squirrels’ Gratitude -  Comment</a:t>
            </a:r>
            <a:endParaRPr lang="en-GB" sz="24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nSpc>
                <a:spcPct val="150000"/>
              </a:lnSpc>
              <a:spcBef>
                <a:spcPts val="0"/>
              </a:spcBef>
              <a:buAutoNum type="arabicPeriod"/>
            </a:pPr>
            <a:r>
              <a:rPr lang="en-GB" sz="2000" dirty="0" smtClean="0">
                <a:latin typeface="Arial" pitchFamily="34" charset="0"/>
                <a:cs typeface="Arial" pitchFamily="34" charset="0"/>
              </a:rPr>
              <a:t>Validation of Cultural Values  </a:t>
            </a:r>
          </a:p>
          <a:p>
            <a:pPr>
              <a:lnSpc>
                <a:spcPct val="150000"/>
              </a:lnSpc>
              <a:spcBef>
                <a:spcPts val="0"/>
              </a:spcBef>
              <a:buNone/>
            </a:pPr>
            <a:r>
              <a:rPr lang="en-GB" sz="2000" dirty="0" smtClean="0">
                <a:latin typeface="Arial" pitchFamily="34" charset="0"/>
                <a:cs typeface="Arial" pitchFamily="34" charset="0"/>
              </a:rPr>
              <a:t>      -  Filial  Piety (</a:t>
            </a:r>
            <a:r>
              <a:rPr lang="en-GB" sz="2000" i="1" dirty="0" err="1" smtClean="0">
                <a:latin typeface="Arial" pitchFamily="34" charset="0"/>
                <a:cs typeface="Arial" pitchFamily="34" charset="0"/>
              </a:rPr>
              <a:t>Hyo</a:t>
            </a:r>
            <a:r>
              <a:rPr lang="en-GB" sz="2000" dirty="0" smtClean="0">
                <a:latin typeface="Arial" pitchFamily="34" charset="0"/>
                <a:cs typeface="Arial" pitchFamily="34" charset="0"/>
              </a:rPr>
              <a:t>).</a:t>
            </a:r>
          </a:p>
          <a:p>
            <a:pPr>
              <a:lnSpc>
                <a:spcPct val="150000"/>
              </a:lnSpc>
              <a:spcBef>
                <a:spcPts val="0"/>
              </a:spcBef>
              <a:buNone/>
            </a:pPr>
            <a:r>
              <a:rPr lang="en-GB" sz="2000" dirty="0" smtClean="0">
                <a:latin typeface="Arial" pitchFamily="34" charset="0"/>
                <a:cs typeface="Arial" pitchFamily="34" charset="0"/>
              </a:rPr>
              <a:t>If squirrels can behave according to ‘civilised’ values,  that is,  they can  </a:t>
            </a:r>
          </a:p>
          <a:p>
            <a:pPr>
              <a:lnSpc>
                <a:spcPct val="150000"/>
              </a:lnSpc>
              <a:spcBef>
                <a:spcPts val="0"/>
              </a:spcBef>
              <a:buNone/>
            </a:pPr>
            <a:r>
              <a:rPr lang="en-GB" sz="2000" dirty="0" smtClean="0">
                <a:latin typeface="Arial" pitchFamily="34" charset="0"/>
                <a:cs typeface="Arial" pitchFamily="34" charset="0"/>
              </a:rPr>
              <a:t>respect those who care for them as parents,  how much more  should      </a:t>
            </a:r>
          </a:p>
          <a:p>
            <a:pPr>
              <a:lnSpc>
                <a:spcPct val="150000"/>
              </a:lnSpc>
              <a:spcBef>
                <a:spcPts val="0"/>
              </a:spcBef>
              <a:buNone/>
            </a:pPr>
            <a:r>
              <a:rPr lang="en-GB" sz="2000" dirty="0" smtClean="0">
                <a:latin typeface="Arial" pitchFamily="34" charset="0"/>
                <a:cs typeface="Arial" pitchFamily="34" charset="0"/>
              </a:rPr>
              <a:t>young children observe these rules of propriety.  </a:t>
            </a:r>
          </a:p>
          <a:p>
            <a:pPr>
              <a:lnSpc>
                <a:spcPct val="150000"/>
              </a:lnSpc>
              <a:buNone/>
            </a:pPr>
            <a:r>
              <a:rPr lang="en-GB" sz="2000" dirty="0" smtClean="0">
                <a:latin typeface="Arial" pitchFamily="34" charset="0"/>
                <a:cs typeface="Arial" pitchFamily="34" charset="0"/>
              </a:rPr>
              <a:t>     -  Benevolence (</a:t>
            </a:r>
            <a:r>
              <a:rPr lang="en-GB" sz="2000" i="1" dirty="0" smtClean="0">
                <a:latin typeface="Arial" pitchFamily="34" charset="0"/>
                <a:cs typeface="Arial" pitchFamily="34" charset="0"/>
              </a:rPr>
              <a:t>In</a:t>
            </a:r>
            <a:r>
              <a:rPr lang="en-GB" sz="2000" dirty="0" smtClean="0">
                <a:latin typeface="Arial" pitchFamily="34" charset="0"/>
                <a:cs typeface="Arial" pitchFamily="34" charset="0"/>
              </a:rPr>
              <a:t>).  </a:t>
            </a:r>
          </a:p>
          <a:p>
            <a:pPr>
              <a:lnSpc>
                <a:spcPct val="150000"/>
              </a:lnSpc>
              <a:buNone/>
            </a:pPr>
            <a:r>
              <a:rPr lang="en-GB" sz="2000" dirty="0" smtClean="0">
                <a:latin typeface="Arial" pitchFamily="34" charset="0"/>
                <a:cs typeface="Arial" pitchFamily="34" charset="0"/>
              </a:rPr>
              <a:t>A ‘sign ‘ of civilised behaviour is kindness to animals.</a:t>
            </a:r>
            <a:endParaRPr lang="en-GB" sz="2000"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20080"/>
          </a:xfrm>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endParaRPr lang="en-GB" sz="2400" b="1" dirty="0">
              <a:latin typeface="Arial" pitchFamily="34" charset="0"/>
              <a:cs typeface="Arial" pitchFamily="34" charset="0"/>
            </a:endParaRPr>
          </a:p>
        </p:txBody>
      </p:sp>
      <p:sp>
        <p:nvSpPr>
          <p:cNvPr id="3" name="Content Placeholder 2"/>
          <p:cNvSpPr>
            <a:spLocks noGrp="1"/>
          </p:cNvSpPr>
          <p:nvPr>
            <p:ph idx="1"/>
          </p:nvPr>
        </p:nvSpPr>
        <p:spPr>
          <a:xfrm>
            <a:off x="457200" y="1268760"/>
            <a:ext cx="8229600" cy="5184576"/>
          </a:xfrm>
        </p:spPr>
        <p:txBody>
          <a:bodyPr>
            <a:normAutofit/>
          </a:bodyPr>
          <a:lstStyle/>
          <a:p>
            <a:pPr>
              <a:lnSpc>
                <a:spcPct val="200000"/>
              </a:lnSpc>
              <a:spcBef>
                <a:spcPts val="0"/>
              </a:spcBef>
              <a:buNone/>
            </a:pPr>
            <a:r>
              <a:rPr lang="en-GB" sz="2000" dirty="0" smtClean="0">
                <a:latin typeface="Arial" pitchFamily="34" charset="0"/>
                <a:cs typeface="Arial" pitchFamily="34" charset="0"/>
              </a:rPr>
              <a:t>Long, long ago, there were two brothers.    The older brother was called</a:t>
            </a:r>
          </a:p>
          <a:p>
            <a:pPr>
              <a:lnSpc>
                <a:spcPct val="200000"/>
              </a:lnSpc>
              <a:spcBef>
                <a:spcPts val="0"/>
              </a:spcBef>
              <a:buNone/>
            </a:pPr>
            <a:r>
              <a:rPr lang="en-GB" sz="2000" dirty="0" err="1" smtClean="0">
                <a:latin typeface="Arial" pitchFamily="34" charset="0"/>
                <a:cs typeface="Arial" pitchFamily="34" charset="0"/>
              </a:rPr>
              <a:t>Nŏlbu</a:t>
            </a:r>
            <a:r>
              <a:rPr lang="en-GB" sz="2000" dirty="0" smtClean="0">
                <a:latin typeface="Arial" pitchFamily="34" charset="0"/>
                <a:cs typeface="Arial" pitchFamily="34" charset="0"/>
              </a:rPr>
              <a:t>, and the younger [brother] was called </a:t>
            </a:r>
            <a:r>
              <a:rPr lang="en-GB" sz="2000" dirty="0" err="1" smtClean="0">
                <a:latin typeface="Arial" pitchFamily="34" charset="0"/>
                <a:cs typeface="Arial" pitchFamily="34" charset="0"/>
              </a:rPr>
              <a:t>Hŭngbu</a:t>
            </a:r>
            <a:r>
              <a:rPr lang="en-GB" sz="2000" dirty="0" smtClean="0">
                <a:latin typeface="Arial" pitchFamily="34" charset="0"/>
                <a:cs typeface="Arial" pitchFamily="34" charset="0"/>
              </a:rPr>
              <a:t>.  The older </a:t>
            </a:r>
          </a:p>
          <a:p>
            <a:pPr>
              <a:lnSpc>
                <a:spcPct val="200000"/>
              </a:lnSpc>
              <a:spcBef>
                <a:spcPts val="0"/>
              </a:spcBef>
              <a:buNone/>
            </a:pPr>
            <a:r>
              <a:rPr lang="en-GB" sz="2000" dirty="0" smtClean="0">
                <a:latin typeface="Arial" pitchFamily="34" charset="0"/>
                <a:cs typeface="Arial" pitchFamily="34" charset="0"/>
              </a:rPr>
              <a:t>brother, despite being very rich, was an extremely greedy and vindictive </a:t>
            </a:r>
          </a:p>
          <a:p>
            <a:pPr>
              <a:lnSpc>
                <a:spcPct val="200000"/>
              </a:lnSpc>
              <a:spcBef>
                <a:spcPts val="0"/>
              </a:spcBef>
              <a:buNone/>
            </a:pPr>
            <a:r>
              <a:rPr lang="en-GB" sz="2000" dirty="0" smtClean="0">
                <a:latin typeface="Arial" pitchFamily="34" charset="0"/>
                <a:cs typeface="Arial" pitchFamily="34" charset="0"/>
              </a:rPr>
              <a:t>man who constantly caused trouble for his neighbours.  On the other </a:t>
            </a:r>
          </a:p>
          <a:p>
            <a:pPr>
              <a:lnSpc>
                <a:spcPct val="200000"/>
              </a:lnSpc>
              <a:spcBef>
                <a:spcPts val="0"/>
              </a:spcBef>
              <a:buNone/>
            </a:pPr>
            <a:r>
              <a:rPr lang="en-GB" sz="2000" dirty="0" smtClean="0">
                <a:latin typeface="Arial" pitchFamily="34" charset="0"/>
                <a:cs typeface="Arial" pitchFamily="34" charset="0"/>
              </a:rPr>
              <a:t>hand, his brother was poor, but very kind-hearted. </a:t>
            </a:r>
            <a:r>
              <a:rPr lang="en-GB" sz="2000" dirty="0" err="1" smtClean="0">
                <a:latin typeface="Arial" pitchFamily="34" charset="0"/>
                <a:cs typeface="Arial" pitchFamily="34" charset="0"/>
              </a:rPr>
              <a:t>Hŭngbu</a:t>
            </a:r>
            <a:r>
              <a:rPr lang="en-GB" sz="2000" dirty="0" smtClean="0">
                <a:latin typeface="Arial" pitchFamily="34" charset="0"/>
                <a:cs typeface="Arial" pitchFamily="34" charset="0"/>
              </a:rPr>
              <a:t> was very </a:t>
            </a:r>
          </a:p>
          <a:p>
            <a:pPr>
              <a:lnSpc>
                <a:spcPct val="200000"/>
              </a:lnSpc>
              <a:spcBef>
                <a:spcPts val="0"/>
              </a:spcBef>
              <a:buNone/>
            </a:pPr>
            <a:r>
              <a:rPr lang="en-GB" sz="2000" dirty="0" smtClean="0">
                <a:latin typeface="Arial" pitchFamily="34" charset="0"/>
                <a:cs typeface="Arial" pitchFamily="34" charset="0"/>
              </a:rPr>
              <a:t>hard worker, but for some reason he didn’t have much luck.  His wife </a:t>
            </a:r>
          </a:p>
          <a:p>
            <a:pPr>
              <a:lnSpc>
                <a:spcPct val="200000"/>
              </a:lnSpc>
              <a:spcBef>
                <a:spcPts val="0"/>
              </a:spcBef>
              <a:buNone/>
            </a:pPr>
            <a:r>
              <a:rPr lang="en-GB" sz="2000" dirty="0" smtClean="0">
                <a:latin typeface="Arial" pitchFamily="34" charset="0"/>
                <a:cs typeface="Arial" pitchFamily="34" charset="0"/>
              </a:rPr>
              <a:t>and children knew no days but hungry ones.  They led a very pitiable </a:t>
            </a:r>
          </a:p>
          <a:p>
            <a:pPr>
              <a:lnSpc>
                <a:spcPct val="200000"/>
              </a:lnSpc>
              <a:spcBef>
                <a:spcPts val="0"/>
              </a:spcBef>
              <a:buNone/>
            </a:pPr>
            <a:r>
              <a:rPr lang="en-GB" sz="2000" dirty="0" smtClean="0">
                <a:latin typeface="Arial" pitchFamily="34" charset="0"/>
                <a:cs typeface="Arial" pitchFamily="34" charset="0"/>
              </a:rPr>
              <a:t>life.</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2</a:t>
            </a:r>
            <a:endParaRPr lang="en-GB" sz="2400" dirty="0"/>
          </a:p>
        </p:txBody>
      </p:sp>
      <p:sp>
        <p:nvSpPr>
          <p:cNvPr id="3" name="Content Placeholder 2"/>
          <p:cNvSpPr>
            <a:spLocks noGrp="1"/>
          </p:cNvSpPr>
          <p:nvPr>
            <p:ph idx="1"/>
          </p:nvPr>
        </p:nvSpPr>
        <p:spPr>
          <a:xfrm>
            <a:off x="457200" y="1600200"/>
            <a:ext cx="8229600" cy="4925144"/>
          </a:xfrm>
        </p:spPr>
        <p:txBody>
          <a:bodyPr>
            <a:normAutofit fontScale="92500"/>
          </a:bodyPr>
          <a:lstStyle/>
          <a:p>
            <a:pPr>
              <a:lnSpc>
                <a:spcPct val="200000"/>
              </a:lnSpc>
              <a:spcBef>
                <a:spcPts val="0"/>
              </a:spcBef>
              <a:buNone/>
            </a:pPr>
            <a:r>
              <a:rPr lang="en-GB" sz="2000" dirty="0" smtClean="0">
                <a:latin typeface="Arial" pitchFamily="34" charset="0"/>
                <a:cs typeface="Arial" pitchFamily="34" charset="0"/>
              </a:rPr>
              <a:t>One day, just after </a:t>
            </a:r>
            <a:r>
              <a:rPr lang="en-GB" sz="2000" dirty="0" err="1" smtClean="0">
                <a:latin typeface="Arial" pitchFamily="34" charset="0"/>
                <a:cs typeface="Arial" pitchFamily="34" charset="0"/>
              </a:rPr>
              <a:t>Hŭngbu</a:t>
            </a:r>
            <a:r>
              <a:rPr lang="en-GB" sz="2000" b="1" dirty="0" smtClean="0">
                <a:latin typeface="Arial" pitchFamily="34" charset="0"/>
                <a:cs typeface="Arial" pitchFamily="34" charset="0"/>
              </a:rPr>
              <a:t> </a:t>
            </a:r>
            <a:r>
              <a:rPr lang="en-GB" sz="2000" dirty="0" smtClean="0">
                <a:latin typeface="Arial" pitchFamily="34" charset="0"/>
                <a:cs typeface="Arial" pitchFamily="34" charset="0"/>
              </a:rPr>
              <a:t>had returned from work, a snake appeared and</a:t>
            </a:r>
          </a:p>
          <a:p>
            <a:pPr>
              <a:lnSpc>
                <a:spcPct val="200000"/>
              </a:lnSpc>
              <a:spcBef>
                <a:spcPts val="0"/>
              </a:spcBef>
              <a:buNone/>
            </a:pPr>
            <a:r>
              <a:rPr lang="en-GB" sz="2000" dirty="0" smtClean="0">
                <a:latin typeface="Arial" pitchFamily="34" charset="0"/>
                <a:cs typeface="Arial" pitchFamily="34" charset="0"/>
              </a:rPr>
              <a:t>began to attack a </a:t>
            </a:r>
            <a:r>
              <a:rPr lang="en-GB" sz="2000" dirty="0" smtClean="0">
                <a:latin typeface="Arial" pitchFamily="34" charset="0"/>
                <a:cs typeface="Arial" pitchFamily="34" charset="0"/>
              </a:rPr>
              <a:t>swallow’s </a:t>
            </a:r>
            <a:r>
              <a:rPr lang="en-GB" sz="2000" dirty="0" smtClean="0">
                <a:latin typeface="Arial" pitchFamily="34" charset="0"/>
                <a:cs typeface="Arial" pitchFamily="34" charset="0"/>
              </a:rPr>
              <a:t>nest.  The swallow and almost all her young </a:t>
            </a:r>
          </a:p>
          <a:p>
            <a:pPr>
              <a:lnSpc>
                <a:spcPct val="200000"/>
              </a:lnSpc>
              <a:spcBef>
                <a:spcPts val="0"/>
              </a:spcBef>
              <a:buNone/>
            </a:pPr>
            <a:r>
              <a:rPr lang="en-GB" sz="2000" dirty="0" smtClean="0">
                <a:latin typeface="Arial" pitchFamily="34" charset="0"/>
                <a:cs typeface="Arial" pitchFamily="34" charset="0"/>
              </a:rPr>
              <a:t>were eaten alive.  Only one young swallow narrowly escaped death.  Even </a:t>
            </a:r>
          </a:p>
          <a:p>
            <a:pPr>
              <a:lnSpc>
                <a:spcPct val="200000"/>
              </a:lnSpc>
              <a:spcBef>
                <a:spcPts val="0"/>
              </a:spcBef>
              <a:buNone/>
            </a:pPr>
            <a:r>
              <a:rPr lang="en-GB" sz="2000" dirty="0" smtClean="0">
                <a:latin typeface="Arial" pitchFamily="34" charset="0"/>
                <a:cs typeface="Arial" pitchFamily="34" charset="0"/>
              </a:rPr>
              <a:t>still, the young swallow had been </a:t>
            </a:r>
            <a:r>
              <a:rPr lang="en-GB" sz="2000" dirty="0" smtClean="0">
                <a:latin typeface="Arial" pitchFamily="34" charset="0"/>
                <a:cs typeface="Arial" pitchFamily="34" charset="0"/>
              </a:rPr>
              <a:t>injured</a:t>
            </a:r>
            <a:r>
              <a:rPr lang="en-GB" sz="2000" dirty="0" smtClean="0">
                <a:latin typeface="Arial" pitchFamily="34" charset="0"/>
                <a:cs typeface="Arial" pitchFamily="34" charset="0"/>
              </a:rPr>
              <a:t>.  When it was fleeing, it leg </a:t>
            </a:r>
            <a:r>
              <a:rPr lang="en-GB" sz="2000" dirty="0" smtClean="0">
                <a:latin typeface="Arial" pitchFamily="34" charset="0"/>
                <a:cs typeface="Arial" pitchFamily="34" charset="0"/>
              </a:rPr>
              <a:t>had </a:t>
            </a:r>
          </a:p>
          <a:p>
            <a:pPr>
              <a:lnSpc>
                <a:spcPct val="200000"/>
              </a:lnSpc>
              <a:spcBef>
                <a:spcPts val="0"/>
              </a:spcBef>
              <a:buNone/>
            </a:pPr>
            <a:r>
              <a:rPr lang="en-GB" sz="2000" dirty="0" smtClean="0">
                <a:latin typeface="Arial" pitchFamily="34" charset="0"/>
                <a:cs typeface="Arial" pitchFamily="34" charset="0"/>
              </a:rPr>
              <a:t>got </a:t>
            </a:r>
            <a:r>
              <a:rPr lang="en-GB" sz="2000" dirty="0" smtClean="0">
                <a:latin typeface="Arial" pitchFamily="34" charset="0"/>
                <a:cs typeface="Arial" pitchFamily="34" charset="0"/>
              </a:rPr>
              <a:t> </a:t>
            </a:r>
            <a:r>
              <a:rPr lang="en-GB" sz="2000" dirty="0" smtClean="0">
                <a:latin typeface="Arial" pitchFamily="34" charset="0"/>
                <a:cs typeface="Arial" pitchFamily="34" charset="0"/>
              </a:rPr>
              <a:t>caught </a:t>
            </a:r>
            <a:r>
              <a:rPr lang="en-GB" sz="2000" dirty="0" smtClean="0">
                <a:latin typeface="Arial" pitchFamily="34" charset="0"/>
                <a:cs typeface="Arial" pitchFamily="34" charset="0"/>
              </a:rPr>
              <a:t>in a bamboo blind and it had fallen to the ground.  Seeing this, </a:t>
            </a:r>
          </a:p>
          <a:p>
            <a:pPr>
              <a:lnSpc>
                <a:spcPct val="200000"/>
              </a:lnSpc>
              <a:spcBef>
                <a:spcPts val="0"/>
              </a:spcBef>
              <a:buNone/>
            </a:pPr>
            <a:r>
              <a:rPr lang="en-GB" sz="2000" dirty="0" err="1" smtClean="0">
                <a:latin typeface="Arial" pitchFamily="34" charset="0"/>
                <a:cs typeface="Arial" pitchFamily="34" charset="0"/>
              </a:rPr>
              <a:t>Hŭngbu</a:t>
            </a:r>
            <a:r>
              <a:rPr lang="en-GB" sz="2000" dirty="0" smtClean="0">
                <a:latin typeface="Arial" pitchFamily="34" charset="0"/>
                <a:cs typeface="Arial" pitchFamily="34" charset="0"/>
              </a:rPr>
              <a:t> quickly </a:t>
            </a:r>
            <a:r>
              <a:rPr lang="en-GB" sz="2000" dirty="0" smtClean="0">
                <a:latin typeface="Arial" pitchFamily="34" charset="0"/>
                <a:cs typeface="Arial" pitchFamily="34" charset="0"/>
              </a:rPr>
              <a:t>brought </a:t>
            </a:r>
            <a:r>
              <a:rPr lang="en-GB" sz="2000" dirty="0" smtClean="0">
                <a:latin typeface="Arial" pitchFamily="34" charset="0"/>
                <a:cs typeface="Arial" pitchFamily="34" charset="0"/>
              </a:rPr>
              <a:t>some ointment and rubbed it on the swallow’s </a:t>
            </a:r>
          </a:p>
          <a:p>
            <a:pPr>
              <a:lnSpc>
                <a:spcPct val="200000"/>
              </a:lnSpc>
              <a:spcBef>
                <a:spcPts val="0"/>
              </a:spcBef>
              <a:buNone/>
            </a:pPr>
            <a:r>
              <a:rPr lang="en-GB" sz="2000" dirty="0" smtClean="0">
                <a:latin typeface="Arial" pitchFamily="34" charset="0"/>
                <a:cs typeface="Arial" pitchFamily="34" charset="0"/>
              </a:rPr>
              <a:t>wounded leg. Then, he carefully wrapped some string around it to give it </a:t>
            </a:r>
          </a:p>
          <a:p>
            <a:pPr>
              <a:lnSpc>
                <a:spcPct val="200000"/>
              </a:lnSpc>
              <a:spcBef>
                <a:spcPts val="0"/>
              </a:spcBef>
              <a:buNone/>
            </a:pPr>
            <a:r>
              <a:rPr lang="en-GB" sz="2000" dirty="0" smtClean="0">
                <a:latin typeface="Arial" pitchFamily="34" charset="0"/>
                <a:cs typeface="Arial" pitchFamily="34" charset="0"/>
              </a:rPr>
              <a:t>some support.  The he carefully placed the young swallow back in the </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3</a:t>
            </a:r>
            <a:endParaRPr lang="en-GB" sz="2400" b="1"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925144"/>
          </a:xfrm>
        </p:spPr>
        <p:txBody>
          <a:bodyPr>
            <a:noAutofit/>
          </a:bodyPr>
          <a:lstStyle/>
          <a:p>
            <a:pPr>
              <a:lnSpc>
                <a:spcPct val="200000"/>
              </a:lnSpc>
              <a:spcBef>
                <a:spcPts val="0"/>
              </a:spcBef>
              <a:buNone/>
            </a:pPr>
            <a:r>
              <a:rPr lang="en-GB" sz="2000" dirty="0" smtClean="0">
                <a:latin typeface="Arial" pitchFamily="34" charset="0"/>
                <a:cs typeface="Arial" pitchFamily="34" charset="0"/>
              </a:rPr>
              <a:t>Nest.  In due course, the day came for the swallows to fly south .  </a:t>
            </a:r>
            <a:r>
              <a:rPr lang="en-GB" sz="2000" dirty="0" smtClean="0">
                <a:latin typeface="Arial" pitchFamily="34" charset="0"/>
                <a:cs typeface="Arial" pitchFamily="34" charset="0"/>
              </a:rPr>
              <a:t>The</a:t>
            </a:r>
          </a:p>
          <a:p>
            <a:pPr>
              <a:lnSpc>
                <a:spcPct val="200000"/>
              </a:lnSpc>
              <a:spcBef>
                <a:spcPts val="0"/>
              </a:spcBef>
              <a:buNone/>
            </a:pPr>
            <a:r>
              <a:rPr lang="en-GB" sz="2000" dirty="0" smtClean="0">
                <a:latin typeface="Arial" pitchFamily="34" charset="0"/>
                <a:cs typeface="Arial" pitchFamily="34" charset="0"/>
              </a:rPr>
              <a:t> swallow at </a:t>
            </a:r>
            <a:r>
              <a:rPr lang="en-GB" sz="2000" dirty="0" err="1" smtClean="0">
                <a:latin typeface="Arial" pitchFamily="34" charset="0"/>
                <a:cs typeface="Arial" pitchFamily="34" charset="0"/>
              </a:rPr>
              <a:t>Hŭngbu’s</a:t>
            </a:r>
            <a:r>
              <a:rPr lang="en-GB" sz="2000" dirty="0" smtClean="0">
                <a:latin typeface="Arial" pitchFamily="34" charset="0"/>
                <a:cs typeface="Arial" pitchFamily="34" charset="0"/>
              </a:rPr>
              <a:t> house,  now fully recovered,  flew off in fine </a:t>
            </a:r>
            <a:endParaRPr lang="en-GB" sz="2000" dirty="0" smtClean="0">
              <a:latin typeface="Arial" pitchFamily="34" charset="0"/>
              <a:cs typeface="Arial" pitchFamily="34" charset="0"/>
            </a:endParaRPr>
          </a:p>
          <a:p>
            <a:pPr>
              <a:lnSpc>
                <a:spcPct val="200000"/>
              </a:lnSpc>
              <a:spcBef>
                <a:spcPts val="0"/>
              </a:spcBef>
              <a:buNone/>
            </a:pPr>
            <a:r>
              <a:rPr lang="en-GB" sz="2000" dirty="0" smtClean="0">
                <a:latin typeface="Arial" pitchFamily="34" charset="0"/>
                <a:cs typeface="Arial" pitchFamily="34" charset="0"/>
              </a:rPr>
              <a:t>spirits</a:t>
            </a:r>
            <a:r>
              <a:rPr lang="en-GB" sz="2000" dirty="0" smtClean="0">
                <a:latin typeface="Arial" pitchFamily="34" charset="0"/>
                <a:cs typeface="Arial" pitchFamily="34" charset="0"/>
              </a:rPr>
              <a:t>. In due </a:t>
            </a:r>
            <a:r>
              <a:rPr lang="en-GB" sz="2000" dirty="0" smtClean="0">
                <a:latin typeface="Arial" pitchFamily="34" charset="0"/>
                <a:cs typeface="Arial" pitchFamily="34" charset="0"/>
              </a:rPr>
              <a:t> course</a:t>
            </a:r>
            <a:r>
              <a:rPr lang="en-GB" sz="2000" dirty="0" smtClean="0">
                <a:latin typeface="Arial" pitchFamily="34" charset="0"/>
                <a:cs typeface="Arial" pitchFamily="34" charset="0"/>
              </a:rPr>
              <a:t>, winter passed,  spring came, and it was the third </a:t>
            </a:r>
            <a:endParaRPr lang="en-GB" sz="2000" dirty="0" smtClean="0">
              <a:latin typeface="Arial" pitchFamily="34" charset="0"/>
              <a:cs typeface="Arial" pitchFamily="34" charset="0"/>
            </a:endParaRPr>
          </a:p>
          <a:p>
            <a:pPr>
              <a:lnSpc>
                <a:spcPct val="200000"/>
              </a:lnSpc>
              <a:spcBef>
                <a:spcPts val="0"/>
              </a:spcBef>
              <a:buNone/>
            </a:pPr>
            <a:r>
              <a:rPr lang="en-GB" sz="2000" dirty="0" smtClean="0">
                <a:latin typeface="Arial" pitchFamily="34" charset="0"/>
                <a:cs typeface="Arial" pitchFamily="34" charset="0"/>
              </a:rPr>
              <a:t>day </a:t>
            </a:r>
            <a:r>
              <a:rPr lang="en-GB" sz="2000" dirty="0" smtClean="0">
                <a:latin typeface="Arial" pitchFamily="34" charset="0"/>
                <a:cs typeface="Arial" pitchFamily="34" charset="0"/>
              </a:rPr>
              <a:t>of the third </a:t>
            </a:r>
            <a:r>
              <a:rPr lang="en-GB" sz="2000" dirty="0" smtClean="0">
                <a:latin typeface="Arial" pitchFamily="34" charset="0"/>
                <a:cs typeface="Arial" pitchFamily="34" charset="0"/>
              </a:rPr>
              <a:t>lunar month</a:t>
            </a:r>
            <a:r>
              <a:rPr lang="en-GB" sz="2000" dirty="0" smtClean="0">
                <a:latin typeface="Arial" pitchFamily="34" charset="0"/>
                <a:cs typeface="Arial" pitchFamily="34" charset="0"/>
              </a:rPr>
              <a:t>.  The swallow which </a:t>
            </a:r>
            <a:r>
              <a:rPr lang="en-GB" sz="2000" dirty="0" err="1" smtClean="0">
                <a:latin typeface="Arial" pitchFamily="34" charset="0"/>
                <a:cs typeface="Arial" pitchFamily="34" charset="0"/>
              </a:rPr>
              <a:t>Hŭngbu</a:t>
            </a:r>
            <a:r>
              <a:rPr lang="en-GB" sz="2000" dirty="0" smtClean="0">
                <a:latin typeface="Arial" pitchFamily="34" charset="0"/>
                <a:cs typeface="Arial" pitchFamily="34" charset="0"/>
              </a:rPr>
              <a:t> had helped </a:t>
            </a:r>
            <a:endParaRPr lang="en-GB" sz="2000" dirty="0" smtClean="0">
              <a:latin typeface="Arial" pitchFamily="34" charset="0"/>
              <a:cs typeface="Arial" pitchFamily="34" charset="0"/>
            </a:endParaRPr>
          </a:p>
          <a:p>
            <a:pPr>
              <a:lnSpc>
                <a:spcPct val="200000"/>
              </a:lnSpc>
              <a:spcBef>
                <a:spcPts val="0"/>
              </a:spcBef>
              <a:buNone/>
            </a:pPr>
            <a:r>
              <a:rPr lang="en-GB" sz="2000" dirty="0" smtClean="0">
                <a:latin typeface="Arial" pitchFamily="34" charset="0"/>
                <a:cs typeface="Arial" pitchFamily="34" charset="0"/>
              </a:rPr>
              <a:t>also </a:t>
            </a:r>
            <a:r>
              <a:rPr lang="en-GB" sz="2000" dirty="0" smtClean="0">
                <a:latin typeface="Arial" pitchFamily="34" charset="0"/>
                <a:cs typeface="Arial" pitchFamily="34" charset="0"/>
              </a:rPr>
              <a:t>flew back chirping </a:t>
            </a:r>
            <a:r>
              <a:rPr lang="en-GB" sz="2000" dirty="0" smtClean="0">
                <a:latin typeface="Arial" pitchFamily="34" charset="0"/>
                <a:cs typeface="Arial" pitchFamily="34" charset="0"/>
              </a:rPr>
              <a:t>cheerfully</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Hŭngbu</a:t>
            </a:r>
            <a:r>
              <a:rPr lang="en-GB" sz="2000" dirty="0" smtClean="0">
                <a:latin typeface="Arial" pitchFamily="34" charset="0"/>
                <a:cs typeface="Arial" pitchFamily="34" charset="0"/>
              </a:rPr>
              <a:t> was delighted.  Then the </a:t>
            </a:r>
            <a:endParaRPr lang="en-GB" sz="2000" dirty="0" smtClean="0">
              <a:latin typeface="Arial" pitchFamily="34" charset="0"/>
              <a:cs typeface="Arial" pitchFamily="34" charset="0"/>
            </a:endParaRPr>
          </a:p>
          <a:p>
            <a:pPr>
              <a:lnSpc>
                <a:spcPct val="200000"/>
              </a:lnSpc>
              <a:spcBef>
                <a:spcPts val="0"/>
              </a:spcBef>
              <a:buNone/>
            </a:pPr>
            <a:r>
              <a:rPr lang="en-GB" sz="2000" dirty="0" smtClean="0">
                <a:latin typeface="Arial" pitchFamily="34" charset="0"/>
                <a:cs typeface="Arial" pitchFamily="34" charset="0"/>
              </a:rPr>
              <a:t>swallow </a:t>
            </a:r>
            <a:r>
              <a:rPr lang="en-GB" sz="2000" dirty="0" smtClean="0">
                <a:latin typeface="Arial" pitchFamily="34" charset="0"/>
                <a:cs typeface="Arial" pitchFamily="34" charset="0"/>
              </a:rPr>
              <a:t>dropped a gourd seed on </a:t>
            </a:r>
            <a:r>
              <a:rPr lang="en-GB" sz="2000" dirty="0" smtClean="0">
                <a:latin typeface="Arial" pitchFamily="34" charset="0"/>
                <a:cs typeface="Arial" pitchFamily="34" charset="0"/>
              </a:rPr>
              <a:t> the </a:t>
            </a:r>
            <a:r>
              <a:rPr lang="en-GB" sz="2000" dirty="0" smtClean="0">
                <a:latin typeface="Arial" pitchFamily="34" charset="0"/>
                <a:cs typeface="Arial" pitchFamily="34" charset="0"/>
              </a:rPr>
              <a:t>ground.  Thinking that this was </a:t>
            </a:r>
            <a:endParaRPr lang="en-GB" sz="2000" dirty="0" smtClean="0">
              <a:latin typeface="Arial" pitchFamily="34" charset="0"/>
              <a:cs typeface="Arial" pitchFamily="34" charset="0"/>
            </a:endParaRPr>
          </a:p>
          <a:p>
            <a:pPr>
              <a:lnSpc>
                <a:spcPct val="200000"/>
              </a:lnSpc>
              <a:spcBef>
                <a:spcPts val="0"/>
              </a:spcBef>
              <a:buNone/>
            </a:pPr>
            <a:r>
              <a:rPr lang="en-GB" sz="2000" dirty="0" smtClean="0">
                <a:latin typeface="Arial" pitchFamily="34" charset="0"/>
                <a:cs typeface="Arial" pitchFamily="34" charset="0"/>
              </a:rPr>
              <a:t>strange</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Hŭngbu</a:t>
            </a:r>
            <a:r>
              <a:rPr lang="en-GB" sz="2000" dirty="0" smtClean="0">
                <a:latin typeface="Arial" pitchFamily="34" charset="0"/>
                <a:cs typeface="Arial" pitchFamily="34" charset="0"/>
              </a:rPr>
              <a:t> picked up the seed and </a:t>
            </a:r>
            <a:r>
              <a:rPr lang="en-GB" sz="2000" dirty="0" smtClean="0">
                <a:latin typeface="Arial" pitchFamily="34" charset="0"/>
                <a:cs typeface="Arial" pitchFamily="34" charset="0"/>
              </a:rPr>
              <a:t> planted </a:t>
            </a:r>
            <a:r>
              <a:rPr lang="en-GB" sz="2000" dirty="0" smtClean="0">
                <a:latin typeface="Arial" pitchFamily="34" charset="0"/>
                <a:cs typeface="Arial" pitchFamily="34" charset="0"/>
              </a:rPr>
              <a:t>it in the garden.</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4</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pPr>
              <a:lnSpc>
                <a:spcPct val="200000"/>
              </a:lnSpc>
              <a:spcBef>
                <a:spcPts val="0"/>
              </a:spcBef>
              <a:buNone/>
            </a:pPr>
            <a:r>
              <a:rPr lang="en-GB" sz="2000" dirty="0" smtClean="0">
                <a:latin typeface="Arial" pitchFamily="34" charset="0"/>
                <a:cs typeface="Arial" pitchFamily="34" charset="0"/>
              </a:rPr>
              <a:t>After a few days, the seed began to sprout. The plant began to grow at a </a:t>
            </a:r>
          </a:p>
          <a:p>
            <a:pPr>
              <a:lnSpc>
                <a:spcPct val="200000"/>
              </a:lnSpc>
              <a:spcBef>
                <a:spcPts val="0"/>
              </a:spcBef>
              <a:buNone/>
            </a:pPr>
            <a:r>
              <a:rPr lang="en-GB" sz="2000" dirty="0" smtClean="0">
                <a:latin typeface="Arial" pitchFamily="34" charset="0"/>
                <a:cs typeface="Arial" pitchFamily="34" charset="0"/>
              </a:rPr>
              <a:t>great rate.  It pushed forth leaves and flowers, and eventually it bore five </a:t>
            </a:r>
          </a:p>
          <a:p>
            <a:pPr>
              <a:lnSpc>
                <a:spcPct val="200000"/>
              </a:lnSpc>
              <a:spcBef>
                <a:spcPts val="0"/>
              </a:spcBef>
              <a:buNone/>
            </a:pPr>
            <a:r>
              <a:rPr lang="en-GB" sz="2000" dirty="0" smtClean="0">
                <a:latin typeface="Arial" pitchFamily="34" charset="0"/>
                <a:cs typeface="Arial" pitchFamily="34" charset="0"/>
              </a:rPr>
              <a:t>large gourds.  Realising that they were indeed wondrous gourds, [</a:t>
            </a:r>
            <a:r>
              <a:rPr lang="en-GB" sz="2000" dirty="0" err="1" smtClean="0">
                <a:latin typeface="Arial" pitchFamily="34" charset="0"/>
                <a:cs typeface="Arial" pitchFamily="34" charset="0"/>
              </a:rPr>
              <a:t>Hŭngbu</a:t>
            </a:r>
            <a:r>
              <a:rPr lang="en-GB" sz="2000" dirty="0" smtClean="0">
                <a:latin typeface="Arial" pitchFamily="34" charset="0"/>
                <a:cs typeface="Arial" pitchFamily="34" charset="0"/>
              </a:rPr>
              <a:t>] </a:t>
            </a:r>
          </a:p>
          <a:p>
            <a:pPr>
              <a:lnSpc>
                <a:spcPct val="200000"/>
              </a:lnSpc>
              <a:spcBef>
                <a:spcPts val="0"/>
              </a:spcBef>
              <a:buNone/>
            </a:pPr>
            <a:r>
              <a:rPr lang="en-GB" sz="2000" dirty="0" smtClean="0">
                <a:latin typeface="Arial" pitchFamily="34" charset="0"/>
                <a:cs typeface="Arial" pitchFamily="34" charset="0"/>
              </a:rPr>
              <a:t>consulted with his wife about what thy should o.  ‘Those gourds are many </a:t>
            </a:r>
          </a:p>
          <a:p>
            <a:pPr>
              <a:lnSpc>
                <a:spcPct val="200000"/>
              </a:lnSpc>
              <a:spcBef>
                <a:spcPts val="0"/>
              </a:spcBef>
              <a:buNone/>
            </a:pPr>
            <a:r>
              <a:rPr lang="en-GB" sz="2000" dirty="0" smtClean="0">
                <a:latin typeface="Arial" pitchFamily="34" charset="0"/>
                <a:cs typeface="Arial" pitchFamily="34" charset="0"/>
              </a:rPr>
              <a:t>times larger than regular ones. Maybe we should cut one open to see if</a:t>
            </a:r>
          </a:p>
          <a:p>
            <a:pPr>
              <a:lnSpc>
                <a:spcPct val="200000"/>
              </a:lnSpc>
              <a:spcBef>
                <a:spcPts val="0"/>
              </a:spcBef>
              <a:buNone/>
            </a:pPr>
            <a:r>
              <a:rPr lang="en-GB" sz="2000" dirty="0" smtClean="0">
                <a:latin typeface="Arial" pitchFamily="34" charset="0"/>
                <a:cs typeface="Arial" pitchFamily="34" charset="0"/>
              </a:rPr>
              <a:t>there might be something inside.’  No  sooner had hey cu open the gourd</a:t>
            </a:r>
          </a:p>
          <a:p>
            <a:pPr>
              <a:lnSpc>
                <a:spcPct val="200000"/>
              </a:lnSpc>
              <a:spcBef>
                <a:spcPts val="0"/>
              </a:spcBef>
              <a:buNone/>
            </a:pPr>
            <a:r>
              <a:rPr lang="en-GB" sz="2000" dirty="0" smtClean="0">
                <a:latin typeface="Arial" pitchFamily="34" charset="0"/>
                <a:cs typeface="Arial" pitchFamily="34" charset="0"/>
              </a:rPr>
              <a:t>when rice </a:t>
            </a:r>
            <a:r>
              <a:rPr lang="en-GB" sz="2000" dirty="0" smtClean="0">
                <a:latin typeface="Arial" pitchFamily="34" charset="0"/>
                <a:cs typeface="Arial" pitchFamily="34" charset="0"/>
              </a:rPr>
              <a:t>began </a:t>
            </a:r>
            <a:r>
              <a:rPr lang="en-GB" sz="2000" dirty="0" smtClean="0">
                <a:latin typeface="Arial" pitchFamily="34" charset="0"/>
                <a:cs typeface="Arial" pitchFamily="34" charset="0"/>
              </a:rPr>
              <a:t>to flow out of the gourd.  They filled five huge </a:t>
            </a:r>
          </a:p>
          <a:p>
            <a:pPr>
              <a:lnSpc>
                <a:spcPct val="200000"/>
              </a:lnSpc>
              <a:spcBef>
                <a:spcPts val="0"/>
              </a:spcBef>
              <a:buNone/>
            </a:pPr>
            <a:endParaRPr lang="en-GB" sz="2000" dirty="0" smtClean="0">
              <a:latin typeface="Arial" pitchFamily="34" charset="0"/>
              <a:cs typeface="Arial" pitchFamily="34" charset="0"/>
            </a:endParaRPr>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5</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pPr>
              <a:lnSpc>
                <a:spcPct val="200000"/>
              </a:lnSpc>
              <a:spcBef>
                <a:spcPts val="0"/>
              </a:spcBef>
              <a:buNone/>
            </a:pPr>
            <a:r>
              <a:rPr lang="en-GB" sz="2000" dirty="0" smtClean="0">
                <a:latin typeface="Arial" pitchFamily="34" charset="0"/>
                <a:cs typeface="Arial" pitchFamily="34" charset="0"/>
              </a:rPr>
              <a:t>containers, but there was still lots remaining. They took another gourd</a:t>
            </a:r>
          </a:p>
          <a:p>
            <a:pPr>
              <a:lnSpc>
                <a:spcPct val="200000"/>
              </a:lnSpc>
              <a:spcBef>
                <a:spcPts val="0"/>
              </a:spcBef>
              <a:buNone/>
            </a:pPr>
            <a:r>
              <a:rPr lang="en-GB" sz="2000" dirty="0" smtClean="0">
                <a:latin typeface="Arial" pitchFamily="34" charset="0"/>
                <a:cs typeface="Arial" pitchFamily="34" charset="0"/>
              </a:rPr>
              <a:t>and cut it open. This time, it was gold which flowed out in large </a:t>
            </a:r>
          </a:p>
          <a:p>
            <a:pPr>
              <a:lnSpc>
                <a:spcPct val="200000"/>
              </a:lnSpc>
              <a:spcBef>
                <a:spcPts val="0"/>
              </a:spcBef>
              <a:buNone/>
            </a:pPr>
            <a:r>
              <a:rPr lang="en-GB" sz="2000" dirty="0" smtClean="0">
                <a:latin typeface="Arial" pitchFamily="34" charset="0"/>
                <a:cs typeface="Arial" pitchFamily="34" charset="0"/>
              </a:rPr>
              <a:t>quantities.  </a:t>
            </a:r>
            <a:r>
              <a:rPr lang="en-GB" sz="2000" dirty="0" err="1" smtClean="0">
                <a:latin typeface="Arial" pitchFamily="34" charset="0"/>
                <a:cs typeface="Arial" pitchFamily="34" charset="0"/>
              </a:rPr>
              <a:t>Hŭngbu</a:t>
            </a:r>
            <a:r>
              <a:rPr lang="en-GB" sz="2000" dirty="0" smtClean="0">
                <a:latin typeface="Arial" pitchFamily="34" charset="0"/>
                <a:cs typeface="Arial" pitchFamily="34" charset="0"/>
              </a:rPr>
              <a:t> and his wife danced with glee.  Taking a third </a:t>
            </a:r>
          </a:p>
          <a:p>
            <a:pPr>
              <a:lnSpc>
                <a:spcPct val="200000"/>
              </a:lnSpc>
              <a:spcBef>
                <a:spcPts val="0"/>
              </a:spcBef>
              <a:buNone/>
            </a:pPr>
            <a:r>
              <a:rPr lang="en-GB" sz="2000" dirty="0" smtClean="0">
                <a:latin typeface="Arial" pitchFamily="34" charset="0"/>
                <a:cs typeface="Arial" pitchFamily="34" charset="0"/>
              </a:rPr>
              <a:t>gourd, they cut it open.  This time, a beautiful nymph appeared.  </a:t>
            </a:r>
          </a:p>
          <a:p>
            <a:pPr>
              <a:lnSpc>
                <a:spcPct val="200000"/>
              </a:lnSpc>
              <a:spcBef>
                <a:spcPts val="0"/>
              </a:spcBef>
              <a:buNone/>
            </a:pPr>
            <a:r>
              <a:rPr lang="en-GB" sz="2000" dirty="0" smtClean="0">
                <a:latin typeface="Arial" pitchFamily="34" charset="0"/>
                <a:cs typeface="Arial" pitchFamily="34" charset="0"/>
              </a:rPr>
              <a:t>Looking at the two remaining gourds, she said, ‘Come out!  Come out </a:t>
            </a:r>
          </a:p>
          <a:p>
            <a:pPr>
              <a:lnSpc>
                <a:spcPct val="200000"/>
              </a:lnSpc>
              <a:spcBef>
                <a:spcPts val="0"/>
              </a:spcBef>
              <a:buNone/>
            </a:pPr>
            <a:r>
              <a:rPr lang="en-GB" sz="2000" dirty="0" smtClean="0">
                <a:latin typeface="Arial" pitchFamily="34" charset="0"/>
                <a:cs typeface="Arial" pitchFamily="34" charset="0"/>
              </a:rPr>
              <a:t>red and blue bottles!  Come out!’  With that, one of the gourds rolled</a:t>
            </a:r>
          </a:p>
          <a:p>
            <a:pPr>
              <a:lnSpc>
                <a:spcPct val="200000"/>
              </a:lnSpc>
              <a:spcBef>
                <a:spcPts val="0"/>
              </a:spcBef>
              <a:buNone/>
            </a:pPr>
            <a:r>
              <a:rPr lang="en-GB" sz="2000" dirty="0" smtClean="0">
                <a:latin typeface="Arial" pitchFamily="34" charset="0"/>
                <a:cs typeface="Arial" pitchFamily="34" charset="0"/>
              </a:rPr>
              <a:t>over by itself and split itself in two.  A red bottle appeared from the</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6</a:t>
            </a:r>
            <a:endParaRPr lang="en-GB" sz="2400" b="1"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pPr>
              <a:lnSpc>
                <a:spcPct val="200000"/>
              </a:lnSpc>
              <a:spcBef>
                <a:spcPts val="0"/>
              </a:spcBef>
              <a:buNone/>
            </a:pPr>
            <a:r>
              <a:rPr lang="en-GB" sz="2200" dirty="0" smtClean="0">
                <a:latin typeface="Arial" pitchFamily="34" charset="0"/>
                <a:cs typeface="Arial" pitchFamily="34" charset="0"/>
              </a:rPr>
              <a:t>centre of the gourd and announced, ‘Here I am!’  Then in the same</a:t>
            </a:r>
          </a:p>
          <a:p>
            <a:pPr>
              <a:lnSpc>
                <a:spcPct val="200000"/>
              </a:lnSpc>
              <a:spcBef>
                <a:spcPts val="0"/>
              </a:spcBef>
              <a:buNone/>
            </a:pPr>
            <a:r>
              <a:rPr lang="en-GB" sz="2200" dirty="0" smtClean="0">
                <a:latin typeface="Arial" pitchFamily="34" charset="0"/>
                <a:cs typeface="Arial" pitchFamily="34" charset="0"/>
              </a:rPr>
              <a:t>fashion, the other gourd opened and a blue bottle appeared. Then the </a:t>
            </a:r>
          </a:p>
          <a:p>
            <a:pPr>
              <a:lnSpc>
                <a:spcPct val="200000"/>
              </a:lnSpc>
              <a:spcBef>
                <a:spcPts val="0"/>
              </a:spcBef>
              <a:buNone/>
            </a:pPr>
            <a:r>
              <a:rPr lang="en-GB" sz="2200" dirty="0" smtClean="0">
                <a:latin typeface="Arial" pitchFamily="34" charset="0"/>
                <a:cs typeface="Arial" pitchFamily="34" charset="0"/>
              </a:rPr>
              <a:t>nymph said, ‘Now you must build a huge mansion here.’  No sooner </a:t>
            </a:r>
          </a:p>
          <a:p>
            <a:pPr>
              <a:lnSpc>
                <a:spcPct val="200000"/>
              </a:lnSpc>
              <a:spcBef>
                <a:spcPts val="0"/>
              </a:spcBef>
              <a:buNone/>
            </a:pPr>
            <a:r>
              <a:rPr lang="en-GB" sz="2200" dirty="0" smtClean="0">
                <a:latin typeface="Arial" pitchFamily="34" charset="0"/>
                <a:cs typeface="Arial" pitchFamily="34" charset="0"/>
              </a:rPr>
              <a:t>had she said this, when out from the blue bottle came a number of </a:t>
            </a:r>
          </a:p>
          <a:p>
            <a:pPr>
              <a:lnSpc>
                <a:spcPct val="200000"/>
              </a:lnSpc>
              <a:spcBef>
                <a:spcPts val="0"/>
              </a:spcBef>
              <a:buNone/>
            </a:pPr>
            <a:r>
              <a:rPr lang="en-GB" sz="2200" dirty="0" smtClean="0">
                <a:latin typeface="Arial" pitchFamily="34" charset="0"/>
                <a:cs typeface="Arial" pitchFamily="34" charset="0"/>
              </a:rPr>
              <a:t>carpenters.  Then from the red bottle out came a large quantity of </a:t>
            </a:r>
          </a:p>
          <a:p>
            <a:pPr>
              <a:lnSpc>
                <a:spcPct val="200000"/>
              </a:lnSpc>
              <a:spcBef>
                <a:spcPts val="0"/>
              </a:spcBef>
              <a:buNone/>
            </a:pPr>
            <a:r>
              <a:rPr lang="en-GB" sz="2200" dirty="0" smtClean="0">
                <a:latin typeface="Arial" pitchFamily="34" charset="0"/>
                <a:cs typeface="Arial" pitchFamily="34" charset="0"/>
              </a:rPr>
              <a:t>timber.  In no time, [the carpenters] built a splendid house.  Then </a:t>
            </a:r>
          </a:p>
          <a:p>
            <a:pPr>
              <a:lnSpc>
                <a:spcPct val="200000"/>
              </a:lnSpc>
              <a:spcBef>
                <a:spcPts val="0"/>
              </a:spcBef>
              <a:buNone/>
            </a:pPr>
            <a:r>
              <a:rPr lang="en-GB" sz="2200" dirty="0" smtClean="0">
                <a:latin typeface="Arial" pitchFamily="34" charset="0"/>
                <a:cs typeface="Arial" pitchFamily="34" charset="0"/>
              </a:rPr>
              <a:t>everyone returned to [their places].  The nymph disappeared in a puff of</a:t>
            </a:r>
          </a:p>
          <a:p>
            <a:pPr>
              <a:lnSpc>
                <a:spcPct val="200000"/>
              </a:lnSpc>
              <a:spcBef>
                <a:spcPts val="0"/>
              </a:spcBef>
              <a:buNone/>
            </a:pPr>
            <a:r>
              <a:rPr lang="en-GB" sz="2200" dirty="0" smtClean="0">
                <a:latin typeface="Arial" pitchFamily="34" charset="0"/>
                <a:cs typeface="Arial" pitchFamily="34" charset="0"/>
              </a:rPr>
              <a:t>white smoke into the blue bottle.</a:t>
            </a:r>
          </a:p>
          <a:p>
            <a:pPr>
              <a:lnSpc>
                <a:spcPct val="200000"/>
              </a:lnSpc>
              <a:spcBef>
                <a:spcPts val="0"/>
              </a:spcBef>
              <a:buNone/>
            </a:pPr>
            <a:endParaRPr lang="en-GB" sz="2000" dirty="0" smtClean="0">
              <a:latin typeface="Arial" pitchFamily="34" charset="0"/>
              <a:cs typeface="Arial" pitchFamily="34" charset="0"/>
            </a:endParaRPr>
          </a:p>
          <a:p>
            <a:pPr>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7</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pPr>
              <a:lnSpc>
                <a:spcPct val="200000"/>
              </a:lnSpc>
              <a:spcBef>
                <a:spcPts val="0"/>
              </a:spcBef>
              <a:buNone/>
            </a:pPr>
            <a:r>
              <a:rPr lang="en-GB" sz="2000" dirty="0" smtClean="0">
                <a:latin typeface="Arial" pitchFamily="34" charset="0"/>
                <a:cs typeface="Arial" pitchFamily="34" charset="0"/>
              </a:rPr>
              <a:t>After that, </a:t>
            </a:r>
            <a:r>
              <a:rPr lang="en-GB" sz="2000" dirty="0" err="1" smtClean="0">
                <a:latin typeface="Arial" pitchFamily="34" charset="0"/>
                <a:cs typeface="Arial" pitchFamily="34" charset="0"/>
              </a:rPr>
              <a:t>Hŭngbu</a:t>
            </a:r>
            <a:r>
              <a:rPr lang="en-GB" sz="2000" dirty="0" smtClean="0">
                <a:latin typeface="Arial" pitchFamily="34" charset="0"/>
                <a:cs typeface="Arial" pitchFamily="34" charset="0"/>
              </a:rPr>
              <a:t> became a man of wealth.  He and his family lived</a:t>
            </a:r>
          </a:p>
          <a:p>
            <a:pPr>
              <a:lnSpc>
                <a:spcPct val="200000"/>
              </a:lnSpc>
              <a:spcBef>
                <a:spcPts val="0"/>
              </a:spcBef>
              <a:buNone/>
            </a:pPr>
            <a:r>
              <a:rPr lang="en-GB" sz="2000" dirty="0" smtClean="0">
                <a:latin typeface="Arial" pitchFamily="34" charset="0"/>
                <a:cs typeface="Arial" pitchFamily="34" charset="0"/>
              </a:rPr>
              <a:t>happily and wanted for nothing.  However, when his elder brother </a:t>
            </a:r>
            <a:r>
              <a:rPr lang="en-GB" sz="2000" dirty="0" err="1" smtClean="0">
                <a:latin typeface="Arial" pitchFamily="34" charset="0"/>
                <a:cs typeface="Arial" pitchFamily="34" charset="0"/>
              </a:rPr>
              <a:t>Nŏlbu</a:t>
            </a:r>
            <a:r>
              <a:rPr lang="en-GB" sz="2000" dirty="0" smtClean="0">
                <a:latin typeface="Arial" pitchFamily="34" charset="0"/>
                <a:cs typeface="Arial" pitchFamily="34" charset="0"/>
              </a:rPr>
              <a:t> </a:t>
            </a:r>
          </a:p>
          <a:p>
            <a:pPr>
              <a:lnSpc>
                <a:spcPct val="200000"/>
              </a:lnSpc>
              <a:spcBef>
                <a:spcPts val="0"/>
              </a:spcBef>
              <a:buNone/>
            </a:pPr>
            <a:r>
              <a:rPr lang="en-GB" sz="2000" dirty="0" smtClean="0">
                <a:latin typeface="Arial" pitchFamily="34" charset="0"/>
                <a:cs typeface="Arial" pitchFamily="34" charset="0"/>
              </a:rPr>
              <a:t>heard the news, he came immediately to </a:t>
            </a:r>
            <a:r>
              <a:rPr lang="en-GB" sz="2000" dirty="0" err="1" smtClean="0">
                <a:latin typeface="Arial" pitchFamily="34" charset="0"/>
                <a:cs typeface="Arial" pitchFamily="34" charset="0"/>
              </a:rPr>
              <a:t>Hŭngbu’s</a:t>
            </a:r>
            <a:r>
              <a:rPr lang="en-GB" sz="2000" dirty="0" smtClean="0">
                <a:latin typeface="Arial" pitchFamily="34" charset="0"/>
                <a:cs typeface="Arial" pitchFamily="34" charset="0"/>
              </a:rPr>
              <a:t> house.   He</a:t>
            </a:r>
          </a:p>
          <a:p>
            <a:pPr>
              <a:lnSpc>
                <a:spcPct val="200000"/>
              </a:lnSpc>
              <a:spcBef>
                <a:spcPts val="0"/>
              </a:spcBef>
              <a:buNone/>
            </a:pPr>
            <a:r>
              <a:rPr lang="en-GB" sz="2000" dirty="0" smtClean="0">
                <a:latin typeface="Arial" pitchFamily="34" charset="0"/>
                <a:cs typeface="Arial" pitchFamily="34" charset="0"/>
              </a:rPr>
              <a:t>demanded to be told how his younger brother had managed to become</a:t>
            </a:r>
          </a:p>
          <a:p>
            <a:pPr>
              <a:lnSpc>
                <a:spcPct val="200000"/>
              </a:lnSpc>
              <a:spcBef>
                <a:spcPts val="0"/>
              </a:spcBef>
              <a:buNone/>
            </a:pPr>
            <a:r>
              <a:rPr lang="en-GB" sz="2000" dirty="0" smtClean="0">
                <a:latin typeface="Arial" pitchFamily="34" charset="0"/>
                <a:cs typeface="Arial" pitchFamily="34" charset="0"/>
              </a:rPr>
              <a:t>so rich in such a short  span of time.  ‘Hey, you!  How on earth did you </a:t>
            </a:r>
          </a:p>
          <a:p>
            <a:pPr>
              <a:lnSpc>
                <a:spcPct val="200000"/>
              </a:lnSpc>
              <a:spcBef>
                <a:spcPts val="0"/>
              </a:spcBef>
              <a:buNone/>
            </a:pPr>
            <a:r>
              <a:rPr lang="en-GB" sz="2000" dirty="0" smtClean="0">
                <a:latin typeface="Arial" pitchFamily="34" charset="0"/>
                <a:cs typeface="Arial" pitchFamily="34" charset="0"/>
              </a:rPr>
              <a:t>do it?  It’s a miracle. Tell me now how you did it’.  </a:t>
            </a:r>
            <a:r>
              <a:rPr lang="en-GB" sz="2000" dirty="0" err="1" smtClean="0">
                <a:latin typeface="Arial" pitchFamily="34" charset="0"/>
                <a:cs typeface="Arial" pitchFamily="34" charset="0"/>
              </a:rPr>
              <a:t>Hŭngbu</a:t>
            </a:r>
            <a:r>
              <a:rPr lang="en-GB" sz="2000" dirty="0" smtClean="0">
                <a:latin typeface="Arial" pitchFamily="34" charset="0"/>
                <a:cs typeface="Arial" pitchFamily="34" charset="0"/>
              </a:rPr>
              <a:t> told him all </a:t>
            </a:r>
          </a:p>
          <a:p>
            <a:pPr>
              <a:lnSpc>
                <a:spcPct val="200000"/>
              </a:lnSpc>
              <a:spcBef>
                <a:spcPts val="0"/>
              </a:spcBef>
              <a:buNone/>
            </a:pPr>
            <a:r>
              <a:rPr lang="en-GB" sz="2000" dirty="0" smtClean="0">
                <a:latin typeface="Arial" pitchFamily="34" charset="0"/>
                <a:cs typeface="Arial" pitchFamily="34" charset="0"/>
              </a:rPr>
              <a:t>about the injured swallow and what  had happened afterwards.  </a:t>
            </a:r>
          </a:p>
          <a:p>
            <a:pPr>
              <a:lnSpc>
                <a:spcPct val="200000"/>
              </a:lnSpc>
              <a:spcBef>
                <a:spcPts val="0"/>
              </a:spcBef>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8</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nSpc>
                <a:spcPct val="200000"/>
              </a:lnSpc>
              <a:spcBef>
                <a:spcPts val="0"/>
              </a:spcBef>
              <a:buNone/>
            </a:pPr>
            <a:r>
              <a:rPr lang="en-GB" sz="2000" dirty="0" smtClean="0">
                <a:latin typeface="Arial" pitchFamily="34" charset="0"/>
                <a:cs typeface="Arial" pitchFamily="34" charset="0"/>
              </a:rPr>
              <a:t>Hearing that story, </a:t>
            </a:r>
            <a:r>
              <a:rPr lang="en-GB" sz="2000" dirty="0" err="1" smtClean="0">
                <a:latin typeface="Arial" pitchFamily="34" charset="0"/>
                <a:cs typeface="Arial" pitchFamily="34" charset="0"/>
              </a:rPr>
              <a:t>Nŏlbu</a:t>
            </a:r>
            <a:r>
              <a:rPr lang="en-GB" sz="2000" dirty="0" smtClean="0">
                <a:latin typeface="Arial" pitchFamily="34" charset="0"/>
                <a:cs typeface="Arial" pitchFamily="34" charset="0"/>
              </a:rPr>
              <a:t> went home and decided that he too would</a:t>
            </a:r>
          </a:p>
          <a:p>
            <a:pPr>
              <a:lnSpc>
                <a:spcPct val="200000"/>
              </a:lnSpc>
              <a:spcBef>
                <a:spcPts val="0"/>
              </a:spcBef>
              <a:buNone/>
            </a:pPr>
            <a:r>
              <a:rPr lang="en-GB" sz="2000" dirty="0" smtClean="0">
                <a:latin typeface="Arial" pitchFamily="34" charset="0"/>
                <a:cs typeface="Arial" pitchFamily="34" charset="0"/>
              </a:rPr>
              <a:t>gain great wealth. So, he immediately built a swallow’s nest and waited </a:t>
            </a:r>
          </a:p>
          <a:p>
            <a:pPr>
              <a:lnSpc>
                <a:spcPct val="200000"/>
              </a:lnSpc>
              <a:spcBef>
                <a:spcPts val="0"/>
              </a:spcBef>
              <a:buNone/>
            </a:pPr>
            <a:r>
              <a:rPr lang="en-GB" sz="2000" dirty="0" smtClean="0">
                <a:latin typeface="Arial" pitchFamily="34" charset="0"/>
                <a:cs typeface="Arial" pitchFamily="34" charset="0"/>
              </a:rPr>
              <a:t>for a swallow to come and make its home there.  Then it happened that </a:t>
            </a:r>
          </a:p>
          <a:p>
            <a:pPr>
              <a:lnSpc>
                <a:spcPct val="200000"/>
              </a:lnSpc>
              <a:spcBef>
                <a:spcPts val="0"/>
              </a:spcBef>
              <a:buNone/>
            </a:pPr>
            <a:r>
              <a:rPr lang="en-GB" sz="2000" dirty="0" smtClean="0">
                <a:latin typeface="Arial" pitchFamily="34" charset="0"/>
                <a:cs typeface="Arial" pitchFamily="34" charset="0"/>
              </a:rPr>
              <a:t>one unfortunate swallow did come and hatched some baby swallows </a:t>
            </a:r>
          </a:p>
          <a:p>
            <a:pPr>
              <a:lnSpc>
                <a:spcPct val="200000"/>
              </a:lnSpc>
              <a:spcBef>
                <a:spcPts val="0"/>
              </a:spcBef>
              <a:buNone/>
            </a:pPr>
            <a:r>
              <a:rPr lang="en-GB" sz="2000" dirty="0" smtClean="0">
                <a:latin typeface="Arial" pitchFamily="34" charset="0"/>
                <a:cs typeface="Arial" pitchFamily="34" charset="0"/>
              </a:rPr>
              <a:t>there.  In due course,  </a:t>
            </a:r>
            <a:r>
              <a:rPr lang="en-GB" sz="2000" dirty="0" err="1" smtClean="0">
                <a:latin typeface="Arial" pitchFamily="34" charset="0"/>
                <a:cs typeface="Arial" pitchFamily="34" charset="0"/>
              </a:rPr>
              <a:t>Nŏlbu</a:t>
            </a:r>
            <a:r>
              <a:rPr lang="en-GB" sz="2000" dirty="0" smtClean="0">
                <a:latin typeface="Arial" pitchFamily="34" charset="0"/>
                <a:cs typeface="Arial" pitchFamily="34" charset="0"/>
              </a:rPr>
              <a:t> threw one of the swallows from the nest </a:t>
            </a:r>
          </a:p>
          <a:p>
            <a:pPr>
              <a:lnSpc>
                <a:spcPct val="200000"/>
              </a:lnSpc>
              <a:spcBef>
                <a:spcPts val="0"/>
              </a:spcBef>
              <a:buNone/>
            </a:pPr>
            <a:r>
              <a:rPr lang="en-GB" sz="2000" dirty="0" smtClean="0">
                <a:latin typeface="Arial" pitchFamily="34" charset="0"/>
                <a:cs typeface="Arial" pitchFamily="34" charset="0"/>
              </a:rPr>
              <a:t>and broke its leg.  Then he rubbed some ointment on the injured leg, </a:t>
            </a:r>
          </a:p>
          <a:p>
            <a:pPr>
              <a:lnSpc>
                <a:spcPct val="200000"/>
              </a:lnSpc>
              <a:spcBef>
                <a:spcPts val="0"/>
              </a:spcBef>
              <a:buNone/>
            </a:pPr>
            <a:r>
              <a:rPr lang="en-GB" sz="2000" dirty="0" smtClean="0">
                <a:latin typeface="Arial" pitchFamily="34" charset="0"/>
                <a:cs typeface="Arial" pitchFamily="34" charset="0"/>
              </a:rPr>
              <a:t>wrapped it up with string, and placed the bird back in its nest.    </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r>
              <a:rPr lang="en-GB" sz="2400" b="1" dirty="0" smtClean="0">
                <a:latin typeface="Arial" pitchFamily="34" charset="0"/>
                <a:cs typeface="Arial" pitchFamily="34" charset="0"/>
              </a:rPr>
              <a:t>William R. </a:t>
            </a:r>
            <a:r>
              <a:rPr lang="en-GB" sz="2400" b="1" dirty="0" err="1" smtClean="0">
                <a:latin typeface="Arial" pitchFamily="34" charset="0"/>
                <a:cs typeface="Arial" pitchFamily="34" charset="0"/>
              </a:rPr>
              <a:t>Bascom</a:t>
            </a:r>
            <a:r>
              <a:rPr lang="en-GB" sz="2400" b="1" dirty="0" smtClean="0">
                <a:latin typeface="Arial" pitchFamily="34" charset="0"/>
                <a:cs typeface="Arial" pitchFamily="34" charset="0"/>
              </a:rPr>
              <a:t>  (1912 – 1981)</a:t>
            </a:r>
            <a:br>
              <a:rPr lang="en-GB" sz="2400" b="1" dirty="0" smtClean="0">
                <a:latin typeface="Arial" pitchFamily="34" charset="0"/>
                <a:cs typeface="Arial" pitchFamily="34" charset="0"/>
              </a:rPr>
            </a:br>
            <a:r>
              <a:rPr lang="en-GB" sz="2400" b="1" dirty="0" smtClean="0">
                <a:latin typeface="Arial" pitchFamily="34" charset="0"/>
                <a:cs typeface="Arial" pitchFamily="34" charset="0"/>
              </a:rPr>
              <a:t/>
            </a:r>
            <a:br>
              <a:rPr lang="en-GB" sz="2400" b="1" dirty="0" smtClean="0">
                <a:latin typeface="Arial" pitchFamily="34" charset="0"/>
                <a:cs typeface="Arial" pitchFamily="34" charset="0"/>
              </a:rPr>
            </a:br>
            <a:r>
              <a:rPr lang="en-GB" sz="2400" b="1" dirty="0" smtClean="0">
                <a:latin typeface="Arial" pitchFamily="34" charset="0"/>
                <a:cs typeface="Arial" pitchFamily="34" charset="0"/>
              </a:rPr>
              <a:t>‘</a:t>
            </a:r>
            <a:r>
              <a:rPr lang="en-GB" sz="2400" dirty="0" smtClean="0">
                <a:latin typeface="Arial" pitchFamily="34" charset="0"/>
                <a:cs typeface="Arial" pitchFamily="34" charset="0"/>
              </a:rPr>
              <a:t>The Four Functions of Folklore’</a:t>
            </a:r>
            <a:r>
              <a:rPr lang="en-GB" sz="2000" dirty="0" smtClean="0">
                <a:latin typeface="Arial" pitchFamily="34" charset="0"/>
                <a:cs typeface="Arial" pitchFamily="34" charset="0"/>
              </a:rPr>
              <a:t/>
            </a:r>
            <a:br>
              <a:rPr lang="en-GB" sz="2000" dirty="0" smtClean="0">
                <a:latin typeface="Arial" pitchFamily="34" charset="0"/>
                <a:cs typeface="Arial" pitchFamily="34" charset="0"/>
              </a:rPr>
            </a:br>
            <a:r>
              <a:rPr lang="en-GB" sz="2000" i="1" dirty="0" smtClean="0">
                <a:latin typeface="Arial" pitchFamily="34" charset="0"/>
                <a:cs typeface="Arial" pitchFamily="34" charset="0"/>
              </a:rPr>
              <a:t>Journal of American Folklore</a:t>
            </a:r>
            <a:r>
              <a:rPr lang="en-GB" sz="2000" dirty="0" smtClean="0">
                <a:latin typeface="Arial" pitchFamily="34" charset="0"/>
                <a:cs typeface="Arial" pitchFamily="34" charset="0"/>
              </a:rPr>
              <a:t> v. 67 (1954),  pp. 333-349.</a:t>
            </a:r>
            <a:r>
              <a:rPr lang="en-GB" sz="2400" dirty="0" smtClean="0">
                <a:latin typeface="Arial" pitchFamily="34" charset="0"/>
                <a:cs typeface="Arial" pitchFamily="34" charset="0"/>
              </a:rPr>
              <a:t/>
            </a:r>
            <a:br>
              <a:rPr lang="en-GB" sz="2400" dirty="0" smtClean="0">
                <a:latin typeface="Arial" pitchFamily="34" charset="0"/>
                <a:cs typeface="Arial" pitchFamily="34" charset="0"/>
              </a:rPr>
            </a:br>
            <a:r>
              <a:rPr lang="en-GB" sz="2400" dirty="0" smtClean="0">
                <a:latin typeface="Arial" pitchFamily="34" charset="0"/>
                <a:cs typeface="Arial" pitchFamily="34" charset="0"/>
              </a:rPr>
              <a:t/>
            </a:r>
            <a:br>
              <a:rPr lang="en-GB" sz="2400" dirty="0" smtClean="0">
                <a:latin typeface="Arial" pitchFamily="34" charset="0"/>
                <a:cs typeface="Arial" pitchFamily="34" charset="0"/>
              </a:rPr>
            </a:br>
            <a:r>
              <a:rPr lang="en-GB" sz="2000" dirty="0" smtClean="0">
                <a:latin typeface="Arial" pitchFamily="34" charset="0"/>
                <a:cs typeface="Arial" pitchFamily="34" charset="0"/>
              </a:rPr>
              <a:t>1.   Amusement / Entertainment.</a:t>
            </a:r>
            <a:br>
              <a:rPr lang="en-GB" sz="2000" dirty="0" smtClean="0">
                <a:latin typeface="Arial" pitchFamily="34" charset="0"/>
                <a:cs typeface="Arial" pitchFamily="34" charset="0"/>
              </a:rPr>
            </a:br>
            <a:r>
              <a:rPr lang="en-GB" sz="2000" dirty="0" smtClean="0">
                <a:latin typeface="Arial" pitchFamily="34" charset="0"/>
                <a:cs typeface="Arial" pitchFamily="34" charset="0"/>
              </a:rPr>
              <a:t/>
            </a:r>
            <a:br>
              <a:rPr lang="en-GB" sz="2000" dirty="0" smtClean="0">
                <a:latin typeface="Arial" pitchFamily="34" charset="0"/>
                <a:cs typeface="Arial" pitchFamily="34" charset="0"/>
              </a:rPr>
            </a:br>
            <a:r>
              <a:rPr lang="en-GB" sz="2000" dirty="0" smtClean="0">
                <a:latin typeface="Arial" pitchFamily="34" charset="0"/>
                <a:cs typeface="Arial" pitchFamily="34" charset="0"/>
              </a:rPr>
              <a:t>2.  Validation of Cultural Values.</a:t>
            </a:r>
            <a:br>
              <a:rPr lang="en-GB" sz="2000" dirty="0" smtClean="0">
                <a:latin typeface="Arial" pitchFamily="34" charset="0"/>
                <a:cs typeface="Arial" pitchFamily="34" charset="0"/>
              </a:rPr>
            </a:br>
            <a:r>
              <a:rPr lang="en-GB" sz="2000" dirty="0" smtClean="0">
                <a:latin typeface="Arial" pitchFamily="34" charset="0"/>
                <a:cs typeface="Arial" pitchFamily="34" charset="0"/>
              </a:rPr>
              <a:t/>
            </a:r>
            <a:br>
              <a:rPr lang="en-GB" sz="2000" dirty="0" smtClean="0">
                <a:latin typeface="Arial" pitchFamily="34" charset="0"/>
                <a:cs typeface="Arial" pitchFamily="34" charset="0"/>
              </a:rPr>
            </a:br>
            <a:r>
              <a:rPr lang="en-GB" sz="2000" dirty="0" smtClean="0">
                <a:latin typeface="Arial" pitchFamily="34" charset="0"/>
                <a:cs typeface="Arial" pitchFamily="34" charset="0"/>
              </a:rPr>
              <a:t>3.  Education of the Hearer.</a:t>
            </a:r>
            <a:br>
              <a:rPr lang="en-GB" sz="2000" dirty="0" smtClean="0">
                <a:latin typeface="Arial" pitchFamily="34" charset="0"/>
                <a:cs typeface="Arial" pitchFamily="34" charset="0"/>
              </a:rPr>
            </a:br>
            <a:r>
              <a:rPr lang="en-GB" sz="2000" dirty="0" smtClean="0">
                <a:latin typeface="Arial" pitchFamily="34" charset="0"/>
                <a:cs typeface="Arial" pitchFamily="34" charset="0"/>
              </a:rPr>
              <a:t/>
            </a:r>
            <a:br>
              <a:rPr lang="en-GB" sz="2000" dirty="0" smtClean="0">
                <a:latin typeface="Arial" pitchFamily="34" charset="0"/>
                <a:cs typeface="Arial" pitchFamily="34" charset="0"/>
              </a:rPr>
            </a:br>
            <a:r>
              <a:rPr lang="en-GB" sz="2000" dirty="0" smtClean="0">
                <a:latin typeface="Arial" pitchFamily="34" charset="0"/>
                <a:cs typeface="Arial" pitchFamily="34" charset="0"/>
              </a:rPr>
              <a:t>4.  Conformity to Cultural Norms and Patterns of Behaviour.</a:t>
            </a:r>
            <a:br>
              <a:rPr lang="en-GB" sz="2000" dirty="0" smtClean="0">
                <a:latin typeface="Arial" pitchFamily="34" charset="0"/>
                <a:cs typeface="Arial" pitchFamily="34" charset="0"/>
              </a:rPr>
            </a:br>
            <a:r>
              <a:rPr lang="en-GB" sz="2000" dirty="0">
                <a:latin typeface="Arial" pitchFamily="34" charset="0"/>
                <a:cs typeface="Arial" pitchFamily="34" charset="0"/>
              </a:rPr>
              <a:t/>
            </a:r>
            <a:br>
              <a:rPr lang="en-GB" sz="2000" dirty="0">
                <a:latin typeface="Arial" pitchFamily="34" charset="0"/>
                <a:cs typeface="Arial" pitchFamily="34" charset="0"/>
              </a:rPr>
            </a:br>
            <a:r>
              <a:rPr lang="en-GB" sz="2000" dirty="0" smtClean="0">
                <a:latin typeface="Arial" pitchFamily="34" charset="0"/>
                <a:cs typeface="Arial" pitchFamily="34" charset="0"/>
              </a:rPr>
              <a:t>[5.   Social Criticism.]  </a:t>
            </a:r>
            <a:br>
              <a:rPr lang="en-GB" sz="2000" dirty="0" smtClean="0">
                <a:latin typeface="Arial" pitchFamily="34" charset="0"/>
                <a:cs typeface="Arial" pitchFamily="34" charset="0"/>
              </a:rPr>
            </a:br>
            <a:r>
              <a:rPr lang="en-GB" sz="2000" dirty="0" smtClean="0">
                <a:latin typeface="Arial" pitchFamily="34" charset="0"/>
                <a:cs typeface="Arial" pitchFamily="34" charset="0"/>
              </a:rPr>
              <a:t/>
            </a:r>
            <a:br>
              <a:rPr lang="en-GB" sz="2000" dirty="0" smtClean="0">
                <a:latin typeface="Arial" pitchFamily="34" charset="0"/>
                <a:cs typeface="Arial" pitchFamily="34" charset="0"/>
              </a:rPr>
            </a:br>
            <a:r>
              <a:rPr lang="en-GB" sz="1000" dirty="0" smtClean="0">
                <a:latin typeface="Arial" pitchFamily="34" charset="0"/>
                <a:cs typeface="Arial" pitchFamily="34" charset="0"/>
              </a:rPr>
              <a:t>See James H. Grayson, ‘</a:t>
            </a:r>
            <a:r>
              <a:rPr lang="en-US" sz="1000" i="1" dirty="0" smtClean="0">
                <a:latin typeface="Arial" pitchFamily="34" charset="0"/>
                <a:cs typeface="Arial" pitchFamily="34" charset="0"/>
              </a:rPr>
              <a:t>They First Saw a Mirror</a:t>
            </a:r>
            <a:r>
              <a:rPr lang="en-US" sz="1000" dirty="0" smtClean="0">
                <a:latin typeface="Arial" pitchFamily="34" charset="0"/>
                <a:cs typeface="Arial" pitchFamily="34" charset="0"/>
              </a:rPr>
              <a:t>:  A Korean Folktale as a Form of Social Criticism’,  </a:t>
            </a:r>
            <a:br>
              <a:rPr lang="en-US" sz="1000" dirty="0" smtClean="0">
                <a:latin typeface="Arial" pitchFamily="34" charset="0"/>
                <a:cs typeface="Arial" pitchFamily="34" charset="0"/>
              </a:rPr>
            </a:br>
            <a:r>
              <a:rPr lang="en-US" sz="1000" i="1" dirty="0" smtClean="0">
                <a:latin typeface="Arial" pitchFamily="34" charset="0"/>
                <a:cs typeface="Arial" pitchFamily="34" charset="0"/>
              </a:rPr>
              <a:t>Journal of the Royal Asiatic Society</a:t>
            </a:r>
            <a:r>
              <a:rPr lang="en-US" sz="1000" dirty="0" smtClean="0">
                <a:latin typeface="Arial" pitchFamily="34" charset="0"/>
                <a:cs typeface="Arial" pitchFamily="34" charset="0"/>
              </a:rPr>
              <a:t> Third Series v. 16 (2006), pp. 1-17.</a:t>
            </a:r>
            <a:endParaRPr lang="en-GB" sz="1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9</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pPr marL="0">
              <a:lnSpc>
                <a:spcPct val="200000"/>
              </a:lnSpc>
              <a:spcBef>
                <a:spcPts val="0"/>
              </a:spcBef>
              <a:buNone/>
            </a:pPr>
            <a:r>
              <a:rPr lang="en-GB" sz="2000" dirty="0" smtClean="0">
                <a:latin typeface="Arial" pitchFamily="34" charset="0"/>
                <a:cs typeface="Arial" pitchFamily="34" charset="0"/>
              </a:rPr>
              <a:t>Winter passed and </a:t>
            </a:r>
            <a:r>
              <a:rPr lang="en-GB" sz="2000" dirty="0" err="1" smtClean="0">
                <a:latin typeface="Arial" pitchFamily="34" charset="0"/>
                <a:cs typeface="Arial" pitchFamily="34" charset="0"/>
              </a:rPr>
              <a:t>Nŏlbu’s</a:t>
            </a:r>
            <a:r>
              <a:rPr lang="en-GB" sz="2000" dirty="0" smtClean="0">
                <a:latin typeface="Arial" pitchFamily="34" charset="0"/>
                <a:cs typeface="Arial" pitchFamily="34" charset="0"/>
              </a:rPr>
              <a:t>  swallow returned in the  spring.  [The bird] dropped a gourd seed in front of the waiting </a:t>
            </a:r>
            <a:r>
              <a:rPr lang="en-GB" sz="2000" dirty="0" err="1" smtClean="0">
                <a:latin typeface="Arial" pitchFamily="34" charset="0"/>
                <a:cs typeface="Arial" pitchFamily="34" charset="0"/>
              </a:rPr>
              <a:t>Nŏlbu</a:t>
            </a:r>
            <a:r>
              <a:rPr lang="en-GB" sz="2000" dirty="0" smtClean="0">
                <a:latin typeface="Arial" pitchFamily="34" charset="0"/>
                <a:cs typeface="Arial" pitchFamily="34" charset="0"/>
              </a:rPr>
              <a:t>. </a:t>
            </a:r>
            <a:r>
              <a:rPr lang="en-GB" sz="2000" dirty="0" err="1" smtClean="0">
                <a:latin typeface="Arial" pitchFamily="34" charset="0"/>
                <a:cs typeface="Arial" pitchFamily="34" charset="0"/>
              </a:rPr>
              <a:t>Nŏlbu</a:t>
            </a:r>
            <a:r>
              <a:rPr lang="en-GB" sz="2000" dirty="0" smtClean="0">
                <a:latin typeface="Arial" pitchFamily="34" charset="0"/>
                <a:cs typeface="Arial" pitchFamily="34" charset="0"/>
              </a:rPr>
              <a:t> immediately planted the seed.  Things continued to happen just as </a:t>
            </a:r>
            <a:r>
              <a:rPr lang="en-GB" sz="2000" dirty="0" err="1" smtClean="0">
                <a:latin typeface="Arial" pitchFamily="34" charset="0"/>
                <a:cs typeface="Arial" pitchFamily="34" charset="0"/>
              </a:rPr>
              <a:t>Hŭngbu</a:t>
            </a:r>
            <a:r>
              <a:rPr lang="en-GB" sz="2000" dirty="0" smtClean="0">
                <a:latin typeface="Arial" pitchFamily="34" charset="0"/>
                <a:cs typeface="Arial" pitchFamily="34" charset="0"/>
              </a:rPr>
              <a:t> had described.  Then, when the gourds appeared, </a:t>
            </a:r>
            <a:r>
              <a:rPr lang="en-GB" sz="2000" dirty="0" err="1" smtClean="0">
                <a:latin typeface="Arial" pitchFamily="34" charset="0"/>
                <a:cs typeface="Arial" pitchFamily="34" charset="0"/>
              </a:rPr>
              <a:t>Nŏlbu</a:t>
            </a:r>
            <a:r>
              <a:rPr lang="en-GB" sz="2000" dirty="0" smtClean="0">
                <a:latin typeface="Arial" pitchFamily="34" charset="0"/>
                <a:cs typeface="Arial" pitchFamily="34" charset="0"/>
              </a:rPr>
              <a:t> split open one [gourd] to see what was inside.  However, out of the gourd came many little imps wielding sticks.  ‘We must punish you for your greed’,  they said and beat him mercilessly.  Then the imps disappeared.  </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10</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a:lnSpc>
                <a:spcPct val="200000"/>
              </a:lnSpc>
              <a:spcBef>
                <a:spcPts val="0"/>
              </a:spcBef>
              <a:buNone/>
            </a:pPr>
            <a:r>
              <a:rPr lang="en-GB" sz="2000" dirty="0" smtClean="0">
                <a:latin typeface="Arial" pitchFamily="34" charset="0"/>
                <a:cs typeface="Arial" pitchFamily="34" charset="0"/>
              </a:rPr>
              <a:t>Convinced that the other gourds contained gold, </a:t>
            </a:r>
            <a:r>
              <a:rPr lang="en-GB" sz="2000" dirty="0" err="1" smtClean="0">
                <a:latin typeface="Arial" pitchFamily="34" charset="0"/>
                <a:cs typeface="Arial" pitchFamily="34" charset="0"/>
              </a:rPr>
              <a:t>Nŏlbu</a:t>
            </a:r>
            <a:r>
              <a:rPr lang="en-GB" sz="2000" dirty="0" smtClean="0">
                <a:latin typeface="Arial" pitchFamily="34" charset="0"/>
                <a:cs typeface="Arial" pitchFamily="34" charset="0"/>
              </a:rPr>
              <a:t> struggled and managed to open another gourd. This time a large group of debt collectors appeared.  ‘Give us money, repay your loans or we will take everything you have’.  Eventually, they took everything and left.  </a:t>
            </a:r>
            <a:r>
              <a:rPr lang="en-GB" sz="2000" dirty="0" err="1" smtClean="0">
                <a:latin typeface="Arial" pitchFamily="34" charset="0"/>
                <a:cs typeface="Arial" pitchFamily="34" charset="0"/>
              </a:rPr>
              <a:t>Nŏlbu</a:t>
            </a:r>
            <a:r>
              <a:rPr lang="en-GB" sz="2000" dirty="0" smtClean="0">
                <a:latin typeface="Arial" pitchFamily="34" charset="0"/>
                <a:cs typeface="Arial" pitchFamily="34" charset="0"/>
              </a:rPr>
              <a:t>, thinking that everything would be alright if he could just open up the other gourds, split  open the third gourd.  This time,  a flood of dirty, smelly water poured from the gourd and deluged the house.</a:t>
            </a:r>
          </a:p>
          <a:p>
            <a:pPr marL="0">
              <a:lnSpc>
                <a:spcPct val="200000"/>
              </a:lnSpc>
              <a:spcBef>
                <a:spcPts val="0"/>
              </a:spcBef>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11</a:t>
            </a:r>
            <a:endParaRPr lang="en-GB" sz="2400" dirty="0"/>
          </a:p>
        </p:txBody>
      </p:sp>
      <p:sp>
        <p:nvSpPr>
          <p:cNvPr id="3" name="Content Placeholder 2"/>
          <p:cNvSpPr>
            <a:spLocks noGrp="1"/>
          </p:cNvSpPr>
          <p:nvPr>
            <p:ph idx="1"/>
          </p:nvPr>
        </p:nvSpPr>
        <p:spPr>
          <a:xfrm>
            <a:off x="457200" y="1600200"/>
            <a:ext cx="8229600" cy="4925144"/>
          </a:xfrm>
        </p:spPr>
        <p:txBody>
          <a:bodyPr>
            <a:normAutofit fontScale="70000" lnSpcReduction="20000"/>
          </a:bodyPr>
          <a:lstStyle/>
          <a:p>
            <a:pPr marL="0">
              <a:lnSpc>
                <a:spcPct val="200000"/>
              </a:lnSpc>
              <a:spcBef>
                <a:spcPts val="0"/>
              </a:spcBef>
              <a:buNone/>
            </a:pPr>
            <a:r>
              <a:rPr lang="en-GB" dirty="0" err="1" smtClean="0"/>
              <a:t>Nŏlbu</a:t>
            </a:r>
            <a:r>
              <a:rPr lang="en-GB" dirty="0" smtClean="0"/>
              <a:t> couldn’t take anymore and ran to </a:t>
            </a:r>
            <a:r>
              <a:rPr lang="en-GB" dirty="0" err="1" smtClean="0"/>
              <a:t>Hŭngbu’s</a:t>
            </a:r>
            <a:r>
              <a:rPr lang="en-GB" dirty="0" smtClean="0"/>
              <a:t> house for help.  His compassionate brother took pity on him and welcomed warmly.  The greedy brother reflected on his deeds and was very sorry for everything which he had done which was wrong.  From then on, he became a very humble person. </a:t>
            </a:r>
            <a:r>
              <a:rPr lang="en-GB" dirty="0" err="1" smtClean="0"/>
              <a:t>Hŭngbu</a:t>
            </a:r>
            <a:r>
              <a:rPr lang="en-GB" dirty="0" smtClean="0"/>
              <a:t> divided his fortune equally with his brother and both of them lived happily ever after.</a:t>
            </a:r>
          </a:p>
          <a:p>
            <a:pPr marL="0">
              <a:lnSpc>
                <a:spcPct val="120000"/>
              </a:lnSpc>
              <a:spcBef>
                <a:spcPts val="0"/>
              </a:spcBef>
              <a:buNone/>
            </a:pPr>
            <a:endParaRPr lang="en-GB" sz="1400" dirty="0" smtClean="0">
              <a:latin typeface="Arial" pitchFamily="34" charset="0"/>
              <a:cs typeface="Arial" pitchFamily="34" charset="0"/>
            </a:endParaRPr>
          </a:p>
          <a:p>
            <a:pPr marL="0">
              <a:lnSpc>
                <a:spcPct val="120000"/>
              </a:lnSpc>
              <a:spcBef>
                <a:spcPts val="0"/>
              </a:spcBef>
              <a:buNone/>
            </a:pPr>
            <a:r>
              <a:rPr lang="en-GB" sz="1400" dirty="0" smtClean="0">
                <a:latin typeface="Arial" pitchFamily="34" charset="0"/>
                <a:cs typeface="Arial" pitchFamily="34" charset="0"/>
              </a:rPr>
              <a:t>Source: </a:t>
            </a:r>
            <a:r>
              <a:rPr lang="en-GB" sz="1400" dirty="0" err="1" smtClean="0">
                <a:latin typeface="Arial" pitchFamily="34" charset="0"/>
                <a:cs typeface="Arial" pitchFamily="34" charset="0"/>
              </a:rPr>
              <a:t>Ch’oe</a:t>
            </a:r>
            <a:r>
              <a:rPr lang="en-GB" sz="1400" dirty="0" smtClean="0">
                <a:latin typeface="Arial" pitchFamily="34" charset="0"/>
                <a:cs typeface="Arial" pitchFamily="34" charset="0"/>
              </a:rPr>
              <a:t> </a:t>
            </a:r>
            <a:r>
              <a:rPr lang="en-GB" sz="1400" dirty="0" err="1" smtClean="0">
                <a:latin typeface="Arial" pitchFamily="34" charset="0"/>
                <a:cs typeface="Arial" pitchFamily="34" charset="0"/>
              </a:rPr>
              <a:t>Inhak</a:t>
            </a:r>
            <a:r>
              <a:rPr lang="en-GB" sz="1400" dirty="0" smtClean="0">
                <a:latin typeface="Arial" pitchFamily="34" charset="0"/>
                <a:cs typeface="Arial" pitchFamily="34" charset="0"/>
              </a:rPr>
              <a:t>, </a:t>
            </a:r>
            <a:r>
              <a:rPr lang="en-GB" sz="1400" i="1" dirty="0" err="1" smtClean="0">
                <a:latin typeface="Arial" pitchFamily="34" charset="0"/>
                <a:cs typeface="Arial" pitchFamily="34" charset="0"/>
              </a:rPr>
              <a:t>Chōsen</a:t>
            </a:r>
            <a:r>
              <a:rPr lang="en-GB" sz="1400" i="1" dirty="0" smtClean="0">
                <a:latin typeface="Arial" pitchFamily="34" charset="0"/>
                <a:cs typeface="Arial" pitchFamily="34" charset="0"/>
              </a:rPr>
              <a:t> </a:t>
            </a:r>
            <a:r>
              <a:rPr lang="en-GB" sz="1400" i="1" dirty="0" err="1" smtClean="0">
                <a:latin typeface="Arial" pitchFamily="34" charset="0"/>
                <a:cs typeface="Arial" pitchFamily="34" charset="0"/>
              </a:rPr>
              <a:t>Mukashi-banashi</a:t>
            </a:r>
            <a:r>
              <a:rPr lang="en-GB" sz="1400" i="1" dirty="0" smtClean="0">
                <a:latin typeface="Arial" pitchFamily="34" charset="0"/>
                <a:cs typeface="Arial" pitchFamily="34" charset="0"/>
              </a:rPr>
              <a:t> </a:t>
            </a:r>
            <a:r>
              <a:rPr lang="en-GB" sz="1400" i="1" dirty="0" err="1" smtClean="0">
                <a:latin typeface="Arial" pitchFamily="34" charset="0"/>
                <a:cs typeface="Arial" pitchFamily="34" charset="0"/>
              </a:rPr>
              <a:t>Hyakusen</a:t>
            </a:r>
            <a:r>
              <a:rPr lang="en-GB" sz="1400" dirty="0" smtClean="0">
                <a:latin typeface="Arial" pitchFamily="34" charset="0"/>
                <a:cs typeface="Arial" pitchFamily="34" charset="0"/>
              </a:rPr>
              <a:t> [A Collection of Korean Folktales], (Tōkyō, Nihon </a:t>
            </a:r>
            <a:r>
              <a:rPr lang="en-GB" sz="1400" dirty="0" err="1" smtClean="0">
                <a:latin typeface="Arial" pitchFamily="34" charset="0"/>
                <a:cs typeface="Arial" pitchFamily="34" charset="0"/>
              </a:rPr>
              <a:t>hōsō</a:t>
            </a:r>
            <a:r>
              <a:rPr lang="en-GB" sz="1400" dirty="0" smtClean="0">
                <a:latin typeface="Arial" pitchFamily="34" charset="0"/>
                <a:cs typeface="Arial" pitchFamily="34" charset="0"/>
              </a:rPr>
              <a:t> </a:t>
            </a:r>
            <a:r>
              <a:rPr lang="en-GB" sz="1400" dirty="0" err="1" smtClean="0">
                <a:latin typeface="Arial" pitchFamily="34" charset="0"/>
                <a:cs typeface="Arial" pitchFamily="34" charset="0"/>
              </a:rPr>
              <a:t>shupan</a:t>
            </a:r>
            <a:r>
              <a:rPr lang="en-GB" sz="1400" dirty="0" smtClean="0">
                <a:latin typeface="Arial" pitchFamily="34" charset="0"/>
                <a:cs typeface="Arial" pitchFamily="34" charset="0"/>
              </a:rPr>
              <a:t>, 1974), pp. 193-197. </a:t>
            </a:r>
          </a:p>
          <a:p>
            <a:pPr marL="0">
              <a:lnSpc>
                <a:spcPct val="120000"/>
              </a:lnSpc>
              <a:spcBef>
                <a:spcPts val="0"/>
              </a:spcBef>
              <a:buNone/>
            </a:pPr>
            <a:r>
              <a:rPr lang="en-GB" sz="1400" dirty="0" smtClean="0">
                <a:latin typeface="Arial" pitchFamily="34" charset="0"/>
                <a:cs typeface="Arial" pitchFamily="34" charset="0"/>
              </a:rPr>
              <a:t>Translation in James H. Grayson </a:t>
            </a:r>
            <a:r>
              <a:rPr lang="en-GB" sz="1400" i="1" dirty="0" smtClean="0">
                <a:latin typeface="Arial" pitchFamily="34" charset="0"/>
                <a:cs typeface="Arial" pitchFamily="34" charset="0"/>
              </a:rPr>
              <a:t>Myths and Legends from Korea:  An Annotated Compendium of Ancient and Modern Materials</a:t>
            </a:r>
            <a:r>
              <a:rPr lang="en-GB" sz="1400" dirty="0" smtClean="0">
                <a:latin typeface="Arial" pitchFamily="34" charset="0"/>
                <a:cs typeface="Arial" pitchFamily="34" charset="0"/>
              </a:rPr>
              <a:t>, (Richmond, Curzon, 2001),  pp. 322-325. </a:t>
            </a:r>
          </a:p>
          <a:p>
            <a:pPr marL="0">
              <a:lnSpc>
                <a:spcPct val="200000"/>
              </a:lnSpc>
              <a:spcBef>
                <a:spcPts val="0"/>
              </a:spcBef>
              <a:buNone/>
            </a:pPr>
            <a:endParaRPr lang="en-GB" sz="1400" dirty="0" smtClean="0">
              <a:latin typeface="Arial" pitchFamily="34" charset="0"/>
              <a:cs typeface="Arial" pitchFamily="34" charset="0"/>
            </a:endParaRPr>
          </a:p>
          <a:p>
            <a:pPr marL="0">
              <a:lnSpc>
                <a:spcPct val="200000"/>
              </a:lnSpc>
              <a:spcBef>
                <a:spcPts val="0"/>
              </a:spcBef>
              <a:buNone/>
            </a:pP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Structure</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10000"/>
          </a:bodyPr>
          <a:lstStyle/>
          <a:p>
            <a:pPr>
              <a:buNone/>
            </a:pPr>
            <a:r>
              <a:rPr lang="en-GB" sz="2200" dirty="0" smtClean="0">
                <a:latin typeface="Arial" pitchFamily="34" charset="0"/>
                <a:cs typeface="Arial" pitchFamily="34" charset="0"/>
              </a:rPr>
              <a:t>1) Virtue of the younger brother.</a:t>
            </a:r>
          </a:p>
          <a:p>
            <a:pPr>
              <a:buNone/>
            </a:pPr>
            <a:endParaRPr lang="en-GB" sz="2200" dirty="0" smtClean="0">
              <a:latin typeface="Arial" pitchFamily="34" charset="0"/>
              <a:cs typeface="Arial" pitchFamily="34" charset="0"/>
            </a:endParaRPr>
          </a:p>
          <a:p>
            <a:pPr>
              <a:buNone/>
            </a:pPr>
            <a:r>
              <a:rPr lang="en-GB" sz="2200" dirty="0" smtClean="0">
                <a:latin typeface="Arial" pitchFamily="34" charset="0"/>
                <a:cs typeface="Arial" pitchFamily="34" charset="0"/>
              </a:rPr>
              <a:t>2)  The reward for the younger brother’s virtue.</a:t>
            </a:r>
          </a:p>
          <a:p>
            <a:endParaRPr lang="en-GB" sz="2200" dirty="0" smtClean="0">
              <a:latin typeface="Arial" pitchFamily="34" charset="0"/>
              <a:cs typeface="Arial" pitchFamily="34" charset="0"/>
            </a:endParaRPr>
          </a:p>
          <a:p>
            <a:pPr>
              <a:buNone/>
            </a:pPr>
            <a:r>
              <a:rPr lang="en-GB" sz="2200" dirty="0" smtClean="0">
                <a:latin typeface="Arial" pitchFamily="34" charset="0"/>
                <a:cs typeface="Arial" pitchFamily="34" charset="0"/>
              </a:rPr>
              <a:t>3)  The evil intent of the older brother.</a:t>
            </a:r>
          </a:p>
          <a:p>
            <a:endParaRPr lang="en-GB" sz="2200" dirty="0" smtClean="0">
              <a:latin typeface="Arial" pitchFamily="34" charset="0"/>
              <a:cs typeface="Arial" pitchFamily="34" charset="0"/>
            </a:endParaRPr>
          </a:p>
          <a:p>
            <a:pPr>
              <a:buNone/>
            </a:pPr>
            <a:r>
              <a:rPr lang="en-GB" sz="2200" dirty="0" smtClean="0">
                <a:latin typeface="Arial" pitchFamily="34" charset="0"/>
                <a:cs typeface="Arial" pitchFamily="34" charset="0"/>
              </a:rPr>
              <a:t>4)  The punishment of the older brother.</a:t>
            </a:r>
          </a:p>
          <a:p>
            <a:pPr>
              <a:buNone/>
            </a:pPr>
            <a:endParaRPr lang="en-GB" sz="2200" dirty="0" smtClean="0">
              <a:latin typeface="Arial" pitchFamily="34" charset="0"/>
              <a:cs typeface="Arial" pitchFamily="34" charset="0"/>
            </a:endParaRPr>
          </a:p>
          <a:p>
            <a:pPr>
              <a:buNone/>
            </a:pPr>
            <a:r>
              <a:rPr lang="en-GB" sz="2200" dirty="0" smtClean="0">
                <a:latin typeface="Arial" pitchFamily="34" charset="0"/>
                <a:cs typeface="Arial" pitchFamily="34" charset="0"/>
              </a:rPr>
              <a:t>5)  Repentance of the older brother and restoration of brothers’ true </a:t>
            </a:r>
          </a:p>
          <a:p>
            <a:pPr>
              <a:buNone/>
            </a:pPr>
            <a:r>
              <a:rPr lang="en-GB" sz="2200" dirty="0" smtClean="0">
                <a:latin typeface="Arial" pitchFamily="34" charset="0"/>
                <a:cs typeface="Arial" pitchFamily="34" charset="0"/>
              </a:rPr>
              <a:t>relationship.</a:t>
            </a:r>
          </a:p>
          <a:p>
            <a:pPr>
              <a:buNone/>
            </a:pPr>
            <a:r>
              <a:rPr lang="en-GB" sz="2200" dirty="0" smtClean="0">
                <a:latin typeface="Arial" pitchFamily="34" charset="0"/>
                <a:cs typeface="Arial" pitchFamily="34" charset="0"/>
              </a:rPr>
              <a:t> </a:t>
            </a:r>
          </a:p>
          <a:p>
            <a:pPr>
              <a:buNone/>
            </a:pPr>
            <a:r>
              <a:rPr lang="en-GB" sz="2600" dirty="0" smtClean="0">
                <a:latin typeface="Arial" pitchFamily="34" charset="0"/>
                <a:cs typeface="Arial" pitchFamily="34" charset="0"/>
              </a:rPr>
              <a:t>Double contrastive narrative structure. </a:t>
            </a:r>
          </a:p>
          <a:p>
            <a:pPr>
              <a:buNone/>
            </a:pPr>
            <a:r>
              <a:rPr lang="en-GB" sz="2000" dirty="0" smtClean="0"/>
              <a:t> </a:t>
            </a:r>
          </a:p>
          <a:p>
            <a:pPr marL="0">
              <a:lnSpc>
                <a:spcPct val="200000"/>
              </a:lnSpc>
              <a:spcBef>
                <a:spcPts val="0"/>
              </a:spcBef>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Brothers </a:t>
            </a:r>
            <a:r>
              <a:rPr lang="en-GB" sz="2400" b="1" dirty="0" err="1" smtClean="0">
                <a:latin typeface="Arial" pitchFamily="34" charset="0"/>
                <a:cs typeface="Arial" pitchFamily="34" charset="0"/>
              </a:rPr>
              <a:t>Hŭngbu</a:t>
            </a:r>
            <a:r>
              <a:rPr lang="en-GB" sz="2400" b="1" dirty="0" smtClean="0">
                <a:latin typeface="Arial" pitchFamily="34" charset="0"/>
                <a:cs typeface="Arial" pitchFamily="34" charset="0"/>
              </a:rPr>
              <a:t> and </a:t>
            </a:r>
            <a:r>
              <a:rPr lang="en-GB" sz="2400" b="1" dirty="0" err="1" smtClean="0">
                <a:latin typeface="Arial" pitchFamily="34" charset="0"/>
                <a:cs typeface="Arial" pitchFamily="34" charset="0"/>
              </a:rPr>
              <a:t>Nŏlbu</a:t>
            </a:r>
            <a:r>
              <a:rPr lang="en-GB" sz="2400" b="1" dirty="0" smtClean="0">
                <a:latin typeface="Arial" pitchFamily="34" charset="0"/>
                <a:cs typeface="Arial" pitchFamily="34" charset="0"/>
              </a:rPr>
              <a:t>  -  Comment</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457200" indent="-457200">
              <a:buAutoNum type="arabicParenR"/>
            </a:pPr>
            <a:r>
              <a:rPr lang="en-GB" sz="2000" dirty="0" smtClean="0">
                <a:latin typeface="Arial" pitchFamily="34" charset="0"/>
                <a:cs typeface="Arial" pitchFamily="34" charset="0"/>
              </a:rPr>
              <a:t>Validation of Cultural Values – Older brother should look after</a:t>
            </a:r>
          </a:p>
          <a:p>
            <a:pPr marL="457200" indent="-457200">
              <a:buNone/>
            </a:pPr>
            <a:r>
              <a:rPr lang="en-GB" sz="2000" dirty="0" smtClean="0">
                <a:latin typeface="Arial" pitchFamily="34" charset="0"/>
                <a:cs typeface="Arial" pitchFamily="34" charset="0"/>
              </a:rPr>
              <a:t>younger and be a model for him.   </a:t>
            </a:r>
            <a:r>
              <a:rPr lang="en-GB" sz="2000" i="1" dirty="0" smtClean="0">
                <a:latin typeface="Arial" pitchFamily="34" charset="0"/>
                <a:cs typeface="Arial" pitchFamily="34" charset="0"/>
              </a:rPr>
              <a:t>In</a:t>
            </a:r>
            <a:r>
              <a:rPr lang="en-GB" sz="2000" dirty="0" smtClean="0">
                <a:latin typeface="Arial" pitchFamily="34" charset="0"/>
                <a:cs typeface="Arial" pitchFamily="34" charset="0"/>
              </a:rPr>
              <a:t> </a:t>
            </a:r>
            <a:r>
              <a:rPr lang="ko-KR" altLang="en-US" sz="2000" dirty="0" smtClean="0">
                <a:latin typeface="Arial" pitchFamily="34" charset="0"/>
                <a:cs typeface="Arial" pitchFamily="34" charset="0"/>
              </a:rPr>
              <a:t>仁</a:t>
            </a:r>
            <a:r>
              <a:rPr lang="en-GB" sz="2000" dirty="0" smtClean="0">
                <a:latin typeface="Arial" pitchFamily="34" charset="0"/>
                <a:cs typeface="Arial" pitchFamily="34" charset="0"/>
              </a:rPr>
              <a:t> and </a:t>
            </a:r>
            <a:r>
              <a:rPr lang="en-GB" sz="2000" i="1" dirty="0" err="1" smtClean="0">
                <a:latin typeface="Arial" pitchFamily="34" charset="0"/>
                <a:cs typeface="Arial" pitchFamily="34" charset="0"/>
              </a:rPr>
              <a:t>ch’ung</a:t>
            </a:r>
            <a:r>
              <a:rPr lang="en-GB" sz="2000" dirty="0" smtClean="0">
                <a:latin typeface="Arial" pitchFamily="34" charset="0"/>
                <a:cs typeface="Arial" pitchFamily="34" charset="0"/>
              </a:rPr>
              <a:t> </a:t>
            </a:r>
            <a:r>
              <a:rPr lang="ko-KR" altLang="en-US" sz="2000" dirty="0" smtClean="0">
                <a:latin typeface="Arial" pitchFamily="34" charset="0"/>
                <a:cs typeface="Arial" pitchFamily="34" charset="0"/>
              </a:rPr>
              <a:t>忠</a:t>
            </a:r>
            <a:r>
              <a:rPr lang="en-GB" sz="2000" dirty="0" smtClean="0">
                <a:latin typeface="Arial" pitchFamily="34" charset="0"/>
                <a:cs typeface="Arial" pitchFamily="34" charset="0"/>
              </a:rPr>
              <a:t>.</a:t>
            </a:r>
          </a:p>
          <a:p>
            <a:endParaRPr lang="en-GB" sz="2000" dirty="0" smtClean="0">
              <a:latin typeface="Arial" pitchFamily="34" charset="0"/>
              <a:cs typeface="Arial" pitchFamily="34" charset="0"/>
            </a:endParaRPr>
          </a:p>
          <a:p>
            <a:pPr marL="457200" indent="-457200">
              <a:buAutoNum type="arabicParenR" startAt="2"/>
            </a:pPr>
            <a:r>
              <a:rPr lang="en-GB" sz="2000" dirty="0" smtClean="0">
                <a:latin typeface="Arial" pitchFamily="34" charset="0"/>
                <a:cs typeface="Arial" pitchFamily="34" charset="0"/>
              </a:rPr>
              <a:t>Enforcement of Conformity to Cultural Values – Elder brother is</a:t>
            </a:r>
          </a:p>
          <a:p>
            <a:pPr marL="457200" indent="-457200">
              <a:buNone/>
            </a:pPr>
            <a:r>
              <a:rPr lang="en-GB" sz="2000" dirty="0" smtClean="0">
                <a:latin typeface="Arial" pitchFamily="34" charset="0"/>
                <a:cs typeface="Arial" pitchFamily="34" charset="0"/>
              </a:rPr>
              <a:t>punished for greed and lack of concern for younger brother.</a:t>
            </a:r>
          </a:p>
          <a:p>
            <a:pPr marL="457200" indent="-457200">
              <a:buNone/>
            </a:pPr>
            <a:endParaRPr lang="en-GB" sz="2000" dirty="0" smtClean="0">
              <a:latin typeface="Arial" pitchFamily="34" charset="0"/>
              <a:cs typeface="Arial" pitchFamily="34" charset="0"/>
            </a:endParaRPr>
          </a:p>
          <a:p>
            <a:pPr marL="457200" indent="-457200">
              <a:buAutoNum type="arabicParenR" startAt="3"/>
            </a:pPr>
            <a:r>
              <a:rPr lang="en-GB" sz="2000" dirty="0" smtClean="0">
                <a:latin typeface="Arial" pitchFamily="34" charset="0"/>
                <a:cs typeface="Arial" pitchFamily="34" charset="0"/>
              </a:rPr>
              <a:t>Social Criticism – Elder brother doesn’t act like an elder brother, but </a:t>
            </a:r>
          </a:p>
          <a:p>
            <a:pPr marL="457200" indent="-457200">
              <a:buNone/>
            </a:pPr>
            <a:r>
              <a:rPr lang="en-GB" sz="2000" dirty="0" smtClean="0">
                <a:latin typeface="Arial" pitchFamily="34" charset="0"/>
                <a:cs typeface="Arial" pitchFamily="34" charset="0"/>
              </a:rPr>
              <a:t>younger brother has </a:t>
            </a:r>
            <a:r>
              <a:rPr lang="en-GB" sz="2000" i="1" dirty="0" smtClean="0">
                <a:latin typeface="Arial" pitchFamily="34" charset="0"/>
                <a:cs typeface="Arial" pitchFamily="34" charset="0"/>
              </a:rPr>
              <a:t>in</a:t>
            </a:r>
            <a:r>
              <a:rPr lang="en-GB" sz="2000" dirty="0" smtClean="0">
                <a:latin typeface="Arial" pitchFamily="34" charset="0"/>
                <a:cs typeface="Arial" pitchFamily="34" charset="0"/>
              </a:rPr>
              <a:t> and </a:t>
            </a:r>
            <a:r>
              <a:rPr lang="en-GB" sz="2000" i="1" dirty="0" err="1" smtClean="0">
                <a:latin typeface="Arial" pitchFamily="34" charset="0"/>
                <a:cs typeface="Arial" pitchFamily="34" charset="0"/>
              </a:rPr>
              <a:t>ch’ung</a:t>
            </a:r>
            <a:r>
              <a:rPr lang="en-GB" sz="2000" dirty="0" smtClean="0">
                <a:latin typeface="Arial" pitchFamily="34" charset="0"/>
                <a:cs typeface="Arial" pitchFamily="34" charset="0"/>
              </a:rPr>
              <a:t>, and becomes a model for elder </a:t>
            </a:r>
          </a:p>
          <a:p>
            <a:pPr marL="457200" indent="-457200">
              <a:buNone/>
            </a:pPr>
            <a:r>
              <a:rPr lang="en-GB" sz="2000" dirty="0" smtClean="0">
                <a:latin typeface="Arial" pitchFamily="34" charset="0"/>
                <a:cs typeface="Arial" pitchFamily="34" charset="0"/>
              </a:rPr>
              <a:t>brother – who repents. </a:t>
            </a:r>
          </a:p>
          <a:p>
            <a:pPr marL="0">
              <a:lnSpc>
                <a:spcPct val="200000"/>
              </a:lnSpc>
              <a:spcBef>
                <a:spcPts val="0"/>
              </a:spcBef>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a:lnSpc>
                <a:spcPct val="200000"/>
              </a:lnSpc>
              <a:spcBef>
                <a:spcPts val="0"/>
              </a:spcBef>
              <a:buNone/>
            </a:pPr>
            <a:r>
              <a:rPr lang="en-GB" sz="2000" dirty="0" smtClean="0">
                <a:latin typeface="Arial" pitchFamily="34" charset="0"/>
                <a:cs typeface="Arial" pitchFamily="34" charset="0"/>
              </a:rPr>
              <a:t>Long ago, in a village there lived a poor mother and daughter.   They were so poor that there were more times when they didn’t eat morning and evening meals than there were times when they ate morning and evening meals.   One year,  the rainy season was especially long.   One day the rain was coming down especially strong.  A toad came into the kitchen.  The daughter had a feeling of loathing come over her and thought of putting the toad outside.  </a:t>
            </a:r>
          </a:p>
          <a:p>
            <a:pPr marL="0">
              <a:lnSpc>
                <a:spcPct val="200000"/>
              </a:lnSpc>
              <a:spcBef>
                <a:spcPts val="0"/>
              </a:spcBef>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2</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a:lnSpc>
                <a:spcPct val="200000"/>
              </a:lnSpc>
              <a:spcBef>
                <a:spcPts val="0"/>
              </a:spcBef>
              <a:buNone/>
            </a:pPr>
            <a:r>
              <a:rPr lang="en-GB" sz="2000" dirty="0" smtClean="0">
                <a:latin typeface="Arial" pitchFamily="34" charset="0"/>
                <a:cs typeface="Arial" pitchFamily="34" charset="0"/>
              </a:rPr>
              <a:t>Even though he was a small creature, she took pity on him.  She gave him some of the remains of their meal and raised him  [as a pet].  Even though they were poor,  they were not stingy.  Because the toad was thankful that they gave him rice,  he did not leave [their house].  The toad grew up to be quite healthy.  </a:t>
            </a:r>
          </a:p>
          <a:p>
            <a:pPr marL="0">
              <a:lnSpc>
                <a:spcPct val="200000"/>
              </a:lnSpc>
              <a:spcBef>
                <a:spcPts val="0"/>
              </a:spcBef>
              <a:buNone/>
            </a:pPr>
            <a:endParaRPr lang="en-GB"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3</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a:lnSpc>
                <a:spcPct val="200000"/>
              </a:lnSpc>
              <a:spcBef>
                <a:spcPts val="0"/>
              </a:spcBef>
              <a:buNone/>
            </a:pPr>
            <a:r>
              <a:rPr lang="en-GB" sz="2000" dirty="0" smtClean="0">
                <a:latin typeface="Arial" pitchFamily="34" charset="0"/>
                <a:cs typeface="Arial" pitchFamily="34" charset="0"/>
              </a:rPr>
              <a:t>[One day,] when [the girl] got up in the morning,  [the toad] seemed bigger than the night before. She thought that if the toad got any bigger he would be the size of a calf.  Even though the toad ate more and more as he got bigger,  the mother and daughter didn’t give the slightest indication that they disliked  [the toad].   Every day without fail,  they gave [the toad] some rice. </a:t>
            </a:r>
          </a:p>
          <a:p>
            <a:pPr marL="0">
              <a:lnSpc>
                <a:spcPct val="200000"/>
              </a:lnSpc>
              <a:spcBef>
                <a:spcPts val="0"/>
              </a:spcBef>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- 4</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just">
              <a:lnSpc>
                <a:spcPct val="200000"/>
              </a:lnSpc>
              <a:spcBef>
                <a:spcPts val="0"/>
              </a:spcBef>
              <a:buNone/>
            </a:pPr>
            <a:r>
              <a:rPr lang="en-GB" sz="2000" dirty="0" smtClean="0">
                <a:latin typeface="Arial" pitchFamily="34" charset="0"/>
                <a:cs typeface="Arial" pitchFamily="34" charset="0"/>
              </a:rPr>
              <a:t>Behind the village, there was a mountain.  In this mountain there  was </a:t>
            </a:r>
          </a:p>
          <a:p>
            <a:pPr algn="just">
              <a:lnSpc>
                <a:spcPct val="200000"/>
              </a:lnSpc>
              <a:spcBef>
                <a:spcPts val="0"/>
              </a:spcBef>
              <a:buNone/>
            </a:pPr>
            <a:r>
              <a:rPr lang="en-GB" sz="2000" dirty="0" smtClean="0">
                <a:latin typeface="Arial" pitchFamily="34" charset="0"/>
                <a:cs typeface="Arial" pitchFamily="34" charset="0"/>
              </a:rPr>
              <a:t>an enormous centipede which had lived for several thousand years.</a:t>
            </a:r>
          </a:p>
          <a:p>
            <a:pPr algn="just">
              <a:lnSpc>
                <a:spcPct val="200000"/>
              </a:lnSpc>
              <a:spcBef>
                <a:spcPts val="0"/>
              </a:spcBef>
              <a:buNone/>
            </a:pPr>
            <a:r>
              <a:rPr lang="en-GB" sz="2000" dirty="0" smtClean="0">
                <a:latin typeface="Arial" pitchFamily="34" charset="0"/>
                <a:cs typeface="Arial" pitchFamily="34" charset="0"/>
              </a:rPr>
              <a:t>Because the centipede had the power of bringing fortune and of</a:t>
            </a:r>
          </a:p>
          <a:p>
            <a:pPr algn="just">
              <a:lnSpc>
                <a:spcPct val="200000"/>
              </a:lnSpc>
              <a:spcBef>
                <a:spcPts val="0"/>
              </a:spcBef>
              <a:buNone/>
            </a:pPr>
            <a:r>
              <a:rPr lang="en-GB" sz="2000" dirty="0" smtClean="0">
                <a:latin typeface="Arial" pitchFamily="34" charset="0"/>
                <a:cs typeface="Arial" pitchFamily="34" charset="0"/>
              </a:rPr>
              <a:t>bringing rain,  the villagers had built a shrine in the mountain and</a:t>
            </a:r>
          </a:p>
          <a:p>
            <a:pPr algn="just">
              <a:lnSpc>
                <a:spcPct val="200000"/>
              </a:lnSpc>
              <a:spcBef>
                <a:spcPts val="0"/>
              </a:spcBef>
              <a:buNone/>
            </a:pPr>
            <a:r>
              <a:rPr lang="en-GB" sz="2000" dirty="0" smtClean="0">
                <a:latin typeface="Arial" pitchFamily="34" charset="0"/>
                <a:cs typeface="Arial" pitchFamily="34" charset="0"/>
              </a:rPr>
              <a:t>offered up rituals to the centipede.   They firmly believed that if the </a:t>
            </a:r>
          </a:p>
          <a:p>
            <a:pPr algn="just">
              <a:lnSpc>
                <a:spcPct val="200000"/>
              </a:lnSpc>
              <a:spcBef>
                <a:spcPts val="0"/>
              </a:spcBef>
              <a:buNone/>
            </a:pPr>
            <a:r>
              <a:rPr lang="en-GB" sz="2000" dirty="0" smtClean="0">
                <a:latin typeface="Arial" pitchFamily="34" charset="0"/>
                <a:cs typeface="Arial" pitchFamily="34" charset="0"/>
              </a:rPr>
              <a:t>centipede was properly propitiated,  the harvests would be good,  </a:t>
            </a:r>
          </a:p>
          <a:p>
            <a:pPr algn="just">
              <a:lnSpc>
                <a:spcPct val="200000"/>
              </a:lnSpc>
              <a:spcBef>
                <a:spcPts val="0"/>
              </a:spcBef>
              <a:buNone/>
            </a:pPr>
            <a:r>
              <a:rPr lang="en-GB" sz="2000" dirty="0" smtClean="0">
                <a:latin typeface="Arial" pitchFamily="34" charset="0"/>
                <a:cs typeface="Arial" pitchFamily="34" charset="0"/>
              </a:rPr>
              <a:t>and that woodcutters would be protected from attack by animals.  </a:t>
            </a:r>
          </a:p>
          <a:p>
            <a:pPr marL="0">
              <a:lnSpc>
                <a:spcPct val="200000"/>
              </a:lnSpc>
              <a:spcBef>
                <a:spcPts val="0"/>
              </a:spcBef>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5</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a:lnSpc>
                <a:spcPct val="200000"/>
              </a:lnSpc>
              <a:spcBef>
                <a:spcPts val="0"/>
              </a:spcBef>
              <a:buNone/>
            </a:pPr>
            <a:r>
              <a:rPr lang="en-GB" sz="2000" dirty="0" smtClean="0">
                <a:latin typeface="Arial" pitchFamily="34" charset="0"/>
                <a:cs typeface="Arial" pitchFamily="34" charset="0"/>
              </a:rPr>
              <a:t>There was the custom that once a year there was a grand ritual at which a village maiden was offered up to the centipede.   The maiden was thought of as the wife of the centipede and was not able to be married to anyone else.  This particular year,  the maiden who fed the toad had been selected to be the bride of the centipede.  The maiden was very sad.  Her future was dark.</a:t>
            </a:r>
            <a:r>
              <a:rPr lang="en-GB" sz="2400" dirty="0" smtClean="0">
                <a:latin typeface="Arial" pitchFamily="34" charset="0"/>
                <a:cs typeface="Arial" pitchFamily="34" charset="0"/>
              </a:rPr>
              <a:t>  </a:t>
            </a:r>
          </a:p>
          <a:p>
            <a:pPr marL="0">
              <a:lnSpc>
                <a:spcPct val="200000"/>
              </a:lnSpc>
              <a:spcBef>
                <a:spcPts val="0"/>
              </a:spcBef>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5616624"/>
          </a:xfrm>
        </p:spPr>
        <p:txBody>
          <a:bodyPr>
            <a:normAutofit/>
          </a:bodyPr>
          <a:lstStyle/>
          <a:p>
            <a:r>
              <a:rPr lang="en-GB" sz="2800" b="1" dirty="0" smtClean="0">
                <a:latin typeface="Arial" pitchFamily="34" charset="0"/>
                <a:cs typeface="Arial" pitchFamily="34" charset="0"/>
              </a:rPr>
              <a:t>Core Confucian Values</a:t>
            </a:r>
            <a:r>
              <a:rPr lang="en-GB" sz="2400" b="1" dirty="0" smtClean="0">
                <a:latin typeface="Arial" pitchFamily="34" charset="0"/>
                <a:cs typeface="Arial" pitchFamily="34" charset="0"/>
              </a:rPr>
              <a:t/>
            </a:r>
            <a:br>
              <a:rPr lang="en-GB" sz="2400" b="1" dirty="0" smtClean="0">
                <a:latin typeface="Arial" pitchFamily="34" charset="0"/>
                <a:cs typeface="Arial" pitchFamily="34" charset="0"/>
              </a:rPr>
            </a:br>
            <a:r>
              <a:rPr lang="en-GB" sz="2400" b="1" dirty="0" smtClean="0">
                <a:latin typeface="Arial" pitchFamily="34" charset="0"/>
                <a:cs typeface="Arial" pitchFamily="34" charset="0"/>
              </a:rPr>
              <a:t/>
            </a:r>
            <a:br>
              <a:rPr lang="en-GB" sz="2400" b="1" dirty="0" smtClean="0">
                <a:latin typeface="Arial" pitchFamily="34" charset="0"/>
                <a:cs typeface="Arial" pitchFamily="34" charset="0"/>
              </a:rPr>
            </a:br>
            <a:r>
              <a:rPr lang="en-GB" sz="2000" i="1" dirty="0" err="1" smtClean="0">
                <a:latin typeface="Arial" pitchFamily="34" charset="0"/>
                <a:cs typeface="Arial" pitchFamily="34" charset="0"/>
              </a:rPr>
              <a:t>Lunyu</a:t>
            </a:r>
            <a:r>
              <a:rPr lang="en-GB" sz="2000" i="1" dirty="0" smtClean="0">
                <a:latin typeface="Arial" pitchFamily="34" charset="0"/>
                <a:cs typeface="Arial" pitchFamily="34" charset="0"/>
              </a:rPr>
              <a:t>  </a:t>
            </a:r>
            <a:r>
              <a:rPr lang="en-GB" sz="2000" dirty="0" smtClean="0">
                <a:latin typeface="Arial" pitchFamily="34" charset="0"/>
                <a:cs typeface="Arial" pitchFamily="34" charset="0"/>
              </a:rPr>
              <a:t>(</a:t>
            </a:r>
            <a:r>
              <a:rPr lang="ko-KR" altLang="en-US" sz="2000" dirty="0" smtClean="0">
                <a:latin typeface="Arial" pitchFamily="34" charset="0"/>
                <a:cs typeface="Arial" pitchFamily="34" charset="0"/>
              </a:rPr>
              <a:t>論 語</a:t>
            </a:r>
            <a:r>
              <a:rPr lang="en-US" altLang="ko-KR" sz="2000" dirty="0" smtClean="0">
                <a:latin typeface="Arial" pitchFamily="34" charset="0"/>
                <a:cs typeface="Arial" pitchFamily="34" charset="0"/>
              </a:rPr>
              <a:t>),   </a:t>
            </a:r>
            <a:r>
              <a:rPr lang="en-GB" altLang="ko-KR" sz="2000" dirty="0" smtClean="0">
                <a:latin typeface="Arial" pitchFamily="34" charset="0"/>
                <a:cs typeface="Arial" pitchFamily="34" charset="0"/>
              </a:rPr>
              <a:t>The Analects of Confucius (5c BC)</a:t>
            </a:r>
            <a:br>
              <a:rPr lang="en-GB" altLang="ko-KR" sz="2000" dirty="0" smtClean="0">
                <a:latin typeface="Arial" pitchFamily="34" charset="0"/>
                <a:cs typeface="Arial" pitchFamily="34" charset="0"/>
              </a:rPr>
            </a:br>
            <a:r>
              <a:rPr lang="en-GB" altLang="ko-KR" sz="2000" dirty="0">
                <a:latin typeface="Arial" pitchFamily="34" charset="0"/>
                <a:cs typeface="Arial" pitchFamily="34" charset="0"/>
              </a:rPr>
              <a:t/>
            </a:r>
            <a:br>
              <a:rPr lang="en-GB" altLang="ko-KR" sz="2000" dirty="0">
                <a:latin typeface="Arial" pitchFamily="34" charset="0"/>
                <a:cs typeface="Arial" pitchFamily="34" charset="0"/>
              </a:rPr>
            </a:br>
            <a:r>
              <a:rPr lang="en-GB" altLang="ko-KR" sz="2000" dirty="0">
                <a:latin typeface="Arial" pitchFamily="34" charset="0"/>
                <a:cs typeface="Arial" pitchFamily="34" charset="0"/>
              </a:rPr>
              <a:t/>
            </a:r>
            <a:br>
              <a:rPr lang="en-GB" altLang="ko-KR" sz="2000" dirty="0">
                <a:latin typeface="Arial" pitchFamily="34" charset="0"/>
                <a:cs typeface="Arial" pitchFamily="34" charset="0"/>
              </a:rPr>
            </a:br>
            <a:r>
              <a:rPr lang="en-GB" altLang="ko-KR" sz="2000" dirty="0" smtClean="0">
                <a:latin typeface="Arial" pitchFamily="34" charset="0"/>
                <a:cs typeface="Arial" pitchFamily="34" charset="0"/>
              </a:rPr>
              <a:t>The Five Relationships</a:t>
            </a:r>
            <a:br>
              <a:rPr lang="en-GB" altLang="ko-KR" sz="2000" dirty="0" smtClean="0">
                <a:latin typeface="Arial" pitchFamily="34" charset="0"/>
                <a:cs typeface="Arial" pitchFamily="34" charset="0"/>
              </a:rPr>
            </a:br>
            <a:r>
              <a:rPr lang="en-GB" altLang="ko-KR" sz="2000" dirty="0" smtClean="0">
                <a:latin typeface="Arial" pitchFamily="34" charset="0"/>
                <a:cs typeface="Arial" pitchFamily="34" charset="0"/>
              </a:rPr>
              <a:t/>
            </a:r>
            <a:br>
              <a:rPr lang="en-GB" altLang="ko-KR" sz="2000" dirty="0" smtClean="0">
                <a:latin typeface="Arial" pitchFamily="34" charset="0"/>
                <a:cs typeface="Arial" pitchFamily="34" charset="0"/>
              </a:rPr>
            </a:br>
            <a:r>
              <a:rPr lang="en-GB" altLang="ko-KR" sz="2000" dirty="0" smtClean="0">
                <a:latin typeface="Arial" pitchFamily="34" charset="0"/>
                <a:cs typeface="Arial" pitchFamily="34" charset="0"/>
              </a:rPr>
              <a:t>Three Core Values</a:t>
            </a:r>
            <a:br>
              <a:rPr lang="en-GB" altLang="ko-KR" sz="2000" dirty="0" smtClean="0">
                <a:latin typeface="Arial" pitchFamily="34" charset="0"/>
                <a:cs typeface="Arial" pitchFamily="34" charset="0"/>
              </a:rPr>
            </a:br>
            <a:r>
              <a:rPr lang="en-GB" altLang="ko-KR" sz="2000" dirty="0">
                <a:latin typeface="Arial" pitchFamily="34" charset="0"/>
                <a:cs typeface="Arial" pitchFamily="34" charset="0"/>
              </a:rPr>
              <a:t/>
            </a:r>
            <a:br>
              <a:rPr lang="en-GB" altLang="ko-KR" sz="2000" dirty="0">
                <a:latin typeface="Arial" pitchFamily="34" charset="0"/>
                <a:cs typeface="Arial" pitchFamily="34" charset="0"/>
              </a:rPr>
            </a:br>
            <a:r>
              <a:rPr lang="en-GB" altLang="ko-KR" sz="2000" i="1" dirty="0" smtClean="0">
                <a:latin typeface="Arial" pitchFamily="34" charset="0"/>
                <a:cs typeface="Arial" pitchFamily="34" charset="0"/>
              </a:rPr>
              <a:t>In  </a:t>
            </a:r>
            <a:r>
              <a:rPr lang="en-GB" altLang="ko-KR" sz="2000" dirty="0" smtClean="0">
                <a:latin typeface="Arial" pitchFamily="34" charset="0"/>
                <a:cs typeface="Arial" pitchFamily="34" charset="0"/>
              </a:rPr>
              <a:t>(</a:t>
            </a:r>
            <a:r>
              <a:rPr lang="en-GB" altLang="ko-KR" sz="2000" i="1" dirty="0" err="1" smtClean="0">
                <a:latin typeface="Arial" pitchFamily="34" charset="0"/>
                <a:cs typeface="Arial" pitchFamily="34" charset="0"/>
              </a:rPr>
              <a:t>Ren</a:t>
            </a:r>
            <a:r>
              <a:rPr lang="en-GB" altLang="ko-KR" sz="2000" dirty="0" smtClean="0">
                <a:latin typeface="Arial" pitchFamily="34" charset="0"/>
                <a:cs typeface="Arial" pitchFamily="34" charset="0"/>
              </a:rPr>
              <a:t>,  </a:t>
            </a:r>
            <a:r>
              <a:rPr lang="ko-KR" altLang="en-US" sz="2000" dirty="0" smtClean="0">
                <a:latin typeface="Arial" pitchFamily="34" charset="0"/>
                <a:cs typeface="Arial" pitchFamily="34" charset="0"/>
              </a:rPr>
              <a:t>仁</a:t>
            </a:r>
            <a:r>
              <a:rPr lang="en-GB" altLang="ko-KR" sz="2000" dirty="0" smtClean="0">
                <a:latin typeface="Arial" pitchFamily="34" charset="0"/>
                <a:cs typeface="Arial" pitchFamily="34" charset="0"/>
              </a:rPr>
              <a:t>)   =  Benevolence.  </a:t>
            </a:r>
            <a:r>
              <a:rPr lang="en-GB" altLang="ko-KR" sz="2000" dirty="0">
                <a:latin typeface="Arial" pitchFamily="34" charset="0"/>
                <a:cs typeface="Arial" pitchFamily="34" charset="0"/>
              </a:rPr>
              <a:t/>
            </a:r>
            <a:br>
              <a:rPr lang="en-GB" altLang="ko-KR" sz="2000" dirty="0">
                <a:latin typeface="Arial" pitchFamily="34" charset="0"/>
                <a:cs typeface="Arial" pitchFamily="34" charset="0"/>
              </a:rPr>
            </a:br>
            <a:r>
              <a:rPr lang="en-GB" altLang="ko-KR" sz="2000" dirty="0" smtClean="0">
                <a:latin typeface="Arial" pitchFamily="34" charset="0"/>
                <a:cs typeface="Arial" pitchFamily="34" charset="0"/>
              </a:rPr>
              <a:t/>
            </a:r>
            <a:br>
              <a:rPr lang="en-GB" altLang="ko-KR" sz="2000" dirty="0" smtClean="0">
                <a:latin typeface="Arial" pitchFamily="34" charset="0"/>
                <a:cs typeface="Arial" pitchFamily="34" charset="0"/>
              </a:rPr>
            </a:br>
            <a:r>
              <a:rPr lang="en-GB" altLang="ko-KR" sz="2000" i="1" dirty="0" err="1" smtClean="0">
                <a:latin typeface="Arial" pitchFamily="34" charset="0"/>
                <a:cs typeface="Arial" pitchFamily="34" charset="0"/>
              </a:rPr>
              <a:t>Hyo</a:t>
            </a:r>
            <a:r>
              <a:rPr lang="en-GB" altLang="ko-KR" sz="2000" i="1" dirty="0" smtClean="0">
                <a:latin typeface="Arial" pitchFamily="34" charset="0"/>
                <a:cs typeface="Arial" pitchFamily="34" charset="0"/>
              </a:rPr>
              <a:t> </a:t>
            </a:r>
            <a:r>
              <a:rPr lang="en-GB" altLang="ko-KR" sz="2000" dirty="0" smtClean="0">
                <a:latin typeface="Arial" pitchFamily="34" charset="0"/>
                <a:cs typeface="Arial" pitchFamily="34" charset="0"/>
              </a:rPr>
              <a:t> (</a:t>
            </a:r>
            <a:r>
              <a:rPr lang="en-GB" altLang="ko-KR" sz="2000" i="1" dirty="0" smtClean="0">
                <a:latin typeface="Arial" pitchFamily="34" charset="0"/>
                <a:cs typeface="Arial" pitchFamily="34" charset="0"/>
              </a:rPr>
              <a:t>Xiao</a:t>
            </a:r>
            <a:r>
              <a:rPr lang="en-GB" altLang="ko-KR" sz="2000" dirty="0" smtClean="0">
                <a:latin typeface="Arial" pitchFamily="34" charset="0"/>
                <a:cs typeface="Arial" pitchFamily="34" charset="0"/>
              </a:rPr>
              <a:t>,</a:t>
            </a:r>
            <a:r>
              <a:rPr lang="en-GB" altLang="ko-KR" sz="2000" i="1" dirty="0" smtClean="0">
                <a:latin typeface="Arial" pitchFamily="34" charset="0"/>
                <a:cs typeface="Arial" pitchFamily="34" charset="0"/>
              </a:rPr>
              <a:t>  </a:t>
            </a:r>
            <a:r>
              <a:rPr lang="ko-KR" altLang="en-US" sz="2000" dirty="0" smtClean="0">
                <a:latin typeface="Arial" pitchFamily="34" charset="0"/>
                <a:cs typeface="Arial" pitchFamily="34" charset="0"/>
              </a:rPr>
              <a:t>孝</a:t>
            </a:r>
            <a:r>
              <a:rPr lang="en-US" altLang="ko-KR" sz="2000" dirty="0" smtClean="0">
                <a:latin typeface="Arial" pitchFamily="34" charset="0"/>
                <a:cs typeface="Arial" pitchFamily="34" charset="0"/>
              </a:rPr>
              <a:t>)  =  Filial Piety.</a:t>
            </a:r>
            <a:br>
              <a:rPr lang="en-US" altLang="ko-KR" sz="2000" dirty="0" smtClean="0">
                <a:latin typeface="Arial" pitchFamily="34" charset="0"/>
                <a:cs typeface="Arial" pitchFamily="34" charset="0"/>
              </a:rPr>
            </a:br>
            <a:r>
              <a:rPr lang="en-US" altLang="ko-KR" sz="2000" dirty="0">
                <a:latin typeface="Arial" pitchFamily="34" charset="0"/>
                <a:cs typeface="Arial" pitchFamily="34" charset="0"/>
              </a:rPr>
              <a:t/>
            </a:r>
            <a:br>
              <a:rPr lang="en-US" altLang="ko-KR" sz="2000" dirty="0">
                <a:latin typeface="Arial" pitchFamily="34" charset="0"/>
                <a:cs typeface="Arial" pitchFamily="34" charset="0"/>
              </a:rPr>
            </a:br>
            <a:r>
              <a:rPr lang="en-GB" altLang="ko-KR" sz="2000" i="1" dirty="0" err="1" smtClean="0">
                <a:latin typeface="Arial" pitchFamily="34" charset="0"/>
                <a:cs typeface="Arial" pitchFamily="34" charset="0"/>
              </a:rPr>
              <a:t>Ch’ung</a:t>
            </a:r>
            <a:r>
              <a:rPr lang="en-GB" altLang="ko-KR" sz="2000" i="1" dirty="0" smtClean="0">
                <a:latin typeface="Arial" pitchFamily="34" charset="0"/>
                <a:cs typeface="Arial" pitchFamily="34" charset="0"/>
              </a:rPr>
              <a:t> </a:t>
            </a:r>
            <a:r>
              <a:rPr lang="en-GB" altLang="ko-KR" sz="2000" dirty="0" smtClean="0">
                <a:latin typeface="Arial" pitchFamily="34" charset="0"/>
                <a:cs typeface="Arial" pitchFamily="34" charset="0"/>
              </a:rPr>
              <a:t>(</a:t>
            </a:r>
            <a:r>
              <a:rPr lang="en-GB" altLang="ko-KR" sz="2000" i="1" dirty="0" smtClean="0">
                <a:latin typeface="Arial" pitchFamily="34" charset="0"/>
                <a:cs typeface="Arial" pitchFamily="34" charset="0"/>
              </a:rPr>
              <a:t>Chung</a:t>
            </a:r>
            <a:r>
              <a:rPr lang="en-GB" altLang="ko-KR" sz="2000" dirty="0" smtClean="0">
                <a:latin typeface="Arial" pitchFamily="34" charset="0"/>
                <a:cs typeface="Arial" pitchFamily="34" charset="0"/>
              </a:rPr>
              <a:t>,  </a:t>
            </a:r>
            <a:r>
              <a:rPr lang="ko-KR" altLang="en-US" sz="2000" dirty="0" smtClean="0">
                <a:latin typeface="Arial" pitchFamily="34" charset="0"/>
                <a:cs typeface="Arial" pitchFamily="34" charset="0"/>
              </a:rPr>
              <a:t>忠</a:t>
            </a:r>
            <a:r>
              <a:rPr lang="en-US" altLang="ko-KR" sz="2000" dirty="0" smtClean="0">
                <a:latin typeface="Arial" pitchFamily="34" charset="0"/>
                <a:cs typeface="Arial" pitchFamily="34" charset="0"/>
              </a:rPr>
              <a:t>)  =  Loyalty</a:t>
            </a:r>
            <a:r>
              <a:rPr lang="en-US" altLang="ko-KR" sz="2000" dirty="0" smtClean="0">
                <a:latin typeface="Times New Roman" pitchFamily="18" charset="0"/>
                <a:cs typeface="Times New Roman" pitchFamily="18" charset="0"/>
              </a:rPr>
              <a:t>. </a:t>
            </a:r>
            <a:endParaRPr lang="en-GB" sz="24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6</a:t>
            </a:r>
            <a:endParaRPr lang="en-GB" sz="2400" b="1" dirty="0">
              <a:latin typeface="Arial" pitchFamily="34" charset="0"/>
              <a:cs typeface="Arial" pitchFamily="34" charset="0"/>
            </a:endParaRPr>
          </a:p>
        </p:txBody>
      </p:sp>
      <p:sp>
        <p:nvSpPr>
          <p:cNvPr id="3" name="Content Placeholder 2"/>
          <p:cNvSpPr>
            <a:spLocks noGrp="1"/>
          </p:cNvSpPr>
          <p:nvPr>
            <p:ph idx="1"/>
          </p:nvPr>
        </p:nvSpPr>
        <p:spPr>
          <a:xfrm>
            <a:off x="467544" y="1196752"/>
            <a:ext cx="8229600" cy="5328592"/>
          </a:xfrm>
        </p:spPr>
        <p:txBody>
          <a:bodyPr>
            <a:noAutofit/>
          </a:bodyPr>
          <a:lstStyle/>
          <a:p>
            <a:pPr marL="0" indent="0" algn="just">
              <a:lnSpc>
                <a:spcPct val="200000"/>
              </a:lnSpc>
              <a:spcBef>
                <a:spcPts val="0"/>
              </a:spcBef>
              <a:buNone/>
            </a:pPr>
            <a:r>
              <a:rPr lang="en-GB" sz="2000" dirty="0" smtClean="0">
                <a:latin typeface="Arial" pitchFamily="34" charset="0"/>
                <a:cs typeface="Arial" pitchFamily="34" charset="0"/>
              </a:rPr>
              <a:t>Because she was to be the bride of the centipede,  she would have to live a solitary life.  The villagers felt that she had to do this because it was for the benefit [of everyone].   One couldn’t reject this custom,   nor do anything about it. </a:t>
            </a:r>
          </a:p>
          <a:p>
            <a:pPr marL="0" indent="0" algn="just">
              <a:lnSpc>
                <a:spcPct val="200000"/>
              </a:lnSpc>
              <a:spcBef>
                <a:spcPts val="0"/>
              </a:spcBef>
              <a:buNone/>
            </a:pPr>
            <a:r>
              <a:rPr lang="en-GB" sz="2000" dirty="0" smtClean="0">
                <a:latin typeface="Arial" pitchFamily="34" charset="0"/>
                <a:cs typeface="Arial" pitchFamily="34" charset="0"/>
              </a:rPr>
              <a:t>It was the day of the grand ritual.  The villagers prepared the altar,  and playing music entered in great numbers into the shrine.  The maiden looked to her side without thinking.  </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7</a:t>
            </a:r>
            <a:endParaRPr lang="en-GB" sz="2400" b="1" dirty="0">
              <a:latin typeface="Arial" pitchFamily="34" charset="0"/>
              <a:cs typeface="Arial" pitchFamily="34" charset="0"/>
            </a:endParaRPr>
          </a:p>
        </p:txBody>
      </p:sp>
      <p:sp>
        <p:nvSpPr>
          <p:cNvPr id="3" name="Content Placeholder 2"/>
          <p:cNvSpPr>
            <a:spLocks noGrp="1"/>
          </p:cNvSpPr>
          <p:nvPr>
            <p:ph idx="1"/>
          </p:nvPr>
        </p:nvSpPr>
        <p:spPr>
          <a:xfrm>
            <a:off x="467544" y="1412776"/>
            <a:ext cx="8229600" cy="4968552"/>
          </a:xfrm>
        </p:spPr>
        <p:txBody>
          <a:bodyPr>
            <a:noAutofit/>
          </a:bodyPr>
          <a:lstStyle/>
          <a:p>
            <a:pPr marL="0" indent="0" algn="just">
              <a:lnSpc>
                <a:spcPct val="200000"/>
              </a:lnSpc>
              <a:spcBef>
                <a:spcPts val="0"/>
              </a:spcBef>
              <a:buNone/>
            </a:pPr>
            <a:r>
              <a:rPr lang="en-GB" sz="2000" dirty="0" smtClean="0">
                <a:latin typeface="Arial" pitchFamily="34" charset="0"/>
                <a:cs typeface="Arial" pitchFamily="34" charset="0"/>
              </a:rPr>
              <a:t>The toad had followed her and was at her side.  The girl asked the toad what she should do,  but there was no response. The villagers left,  and it became very dark.  The girl was wrapped up in the dark and in fear.  Because she was unhappy and terrified,  her body began to shake.  The toad was beside her and was thinking about what it had to do in the future.  </a:t>
            </a:r>
          </a:p>
          <a:p>
            <a:pPr marL="0" indent="0" algn="just">
              <a:lnSpc>
                <a:spcPct val="200000"/>
              </a:lnSpc>
              <a:spcBef>
                <a:spcPts val="0"/>
              </a:spcBef>
              <a:buNone/>
            </a:pPr>
            <a:r>
              <a:rPr lang="en-GB" sz="2000" dirty="0" smtClean="0">
                <a:latin typeface="Arial" pitchFamily="34" charset="0"/>
                <a:cs typeface="Arial" pitchFamily="34" charset="0"/>
              </a:rPr>
              <a:t>It became midnight.   In the darkness,  a strange sound arose and a</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8</a:t>
            </a:r>
            <a:endParaRPr lang="en-GB" sz="2400" b="1" dirty="0">
              <a:latin typeface="Arial" pitchFamily="34" charset="0"/>
              <a:cs typeface="Arial" pitchFamily="34" charset="0"/>
            </a:endParaRPr>
          </a:p>
        </p:txBody>
      </p:sp>
      <p:sp>
        <p:nvSpPr>
          <p:cNvPr id="3" name="Content Placeholder 2"/>
          <p:cNvSpPr>
            <a:spLocks noGrp="1"/>
          </p:cNvSpPr>
          <p:nvPr>
            <p:ph idx="1"/>
          </p:nvPr>
        </p:nvSpPr>
        <p:spPr>
          <a:xfrm>
            <a:off x="395536" y="1340768"/>
            <a:ext cx="8229600" cy="4968552"/>
          </a:xfrm>
        </p:spPr>
        <p:txBody>
          <a:bodyPr>
            <a:noAutofit/>
          </a:bodyPr>
          <a:lstStyle/>
          <a:p>
            <a:pPr marL="0" indent="0" algn="just">
              <a:lnSpc>
                <a:spcPct val="200000"/>
              </a:lnSpc>
              <a:spcBef>
                <a:spcPts val="0"/>
              </a:spcBef>
              <a:buNone/>
            </a:pPr>
            <a:r>
              <a:rPr lang="en-GB" sz="2000" dirty="0" smtClean="0">
                <a:latin typeface="Arial" pitchFamily="34" charset="0"/>
                <a:cs typeface="Arial" pitchFamily="34" charset="0"/>
              </a:rPr>
              <a:t>centipede with countless legs appeared at the door.  He had come to get the maiden.  The girl’s body shivered all over.  From the centipede’s eyes a green light shone.  The centipede saw the toad and stopped.  The toad which had seen the green light shining from the centipede’s eyes went forward in a peculiar way towards the centipede and began to fight it.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9</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fontScale="25000" lnSpcReduction="20000"/>
          </a:bodyPr>
          <a:lstStyle/>
          <a:p>
            <a:pPr marL="0" indent="0" algn="just">
              <a:lnSpc>
                <a:spcPct val="200000"/>
              </a:lnSpc>
              <a:spcBef>
                <a:spcPts val="0"/>
              </a:spcBef>
              <a:buNone/>
            </a:pPr>
            <a:r>
              <a:rPr lang="en-GB" sz="8000" dirty="0" smtClean="0">
                <a:latin typeface="Arial" pitchFamily="34" charset="0"/>
                <a:cs typeface="Arial" pitchFamily="34" charset="0"/>
              </a:rPr>
              <a:t>The centipede spat out poison,  and the toad also spat out poisonous spittle.  In the midst of the sounds of the mountain and the cries of the wind,  the centipede and the toad fought to the bitter end.  The maiden was so scared that she fainted. </a:t>
            </a:r>
          </a:p>
          <a:p>
            <a:pPr marL="0" indent="0" algn="just">
              <a:lnSpc>
                <a:spcPct val="200000"/>
              </a:lnSpc>
              <a:spcBef>
                <a:spcPts val="0"/>
              </a:spcBef>
              <a:buNone/>
            </a:pPr>
            <a:endParaRPr lang="en-GB" sz="8000" dirty="0" smtClean="0">
              <a:latin typeface="Arial" pitchFamily="34" charset="0"/>
              <a:cs typeface="Arial" pitchFamily="34" charset="0"/>
            </a:endParaRPr>
          </a:p>
          <a:p>
            <a:pPr marL="0" indent="0" algn="just">
              <a:lnSpc>
                <a:spcPct val="200000"/>
              </a:lnSpc>
              <a:spcBef>
                <a:spcPts val="0"/>
              </a:spcBef>
              <a:buNone/>
            </a:pPr>
            <a:r>
              <a:rPr lang="en-GB" sz="8000" dirty="0" smtClean="0">
                <a:latin typeface="Arial" pitchFamily="34" charset="0"/>
                <a:cs typeface="Arial" pitchFamily="34" charset="0"/>
              </a:rPr>
              <a:t>The next day, the villagers gathered in front of the shrine.  There was a strange scene all around.  The centipede and the toad had fought, had drunk in poison and had died.  The maiden was in a swoon.   They</a:t>
            </a:r>
          </a:p>
          <a:p>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10</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lnSpcReduction="10000"/>
          </a:bodyPr>
          <a:lstStyle/>
          <a:p>
            <a:pPr algn="just">
              <a:lnSpc>
                <a:spcPct val="200000"/>
              </a:lnSpc>
              <a:buNone/>
            </a:pPr>
            <a:r>
              <a:rPr lang="en-GB" sz="2000" dirty="0" smtClean="0">
                <a:latin typeface="Arial" pitchFamily="34" charset="0"/>
                <a:cs typeface="Arial" pitchFamily="34" charset="0"/>
              </a:rPr>
              <a:t>woke her and gave her some gruel.   The toad had repaid the maiden’s</a:t>
            </a:r>
          </a:p>
          <a:p>
            <a:pPr algn="just">
              <a:lnSpc>
                <a:spcPct val="200000"/>
              </a:lnSpc>
              <a:buNone/>
            </a:pPr>
            <a:r>
              <a:rPr lang="en-GB" sz="2000" dirty="0" smtClean="0">
                <a:latin typeface="Arial" pitchFamily="34" charset="0"/>
                <a:cs typeface="Arial" pitchFamily="34" charset="0"/>
              </a:rPr>
              <a:t>kindness by bravely fighting with the centipede and had died.  </a:t>
            </a:r>
          </a:p>
          <a:p>
            <a:pPr algn="just">
              <a:lnSpc>
                <a:spcPct val="200000"/>
              </a:lnSpc>
              <a:buNone/>
            </a:pPr>
            <a:endParaRPr lang="en-GB" sz="2000" dirty="0" smtClean="0">
              <a:latin typeface="Arial" pitchFamily="34" charset="0"/>
              <a:cs typeface="Arial" pitchFamily="34" charset="0"/>
            </a:endParaRPr>
          </a:p>
          <a:p>
            <a:pPr algn="just">
              <a:lnSpc>
                <a:spcPct val="200000"/>
              </a:lnSpc>
              <a:buNone/>
            </a:pPr>
            <a:r>
              <a:rPr lang="en-GB" sz="2000" dirty="0" smtClean="0">
                <a:latin typeface="Arial" pitchFamily="34" charset="0"/>
                <a:cs typeface="Arial" pitchFamily="34" charset="0"/>
              </a:rPr>
              <a:t>The people of the village took the toad, placed it in a good spot and</a:t>
            </a:r>
          </a:p>
          <a:p>
            <a:pPr algn="just">
              <a:lnSpc>
                <a:spcPct val="200000"/>
              </a:lnSpc>
              <a:buNone/>
            </a:pPr>
            <a:r>
              <a:rPr lang="en-GB" sz="2000" dirty="0" smtClean="0">
                <a:latin typeface="Arial" pitchFamily="34" charset="0"/>
                <a:cs typeface="Arial" pitchFamily="34" charset="0"/>
              </a:rPr>
              <a:t>gave it a funeral.  The centipede was burned in the fire.  For the next </a:t>
            </a:r>
          </a:p>
          <a:p>
            <a:pPr algn="just">
              <a:lnSpc>
                <a:spcPct val="200000"/>
              </a:lnSpc>
              <a:buNone/>
            </a:pPr>
            <a:r>
              <a:rPr lang="en-GB" sz="2000" dirty="0" smtClean="0">
                <a:latin typeface="Arial" pitchFamily="34" charset="0"/>
                <a:cs typeface="Arial" pitchFamily="34" charset="0"/>
              </a:rPr>
              <a:t>three months and ten days it is said that the smell of the fire could be </a:t>
            </a:r>
          </a:p>
          <a:p>
            <a:pPr algn="just">
              <a:lnSpc>
                <a:spcPct val="200000"/>
              </a:lnSpc>
              <a:buNone/>
            </a:pPr>
            <a:r>
              <a:rPr lang="en-GB" sz="2000" dirty="0" smtClean="0">
                <a:latin typeface="Arial" pitchFamily="34" charset="0"/>
                <a:cs typeface="Arial" pitchFamily="34" charset="0"/>
              </a:rPr>
              <a:t>smelt all over the heavens.</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- 11</a:t>
            </a:r>
            <a:endParaRPr lang="en-GB" sz="2400" b="1" dirty="0">
              <a:latin typeface="Arial" pitchFamily="34" charset="0"/>
              <a:cs typeface="Arial" pitchFamily="34" charset="0"/>
            </a:endParaRPr>
          </a:p>
        </p:txBody>
      </p:sp>
      <p:sp>
        <p:nvSpPr>
          <p:cNvPr id="3" name="Content Placeholder 2"/>
          <p:cNvSpPr>
            <a:spLocks noGrp="1"/>
          </p:cNvSpPr>
          <p:nvPr>
            <p:ph idx="1"/>
          </p:nvPr>
        </p:nvSpPr>
        <p:spPr>
          <a:xfrm>
            <a:off x="467544" y="1268760"/>
            <a:ext cx="8229600" cy="4525963"/>
          </a:xfrm>
        </p:spPr>
        <p:txBody>
          <a:bodyPr>
            <a:normAutofit/>
          </a:bodyPr>
          <a:lstStyle/>
          <a:p>
            <a:pPr marL="0" indent="0" algn="just">
              <a:lnSpc>
                <a:spcPct val="200000"/>
              </a:lnSpc>
              <a:spcBef>
                <a:spcPts val="0"/>
              </a:spcBef>
              <a:buNone/>
            </a:pPr>
            <a:r>
              <a:rPr lang="en-GB" sz="2000" dirty="0" smtClean="0">
                <a:latin typeface="Arial" pitchFamily="34" charset="0"/>
                <a:cs typeface="Arial" pitchFamily="34" charset="0"/>
              </a:rPr>
              <a:t>As the centipede which the villagers had been afraid of for a long time was dead, the custom of offering up rituals to the centipede was abolished.  It is said that because of this the custom of sacrificing a young maiden was also abolished.  </a:t>
            </a:r>
          </a:p>
          <a:p>
            <a:pPr marL="0" indent="0" algn="just">
              <a:spcBef>
                <a:spcPts val="0"/>
              </a:spcBef>
              <a:buNone/>
            </a:pPr>
            <a:endParaRPr lang="en-GB" sz="1800" b="1" dirty="0" smtClean="0">
              <a:latin typeface="Times New Roman" pitchFamily="18" charset="0"/>
              <a:cs typeface="Times New Roman" pitchFamily="18" charset="0"/>
            </a:endParaRPr>
          </a:p>
          <a:p>
            <a:pPr marL="0" indent="0" algn="just">
              <a:spcBef>
                <a:spcPts val="0"/>
              </a:spcBef>
              <a:buNone/>
            </a:pPr>
            <a:r>
              <a:rPr lang="en-GB" sz="1000" dirty="0" smtClean="0">
                <a:latin typeface="Arial" pitchFamily="34" charset="0"/>
                <a:cs typeface="Arial" pitchFamily="34" charset="0"/>
              </a:rPr>
              <a:t>Source:  </a:t>
            </a:r>
            <a:r>
              <a:rPr lang="en-GB" sz="1000" dirty="0" err="1" smtClean="0">
                <a:latin typeface="Arial" pitchFamily="34" charset="0"/>
                <a:cs typeface="Arial" pitchFamily="34" charset="0"/>
              </a:rPr>
              <a:t>Im</a:t>
            </a:r>
            <a:r>
              <a:rPr lang="en-GB" sz="1000" dirty="0" smtClean="0">
                <a:latin typeface="Arial" pitchFamily="34" charset="0"/>
                <a:cs typeface="Arial" pitchFamily="34" charset="0"/>
              </a:rPr>
              <a:t> </a:t>
            </a:r>
            <a:r>
              <a:rPr lang="en-GB" sz="1000" dirty="0" err="1" smtClean="0">
                <a:latin typeface="Arial" pitchFamily="34" charset="0"/>
                <a:cs typeface="Arial" pitchFamily="34" charset="0"/>
              </a:rPr>
              <a:t>Tonggwŏn</a:t>
            </a:r>
            <a:r>
              <a:rPr lang="en-GB" sz="1000" dirty="0" smtClean="0">
                <a:latin typeface="Arial" pitchFamily="34" charset="0"/>
                <a:cs typeface="Arial" pitchFamily="34" charset="0"/>
              </a:rPr>
              <a:t> </a:t>
            </a:r>
            <a:r>
              <a:rPr lang="en-GB" sz="1000" i="1" dirty="0" smtClean="0">
                <a:latin typeface="Arial" pitchFamily="34" charset="0"/>
                <a:cs typeface="Arial" pitchFamily="34" charset="0"/>
              </a:rPr>
              <a:t> </a:t>
            </a:r>
            <a:r>
              <a:rPr lang="en-GB" sz="1000" i="1" dirty="0" err="1" smtClean="0">
                <a:latin typeface="Arial" pitchFamily="34" charset="0"/>
                <a:cs typeface="Arial" pitchFamily="34" charset="0"/>
              </a:rPr>
              <a:t>Han’guk</a:t>
            </a:r>
            <a:r>
              <a:rPr lang="en-GB" sz="1000" i="1" dirty="0" smtClean="0">
                <a:latin typeface="Arial" pitchFamily="34" charset="0"/>
                <a:cs typeface="Arial" pitchFamily="34" charset="0"/>
              </a:rPr>
              <a:t> </a:t>
            </a:r>
            <a:r>
              <a:rPr lang="en-GB" sz="1000" i="1" dirty="0" err="1" smtClean="0">
                <a:latin typeface="Arial" pitchFamily="34" charset="0"/>
                <a:cs typeface="Arial" pitchFamily="34" charset="0"/>
              </a:rPr>
              <a:t>ŭi</a:t>
            </a:r>
            <a:r>
              <a:rPr lang="en-GB" sz="1000" i="1" dirty="0" smtClean="0">
                <a:latin typeface="Arial" pitchFamily="34" charset="0"/>
                <a:cs typeface="Arial" pitchFamily="34" charset="0"/>
              </a:rPr>
              <a:t> </a:t>
            </a:r>
            <a:r>
              <a:rPr lang="en-GB" sz="1000" i="1" dirty="0" err="1" smtClean="0">
                <a:latin typeface="Arial" pitchFamily="34" charset="0"/>
                <a:cs typeface="Arial" pitchFamily="34" charset="0"/>
              </a:rPr>
              <a:t>mindam</a:t>
            </a:r>
            <a:r>
              <a:rPr lang="en-GB" sz="1000" i="1" dirty="0" smtClean="0">
                <a:latin typeface="Arial" pitchFamily="34" charset="0"/>
                <a:cs typeface="Arial" pitchFamily="34" charset="0"/>
              </a:rPr>
              <a:t>  </a:t>
            </a:r>
            <a:r>
              <a:rPr lang="en-GB" sz="1000" dirty="0" smtClean="0">
                <a:latin typeface="Arial" pitchFamily="34" charset="0"/>
                <a:cs typeface="Arial" pitchFamily="34" charset="0"/>
              </a:rPr>
              <a:t>[Korean Folktales] (1972),  p. 121 – 122. </a:t>
            </a:r>
          </a:p>
          <a:p>
            <a:pPr marL="0" indent="0" algn="just">
              <a:spcBef>
                <a:spcPts val="0"/>
              </a:spcBef>
              <a:buNone/>
            </a:pPr>
            <a:r>
              <a:rPr lang="en-GB" sz="1000" dirty="0" smtClean="0">
                <a:latin typeface="Arial" pitchFamily="34" charset="0"/>
                <a:cs typeface="Arial" pitchFamily="34" charset="0"/>
              </a:rPr>
              <a:t>Translation in James H. Grayson </a:t>
            </a:r>
            <a:r>
              <a:rPr lang="en-GB" sz="1000" i="1" dirty="0" smtClean="0">
                <a:latin typeface="Arial" pitchFamily="34" charset="0"/>
                <a:cs typeface="Arial" pitchFamily="34" charset="0"/>
              </a:rPr>
              <a:t>Myths and Legends from Korea:  A Compendium of Ancient and Modern  Materials </a:t>
            </a:r>
            <a:r>
              <a:rPr lang="en-GB" sz="1000" dirty="0" smtClean="0">
                <a:latin typeface="Arial" pitchFamily="34" charset="0"/>
                <a:cs typeface="Arial" pitchFamily="34" charset="0"/>
              </a:rPr>
              <a:t> (2002),  pp. 274-276.  </a:t>
            </a:r>
            <a:endParaRPr lang="en-GB" sz="1000" i="1" dirty="0" smtClean="0">
              <a:latin typeface="Arial" pitchFamily="34" charset="0"/>
              <a:cs typeface="Arial" pitchFamily="34" charset="0"/>
            </a:endParaRPr>
          </a:p>
          <a:p>
            <a:pPr marL="0" indent="0" algn="just">
              <a:spcBef>
                <a:spcPts val="0"/>
              </a:spcBef>
              <a:buNone/>
            </a:pPr>
            <a:endParaRPr lang="en-GB" sz="9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Structure</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buNone/>
            </a:pPr>
            <a:endParaRPr lang="en-GB" sz="2000" dirty="0" smtClean="0">
              <a:latin typeface="Arial" pitchFamily="34" charset="0"/>
              <a:cs typeface="Arial" pitchFamily="34" charset="0"/>
            </a:endParaRPr>
          </a:p>
          <a:p>
            <a:pPr>
              <a:buNone/>
            </a:pPr>
            <a:r>
              <a:rPr lang="en-GB" sz="2000" dirty="0" smtClean="0">
                <a:latin typeface="Arial" pitchFamily="34" charset="0"/>
                <a:cs typeface="Arial" pitchFamily="34" charset="0"/>
              </a:rPr>
              <a:t>1)  Bond between maiden and toad.</a:t>
            </a:r>
          </a:p>
          <a:p>
            <a:endParaRPr lang="en-GB" sz="2000" dirty="0" smtClean="0">
              <a:latin typeface="Arial" pitchFamily="34" charset="0"/>
              <a:cs typeface="Arial" pitchFamily="34" charset="0"/>
            </a:endParaRPr>
          </a:p>
          <a:p>
            <a:pPr>
              <a:buNone/>
            </a:pPr>
            <a:r>
              <a:rPr lang="en-GB" sz="2000" dirty="0" smtClean="0">
                <a:latin typeface="Arial" pitchFamily="34" charset="0"/>
                <a:cs typeface="Arial" pitchFamily="34" charset="0"/>
              </a:rPr>
              <a:t>2)  The sacrifice of a maiden to a beast for the benefit of the community.</a:t>
            </a:r>
          </a:p>
          <a:p>
            <a:endParaRPr lang="en-GB" sz="2000" dirty="0" smtClean="0">
              <a:latin typeface="Arial" pitchFamily="34" charset="0"/>
              <a:cs typeface="Arial" pitchFamily="34" charset="0"/>
            </a:endParaRPr>
          </a:p>
          <a:p>
            <a:pPr>
              <a:buNone/>
            </a:pPr>
            <a:r>
              <a:rPr lang="en-GB" sz="2000" dirty="0" smtClean="0">
                <a:latin typeface="Arial" pitchFamily="34" charset="0"/>
                <a:cs typeface="Arial" pitchFamily="34" charset="0"/>
              </a:rPr>
              <a:t>3)  The battle between the beast and the toad.</a:t>
            </a:r>
          </a:p>
          <a:p>
            <a:endParaRPr lang="en-GB" sz="2000" dirty="0" smtClean="0">
              <a:latin typeface="Arial" pitchFamily="34" charset="0"/>
              <a:cs typeface="Arial" pitchFamily="34" charset="0"/>
            </a:endParaRPr>
          </a:p>
          <a:p>
            <a:pPr>
              <a:buNone/>
            </a:pPr>
            <a:r>
              <a:rPr lang="en-GB" sz="2000" dirty="0" smtClean="0">
                <a:latin typeface="Arial" pitchFamily="34" charset="0"/>
                <a:cs typeface="Arial" pitchFamily="34" charset="0"/>
              </a:rPr>
              <a:t>4)  The abolition of the practice of  human sacrifice. </a:t>
            </a:r>
          </a:p>
          <a:p>
            <a:pPr marL="0">
              <a:lnSpc>
                <a:spcPct val="200000"/>
              </a:lnSpc>
              <a:spcBef>
                <a:spcPts val="0"/>
              </a:spcBef>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Comment</a:t>
            </a:r>
            <a:endParaRPr lang="en-GB" sz="2400" b="1" dirty="0">
              <a:latin typeface="Arial" pitchFamily="34" charset="0"/>
              <a:cs typeface="Arial" pitchFamily="34" charset="0"/>
            </a:endParaRPr>
          </a:p>
        </p:txBody>
      </p:sp>
      <p:sp>
        <p:nvSpPr>
          <p:cNvPr id="3" name="Content Placeholder 2"/>
          <p:cNvSpPr>
            <a:spLocks noGrp="1"/>
          </p:cNvSpPr>
          <p:nvPr>
            <p:ph idx="1"/>
          </p:nvPr>
        </p:nvSpPr>
        <p:spPr>
          <a:xfrm>
            <a:off x="395536" y="1556792"/>
            <a:ext cx="8229600" cy="4608512"/>
          </a:xfrm>
        </p:spPr>
        <p:txBody>
          <a:bodyPr>
            <a:noAutofit/>
          </a:bodyPr>
          <a:lstStyle/>
          <a:p>
            <a:pPr>
              <a:lnSpc>
                <a:spcPct val="200000"/>
              </a:lnSpc>
              <a:spcBef>
                <a:spcPts val="0"/>
              </a:spcBef>
              <a:buAutoNum type="arabicPeriod"/>
            </a:pPr>
            <a:r>
              <a:rPr lang="en-GB" sz="2000" dirty="0" smtClean="0">
                <a:latin typeface="Arial" pitchFamily="34" charset="0"/>
                <a:cs typeface="Arial" pitchFamily="34" charset="0"/>
              </a:rPr>
              <a:t>Validation of Cultural Values  </a:t>
            </a:r>
          </a:p>
          <a:p>
            <a:pPr>
              <a:lnSpc>
                <a:spcPct val="200000"/>
              </a:lnSpc>
              <a:spcBef>
                <a:spcPts val="0"/>
              </a:spcBef>
              <a:buNone/>
            </a:pPr>
            <a:r>
              <a:rPr lang="en-GB" sz="2000" dirty="0" smtClean="0">
                <a:latin typeface="Arial" pitchFamily="34" charset="0"/>
                <a:cs typeface="Arial" pitchFamily="34" charset="0"/>
              </a:rPr>
              <a:t>     -  Loyalty  (</a:t>
            </a:r>
            <a:r>
              <a:rPr lang="en-GB" sz="2000" i="1" dirty="0" err="1" smtClean="0">
                <a:latin typeface="Arial" pitchFamily="34" charset="0"/>
                <a:cs typeface="Arial" pitchFamily="34" charset="0"/>
              </a:rPr>
              <a:t>Ch’ung</a:t>
            </a:r>
            <a:r>
              <a:rPr lang="en-GB" sz="2000" dirty="0" smtClean="0">
                <a:latin typeface="Arial" pitchFamily="34" charset="0"/>
                <a:cs typeface="Arial" pitchFamily="34" charset="0"/>
              </a:rPr>
              <a:t>)</a:t>
            </a:r>
            <a:r>
              <a:rPr lang="en-GB" sz="2000" i="1" dirty="0" smtClean="0">
                <a:latin typeface="Arial" pitchFamily="34" charset="0"/>
                <a:cs typeface="Arial" pitchFamily="34" charset="0"/>
              </a:rPr>
              <a:t>.</a:t>
            </a:r>
          </a:p>
          <a:p>
            <a:pPr>
              <a:lnSpc>
                <a:spcPct val="200000"/>
              </a:lnSpc>
              <a:spcBef>
                <a:spcPts val="0"/>
              </a:spcBef>
              <a:buNone/>
            </a:pPr>
            <a:r>
              <a:rPr lang="en-GB" sz="2000" dirty="0" smtClean="0">
                <a:latin typeface="Arial" pitchFamily="34" charset="0"/>
                <a:cs typeface="Arial" pitchFamily="34" charset="0"/>
              </a:rPr>
              <a:t>     If  a toad could understand  the ‘civilised’ value  of loyalty to a</a:t>
            </a:r>
          </a:p>
          <a:p>
            <a:pPr>
              <a:lnSpc>
                <a:spcPct val="200000"/>
              </a:lnSpc>
              <a:spcBef>
                <a:spcPts val="0"/>
              </a:spcBef>
              <a:buNone/>
            </a:pPr>
            <a:r>
              <a:rPr lang="en-GB" sz="2000" dirty="0" smtClean="0">
                <a:latin typeface="Arial" pitchFamily="34" charset="0"/>
                <a:cs typeface="Arial" pitchFamily="34" charset="0"/>
              </a:rPr>
              <a:t>superior and to be  grateful for kindness,   how much more should</a:t>
            </a:r>
          </a:p>
          <a:p>
            <a:pPr>
              <a:lnSpc>
                <a:spcPct val="200000"/>
              </a:lnSpc>
              <a:spcBef>
                <a:spcPts val="0"/>
              </a:spcBef>
              <a:buNone/>
            </a:pPr>
            <a:r>
              <a:rPr lang="en-GB" sz="2000" dirty="0" smtClean="0">
                <a:latin typeface="Arial" pitchFamily="34" charset="0"/>
                <a:cs typeface="Arial" pitchFamily="34" charset="0"/>
              </a:rPr>
              <a:t>young children  be able to understand this value. </a:t>
            </a:r>
          </a:p>
          <a:p>
            <a:pPr>
              <a:lnSpc>
                <a:spcPct val="200000"/>
              </a:lnSpc>
              <a:spcBef>
                <a:spcPts val="0"/>
              </a:spcBef>
              <a:buNone/>
            </a:pPr>
            <a:r>
              <a:rPr lang="en-GB" sz="2000" dirty="0" smtClean="0">
                <a:latin typeface="Arial" pitchFamily="34" charset="0"/>
                <a:cs typeface="Arial" pitchFamily="34" charset="0"/>
              </a:rPr>
              <a:t>     -  Benevolence  </a:t>
            </a:r>
            <a:r>
              <a:rPr lang="en-GB" sz="2000" i="1" dirty="0" smtClean="0">
                <a:latin typeface="Arial" pitchFamily="34" charset="0"/>
                <a:cs typeface="Arial" pitchFamily="34" charset="0"/>
              </a:rPr>
              <a:t>(In)</a:t>
            </a:r>
          </a:p>
          <a:p>
            <a:pPr>
              <a:lnSpc>
                <a:spcPct val="200000"/>
              </a:lnSpc>
              <a:spcBef>
                <a:spcPts val="0"/>
              </a:spcBef>
              <a:buNone/>
            </a:pPr>
            <a:r>
              <a:rPr lang="en-GB" sz="2000" i="1" dirty="0" smtClean="0">
                <a:latin typeface="Arial" pitchFamily="34" charset="0"/>
                <a:cs typeface="Arial" pitchFamily="34" charset="0"/>
              </a:rPr>
              <a:t>     </a:t>
            </a:r>
            <a:r>
              <a:rPr lang="en-GB" sz="2000" dirty="0" smtClean="0">
                <a:latin typeface="Arial" pitchFamily="34" charset="0"/>
                <a:cs typeface="Arial" pitchFamily="34" charset="0"/>
              </a:rPr>
              <a:t>A ‘sign ‘ of civilised behaviour is kindness to animals. </a:t>
            </a:r>
            <a:endParaRPr lang="en-GB" sz="2000"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A Fight Between a Centipede and a Toad  -  Comment 2</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nSpc>
                <a:spcPct val="200000"/>
              </a:lnSpc>
              <a:spcBef>
                <a:spcPts val="0"/>
              </a:spcBef>
              <a:buNone/>
            </a:pPr>
            <a:r>
              <a:rPr lang="en-GB" sz="2000" dirty="0" smtClean="0">
                <a:latin typeface="Arial" pitchFamily="34" charset="0"/>
                <a:cs typeface="Arial" pitchFamily="34" charset="0"/>
              </a:rPr>
              <a:t>2.   Conformity to Cultural Values  -  If  society  gives recognition to an animal who understood that loyalty is a core value,   you too will be rewarded .   </a:t>
            </a:r>
          </a:p>
          <a:p>
            <a:pPr>
              <a:lnSpc>
                <a:spcPct val="200000"/>
              </a:lnSpc>
              <a:spcBef>
                <a:spcPts val="0"/>
              </a:spcBef>
              <a:buAutoNum type="arabicPeriod" startAt="3"/>
            </a:pPr>
            <a:r>
              <a:rPr lang="en-GB" sz="2000" dirty="0" smtClean="0">
                <a:latin typeface="Arial" pitchFamily="34" charset="0"/>
                <a:cs typeface="Arial" pitchFamily="34" charset="0"/>
              </a:rPr>
              <a:t>Amusement  /  Entertainment   -   Creepy thrills.   </a:t>
            </a:r>
          </a:p>
          <a:p>
            <a:pPr>
              <a:lnSpc>
                <a:spcPct val="200000"/>
              </a:lnSpc>
              <a:spcBef>
                <a:spcPts val="0"/>
              </a:spcBef>
              <a:buFont typeface="Arial" pitchFamily="34" charset="0"/>
              <a:buAutoNum type="arabicPeriod" startAt="3"/>
            </a:pPr>
            <a:r>
              <a:rPr lang="en-GB" sz="2000" dirty="0" smtClean="0">
                <a:latin typeface="Arial" pitchFamily="34" charset="0"/>
                <a:cs typeface="Arial" pitchFamily="34" charset="0"/>
              </a:rPr>
              <a:t> Social Criticism – ‘Civilised’  people don’t  sacrifice people to gods. </a:t>
            </a:r>
          </a:p>
          <a:p>
            <a:pPr marL="457200" indent="-457200">
              <a:lnSpc>
                <a:spcPct val="200000"/>
              </a:lnSpc>
              <a:spcBef>
                <a:spcPts val="0"/>
              </a:spcBef>
              <a:buNone/>
            </a:pPr>
            <a:r>
              <a:rPr lang="en-GB" sz="2000" dirty="0" smtClean="0">
                <a:latin typeface="Arial" pitchFamily="34" charset="0"/>
                <a:cs typeface="Arial" pitchFamily="34" charset="0"/>
              </a:rPr>
              <a:t>5.   Education  - We are a ‘civilised’ people who don’t sacrifice people to gods.</a:t>
            </a:r>
          </a:p>
          <a:p>
            <a:pPr marL="457200" indent="-457200">
              <a:lnSpc>
                <a:spcPct val="200000"/>
              </a:lnSpc>
              <a:spcBef>
                <a:spcPts val="0"/>
              </a:spcBef>
              <a:buNone/>
            </a:pP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sz="2400" b="1" dirty="0" smtClean="0">
                <a:latin typeface="Arial" pitchFamily="34" charset="0"/>
                <a:cs typeface="Arial" pitchFamily="34" charset="0"/>
              </a:rPr>
              <a:t>Why The Green Tree Frog Croaks</a:t>
            </a:r>
            <a:endParaRPr lang="en-GB" sz="2400" dirty="0">
              <a:latin typeface="Arial" pitchFamily="34" charset="0"/>
              <a:cs typeface="Arial" pitchFamily="34" charset="0"/>
            </a:endParaRPr>
          </a:p>
        </p:txBody>
      </p:sp>
      <p:sp>
        <p:nvSpPr>
          <p:cNvPr id="4" name="Content Placeholder 3"/>
          <p:cNvSpPr>
            <a:spLocks noGrp="1"/>
          </p:cNvSpPr>
          <p:nvPr>
            <p:ph idx="1"/>
          </p:nvPr>
        </p:nvSpPr>
        <p:spPr/>
        <p:txBody>
          <a:bodyPr>
            <a:noAutofit/>
          </a:bodyPr>
          <a:lstStyle/>
          <a:p>
            <a:pPr marL="0" indent="0" algn="just">
              <a:lnSpc>
                <a:spcPct val="200000"/>
              </a:lnSpc>
              <a:spcBef>
                <a:spcPts val="0"/>
              </a:spcBef>
              <a:buNone/>
            </a:pPr>
            <a:r>
              <a:rPr lang="en-GB" sz="2000" dirty="0" smtClean="0">
                <a:latin typeface="Arial" pitchFamily="34" charset="0"/>
                <a:cs typeface="Arial" pitchFamily="34" charset="0"/>
              </a:rPr>
              <a:t>Long ago in a certain place,  there were some green tree frogs.  The green frogs were famous for being </a:t>
            </a:r>
            <a:r>
              <a:rPr lang="en-GB" sz="2000" dirty="0" err="1" smtClean="0">
                <a:latin typeface="Arial" pitchFamily="34" charset="0"/>
                <a:cs typeface="Arial" pitchFamily="34" charset="0"/>
              </a:rPr>
              <a:t>unfilial</a:t>
            </a:r>
            <a:r>
              <a:rPr lang="en-GB" sz="2000" dirty="0" smtClean="0">
                <a:latin typeface="Arial" pitchFamily="34" charset="0"/>
                <a:cs typeface="Arial" pitchFamily="34" charset="0"/>
              </a:rPr>
              <a:t>.  If their parents said go to the east, they went to the west;  if they said to go to the mountain,  they went to the plain;  if they said to go the plain, they went the mountain.  From the first to the tenth, they all were insubordinate to their [parents’] words and did exactly the opposite [of what they were told ].  </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Why the Green Frog Croaks  -  2 </a:t>
            </a:r>
            <a:r>
              <a:rPr lang="en-GB" sz="2000" b="1" dirty="0" smtClean="0">
                <a:latin typeface="Arial" pitchFamily="34" charset="0"/>
                <a:cs typeface="Arial" pitchFamily="34" charset="0"/>
              </a:rPr>
              <a:t> </a:t>
            </a:r>
            <a:endParaRPr lang="en-GB" sz="2000" b="1" dirty="0">
              <a:latin typeface="Arial" pitchFamily="34" charset="0"/>
              <a:cs typeface="Arial" pitchFamily="34" charset="0"/>
            </a:endParaRPr>
          </a:p>
        </p:txBody>
      </p:sp>
      <p:sp>
        <p:nvSpPr>
          <p:cNvPr id="3" name="Content Placeholder 2"/>
          <p:cNvSpPr>
            <a:spLocks noGrp="1"/>
          </p:cNvSpPr>
          <p:nvPr>
            <p:ph idx="1"/>
          </p:nvPr>
        </p:nvSpPr>
        <p:spPr>
          <a:xfrm>
            <a:off x="457200" y="1412776"/>
            <a:ext cx="8229600" cy="5184576"/>
          </a:xfrm>
        </p:spPr>
        <p:txBody>
          <a:bodyPr>
            <a:noAutofit/>
          </a:bodyPr>
          <a:lstStyle/>
          <a:p>
            <a:pPr marL="0" indent="0" algn="just">
              <a:lnSpc>
                <a:spcPct val="200000"/>
              </a:lnSpc>
              <a:spcBef>
                <a:spcPts val="0"/>
              </a:spcBef>
              <a:buNone/>
            </a:pPr>
            <a:r>
              <a:rPr lang="en-GB" sz="2000" dirty="0" smtClean="0">
                <a:latin typeface="Arial" pitchFamily="34" charset="0"/>
                <a:cs typeface="Arial" pitchFamily="34" charset="0"/>
              </a:rPr>
              <a:t>One day, mother became ill and was about to die.  Mother called her frog sons together and earnestly entreated them as her last words, ‘When I die, don’t bury me on the mountain;  bury me on the river bank.’   Because the green frogs always  did the opposite [of what they were requested to do],  if they were asked to bury [her] on the mountain,  they would bury [her] in the end by the river.  Therefore, her death wish was that they must bury her by the river so that they would bury [her] on the mountain.  </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Why the Green Frog Croaks  -  3</a:t>
            </a:r>
            <a:endParaRPr lang="en-GB" sz="2400" b="1" dirty="0">
              <a:latin typeface="Arial" pitchFamily="34" charset="0"/>
              <a:cs typeface="Arial" pitchFamily="34" charset="0"/>
            </a:endParaRPr>
          </a:p>
        </p:txBody>
      </p:sp>
      <p:sp>
        <p:nvSpPr>
          <p:cNvPr id="3" name="Content Placeholder 2"/>
          <p:cNvSpPr>
            <a:spLocks noGrp="1"/>
          </p:cNvSpPr>
          <p:nvPr>
            <p:ph idx="1"/>
          </p:nvPr>
        </p:nvSpPr>
        <p:spPr>
          <a:xfrm>
            <a:off x="539552" y="1196752"/>
            <a:ext cx="8229600" cy="5400600"/>
          </a:xfrm>
        </p:spPr>
        <p:txBody>
          <a:bodyPr>
            <a:normAutofit fontScale="25000" lnSpcReduction="20000"/>
          </a:bodyPr>
          <a:lstStyle/>
          <a:p>
            <a:pPr marL="0" indent="0" algn="just">
              <a:spcBef>
                <a:spcPts val="0"/>
              </a:spcBef>
              <a:buNone/>
            </a:pPr>
            <a:r>
              <a:rPr lang="en-GB" sz="8000" dirty="0" smtClean="0">
                <a:latin typeface="Arial" pitchFamily="34" charset="0"/>
                <a:cs typeface="Arial" pitchFamily="34" charset="0"/>
              </a:rPr>
              <a:t>As soon as mother died,  the green frogs regained their senses.   </a:t>
            </a:r>
          </a:p>
          <a:p>
            <a:pPr marL="0" indent="0" algn="just">
              <a:spcBef>
                <a:spcPts val="0"/>
              </a:spcBef>
              <a:buNone/>
            </a:pPr>
            <a:endParaRPr lang="en-GB" sz="8000" dirty="0" smtClean="0">
              <a:latin typeface="Arial" pitchFamily="34" charset="0"/>
              <a:cs typeface="Arial" pitchFamily="34" charset="0"/>
            </a:endParaRPr>
          </a:p>
          <a:p>
            <a:pPr marL="0" indent="0" algn="just">
              <a:spcBef>
                <a:spcPts val="0"/>
              </a:spcBef>
              <a:buNone/>
            </a:pPr>
            <a:r>
              <a:rPr lang="en-GB" sz="8000" dirty="0" smtClean="0">
                <a:latin typeface="Arial" pitchFamily="34" charset="0"/>
                <a:cs typeface="Arial" pitchFamily="34" charset="0"/>
              </a:rPr>
              <a:t>[The green frogs]  thought that,  because of their </a:t>
            </a:r>
            <a:r>
              <a:rPr lang="en-GB" sz="8000" dirty="0" err="1" smtClean="0">
                <a:latin typeface="Arial" pitchFamily="34" charset="0"/>
                <a:cs typeface="Arial" pitchFamily="34" charset="0"/>
              </a:rPr>
              <a:t>unfilial</a:t>
            </a:r>
            <a:r>
              <a:rPr lang="en-GB" sz="8000" dirty="0" smtClean="0">
                <a:latin typeface="Arial" pitchFamily="34" charset="0"/>
                <a:cs typeface="Arial" pitchFamily="34" charset="0"/>
              </a:rPr>
              <a:t> actions </a:t>
            </a:r>
          </a:p>
          <a:p>
            <a:pPr marL="0" indent="0" algn="just">
              <a:spcBef>
                <a:spcPts val="0"/>
              </a:spcBef>
              <a:buNone/>
            </a:pPr>
            <a:endParaRPr lang="en-GB" sz="8000" dirty="0" smtClean="0">
              <a:latin typeface="Arial" pitchFamily="34" charset="0"/>
              <a:cs typeface="Arial" pitchFamily="34" charset="0"/>
            </a:endParaRPr>
          </a:p>
          <a:p>
            <a:pPr marL="0" indent="0" algn="just">
              <a:spcBef>
                <a:spcPts val="0"/>
              </a:spcBef>
              <a:buNone/>
            </a:pPr>
            <a:r>
              <a:rPr lang="en-GB" sz="8000" dirty="0" smtClean="0">
                <a:latin typeface="Arial" pitchFamily="34" charset="0"/>
                <a:cs typeface="Arial" pitchFamily="34" charset="0"/>
              </a:rPr>
              <a:t>they had made [their mother’s life] miserable,  shouldn’t  they </a:t>
            </a:r>
          </a:p>
          <a:p>
            <a:pPr marL="0" indent="0" algn="just">
              <a:spcBef>
                <a:spcPts val="0"/>
              </a:spcBef>
              <a:buNone/>
            </a:pPr>
            <a:endParaRPr lang="en-GB" sz="8000" dirty="0" smtClean="0">
              <a:latin typeface="Arial" pitchFamily="34" charset="0"/>
              <a:cs typeface="Arial" pitchFamily="34" charset="0"/>
            </a:endParaRPr>
          </a:p>
          <a:p>
            <a:pPr marL="0" indent="0" algn="just">
              <a:spcBef>
                <a:spcPts val="0"/>
              </a:spcBef>
              <a:buNone/>
            </a:pPr>
            <a:r>
              <a:rPr lang="en-GB" sz="8000" dirty="0" smtClean="0">
                <a:latin typeface="Arial" pitchFamily="34" charset="0"/>
                <a:cs typeface="Arial" pitchFamily="34" charset="0"/>
              </a:rPr>
              <a:t>keep her death wish?   Saying that this time they must listen to </a:t>
            </a:r>
          </a:p>
          <a:p>
            <a:pPr marL="0" indent="0" algn="just">
              <a:spcBef>
                <a:spcPts val="0"/>
              </a:spcBef>
              <a:buNone/>
            </a:pPr>
            <a:endParaRPr lang="en-GB" sz="8000" dirty="0" smtClean="0">
              <a:latin typeface="Arial" pitchFamily="34" charset="0"/>
              <a:cs typeface="Arial" pitchFamily="34" charset="0"/>
            </a:endParaRPr>
          </a:p>
          <a:p>
            <a:pPr marL="0" indent="0" algn="just">
              <a:spcBef>
                <a:spcPts val="0"/>
              </a:spcBef>
              <a:buNone/>
            </a:pPr>
            <a:r>
              <a:rPr lang="en-GB" sz="8000" dirty="0" smtClean="0">
                <a:latin typeface="Arial" pitchFamily="34" charset="0"/>
                <a:cs typeface="Arial" pitchFamily="34" charset="0"/>
              </a:rPr>
              <a:t>[mother’s] words,  they built a tomb by the riverbank.   </a:t>
            </a:r>
          </a:p>
          <a:p>
            <a:pPr marL="0" indent="0" algn="just">
              <a:spcBef>
                <a:spcPts val="0"/>
              </a:spcBef>
              <a:buNone/>
            </a:pPr>
            <a:endParaRPr lang="en-GB" sz="8000" dirty="0" smtClean="0">
              <a:latin typeface="Arial" pitchFamily="34" charset="0"/>
              <a:cs typeface="Arial" pitchFamily="34" charset="0"/>
            </a:endParaRPr>
          </a:p>
          <a:p>
            <a:pPr marL="0" indent="0" algn="just">
              <a:spcBef>
                <a:spcPts val="0"/>
              </a:spcBef>
              <a:buNone/>
            </a:pPr>
            <a:endParaRPr lang="en-GB" sz="8000" dirty="0">
              <a:latin typeface="Arial" pitchFamily="34" charset="0"/>
              <a:cs typeface="Arial" pitchFamily="34" charset="0"/>
            </a:endParaRPr>
          </a:p>
          <a:p>
            <a:pPr marL="0" indent="0" algn="just">
              <a:spcBef>
                <a:spcPts val="0"/>
              </a:spcBef>
              <a:buNone/>
            </a:pPr>
            <a:r>
              <a:rPr lang="en-GB" sz="8000" dirty="0" smtClean="0">
                <a:latin typeface="Arial" pitchFamily="34" charset="0"/>
                <a:cs typeface="Arial" pitchFamily="34" charset="0"/>
              </a:rPr>
              <a:t>After that,  if the  weather were foul,  or if rain fell,  the green frogs </a:t>
            </a:r>
          </a:p>
          <a:p>
            <a:pPr marL="0" indent="0" algn="just">
              <a:spcBef>
                <a:spcPts val="0"/>
              </a:spcBef>
              <a:buNone/>
            </a:pPr>
            <a:endParaRPr lang="en-GB" sz="8000" dirty="0" smtClean="0">
              <a:latin typeface="Arial" pitchFamily="34" charset="0"/>
              <a:cs typeface="Arial" pitchFamily="34" charset="0"/>
            </a:endParaRPr>
          </a:p>
          <a:p>
            <a:pPr marL="0" indent="0" algn="just">
              <a:spcBef>
                <a:spcPts val="0"/>
              </a:spcBef>
              <a:buNone/>
            </a:pPr>
            <a:r>
              <a:rPr lang="en-GB" sz="8000" dirty="0" smtClean="0">
                <a:latin typeface="Arial" pitchFamily="34" charset="0"/>
                <a:cs typeface="Arial" pitchFamily="34" charset="0"/>
              </a:rPr>
              <a:t>worried  that  their mother’s  tomb would slide [into the river].  </a:t>
            </a:r>
          </a:p>
          <a:p>
            <a:pPr marL="0" indent="0" algn="just">
              <a:spcBef>
                <a:spcPts val="0"/>
              </a:spcBef>
              <a:buNone/>
            </a:pPr>
            <a:endParaRPr lang="en-GB" sz="8000" dirty="0" smtClean="0">
              <a:latin typeface="Arial" pitchFamily="34" charset="0"/>
              <a:cs typeface="Arial" pitchFamily="34" charset="0"/>
            </a:endParaRPr>
          </a:p>
          <a:p>
            <a:pPr marL="0" indent="0" algn="just">
              <a:spcBef>
                <a:spcPts val="0"/>
              </a:spcBef>
              <a:buNone/>
            </a:pPr>
            <a:r>
              <a:rPr lang="en-GB" sz="8000" dirty="0" smtClean="0">
                <a:latin typeface="Arial" pitchFamily="34" charset="0"/>
                <a:cs typeface="Arial" pitchFamily="34" charset="0"/>
              </a:rPr>
              <a:t>That is why when it rains the green frogs cry sadly.</a:t>
            </a:r>
            <a:r>
              <a:rPr lang="en-GB" sz="8000" b="1" dirty="0" smtClean="0">
                <a:latin typeface="Arial" pitchFamily="34" charset="0"/>
                <a:cs typeface="Arial" pitchFamily="34" charset="0"/>
              </a:rPr>
              <a:t> </a:t>
            </a:r>
          </a:p>
          <a:p>
            <a:pPr marL="0" indent="0" algn="just">
              <a:spcBef>
                <a:spcPts val="0"/>
              </a:spcBef>
              <a:buNone/>
            </a:pPr>
            <a:endParaRPr lang="en-GB" sz="8000" b="1" dirty="0" smtClean="0">
              <a:latin typeface="Arial" pitchFamily="34" charset="0"/>
              <a:cs typeface="Arial" pitchFamily="34" charset="0"/>
            </a:endParaRPr>
          </a:p>
          <a:p>
            <a:pPr marL="0" indent="0" algn="just">
              <a:spcBef>
                <a:spcPts val="0"/>
              </a:spcBef>
              <a:buNone/>
            </a:pPr>
            <a:endParaRPr lang="en-GB" sz="3600" dirty="0" smtClean="0">
              <a:latin typeface="Arial" pitchFamily="34" charset="0"/>
              <a:cs typeface="Arial" pitchFamily="34" charset="0"/>
            </a:endParaRPr>
          </a:p>
          <a:p>
            <a:pPr marL="0" indent="0" algn="just">
              <a:spcBef>
                <a:spcPts val="0"/>
              </a:spcBef>
              <a:buNone/>
            </a:pPr>
            <a:endParaRPr lang="en-GB" sz="2000" dirty="0" smtClean="0">
              <a:latin typeface="Arial" pitchFamily="34" charset="0"/>
              <a:cs typeface="Arial" pitchFamily="34" charset="0"/>
            </a:endParaRPr>
          </a:p>
          <a:p>
            <a:pPr marL="0" indent="0" algn="just">
              <a:spcBef>
                <a:spcPts val="0"/>
              </a:spcBef>
              <a:buNone/>
            </a:pPr>
            <a:endParaRPr lang="en-GB" sz="4000" dirty="0">
              <a:latin typeface="Arial" pitchFamily="34" charset="0"/>
              <a:cs typeface="Arial" pitchFamily="34" charset="0"/>
            </a:endParaRPr>
          </a:p>
          <a:p>
            <a:pPr marL="0" indent="0" algn="just">
              <a:spcBef>
                <a:spcPts val="0"/>
              </a:spcBef>
              <a:buNone/>
            </a:pPr>
            <a:r>
              <a:rPr lang="en-GB" sz="4000" dirty="0" smtClean="0">
                <a:latin typeface="Arial" pitchFamily="34" charset="0"/>
                <a:cs typeface="Arial" pitchFamily="34" charset="0"/>
              </a:rPr>
              <a:t>Source:   </a:t>
            </a:r>
            <a:r>
              <a:rPr lang="en-GB" sz="4000" dirty="0" err="1" smtClean="0">
                <a:latin typeface="Arial" pitchFamily="34" charset="0"/>
                <a:cs typeface="Arial" pitchFamily="34" charset="0"/>
              </a:rPr>
              <a:t>Im</a:t>
            </a:r>
            <a:r>
              <a:rPr lang="en-GB" sz="4000" dirty="0" smtClean="0">
                <a:latin typeface="Arial" pitchFamily="34" charset="0"/>
                <a:cs typeface="Arial" pitchFamily="34" charset="0"/>
              </a:rPr>
              <a:t> </a:t>
            </a:r>
            <a:r>
              <a:rPr lang="en-GB" sz="4000" dirty="0" err="1" smtClean="0">
                <a:latin typeface="Arial" pitchFamily="34" charset="0"/>
                <a:cs typeface="Arial" pitchFamily="34" charset="0"/>
              </a:rPr>
              <a:t>Tonggwŏn</a:t>
            </a:r>
            <a:r>
              <a:rPr lang="en-GB" sz="4000" dirty="0" smtClean="0">
                <a:latin typeface="Arial" pitchFamily="34" charset="0"/>
                <a:cs typeface="Arial" pitchFamily="34" charset="0"/>
              </a:rPr>
              <a:t> </a:t>
            </a:r>
            <a:r>
              <a:rPr lang="en-GB" sz="4000" i="1" dirty="0" smtClean="0">
                <a:latin typeface="Arial" pitchFamily="34" charset="0"/>
                <a:cs typeface="Arial" pitchFamily="34" charset="0"/>
              </a:rPr>
              <a:t> </a:t>
            </a:r>
            <a:r>
              <a:rPr lang="en-GB" sz="4000" i="1" dirty="0" err="1" smtClean="0">
                <a:latin typeface="Arial" pitchFamily="34" charset="0"/>
                <a:cs typeface="Arial" pitchFamily="34" charset="0"/>
              </a:rPr>
              <a:t>Han’guk</a:t>
            </a:r>
            <a:r>
              <a:rPr lang="en-GB" sz="4000" i="1" dirty="0" smtClean="0">
                <a:latin typeface="Arial" pitchFamily="34" charset="0"/>
                <a:cs typeface="Arial" pitchFamily="34" charset="0"/>
              </a:rPr>
              <a:t> </a:t>
            </a:r>
            <a:r>
              <a:rPr lang="en-GB" sz="4000" i="1" dirty="0" err="1" smtClean="0">
                <a:latin typeface="Arial" pitchFamily="34" charset="0"/>
                <a:cs typeface="Arial" pitchFamily="34" charset="0"/>
              </a:rPr>
              <a:t>ŭi</a:t>
            </a:r>
            <a:r>
              <a:rPr lang="en-GB" sz="4000" i="1" dirty="0" smtClean="0">
                <a:latin typeface="Arial" pitchFamily="34" charset="0"/>
                <a:cs typeface="Arial" pitchFamily="34" charset="0"/>
              </a:rPr>
              <a:t> </a:t>
            </a:r>
            <a:r>
              <a:rPr lang="en-GB" sz="4000" i="1" dirty="0" err="1" smtClean="0">
                <a:latin typeface="Arial" pitchFamily="34" charset="0"/>
                <a:cs typeface="Arial" pitchFamily="34" charset="0"/>
              </a:rPr>
              <a:t>mindam</a:t>
            </a:r>
            <a:r>
              <a:rPr lang="en-GB" sz="4000" i="1" dirty="0" smtClean="0">
                <a:latin typeface="Arial" pitchFamily="34" charset="0"/>
                <a:cs typeface="Arial" pitchFamily="34" charset="0"/>
              </a:rPr>
              <a:t>  </a:t>
            </a:r>
            <a:r>
              <a:rPr lang="en-GB" sz="4000" dirty="0" smtClean="0">
                <a:latin typeface="Arial" pitchFamily="34" charset="0"/>
                <a:cs typeface="Arial" pitchFamily="34" charset="0"/>
              </a:rPr>
              <a:t>[Korean Folktales] (1972),  p. 155.  </a:t>
            </a:r>
          </a:p>
          <a:p>
            <a:pPr marL="0" indent="0" algn="just">
              <a:spcBef>
                <a:spcPts val="0"/>
              </a:spcBef>
              <a:buNone/>
            </a:pPr>
            <a:r>
              <a:rPr lang="en-GB" sz="4000" dirty="0" smtClean="0">
                <a:latin typeface="Arial" pitchFamily="34" charset="0"/>
                <a:cs typeface="Arial" pitchFamily="34" charset="0"/>
              </a:rPr>
              <a:t>Translation in James H. Grayson </a:t>
            </a:r>
            <a:r>
              <a:rPr lang="en-GB" sz="4000" i="1" dirty="0" smtClean="0">
                <a:latin typeface="Arial" pitchFamily="34" charset="0"/>
                <a:cs typeface="Arial" pitchFamily="34" charset="0"/>
              </a:rPr>
              <a:t>Myths and Legends from Korea:  A Compendium of Ancient and Modern  Materials </a:t>
            </a:r>
            <a:r>
              <a:rPr lang="en-GB" sz="4000" dirty="0" smtClean="0">
                <a:latin typeface="Arial" pitchFamily="34" charset="0"/>
                <a:cs typeface="Arial" pitchFamily="34" charset="0"/>
              </a:rPr>
              <a:t> (2002),  </a:t>
            </a:r>
          </a:p>
          <a:p>
            <a:pPr marL="0" indent="0" algn="just">
              <a:spcBef>
                <a:spcPts val="0"/>
              </a:spcBef>
              <a:buNone/>
            </a:pPr>
            <a:r>
              <a:rPr lang="en-GB" sz="4000" dirty="0" smtClean="0">
                <a:latin typeface="Arial" pitchFamily="34" charset="0"/>
                <a:cs typeface="Arial" pitchFamily="34" charset="0"/>
              </a:rPr>
              <a:t>pp. 256-257.  </a:t>
            </a:r>
            <a:endParaRPr lang="en-GB" sz="4000"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Why the Green Frog Croaks -  Structure</a:t>
            </a:r>
            <a:endParaRPr lang="en-GB"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marL="0">
              <a:lnSpc>
                <a:spcPct val="200000"/>
              </a:lnSpc>
              <a:spcBef>
                <a:spcPts val="0"/>
              </a:spcBef>
              <a:buNone/>
            </a:pPr>
            <a:r>
              <a:rPr lang="en-GB" sz="2400" dirty="0" smtClean="0"/>
              <a:t>1</a:t>
            </a:r>
            <a:r>
              <a:rPr lang="en-GB" sz="2400" dirty="0" smtClean="0">
                <a:latin typeface="Arial" pitchFamily="34" charset="0"/>
                <a:cs typeface="Arial" pitchFamily="34" charset="0"/>
              </a:rPr>
              <a:t>)  The lives of the young green tree frogs.</a:t>
            </a:r>
          </a:p>
          <a:p>
            <a:pPr marL="0">
              <a:lnSpc>
                <a:spcPct val="200000"/>
              </a:lnSpc>
              <a:spcBef>
                <a:spcPts val="0"/>
              </a:spcBef>
              <a:buNone/>
            </a:pPr>
            <a:r>
              <a:rPr lang="en-GB" sz="2400" dirty="0" smtClean="0">
                <a:latin typeface="Arial" pitchFamily="34" charset="0"/>
                <a:cs typeface="Arial" pitchFamily="34" charset="0"/>
              </a:rPr>
              <a:t>2)  The death-bed request of their mother.</a:t>
            </a:r>
          </a:p>
          <a:p>
            <a:pPr marL="0">
              <a:lnSpc>
                <a:spcPct val="200000"/>
              </a:lnSpc>
              <a:spcBef>
                <a:spcPts val="0"/>
              </a:spcBef>
              <a:buNone/>
            </a:pPr>
            <a:r>
              <a:rPr lang="en-GB" sz="2400" dirty="0" smtClean="0">
                <a:latin typeface="Arial" pitchFamily="34" charset="0"/>
                <a:cs typeface="Arial" pitchFamily="34" charset="0"/>
              </a:rPr>
              <a:t>3)  The repentance of the young green tree frogs</a:t>
            </a:r>
            <a:r>
              <a:rPr lang="en-GB" sz="2400" dirty="0" smtClean="0"/>
              <a:t>.</a:t>
            </a:r>
          </a:p>
          <a:p>
            <a:pPr marL="0">
              <a:lnSpc>
                <a:spcPct val="200000"/>
              </a:lnSpc>
              <a:spcBef>
                <a:spcPts val="0"/>
              </a:spcBef>
              <a:buNone/>
            </a:pPr>
            <a:endParaRPr lang="en-GB"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r>
              <a:rPr lang="en-GB" sz="2400" b="1" dirty="0" smtClean="0">
                <a:latin typeface="Arial" pitchFamily="34" charset="0"/>
                <a:cs typeface="Arial" pitchFamily="34" charset="0"/>
              </a:rPr>
              <a:t>Why the Green Frog Croaks  -  Comment</a:t>
            </a:r>
            <a:endParaRPr lang="en-GB" sz="2400" b="1" dirty="0">
              <a:latin typeface="Arial" pitchFamily="34" charset="0"/>
              <a:cs typeface="Arial" pitchFamily="34" charset="0"/>
            </a:endParaRPr>
          </a:p>
        </p:txBody>
      </p:sp>
      <p:sp>
        <p:nvSpPr>
          <p:cNvPr id="3" name="Content Placeholder 2"/>
          <p:cNvSpPr>
            <a:spLocks noGrp="1"/>
          </p:cNvSpPr>
          <p:nvPr>
            <p:ph idx="1"/>
          </p:nvPr>
        </p:nvSpPr>
        <p:spPr>
          <a:xfrm>
            <a:off x="467544" y="1268760"/>
            <a:ext cx="8229600" cy="4525963"/>
          </a:xfrm>
        </p:spPr>
        <p:txBody>
          <a:bodyPr>
            <a:normAutofit/>
          </a:bodyPr>
          <a:lstStyle/>
          <a:p>
            <a:pPr>
              <a:lnSpc>
                <a:spcPct val="200000"/>
              </a:lnSpc>
              <a:spcBef>
                <a:spcPts val="0"/>
              </a:spcBef>
              <a:buAutoNum type="arabicPeriod"/>
            </a:pPr>
            <a:r>
              <a:rPr lang="en-GB" sz="1800" dirty="0" smtClean="0">
                <a:latin typeface="Arial" pitchFamily="34" charset="0"/>
                <a:cs typeface="Arial" pitchFamily="34" charset="0"/>
              </a:rPr>
              <a:t>Validation of Cultural Values  -  Filial  Piety (</a:t>
            </a:r>
            <a:r>
              <a:rPr lang="en-GB" sz="1800" i="1" dirty="0" err="1" smtClean="0">
                <a:latin typeface="Arial" pitchFamily="34" charset="0"/>
                <a:cs typeface="Arial" pitchFamily="34" charset="0"/>
              </a:rPr>
              <a:t>Hyo</a:t>
            </a:r>
            <a:r>
              <a:rPr lang="en-GB" sz="1800" dirty="0" smtClean="0">
                <a:latin typeface="Arial" pitchFamily="34" charset="0"/>
                <a:cs typeface="Arial" pitchFamily="34" charset="0"/>
              </a:rPr>
              <a:t>).</a:t>
            </a:r>
          </a:p>
          <a:p>
            <a:pPr>
              <a:lnSpc>
                <a:spcPct val="200000"/>
              </a:lnSpc>
              <a:spcBef>
                <a:spcPts val="0"/>
              </a:spcBef>
              <a:buNone/>
            </a:pPr>
            <a:r>
              <a:rPr lang="en-GB" sz="1800" dirty="0" smtClean="0">
                <a:latin typeface="Arial" pitchFamily="34" charset="0"/>
                <a:cs typeface="Arial" pitchFamily="34" charset="0"/>
              </a:rPr>
              <a:t>       If frogs have a society with ‘civilised’ values,  how much more should      </a:t>
            </a:r>
          </a:p>
          <a:p>
            <a:pPr>
              <a:lnSpc>
                <a:spcPct val="200000"/>
              </a:lnSpc>
              <a:spcBef>
                <a:spcPts val="0"/>
              </a:spcBef>
              <a:buNone/>
            </a:pPr>
            <a:r>
              <a:rPr lang="en-GB" sz="1800" dirty="0" smtClean="0">
                <a:latin typeface="Arial" pitchFamily="34" charset="0"/>
                <a:cs typeface="Arial" pitchFamily="34" charset="0"/>
              </a:rPr>
              <a:t>       young children observe the rules of propriety.  </a:t>
            </a:r>
          </a:p>
          <a:p>
            <a:pPr>
              <a:lnSpc>
                <a:spcPct val="200000"/>
              </a:lnSpc>
              <a:spcBef>
                <a:spcPts val="0"/>
              </a:spcBef>
              <a:buAutoNum type="arabicPeriod" startAt="2"/>
            </a:pPr>
            <a:r>
              <a:rPr lang="en-GB" sz="1800" dirty="0" smtClean="0">
                <a:latin typeface="Arial" pitchFamily="34" charset="0"/>
                <a:cs typeface="Arial" pitchFamily="34" charset="0"/>
              </a:rPr>
              <a:t>Conformity to Cultural Values  -  Continued (eternal ??)  psychological punishment  for  not  being  filial .   Stress.   Worry.  </a:t>
            </a:r>
          </a:p>
          <a:p>
            <a:pPr>
              <a:lnSpc>
                <a:spcPct val="200000"/>
              </a:lnSpc>
              <a:spcBef>
                <a:spcPts val="0"/>
              </a:spcBef>
              <a:buAutoNum type="arabicPeriod" startAt="3"/>
            </a:pPr>
            <a:r>
              <a:rPr lang="en-GB" sz="1800" dirty="0" smtClean="0">
                <a:latin typeface="Arial" pitchFamily="34" charset="0"/>
                <a:cs typeface="Arial" pitchFamily="34" charset="0"/>
              </a:rPr>
              <a:t>Amusement  -  We know what they should do,  why don’t they?   </a:t>
            </a:r>
          </a:p>
          <a:p>
            <a:pPr>
              <a:lnSpc>
                <a:spcPct val="200000"/>
              </a:lnSpc>
              <a:spcBef>
                <a:spcPts val="0"/>
              </a:spcBef>
              <a:buNone/>
            </a:pPr>
            <a:r>
              <a:rPr lang="en-GB" sz="1800" dirty="0" smtClean="0">
                <a:latin typeface="Arial" pitchFamily="34" charset="0"/>
                <a:cs typeface="Arial" pitchFamily="34" charset="0"/>
              </a:rPr>
              <a:t>      Humorous outcome from a lack of  awareness.  </a:t>
            </a:r>
          </a:p>
          <a:p>
            <a:pPr>
              <a:lnSpc>
                <a:spcPct val="200000"/>
              </a:lnSpc>
              <a:spcBef>
                <a:spcPts val="0"/>
              </a:spcBef>
              <a:buNone/>
            </a:pPr>
            <a:r>
              <a:rPr lang="en-GB" sz="1800" dirty="0" smtClean="0">
                <a:latin typeface="Arial" pitchFamily="34" charset="0"/>
                <a:cs typeface="Arial" pitchFamily="34" charset="0"/>
              </a:rPr>
              <a:t>4.   Education   -   This is why frogs croak.   Re-</a:t>
            </a:r>
            <a:r>
              <a:rPr lang="en-GB" sz="1800" dirty="0" err="1" smtClean="0">
                <a:latin typeface="Arial" pitchFamily="34" charset="0"/>
                <a:cs typeface="Arial" pitchFamily="34" charset="0"/>
              </a:rPr>
              <a:t>inforces</a:t>
            </a:r>
            <a:r>
              <a:rPr lang="en-GB" sz="1800" dirty="0" smtClean="0">
                <a:latin typeface="Arial" pitchFamily="34" charset="0"/>
                <a:cs typeface="Arial" pitchFamily="34" charset="0"/>
              </a:rPr>
              <a:t>  value of  </a:t>
            </a:r>
            <a:r>
              <a:rPr lang="en-GB" sz="1800" i="1" dirty="0" err="1" smtClean="0">
                <a:latin typeface="Arial" pitchFamily="34" charset="0"/>
                <a:cs typeface="Arial" pitchFamily="34" charset="0"/>
              </a:rPr>
              <a:t>hyo</a:t>
            </a:r>
            <a:r>
              <a:rPr lang="en-GB" sz="1800" dirty="0" smtClean="0">
                <a:latin typeface="Arial" pitchFamily="34" charset="0"/>
                <a:cs typeface="Arial" pitchFamily="34" charset="0"/>
              </a:rPr>
              <a:t>.  </a:t>
            </a:r>
            <a:endParaRPr lang="en-GB"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latin typeface="Arial" pitchFamily="34" charset="0"/>
                <a:cs typeface="Arial" pitchFamily="34" charset="0"/>
              </a:rPr>
              <a:t>The Squirrels’ Gratitude</a:t>
            </a:r>
            <a:endParaRPr lang="en-GB" sz="2400" b="1"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10000"/>
          </a:bodyPr>
          <a:lstStyle/>
          <a:p>
            <a:pPr algn="just">
              <a:lnSpc>
                <a:spcPct val="150000"/>
              </a:lnSpc>
              <a:buNone/>
            </a:pPr>
            <a:r>
              <a:rPr lang="en-GB" sz="2000" dirty="0" smtClean="0">
                <a:latin typeface="Arial" pitchFamily="34" charset="0"/>
                <a:cs typeface="Arial" pitchFamily="34" charset="0"/>
              </a:rPr>
              <a:t>A poor, old couple lived alone without any child.  On day, they saved a </a:t>
            </a:r>
          </a:p>
          <a:p>
            <a:pPr algn="just">
              <a:lnSpc>
                <a:spcPct val="150000"/>
              </a:lnSpc>
              <a:buNone/>
            </a:pPr>
            <a:r>
              <a:rPr lang="en-GB" sz="2000" dirty="0" smtClean="0">
                <a:latin typeface="Arial" pitchFamily="34" charset="0"/>
                <a:cs typeface="Arial" pitchFamily="34" charset="0"/>
              </a:rPr>
              <a:t>squirrel from a weasel and took the squirrel home to take care of it.  Many </a:t>
            </a:r>
          </a:p>
          <a:p>
            <a:pPr algn="just">
              <a:lnSpc>
                <a:spcPct val="150000"/>
              </a:lnSpc>
              <a:buNone/>
            </a:pPr>
            <a:r>
              <a:rPr lang="en-GB" sz="2000" dirty="0" smtClean="0">
                <a:latin typeface="Arial" pitchFamily="34" charset="0"/>
                <a:cs typeface="Arial" pitchFamily="34" charset="0"/>
              </a:rPr>
              <a:t>years passed.  The number of squirrels had increased greatly making it </a:t>
            </a:r>
          </a:p>
          <a:p>
            <a:pPr algn="just">
              <a:lnSpc>
                <a:spcPct val="150000"/>
              </a:lnSpc>
              <a:buNone/>
            </a:pPr>
            <a:r>
              <a:rPr lang="en-GB" sz="2000" dirty="0" smtClean="0">
                <a:latin typeface="Arial" pitchFamily="34" charset="0"/>
                <a:cs typeface="Arial" pitchFamily="34" charset="0"/>
              </a:rPr>
              <a:t>difficult for the old couple to take care of them all.  The couple asked the </a:t>
            </a:r>
          </a:p>
          <a:p>
            <a:pPr algn="just">
              <a:lnSpc>
                <a:spcPct val="150000"/>
              </a:lnSpc>
              <a:buNone/>
            </a:pPr>
            <a:r>
              <a:rPr lang="en-GB" sz="2000" dirty="0" smtClean="0">
                <a:latin typeface="Arial" pitchFamily="34" charset="0"/>
                <a:cs typeface="Arial" pitchFamily="34" charset="0"/>
              </a:rPr>
              <a:t>squirrels to go out [to get their own food], and the squirrels obeyed.  Each </a:t>
            </a:r>
          </a:p>
          <a:p>
            <a:pPr algn="just">
              <a:lnSpc>
                <a:spcPct val="150000"/>
              </a:lnSpc>
              <a:buNone/>
            </a:pPr>
            <a:r>
              <a:rPr lang="en-GB" sz="2000" dirty="0" smtClean="0">
                <a:latin typeface="Arial" pitchFamily="34" charset="0"/>
                <a:cs typeface="Arial" pitchFamily="34" charset="0"/>
              </a:rPr>
              <a:t>squirrel brought back a grain of rice. The squirrels kept bringing rice for the </a:t>
            </a:r>
          </a:p>
          <a:p>
            <a:pPr algn="just">
              <a:lnSpc>
                <a:spcPct val="150000"/>
              </a:lnSpc>
              <a:buNone/>
            </a:pPr>
            <a:r>
              <a:rPr lang="en-GB" sz="2000" dirty="0" smtClean="0">
                <a:latin typeface="Arial" pitchFamily="34" charset="0"/>
                <a:cs typeface="Arial" pitchFamily="34" charset="0"/>
              </a:rPr>
              <a:t>old couple until they died.  When the couple died, the squirrels held a </a:t>
            </a:r>
          </a:p>
          <a:p>
            <a:pPr algn="just">
              <a:lnSpc>
                <a:spcPct val="150000"/>
              </a:lnSpc>
              <a:buNone/>
            </a:pPr>
            <a:r>
              <a:rPr lang="en-GB" sz="2000" dirty="0" smtClean="0">
                <a:latin typeface="Arial" pitchFamily="34" charset="0"/>
                <a:cs typeface="Arial" pitchFamily="34" charset="0"/>
              </a:rPr>
              <a:t>funeral for them and went back to the mountains.</a:t>
            </a:r>
          </a:p>
          <a:p>
            <a:endParaRPr lang="en-GB" sz="2000" dirty="0" smtClean="0">
              <a:latin typeface="Arial" pitchFamily="34" charset="0"/>
              <a:cs typeface="Arial" pitchFamily="34" charset="0"/>
            </a:endParaRPr>
          </a:p>
          <a:p>
            <a:pPr>
              <a:buNone/>
            </a:pPr>
            <a:r>
              <a:rPr lang="en-GB" sz="1000" dirty="0" smtClean="0">
                <a:latin typeface="Arial" pitchFamily="34" charset="0"/>
                <a:cs typeface="Arial" pitchFamily="34" charset="0"/>
              </a:rPr>
              <a:t>Source:  </a:t>
            </a:r>
            <a:r>
              <a:rPr lang="en-GB" sz="1000" dirty="0" err="1" smtClean="0">
                <a:latin typeface="Arial" pitchFamily="34" charset="0"/>
                <a:cs typeface="Arial" pitchFamily="34" charset="0"/>
              </a:rPr>
              <a:t>Sim</a:t>
            </a:r>
            <a:r>
              <a:rPr lang="en-GB" sz="1000" dirty="0" smtClean="0">
                <a:latin typeface="Arial" pitchFamily="34" charset="0"/>
                <a:cs typeface="Arial" pitchFamily="34" charset="0"/>
              </a:rPr>
              <a:t> </a:t>
            </a:r>
            <a:r>
              <a:rPr lang="en-GB" sz="1000" dirty="0" err="1" smtClean="0">
                <a:latin typeface="Arial" pitchFamily="34" charset="0"/>
                <a:cs typeface="Arial" pitchFamily="34" charset="0"/>
              </a:rPr>
              <a:t>Ŭirin</a:t>
            </a:r>
            <a:r>
              <a:rPr lang="en-GB" sz="1000" dirty="0" smtClean="0">
                <a:latin typeface="Arial" pitchFamily="34" charset="0"/>
                <a:cs typeface="Arial" pitchFamily="34" charset="0"/>
              </a:rPr>
              <a:t>,  </a:t>
            </a:r>
            <a:r>
              <a:rPr lang="en-GB" sz="1000" i="1" dirty="0" err="1" smtClean="0">
                <a:latin typeface="Arial" pitchFamily="34" charset="0"/>
                <a:cs typeface="Arial" pitchFamily="34" charset="0"/>
              </a:rPr>
              <a:t>Chosŏn</a:t>
            </a:r>
            <a:r>
              <a:rPr lang="en-GB" sz="1000" i="1" dirty="0" smtClean="0">
                <a:latin typeface="Arial" pitchFamily="34" charset="0"/>
                <a:cs typeface="Arial" pitchFamily="34" charset="0"/>
              </a:rPr>
              <a:t> </a:t>
            </a:r>
            <a:r>
              <a:rPr lang="en-GB" sz="1000" i="1" dirty="0" err="1" smtClean="0">
                <a:latin typeface="Arial" pitchFamily="34" charset="0"/>
                <a:cs typeface="Arial" pitchFamily="34" charset="0"/>
              </a:rPr>
              <a:t>tonghwa</a:t>
            </a:r>
            <a:r>
              <a:rPr lang="en-GB" sz="1000" i="1" dirty="0" smtClean="0">
                <a:latin typeface="Arial" pitchFamily="34" charset="0"/>
                <a:cs typeface="Arial" pitchFamily="34" charset="0"/>
              </a:rPr>
              <a:t> </a:t>
            </a:r>
            <a:r>
              <a:rPr lang="en-GB" sz="1000" i="1" dirty="0" err="1" smtClean="0">
                <a:latin typeface="Arial" pitchFamily="34" charset="0"/>
                <a:cs typeface="Arial" pitchFamily="34" charset="0"/>
              </a:rPr>
              <a:t>taejip</a:t>
            </a:r>
            <a:r>
              <a:rPr lang="en-GB" sz="1000" dirty="0" smtClean="0">
                <a:latin typeface="Arial" pitchFamily="34" charset="0"/>
                <a:cs typeface="Arial" pitchFamily="34" charset="0"/>
              </a:rPr>
              <a:t>  [A Survey of Korean Folktales] (</a:t>
            </a:r>
            <a:r>
              <a:rPr lang="en-GB" sz="1000" dirty="0" err="1" smtClean="0">
                <a:latin typeface="Arial" pitchFamily="34" charset="0"/>
                <a:cs typeface="Arial" pitchFamily="34" charset="0"/>
              </a:rPr>
              <a:t>Keijō</a:t>
            </a:r>
            <a:r>
              <a:rPr lang="en-GB" sz="1000" dirty="0" smtClean="0">
                <a:latin typeface="Arial" pitchFamily="34" charset="0"/>
                <a:cs typeface="Arial" pitchFamily="34" charset="0"/>
              </a:rPr>
              <a:t> [</a:t>
            </a:r>
            <a:r>
              <a:rPr lang="en-GB" sz="1000" dirty="0" err="1" smtClean="0">
                <a:latin typeface="Arial" pitchFamily="34" charset="0"/>
                <a:cs typeface="Arial" pitchFamily="34" charset="0"/>
              </a:rPr>
              <a:t>Sŏul</a:t>
            </a:r>
            <a:r>
              <a:rPr lang="en-GB" sz="1000" dirty="0" smtClean="0">
                <a:latin typeface="Arial" pitchFamily="34" charset="0"/>
                <a:cs typeface="Arial" pitchFamily="34" charset="0"/>
              </a:rPr>
              <a:t>], </a:t>
            </a:r>
            <a:r>
              <a:rPr lang="en-GB" sz="1000" dirty="0" err="1" smtClean="0">
                <a:latin typeface="Arial" pitchFamily="34" charset="0"/>
                <a:cs typeface="Arial" pitchFamily="34" charset="0"/>
              </a:rPr>
              <a:t>Hansŏng</a:t>
            </a:r>
            <a:r>
              <a:rPr lang="en-GB" sz="1000" dirty="0" smtClean="0">
                <a:latin typeface="Arial" pitchFamily="34" charset="0"/>
                <a:cs typeface="Arial" pitchFamily="34" charset="0"/>
              </a:rPr>
              <a:t> </a:t>
            </a:r>
            <a:r>
              <a:rPr lang="en-GB" sz="1000" dirty="0" err="1" smtClean="0">
                <a:latin typeface="Arial" pitchFamily="34" charset="0"/>
                <a:cs typeface="Arial" pitchFamily="34" charset="0"/>
              </a:rPr>
              <a:t>tosŏ</a:t>
            </a:r>
            <a:r>
              <a:rPr lang="en-GB" sz="1000" dirty="0" smtClean="0">
                <a:latin typeface="Arial" pitchFamily="34" charset="0"/>
                <a:cs typeface="Arial" pitchFamily="34" charset="0"/>
              </a:rPr>
              <a:t> ,1926).  </a:t>
            </a:r>
          </a:p>
          <a:p>
            <a:pPr>
              <a:buNone/>
            </a:pPr>
            <a:r>
              <a:rPr lang="en-GB" sz="1000" dirty="0" smtClean="0">
                <a:latin typeface="Arial" pitchFamily="34" charset="0"/>
                <a:cs typeface="Arial" pitchFamily="34" charset="0"/>
              </a:rPr>
              <a:t>Translation  in James H. Grayson,  </a:t>
            </a:r>
            <a:r>
              <a:rPr lang="en-GB" sz="1000" i="1" dirty="0" smtClean="0">
                <a:latin typeface="Arial" pitchFamily="34" charset="0"/>
                <a:cs typeface="Arial" pitchFamily="34" charset="0"/>
              </a:rPr>
              <a:t>Myths and Legends from Korea:  A Compendium of Ancient and Modern Materials</a:t>
            </a:r>
            <a:r>
              <a:rPr lang="en-GB" sz="1000" dirty="0" smtClean="0">
                <a:latin typeface="Arial" pitchFamily="34" charset="0"/>
                <a:cs typeface="Arial" pitchFamily="34" charset="0"/>
              </a:rPr>
              <a:t> (2001),  p.296. </a:t>
            </a:r>
            <a:endParaRPr lang="en-GB"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812</TotalTime>
  <Words>3436</Words>
  <Application>Microsoft Office PowerPoint</Application>
  <PresentationFormat>On-screen Show (4:3)</PresentationFormat>
  <Paragraphs>235</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Mother Green Tree Frog  and Her Children:  How  Folktales  Contributed  to  the  Confucianisation  of  Korea   Emeritus Professor James H. Grayson School of East Asian Studies The University of Sheffield </vt:lpstr>
      <vt:lpstr>William R. Bascom  (1912 – 1981)  ‘The Four Functions of Folklore’ Journal of American Folklore v. 67 (1954),  pp. 333-349.  1.   Amusement / Entertainment.  2.  Validation of Cultural Values.  3.  Education of the Hearer.  4.  Conformity to Cultural Norms and Patterns of Behaviour.  [5.   Social Criticism.]    See James H. Grayson, ‘They First Saw a Mirror:  A Korean Folktale as a Form of Social Criticism’,   Journal of the Royal Asiatic Society Third Series v. 16 (2006), pp. 1-17.</vt:lpstr>
      <vt:lpstr>Core Confucian Values  Lunyu  (論 語),   The Analects of Confucius (5c BC)   The Five Relationships  Three Core Values  In  (Ren,  仁)   =  Benevolence.    Hyo  (Xiao,  孝)  =  Filial Piety.  Ch’ung (Chung,  忠)  =  Loyalty. </vt:lpstr>
      <vt:lpstr>Why The Green Tree Frog Croaks</vt:lpstr>
      <vt:lpstr>Why the Green Frog Croaks  -  2  </vt:lpstr>
      <vt:lpstr>Why the Green Frog Croaks  -  3</vt:lpstr>
      <vt:lpstr>Why the Green Frog Croaks -  Structure</vt:lpstr>
      <vt:lpstr>Why the Green Frog Croaks  -  Comment</vt:lpstr>
      <vt:lpstr>The Squirrels’ Gratitude</vt:lpstr>
      <vt:lpstr>The Squirrels’ Gratitude  -  Structure</vt:lpstr>
      <vt:lpstr>The Squirrels’ Gratitude -  Comment</vt:lpstr>
      <vt:lpstr>The Brothers Hŭngbu and Nŏlbu</vt:lpstr>
      <vt:lpstr>The Brothers Hŭngbu and Nŏlbu  -  2</vt:lpstr>
      <vt:lpstr>The Brothers Hŭngbu and Nŏlbu  -  3</vt:lpstr>
      <vt:lpstr>The Brothers Hŭngbu and Nŏlbu  -  4</vt:lpstr>
      <vt:lpstr>The Brothers Hŭngbu and Nŏlbu  -  5</vt:lpstr>
      <vt:lpstr>The Brothers Hŭngbu and Nŏlbu  -  6</vt:lpstr>
      <vt:lpstr>The Brothers Hŭngbu and Nŏlbu  -  7</vt:lpstr>
      <vt:lpstr>The Brothers Hŭngbu and Nŏlbu  -  8</vt:lpstr>
      <vt:lpstr>The Brothers Hŭngbu and Nŏlbu  -  9</vt:lpstr>
      <vt:lpstr>The Brothers Hŭngbu and Nŏlbu  -  10</vt:lpstr>
      <vt:lpstr>The Brothers Hŭngbu and Nŏlbu  -  11</vt:lpstr>
      <vt:lpstr>The Brothers Hŭngbu and Nŏlbu  -  Structure</vt:lpstr>
      <vt:lpstr>The Brothers Hŭngbu and Nŏlbu  -  Comment</vt:lpstr>
      <vt:lpstr>A Fight Between a Centipede and a Toad  </vt:lpstr>
      <vt:lpstr>A Fight Between a Centipede and a Toad  -  2</vt:lpstr>
      <vt:lpstr>A Fight Between a Centipede and a Toad  -  3</vt:lpstr>
      <vt:lpstr>A Fight Between a Centipede and a Toad - 4</vt:lpstr>
      <vt:lpstr>A Fight Between a Centipede and a Toad  -  5</vt:lpstr>
      <vt:lpstr>A Fight Between a Centipede and a Toad  -  6</vt:lpstr>
      <vt:lpstr>A Fight Between a Centipede and a Toad  -  7</vt:lpstr>
      <vt:lpstr>A Fight Between a Centipede and a Toad  -  8</vt:lpstr>
      <vt:lpstr>A Fight Between a Centipede and a Toad  -  9</vt:lpstr>
      <vt:lpstr>A Fight Between a Centipede and a Toad  -  10</vt:lpstr>
      <vt:lpstr>A Fight Between a Centipede and a Toad  - 11</vt:lpstr>
      <vt:lpstr>A Fight Between a Centipede and a Toad  -  Structure</vt:lpstr>
      <vt:lpstr>A Fight Between a Centipede and a Toad  -  Comment</vt:lpstr>
      <vt:lpstr>A Fight Between a Centipede and a Toad  -  Comment 2</vt:lpstr>
    </vt:vector>
  </TitlesOfParts>
  <Company>Shefuni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 Grayson</dc:creator>
  <cp:lastModifiedBy>James</cp:lastModifiedBy>
  <cp:revision>160</cp:revision>
  <dcterms:created xsi:type="dcterms:W3CDTF">2011-03-25T12:06:18Z</dcterms:created>
  <dcterms:modified xsi:type="dcterms:W3CDTF">2014-10-03T09:17:23Z</dcterms:modified>
</cp:coreProperties>
</file>