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9" r:id="rId4"/>
    <p:sldId id="258" r:id="rId5"/>
    <p:sldId id="260" r:id="rId6"/>
    <p:sldId id="270" r:id="rId7"/>
    <p:sldId id="261" r:id="rId8"/>
    <p:sldId id="274" r:id="rId9"/>
    <p:sldId id="262" r:id="rId10"/>
    <p:sldId id="263" r:id="rId11"/>
    <p:sldId id="275" r:id="rId12"/>
    <p:sldId id="273" r:id="rId13"/>
    <p:sldId id="264" r:id="rId14"/>
    <p:sldId id="276" r:id="rId15"/>
    <p:sldId id="278" r:id="rId16"/>
    <p:sldId id="284" r:id="rId17"/>
    <p:sldId id="277" r:id="rId18"/>
    <p:sldId id="285" r:id="rId19"/>
    <p:sldId id="286" r:id="rId20"/>
    <p:sldId id="265" r:id="rId21"/>
    <p:sldId id="267" r:id="rId22"/>
    <p:sldId id="271" r:id="rId23"/>
    <p:sldId id="288" r:id="rId24"/>
    <p:sldId id="289" r:id="rId25"/>
    <p:sldId id="290" r:id="rId26"/>
    <p:sldId id="291" r:id="rId27"/>
    <p:sldId id="292" r:id="rId28"/>
    <p:sldId id="287" r:id="rId29"/>
    <p:sldId id="281" r:id="rId30"/>
    <p:sldId id="282" r:id="rId31"/>
    <p:sldId id="28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78" y="-7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0871F-DD45-470C-9415-6765C51B9DAA}" type="datetimeFigureOut">
              <a:rPr lang="en-GB" smtClean="0"/>
              <a:t>06/05/2015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3150A-0714-43A1-9C9D-942022B738CA}" type="slidenum">
              <a:rPr lang="en-GB" smtClean="0"/>
              <a:t>‹#›</a:t>
            </a:fld>
            <a:endParaRPr lang="en-GB"/>
          </a:p>
        </p:txBody>
      </p:sp>
    </p:spTree>
    <p:extLst>
      <p:ext uri="{BB962C8B-B14F-4D97-AF65-F5344CB8AC3E}">
        <p14:creationId xmlns:p14="http://schemas.microsoft.com/office/powerpoint/2010/main" val="54385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fld id="{26812E09-4752-E044-904C-4D84970642DC}" type="slidenum">
              <a:rPr lang="en-US" sz="1200"/>
              <a:pPr/>
              <a:t>25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3192A85-5414-8343-8D07-98A66409E5A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3843989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3192A85-5414-8343-8D07-98A66409E5A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6385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3192A85-5414-8343-8D07-98A66409E5A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405416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3192A85-5414-8343-8D07-98A66409E5A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326903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3192A85-5414-8343-8D07-98A66409E5A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235939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3192A85-5414-8343-8D07-98A66409E5AA}"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367104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3192A85-5414-8343-8D07-98A66409E5AA}"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238467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3192A85-5414-8343-8D07-98A66409E5AA}"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71926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92A85-5414-8343-8D07-98A66409E5AA}"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227930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3192A85-5414-8343-8D07-98A66409E5AA}"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15965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3192A85-5414-8343-8D07-98A66409E5AA}"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6E4E0-7BDA-A24C-ACF4-E5391C1E1C2C}" type="slidenum">
              <a:rPr lang="en-US" smtClean="0"/>
              <a:t>‹#›</a:t>
            </a:fld>
            <a:endParaRPr lang="en-US"/>
          </a:p>
        </p:txBody>
      </p:sp>
    </p:spTree>
    <p:extLst>
      <p:ext uri="{BB962C8B-B14F-4D97-AF65-F5344CB8AC3E}">
        <p14:creationId xmlns:p14="http://schemas.microsoft.com/office/powerpoint/2010/main" val="428798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92A85-5414-8343-8D07-98A66409E5AA}" type="datetimeFigureOut">
              <a:rPr lang="en-US" smtClean="0"/>
              <a:t>5/6/2015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6E4E0-7BDA-A24C-ACF4-E5391C1E1C2C}" type="slidenum">
              <a:rPr lang="en-US" smtClean="0"/>
              <a:t>‹#›</a:t>
            </a:fld>
            <a:endParaRPr lang="en-US"/>
          </a:p>
        </p:txBody>
      </p:sp>
    </p:spTree>
    <p:extLst>
      <p:ext uri="{BB962C8B-B14F-4D97-AF65-F5344CB8AC3E}">
        <p14:creationId xmlns:p14="http://schemas.microsoft.com/office/powerpoint/2010/main" val="377118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package" Target="../embeddings/Microsoft_Word_Document1.docx"/></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Gresham 6 May 2015</a:t>
            </a:r>
            <a:endParaRPr lang="en-US" dirty="0"/>
          </a:p>
        </p:txBody>
      </p:sp>
      <p:sp>
        <p:nvSpPr>
          <p:cNvPr id="3" name="Subtitle 2"/>
          <p:cNvSpPr>
            <a:spLocks noGrp="1"/>
          </p:cNvSpPr>
          <p:nvPr>
            <p:ph type="subTitle" idx="1"/>
          </p:nvPr>
        </p:nvSpPr>
        <p:spPr/>
        <p:txBody>
          <a:bodyPr/>
          <a:lstStyle/>
          <a:p>
            <a:r>
              <a:rPr lang="en-US" dirty="0" smtClean="0"/>
              <a:t>Srebrenica II</a:t>
            </a:r>
          </a:p>
          <a:p>
            <a:r>
              <a:rPr lang="en-US" dirty="0" smtClean="0"/>
              <a:t>Geoffrey Nice - </a:t>
            </a:r>
            <a:r>
              <a:rPr lang="en-US" dirty="0" err="1" smtClean="0"/>
              <a:t>Nevenka</a:t>
            </a:r>
            <a:r>
              <a:rPr lang="en-US" dirty="0" smtClean="0"/>
              <a:t> Tromp</a:t>
            </a:r>
            <a:endParaRPr lang="en-US" dirty="0"/>
          </a:p>
        </p:txBody>
      </p:sp>
    </p:spTree>
    <p:extLst>
      <p:ext uri="{BB962C8B-B14F-4D97-AF65-F5344CB8AC3E}">
        <p14:creationId xmlns:p14="http://schemas.microsoft.com/office/powerpoint/2010/main" val="21063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Drazen</a:t>
            </a:r>
            <a:r>
              <a:rPr lang="en-US" dirty="0" smtClean="0"/>
              <a:t> </a:t>
            </a:r>
            <a:r>
              <a:rPr lang="en-US" dirty="0" err="1" smtClean="0"/>
              <a:t>Erdemovic</a:t>
            </a:r>
            <a:r>
              <a:rPr lang="en-US" dirty="0" smtClean="0"/>
              <a:t>, </a:t>
            </a:r>
            <a:r>
              <a:rPr lang="en-US" dirty="0"/>
              <a:t>plea of guilty </a:t>
            </a:r>
          </a:p>
        </p:txBody>
      </p:sp>
      <p:sp>
        <p:nvSpPr>
          <p:cNvPr id="3" name="Content Placeholder 2"/>
          <p:cNvSpPr>
            <a:spLocks noGrp="1"/>
          </p:cNvSpPr>
          <p:nvPr>
            <p:ph idx="1"/>
          </p:nvPr>
        </p:nvSpPr>
        <p:spPr/>
        <p:txBody>
          <a:bodyPr/>
          <a:lstStyle/>
          <a:p>
            <a:pPr marL="457200" lvl="1" indent="0">
              <a:buNone/>
            </a:pPr>
            <a:r>
              <a:rPr lang="en-US" i="1" dirty="0"/>
              <a:t>I admitted to what I did to this journalist and I told her at that time that I wanted to go to the International Tribunal, that I wanted to help the International Tribunal understand what happened to ordinary people like myself in Yugoslavia.</a:t>
            </a:r>
            <a:endParaRPr lang="en-GB" sz="2000" dirty="0"/>
          </a:p>
          <a:p>
            <a:pPr marL="457200" lvl="1" indent="0">
              <a:buNone/>
            </a:pPr>
            <a:r>
              <a:rPr lang="en-US" i="1" dirty="0"/>
              <a:t>Because of everything that happened I feel terribly sorry, but I could not do anything. When I could do something, I did it. Thank you. I have nothing else to say</a:t>
            </a:r>
            <a:endParaRPr lang="en-US" dirty="0"/>
          </a:p>
        </p:txBody>
      </p:sp>
    </p:spTree>
    <p:extLst>
      <p:ext uri="{BB962C8B-B14F-4D97-AF65-F5344CB8AC3E}">
        <p14:creationId xmlns:p14="http://schemas.microsoft.com/office/powerpoint/2010/main" val="410114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DRAGAN OBRENOVIC VIDEO CLIP</a:t>
            </a:r>
            <a:endParaRPr lang="en-US" dirty="0"/>
          </a:p>
        </p:txBody>
      </p:sp>
      <p:pic>
        <p:nvPicPr>
          <p:cNvPr id="4" name="Picture 3"/>
          <p:cNvPicPr>
            <a:picLocks noChangeAspect="1"/>
          </p:cNvPicPr>
          <p:nvPr/>
        </p:nvPicPr>
        <p:blipFill>
          <a:blip r:embed="rId2"/>
          <a:stretch>
            <a:fillRect/>
          </a:stretch>
        </p:blipFill>
        <p:spPr>
          <a:xfrm>
            <a:off x="2921000" y="2197100"/>
            <a:ext cx="3289300" cy="2463800"/>
          </a:xfrm>
          <a:prstGeom prst="rect">
            <a:avLst/>
          </a:prstGeom>
        </p:spPr>
      </p:pic>
    </p:spTree>
    <p:extLst>
      <p:ext uri="{BB962C8B-B14F-4D97-AF65-F5344CB8AC3E}">
        <p14:creationId xmlns:p14="http://schemas.microsoft.com/office/powerpoint/2010/main" val="128234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Dragan</a:t>
            </a:r>
            <a:r>
              <a:rPr lang="en-US" dirty="0" smtClean="0"/>
              <a:t> </a:t>
            </a:r>
            <a:r>
              <a:rPr lang="en-US" dirty="0" err="1" smtClean="0"/>
              <a:t>Obrenovic</a:t>
            </a:r>
            <a:r>
              <a:rPr lang="en-US" dirty="0" smtClean="0"/>
              <a:t>, plea of guilty </a:t>
            </a:r>
            <a:endParaRPr lang="en-US" dirty="0"/>
          </a:p>
        </p:txBody>
      </p:sp>
      <p:sp>
        <p:nvSpPr>
          <p:cNvPr id="3" name="Content Placeholder 2"/>
          <p:cNvSpPr>
            <a:spLocks noGrp="1"/>
          </p:cNvSpPr>
          <p:nvPr>
            <p:ph idx="1"/>
          </p:nvPr>
        </p:nvSpPr>
        <p:spPr/>
        <p:txBody>
          <a:bodyPr>
            <a:normAutofit fontScale="92500"/>
          </a:bodyPr>
          <a:lstStyle/>
          <a:p>
            <a:pPr marL="457200" lvl="1" indent="0">
              <a:buNone/>
            </a:pPr>
            <a:r>
              <a:rPr lang="en-US" i="1" dirty="0"/>
              <a:t>There was no choice. You could be either a soldier or a traitor. At the beginning of the war, it seemed as if the war and all it brought with it was impossible, that this wasn't really happening to us, and that everything would be resolved within a few days, and that finally our generation would have a chance. We didn't even notice how we were drawn into the vortex of inter-ethnic hatred and how </a:t>
            </a:r>
            <a:r>
              <a:rPr lang="en-US" i="1" dirty="0" err="1"/>
              <a:t>neighbours</a:t>
            </a:r>
            <a:r>
              <a:rPr lang="en-US" i="1" dirty="0"/>
              <a:t> were no longer able to live beside each other, how death moved into the vicinity, and we didn't even notice that we had got used to it. Death became our reality</a:t>
            </a:r>
            <a:r>
              <a:rPr lang="en-US" i="1" dirty="0" smtClean="0"/>
              <a:t>.</a:t>
            </a:r>
            <a:endParaRPr lang="en-GB" sz="2000" dirty="0"/>
          </a:p>
        </p:txBody>
      </p:sp>
    </p:spTree>
    <p:extLst>
      <p:ext uri="{BB962C8B-B14F-4D97-AF65-F5344CB8AC3E}">
        <p14:creationId xmlns:p14="http://schemas.microsoft.com/office/powerpoint/2010/main" val="159895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Dragan</a:t>
            </a:r>
            <a:r>
              <a:rPr lang="en-US" dirty="0"/>
              <a:t> </a:t>
            </a:r>
            <a:r>
              <a:rPr lang="en-US" dirty="0" err="1"/>
              <a:t>Obrenovic</a:t>
            </a:r>
            <a:r>
              <a:rPr lang="en-US" dirty="0"/>
              <a:t>, plea of guilty </a:t>
            </a:r>
          </a:p>
        </p:txBody>
      </p:sp>
      <p:sp>
        <p:nvSpPr>
          <p:cNvPr id="3" name="Content Placeholder 2"/>
          <p:cNvSpPr>
            <a:spLocks noGrp="1"/>
          </p:cNvSpPr>
          <p:nvPr>
            <p:ph idx="1"/>
          </p:nvPr>
        </p:nvSpPr>
        <p:spPr/>
        <p:txBody>
          <a:bodyPr>
            <a:normAutofit fontScale="85000" lnSpcReduction="10000"/>
          </a:bodyPr>
          <a:lstStyle/>
          <a:p>
            <a:pPr marL="457200" lvl="1" indent="0">
              <a:buNone/>
            </a:pPr>
            <a:r>
              <a:rPr lang="en-US" i="1" dirty="0"/>
              <a:t>In Bosnia, having coffee with your </a:t>
            </a:r>
            <a:r>
              <a:rPr lang="en-US" i="1" dirty="0" err="1"/>
              <a:t>neighbour</a:t>
            </a:r>
            <a:r>
              <a:rPr lang="en-US" i="1" dirty="0"/>
              <a:t> is a ritual, and this is what we trampled on and forgot. We lost ourselves in hatred and brutality. And in this vortex of terrible misfortune and horror, the horror of Srebrenica happened</a:t>
            </a:r>
            <a:r>
              <a:rPr lang="en-US" i="1" dirty="0" smtClean="0"/>
              <a:t>.</a:t>
            </a:r>
            <a:endParaRPr lang="en-US" dirty="0"/>
          </a:p>
          <a:p>
            <a:pPr marL="457200" lvl="1" indent="0">
              <a:buNone/>
            </a:pPr>
            <a:r>
              <a:rPr lang="en-US" i="1" dirty="0" smtClean="0"/>
              <a:t>I </a:t>
            </a:r>
            <a:r>
              <a:rPr lang="en-US" i="1" dirty="0"/>
              <a:t>am to blame for everything I did at that time. I am trying to erase all this and to be what I was not at that time. I am also to blame for what I did not do, for not trying to protect those prisoners. Regardless of the temporary nature of my then-post. I ask myself again and again, what could I have done that I didn't do? Thousands of innocent victims perished. Graves remain behind, refugees, general destruction and misfortune and misery. I bear part of the responsibility for this.</a:t>
            </a:r>
            <a:endParaRPr lang="en-GB" sz="2000" dirty="0"/>
          </a:p>
          <a:p>
            <a:pPr marL="0" indent="0">
              <a:buNone/>
            </a:pPr>
            <a:endParaRPr lang="en-US" dirty="0"/>
          </a:p>
        </p:txBody>
      </p:sp>
    </p:spTree>
    <p:extLst>
      <p:ext uri="{BB962C8B-B14F-4D97-AF65-F5344CB8AC3E}">
        <p14:creationId xmlns:p14="http://schemas.microsoft.com/office/powerpoint/2010/main" val="119834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Dragan</a:t>
            </a:r>
            <a:r>
              <a:rPr lang="en-US" dirty="0"/>
              <a:t> </a:t>
            </a:r>
            <a:r>
              <a:rPr lang="en-US" dirty="0" err="1"/>
              <a:t>Obrenovic</a:t>
            </a:r>
            <a:r>
              <a:rPr lang="en-US" dirty="0"/>
              <a:t>, plea of guilty </a:t>
            </a:r>
          </a:p>
        </p:txBody>
      </p:sp>
      <p:sp>
        <p:nvSpPr>
          <p:cNvPr id="3" name="Content Placeholder 2"/>
          <p:cNvSpPr>
            <a:spLocks noGrp="1"/>
          </p:cNvSpPr>
          <p:nvPr>
            <p:ph idx="1"/>
          </p:nvPr>
        </p:nvSpPr>
        <p:spPr/>
        <p:txBody>
          <a:bodyPr>
            <a:normAutofit fontScale="92500"/>
          </a:bodyPr>
          <a:lstStyle/>
          <a:p>
            <a:pPr marL="0" lvl="1" indent="0">
              <a:buNone/>
            </a:pPr>
            <a:r>
              <a:rPr lang="en-US" i="1" dirty="0"/>
              <a:t>What has won the victory is misfortune and unhappiness, as a consequence of blind hatred. The spirit of this unhappiness still hovers over our Bosnian hills, which have suffered so much, and it will take years to wipe out the traces of this horrible war and to have smoke rise again from people's chimneys, from the hearths, and maybe decades will have to pass before the wounds in people's souls are healed. If my confession, my testimony, and my remorse, if my attempt to face myself contributes to the quicker healing of these wounds, I will have done my duty of a soldier, a fighter, a human being, and a father.</a:t>
            </a:r>
            <a:endParaRPr lang="en-GB" sz="2000" dirty="0"/>
          </a:p>
          <a:p>
            <a:pPr marL="0" indent="0">
              <a:buNone/>
            </a:pPr>
            <a:endParaRPr lang="en-US" dirty="0"/>
          </a:p>
        </p:txBody>
      </p:sp>
    </p:spTree>
    <p:extLst>
      <p:ext uri="{BB962C8B-B14F-4D97-AF65-F5344CB8AC3E}">
        <p14:creationId xmlns:p14="http://schemas.microsoft.com/office/powerpoint/2010/main" val="392505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Momir</a:t>
            </a:r>
            <a:r>
              <a:rPr lang="en-US" dirty="0" smtClean="0"/>
              <a:t> </a:t>
            </a:r>
            <a:r>
              <a:rPr lang="en-US" dirty="0" err="1" smtClean="0"/>
              <a:t>Nikolic</a:t>
            </a:r>
            <a:r>
              <a:rPr lang="en-US" dirty="0" smtClean="0"/>
              <a:t> Plea of Guilty</a:t>
            </a:r>
            <a:endParaRPr lang="en-US" dirty="0"/>
          </a:p>
        </p:txBody>
      </p:sp>
      <p:sp>
        <p:nvSpPr>
          <p:cNvPr id="3" name="Content Placeholder 2"/>
          <p:cNvSpPr>
            <a:spLocks noGrp="1"/>
          </p:cNvSpPr>
          <p:nvPr>
            <p:ph idx="1"/>
          </p:nvPr>
        </p:nvSpPr>
        <p:spPr/>
        <p:txBody>
          <a:bodyPr>
            <a:normAutofit fontScale="92500" lnSpcReduction="10000"/>
          </a:bodyPr>
          <a:lstStyle/>
          <a:p>
            <a:pPr marL="457200" lvl="1" indent="0">
              <a:buNone/>
            </a:pPr>
            <a:endParaRPr lang="en-US" i="1" dirty="0" smtClean="0"/>
          </a:p>
          <a:p>
            <a:pPr marL="457200" lvl="1" indent="0">
              <a:buNone/>
            </a:pPr>
            <a:endParaRPr lang="en-US" i="1" dirty="0"/>
          </a:p>
          <a:p>
            <a:pPr marL="457200" lvl="1" indent="0">
              <a:buNone/>
            </a:pPr>
            <a:endParaRPr lang="en-US" i="1" dirty="0" smtClean="0"/>
          </a:p>
          <a:p>
            <a:pPr marL="457200" lvl="1" indent="0">
              <a:buNone/>
            </a:pPr>
            <a:endParaRPr lang="en-US" i="1" dirty="0"/>
          </a:p>
          <a:p>
            <a:pPr marL="457200" lvl="1" indent="0">
              <a:buNone/>
            </a:pPr>
            <a:endParaRPr lang="en-US" i="1" dirty="0" smtClean="0"/>
          </a:p>
          <a:p>
            <a:pPr marL="457200" lvl="1" indent="0">
              <a:buNone/>
            </a:pPr>
            <a:r>
              <a:rPr lang="en-US" i="1" dirty="0" smtClean="0"/>
              <a:t>I </a:t>
            </a:r>
            <a:r>
              <a:rPr lang="en-US" i="1" dirty="0"/>
              <a:t>sincerely wish before this Chamber and before the public, especially the </a:t>
            </a:r>
            <a:r>
              <a:rPr lang="en-US" i="1" dirty="0" err="1"/>
              <a:t>Bosniak</a:t>
            </a:r>
            <a:r>
              <a:rPr lang="en-US" i="1" dirty="0"/>
              <a:t> public, to express my deep and sincere remorse and regret because of the crime that occurred and to </a:t>
            </a:r>
            <a:r>
              <a:rPr lang="en-US" i="1" dirty="0" err="1"/>
              <a:t>apologise</a:t>
            </a:r>
            <a:r>
              <a:rPr lang="en-US" i="1" dirty="0"/>
              <a:t> to the victims, their families, and the </a:t>
            </a:r>
            <a:r>
              <a:rPr lang="en-US" i="1" dirty="0" err="1"/>
              <a:t>Bosniak</a:t>
            </a:r>
            <a:r>
              <a:rPr lang="en-US" i="1" dirty="0"/>
              <a:t> people for my participation in this crime</a:t>
            </a:r>
            <a:r>
              <a:rPr lang="en-US" i="1" dirty="0" smtClean="0"/>
              <a:t>..</a:t>
            </a:r>
            <a:endParaRPr lang="en-GB" sz="2400" dirty="0"/>
          </a:p>
          <a:p>
            <a:pPr marL="0" indent="0">
              <a:buNone/>
            </a:pPr>
            <a:endParaRPr lang="en-US" dirty="0"/>
          </a:p>
        </p:txBody>
      </p:sp>
      <p:pic>
        <p:nvPicPr>
          <p:cNvPr id="4" name="Picture 3"/>
          <p:cNvPicPr>
            <a:picLocks noChangeAspect="1"/>
          </p:cNvPicPr>
          <p:nvPr/>
        </p:nvPicPr>
        <p:blipFill>
          <a:blip r:embed="rId2"/>
          <a:stretch>
            <a:fillRect/>
          </a:stretch>
        </p:blipFill>
        <p:spPr>
          <a:xfrm>
            <a:off x="625916" y="1263830"/>
            <a:ext cx="3289300" cy="2463800"/>
          </a:xfrm>
          <a:prstGeom prst="rect">
            <a:avLst/>
          </a:prstGeom>
        </p:spPr>
      </p:pic>
    </p:spTree>
    <p:extLst>
      <p:ext uri="{BB962C8B-B14F-4D97-AF65-F5344CB8AC3E}">
        <p14:creationId xmlns:p14="http://schemas.microsoft.com/office/powerpoint/2010/main" val="356937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Momir</a:t>
            </a:r>
            <a:r>
              <a:rPr lang="en-US" dirty="0"/>
              <a:t> </a:t>
            </a:r>
            <a:r>
              <a:rPr lang="en-US" dirty="0" err="1"/>
              <a:t>Nikolic</a:t>
            </a:r>
            <a:r>
              <a:rPr lang="en-US" dirty="0"/>
              <a:t> Plea of Guilty</a:t>
            </a:r>
          </a:p>
        </p:txBody>
      </p:sp>
      <p:sp>
        <p:nvSpPr>
          <p:cNvPr id="3" name="Content Placeholder 2"/>
          <p:cNvSpPr>
            <a:spLocks noGrp="1"/>
          </p:cNvSpPr>
          <p:nvPr>
            <p:ph idx="1"/>
          </p:nvPr>
        </p:nvSpPr>
        <p:spPr/>
        <p:txBody>
          <a:bodyPr>
            <a:normAutofit lnSpcReduction="10000"/>
          </a:bodyPr>
          <a:lstStyle/>
          <a:p>
            <a:pPr marL="0" indent="0">
              <a:buNone/>
            </a:pPr>
            <a:r>
              <a:rPr lang="en-US" i="1" dirty="0"/>
              <a:t>I am aware that I cannot bring back the dead, that I cannot mitigate the pain of the families by my confession, but I wish to contribute to the full truth being established about Srebrenica and the victims there and for the government organs of </a:t>
            </a:r>
            <a:r>
              <a:rPr lang="en-US" i="1" dirty="0" err="1"/>
              <a:t>Republika</a:t>
            </a:r>
            <a:r>
              <a:rPr lang="en-US" i="1" dirty="0"/>
              <a:t> </a:t>
            </a:r>
            <a:r>
              <a:rPr lang="en-US" i="1" dirty="0" err="1"/>
              <a:t>Srpska</a:t>
            </a:r>
            <a:r>
              <a:rPr lang="en-US" i="1" dirty="0"/>
              <a:t>, and all the individuals who took part in these crimes should follow in my footsteps and admit to their participation and their guilt, that they should give themselves in and be held responsible for what they have done</a:t>
            </a:r>
            <a:endParaRPr lang="en-US" dirty="0"/>
          </a:p>
        </p:txBody>
      </p:sp>
    </p:spTree>
    <p:extLst>
      <p:ext uri="{BB962C8B-B14F-4D97-AF65-F5344CB8AC3E}">
        <p14:creationId xmlns:p14="http://schemas.microsoft.com/office/powerpoint/2010/main" val="76810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Momir</a:t>
            </a:r>
            <a:r>
              <a:rPr lang="en-US" dirty="0"/>
              <a:t> </a:t>
            </a:r>
            <a:r>
              <a:rPr lang="en-US" dirty="0" err="1"/>
              <a:t>Nikolic</a:t>
            </a:r>
            <a:r>
              <a:rPr lang="en-US" dirty="0"/>
              <a:t> Plea of Guilty</a:t>
            </a:r>
          </a:p>
        </p:txBody>
      </p:sp>
      <p:sp>
        <p:nvSpPr>
          <p:cNvPr id="3" name="Content Placeholder 2"/>
          <p:cNvSpPr>
            <a:spLocks noGrp="1"/>
          </p:cNvSpPr>
          <p:nvPr>
            <p:ph idx="1"/>
          </p:nvPr>
        </p:nvSpPr>
        <p:spPr/>
        <p:txBody>
          <a:bodyPr>
            <a:normAutofit fontScale="92500" lnSpcReduction="20000"/>
          </a:bodyPr>
          <a:lstStyle/>
          <a:p>
            <a:pPr marL="457200" lvl="1" indent="0">
              <a:buNone/>
            </a:pPr>
            <a:r>
              <a:rPr lang="en-US" i="1" dirty="0"/>
              <a:t>By my guilty plea, I wanted to help the Tribunal and the Prosecutors to arrive at the complete and full truth and the victims, their brothers, mothers, and sisters should – I wanted to avoid their being subjected to additional suffering and not to remind them of this terrible tragedy. </a:t>
            </a:r>
            <a:endParaRPr lang="en-GB" sz="2400" dirty="0"/>
          </a:p>
          <a:p>
            <a:pPr marL="457200" lvl="1" indent="0">
              <a:buNone/>
            </a:pPr>
            <a:r>
              <a:rPr lang="en-US" i="1" dirty="0"/>
              <a:t>Your </a:t>
            </a:r>
            <a:r>
              <a:rPr lang="en-US" i="1" dirty="0" err="1"/>
              <a:t>Honours</a:t>
            </a:r>
            <a:r>
              <a:rPr lang="en-US" i="1" dirty="0"/>
              <a:t>, I feel that my confession is an important step toward the rebuilding of confidence and co-existence in Bosnia and Herzegovina, and after my guilty plea and sentencing, after I have served my sentence, it is my wish to go back to my native town of </a:t>
            </a:r>
            <a:r>
              <a:rPr lang="en-US" i="1" dirty="0" err="1"/>
              <a:t>Bratunac</a:t>
            </a:r>
            <a:r>
              <a:rPr lang="en-US" i="1" dirty="0"/>
              <a:t> and to live there with all other peoples in peace and harmony, such as prevailed before the outbreak of the war</a:t>
            </a:r>
            <a:endParaRPr lang="en-GB" sz="2400" dirty="0"/>
          </a:p>
          <a:p>
            <a:pPr marL="0" indent="0">
              <a:buNone/>
            </a:pPr>
            <a:endParaRPr lang="en-US" dirty="0"/>
          </a:p>
        </p:txBody>
      </p:sp>
    </p:spTree>
    <p:extLst>
      <p:ext uri="{BB962C8B-B14F-4D97-AF65-F5344CB8AC3E}">
        <p14:creationId xmlns:p14="http://schemas.microsoft.com/office/powerpoint/2010/main" val="253450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Beara</a:t>
            </a:r>
            <a:r>
              <a:rPr lang="en-US" dirty="0" smtClean="0"/>
              <a:t> and </a:t>
            </a:r>
            <a:r>
              <a:rPr lang="en-US" dirty="0" err="1" smtClean="0"/>
              <a:t>Popovic</a:t>
            </a:r>
            <a:endParaRPr lang="en-US" dirty="0"/>
          </a:p>
        </p:txBody>
      </p:sp>
      <p:pic>
        <p:nvPicPr>
          <p:cNvPr id="4" name="Content Placeholder 3"/>
          <p:cNvPicPr>
            <a:picLocks noGrp="1" noChangeAspect="1"/>
          </p:cNvPicPr>
          <p:nvPr>
            <p:ph idx="1"/>
          </p:nvPr>
        </p:nvPicPr>
        <p:blipFill>
          <a:blip r:embed="rId2"/>
          <a:srcRect t="5648" b="5648"/>
          <a:stretch>
            <a:fillRect/>
          </a:stretch>
        </p:blipFill>
        <p:spPr/>
      </p:pic>
    </p:spTree>
    <p:extLst>
      <p:ext uri="{BB962C8B-B14F-4D97-AF65-F5344CB8AC3E}">
        <p14:creationId xmlns:p14="http://schemas.microsoft.com/office/powerpoint/2010/main" val="377951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Zdravko</a:t>
            </a:r>
            <a:r>
              <a:rPr lang="en-US" dirty="0" smtClean="0"/>
              <a:t> </a:t>
            </a:r>
            <a:r>
              <a:rPr lang="en-US" dirty="0" err="1" smtClean="0"/>
              <a:t>Tolimir</a:t>
            </a:r>
            <a:endParaRPr lang="en-US" dirty="0"/>
          </a:p>
        </p:txBody>
      </p:sp>
      <p:pic>
        <p:nvPicPr>
          <p:cNvPr id="4" name="Content Placeholder 3"/>
          <p:cNvPicPr>
            <a:picLocks noGrp="1" noChangeAspect="1"/>
          </p:cNvPicPr>
          <p:nvPr>
            <p:ph idx="1"/>
          </p:nvPr>
        </p:nvPicPr>
        <p:blipFill>
          <a:blip r:embed="rId2"/>
          <a:srcRect t="8678" b="8678"/>
          <a:stretch>
            <a:fillRect/>
          </a:stretch>
        </p:blipFill>
        <p:spPr/>
      </p:pic>
    </p:spTree>
    <p:extLst>
      <p:ext uri="{BB962C8B-B14F-4D97-AF65-F5344CB8AC3E}">
        <p14:creationId xmlns:p14="http://schemas.microsoft.com/office/powerpoint/2010/main" val="240750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GENOCIDE - ICC STATUTE</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GB" sz="4400" b="1" dirty="0"/>
              <a:t>Article 6 Genocide </a:t>
            </a:r>
            <a:endParaRPr lang="en-GB" sz="4400" dirty="0"/>
          </a:p>
          <a:p>
            <a:pPr marL="0" indent="0">
              <a:buNone/>
            </a:pPr>
            <a:r>
              <a:rPr lang="en-GB" sz="4400" dirty="0"/>
              <a:t>For the purpose of this Statute, ‘genocide’ means any of the following acts committed with intent to destroy, in whole or in part, a national, ethnical, racial or religious group, as such: </a:t>
            </a:r>
          </a:p>
          <a:p>
            <a:pPr marL="0" indent="0">
              <a:buNone/>
            </a:pPr>
            <a:r>
              <a:rPr lang="en-GB" sz="4400" dirty="0"/>
              <a:t>(a)  Killing members of the group; </a:t>
            </a:r>
          </a:p>
          <a:p>
            <a:pPr marL="0" indent="0">
              <a:buNone/>
            </a:pPr>
            <a:r>
              <a:rPr lang="en-GB" sz="4400" dirty="0"/>
              <a:t>(b)  Causing serious bodily or mental harm to members of the group; </a:t>
            </a:r>
          </a:p>
          <a:p>
            <a:pPr marL="0" indent="0">
              <a:buNone/>
            </a:pPr>
            <a:r>
              <a:rPr lang="en-GB" sz="4400" dirty="0"/>
              <a:t>(c)  Deliberately inflicting on the group conditions of life calculated to bring about its physical destruction in whole or in part; </a:t>
            </a:r>
          </a:p>
          <a:p>
            <a:pPr marL="0" indent="0">
              <a:buNone/>
            </a:pPr>
            <a:r>
              <a:rPr lang="en-GB" sz="4400" dirty="0"/>
              <a:t>(d)  Imposing measures intended to prevent births within the group; </a:t>
            </a:r>
          </a:p>
          <a:p>
            <a:pPr marL="0" indent="0">
              <a:buNone/>
            </a:pPr>
            <a:r>
              <a:rPr lang="en-GB" sz="4400" dirty="0"/>
              <a:t>(e)  Forcibly transferring children of the group to another group. </a:t>
            </a:r>
          </a:p>
          <a:p>
            <a:pPr marL="0" indent="0">
              <a:buNone/>
            </a:pPr>
            <a:endParaRPr lang="en-US" dirty="0"/>
          </a:p>
        </p:txBody>
      </p:sp>
    </p:spTree>
    <p:extLst>
      <p:ext uri="{BB962C8B-B14F-4D97-AF65-F5344CB8AC3E}">
        <p14:creationId xmlns:p14="http://schemas.microsoft.com/office/powerpoint/2010/main" val="150232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NENA TROMP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4503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London Treaty Map showing land offered to Serbia in 1905 by the Allied Forces</a:t>
            </a:r>
            <a:r>
              <a:rPr lang="en-GB" sz="3600" dirty="0"/>
              <a:t> </a:t>
            </a:r>
            <a:endParaRPr lang="en-US" sz="3600" dirty="0"/>
          </a:p>
        </p:txBody>
      </p:sp>
      <p:pic>
        <p:nvPicPr>
          <p:cNvPr id="4" name="Content Placeholder 3"/>
          <p:cNvPicPr>
            <a:picLocks noGrp="1"/>
          </p:cNvPicPr>
          <p:nvPr>
            <p:ph idx="1"/>
          </p:nvPr>
        </p:nvPicPr>
        <p:blipFill>
          <a:blip r:embed="rId2" cstate="print">
            <a:lum contrast="20000"/>
            <a:extLst>
              <a:ext uri="{28A0092B-C50C-407E-A947-70E740481C1C}">
                <a14:useLocalDpi xmlns:a14="http://schemas.microsoft.com/office/drawing/2010/main" val="0"/>
              </a:ext>
            </a:extLst>
          </a:blip>
          <a:srcRect t="16509" b="16509"/>
          <a:stretch>
            <a:fillRect/>
          </a:stretch>
        </p:blipFill>
        <p:spPr bwMode="auto">
          <a:prstGeom prst="rect">
            <a:avLst/>
          </a:prstGeom>
          <a:noFill/>
          <a:ln w="3175">
            <a:solidFill>
              <a:schemeClr val="tx1">
                <a:lumMod val="50000"/>
                <a:lumOff val="50000"/>
              </a:schemeClr>
            </a:solidFill>
          </a:ln>
        </p:spPr>
      </p:pic>
    </p:spTree>
    <p:extLst>
      <p:ext uri="{BB962C8B-B14F-4D97-AF65-F5344CB8AC3E}">
        <p14:creationId xmlns:p14="http://schemas.microsoft.com/office/powerpoint/2010/main" val="142013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Moljević’s</a:t>
            </a:r>
            <a:r>
              <a:rPr lang="en-US" b="1" dirty="0"/>
              <a:t> Map of Greater Serbia. From </a:t>
            </a:r>
            <a:r>
              <a:rPr lang="en-US" b="1" i="1" dirty="0" err="1"/>
              <a:t>Izvori</a:t>
            </a:r>
            <a:r>
              <a:rPr lang="en-US" b="1" i="1" dirty="0"/>
              <a:t> </a:t>
            </a:r>
            <a:r>
              <a:rPr lang="en-US" b="1" i="1" dirty="0" err="1"/>
              <a:t>Velikosrpske</a:t>
            </a:r>
            <a:r>
              <a:rPr lang="en-US" b="1" i="1" dirty="0"/>
              <a:t> </a:t>
            </a:r>
            <a:r>
              <a:rPr lang="en-US" b="1" i="1" dirty="0" err="1"/>
              <a:t>Agresije</a:t>
            </a:r>
            <a:r>
              <a:rPr lang="en-US" b="1" dirty="0"/>
              <a:t>, </a:t>
            </a:r>
            <a:endParaRPr lang="en-US" dirty="0"/>
          </a:p>
        </p:txBody>
      </p:sp>
      <p:pic>
        <p:nvPicPr>
          <p:cNvPr id="4" name="Content Placeholder 3" descr="Map_003"/>
          <p:cNvPicPr>
            <a:picLocks noGrp="1"/>
          </p:cNvPicPr>
          <p:nvPr>
            <p:ph idx="1"/>
          </p:nvPr>
        </p:nvPicPr>
        <p:blipFill>
          <a:blip r:embed="rId2" cstate="print">
            <a:lum contrast="20000"/>
            <a:extLst>
              <a:ext uri="{28A0092B-C50C-407E-A947-70E740481C1C}">
                <a14:useLocalDpi xmlns:a14="http://schemas.microsoft.com/office/drawing/2010/main" val="0"/>
              </a:ext>
            </a:extLst>
          </a:blip>
          <a:srcRect t="20975" b="20975"/>
          <a:stretch>
            <a:fillRect/>
          </a:stretch>
        </p:blipFill>
        <p:spPr bwMode="auto">
          <a:prstGeom prst="rect">
            <a:avLst/>
          </a:prstGeom>
          <a:noFill/>
          <a:ln w="3175">
            <a:solidFill>
              <a:schemeClr val="tx1">
                <a:lumMod val="50000"/>
                <a:lumOff val="50000"/>
              </a:schemeClr>
            </a:solidFill>
          </a:ln>
        </p:spPr>
      </p:pic>
    </p:spTree>
    <p:extLst>
      <p:ext uri="{BB962C8B-B14F-4D97-AF65-F5344CB8AC3E}">
        <p14:creationId xmlns:p14="http://schemas.microsoft.com/office/powerpoint/2010/main" val="57965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Greater Serbia and Clash of the State Projects</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1991-1995</a:t>
            </a:r>
            <a:endParaRPr lang="en-US" b="1" dirty="0">
              <a:solidFill>
                <a:schemeClr val="tx1"/>
              </a:solidFill>
            </a:endParaRPr>
          </a:p>
        </p:txBody>
      </p:sp>
    </p:spTree>
    <p:extLst>
      <p:ext uri="{BB962C8B-B14F-4D97-AF65-F5344CB8AC3E}">
        <p14:creationId xmlns:p14="http://schemas.microsoft.com/office/powerpoint/2010/main" val="355066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2837"/>
            <a:ext cx="7772400" cy="5275963"/>
          </a:xfrm>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097478217"/>
              </p:ext>
            </p:extLst>
          </p:nvPr>
        </p:nvGraphicFramePr>
        <p:xfrm>
          <a:off x="1631950" y="2241550"/>
          <a:ext cx="5880100" cy="2374900"/>
        </p:xfrm>
        <a:graphic>
          <a:graphicData uri="http://schemas.openxmlformats.org/presentationml/2006/ole">
            <mc:AlternateContent xmlns:mc="http://schemas.openxmlformats.org/markup-compatibility/2006">
              <mc:Choice xmlns:v="urn:schemas-microsoft-com:vml" Requires="v">
                <p:oleObj spid="_x0000_s1026" name="Document" r:id="rId4" imgW="5880100" imgH="2374900" progId="Word.Document.12">
                  <p:embed/>
                </p:oleObj>
              </mc:Choice>
              <mc:Fallback>
                <p:oleObj name="Document" r:id="rId4" imgW="5880100" imgH="2374900" progId="Word.Document.12">
                  <p:embed/>
                  <p:pic>
                    <p:nvPicPr>
                      <p:cNvPr id="0" name=""/>
                      <p:cNvPicPr/>
                      <p:nvPr/>
                    </p:nvPicPr>
                    <p:blipFill>
                      <a:blip r:embed="rId5"/>
                      <a:stretch>
                        <a:fillRect/>
                      </a:stretch>
                    </p:blipFill>
                    <p:spPr>
                      <a:xfrm>
                        <a:off x="1631950" y="2241550"/>
                        <a:ext cx="5880100" cy="2374900"/>
                      </a:xfrm>
                      <a:prstGeom prst="rect">
                        <a:avLst/>
                      </a:prstGeom>
                    </p:spPr>
                  </p:pic>
                </p:oleObj>
              </mc:Fallback>
            </mc:AlternateContent>
          </a:graphicData>
        </a:graphic>
      </p:graphicFrame>
    </p:spTree>
    <p:extLst>
      <p:ext uri="{BB962C8B-B14F-4D97-AF65-F5344CB8AC3E}">
        <p14:creationId xmlns:p14="http://schemas.microsoft.com/office/powerpoint/2010/main" val="396788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91218"/>
            <a:ext cx="458740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7402" y="2001537"/>
            <a:ext cx="4571999" cy="306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032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87142"/>
            <a:ext cx="4572000" cy="30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7142"/>
            <a:ext cx="4572000" cy="30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675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1440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32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MILOŠOVIĆ ON SREBRENICA</a:t>
            </a:r>
            <a:endParaRPr lang="en-US" dirty="0"/>
          </a:p>
        </p:txBody>
      </p:sp>
      <p:sp>
        <p:nvSpPr>
          <p:cNvPr id="3" name="Content Placeholder 2"/>
          <p:cNvSpPr>
            <a:spLocks noGrp="1"/>
          </p:cNvSpPr>
          <p:nvPr>
            <p:ph idx="1"/>
          </p:nvPr>
        </p:nvSpPr>
        <p:spPr/>
        <p:txBody>
          <a:bodyPr/>
          <a:lstStyle/>
          <a:p>
            <a:pPr marL="0" lvl="1" indent="0">
              <a:buNone/>
            </a:pPr>
            <a:r>
              <a:rPr lang="en-US" dirty="0"/>
              <a:t>I heard about Srebrenica from Carl </a:t>
            </a:r>
            <a:r>
              <a:rPr lang="en-US" dirty="0" err="1"/>
              <a:t>Bildt</a:t>
            </a:r>
            <a:r>
              <a:rPr lang="en-US" dirty="0"/>
              <a:t>.  And Karadzic, whom I rang up on the phone immediately afterwards to asked what had happened, he swore he knew nothing about it.  On the contrary, he said he had ordered that the western part be protected, which was under jeopardy, and that he knew nothing about the whole thing this total annihilation.  </a:t>
            </a:r>
            <a:endParaRPr lang="en-GB" sz="3200" dirty="0"/>
          </a:p>
          <a:p>
            <a:pPr marL="0" indent="0">
              <a:buNone/>
            </a:pPr>
            <a:endParaRPr lang="en-US" dirty="0"/>
          </a:p>
        </p:txBody>
      </p:sp>
    </p:spTree>
    <p:extLst>
      <p:ext uri="{BB962C8B-B14F-4D97-AF65-F5344CB8AC3E}">
        <p14:creationId xmlns:p14="http://schemas.microsoft.com/office/powerpoint/2010/main" val="1241787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Dr</a:t>
            </a:r>
            <a:r>
              <a:rPr lang="en-US" dirty="0" smtClean="0"/>
              <a:t> Ton </a:t>
            </a:r>
            <a:r>
              <a:rPr lang="en-US" dirty="0" err="1" smtClean="0"/>
              <a:t>Zwaan</a:t>
            </a:r>
            <a:r>
              <a:rPr lang="en-US" dirty="0" smtClean="0"/>
              <a:t> as </a:t>
            </a:r>
            <a:r>
              <a:rPr lang="en-US" dirty="0" err="1" smtClean="0"/>
              <a:t>summarised</a:t>
            </a:r>
            <a:r>
              <a:rPr lang="en-US" dirty="0" smtClean="0"/>
              <a:t> by the Milosevic Trial Chamber</a:t>
            </a:r>
            <a:endParaRPr lang="en-US" dirty="0"/>
          </a:p>
        </p:txBody>
      </p:sp>
      <p:sp>
        <p:nvSpPr>
          <p:cNvPr id="3" name="Content Placeholder 2"/>
          <p:cNvSpPr>
            <a:spLocks noGrp="1"/>
          </p:cNvSpPr>
          <p:nvPr>
            <p:ph idx="1"/>
          </p:nvPr>
        </p:nvSpPr>
        <p:spPr/>
        <p:txBody>
          <a:bodyPr>
            <a:normAutofit/>
          </a:bodyPr>
          <a:lstStyle/>
          <a:p>
            <a:pPr lvl="0"/>
            <a:r>
              <a:rPr lang="en-US" dirty="0"/>
              <a:t>importance of ideology;</a:t>
            </a:r>
            <a:endParaRPr lang="en-GB" dirty="0"/>
          </a:p>
          <a:p>
            <a:pPr lvl="0"/>
            <a:r>
              <a:rPr lang="en-US" dirty="0"/>
              <a:t>propaganda that plays a major role in processes leading to the commission of genocide, </a:t>
            </a:r>
            <a:endParaRPr lang="en-GB" dirty="0"/>
          </a:p>
          <a:p>
            <a:pPr lvl="0"/>
            <a:r>
              <a:rPr lang="en-US" dirty="0"/>
              <a:t>propaganda that involving various types of radical nationalism, which </a:t>
            </a:r>
            <a:r>
              <a:rPr lang="en-US" dirty="0" err="1"/>
              <a:t>dehumanise</a:t>
            </a:r>
            <a:r>
              <a:rPr lang="en-US" dirty="0"/>
              <a:t> the targeted group, </a:t>
            </a:r>
            <a:endParaRPr lang="en-GB" dirty="0"/>
          </a:p>
        </p:txBody>
      </p:sp>
    </p:spTree>
    <p:extLst>
      <p:ext uri="{BB962C8B-B14F-4D97-AF65-F5344CB8AC3E}">
        <p14:creationId xmlns:p14="http://schemas.microsoft.com/office/powerpoint/2010/main" val="75417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Former Yugoslavia</a:t>
            </a:r>
            <a:endParaRPr lang="en-US" dirty="0"/>
          </a:p>
        </p:txBody>
      </p:sp>
      <p:pic>
        <p:nvPicPr>
          <p:cNvPr id="5" name="Content Placeholder 4"/>
          <p:cNvPicPr>
            <a:picLocks noGrp="1" noChangeAspect="1"/>
          </p:cNvPicPr>
          <p:nvPr>
            <p:ph idx="1"/>
          </p:nvPr>
        </p:nvPicPr>
        <p:blipFill>
          <a:blip r:embed="rId2"/>
          <a:srcRect t="23685" b="23685"/>
          <a:stretch>
            <a:fillRect/>
          </a:stretch>
        </p:blipFill>
        <p:spPr/>
      </p:pic>
    </p:spTree>
    <p:extLst>
      <p:ext uri="{BB962C8B-B14F-4D97-AF65-F5344CB8AC3E}">
        <p14:creationId xmlns:p14="http://schemas.microsoft.com/office/powerpoint/2010/main" val="4018619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Dr</a:t>
            </a:r>
            <a:r>
              <a:rPr lang="en-US" dirty="0"/>
              <a:t> Ton </a:t>
            </a:r>
            <a:r>
              <a:rPr lang="en-US" dirty="0" err="1"/>
              <a:t>Zwaan</a:t>
            </a:r>
            <a:r>
              <a:rPr lang="en-US" dirty="0"/>
              <a:t> as </a:t>
            </a:r>
            <a:r>
              <a:rPr lang="en-US" dirty="0" err="1"/>
              <a:t>summarised</a:t>
            </a:r>
            <a:r>
              <a:rPr lang="en-US" dirty="0"/>
              <a:t> by the Milosevic Trial Chamber</a:t>
            </a:r>
          </a:p>
        </p:txBody>
      </p:sp>
      <p:sp>
        <p:nvSpPr>
          <p:cNvPr id="3" name="Content Placeholder 2"/>
          <p:cNvSpPr>
            <a:spLocks noGrp="1"/>
          </p:cNvSpPr>
          <p:nvPr>
            <p:ph idx="1"/>
          </p:nvPr>
        </p:nvSpPr>
        <p:spPr/>
        <p:txBody>
          <a:bodyPr>
            <a:normAutofit fontScale="92500" lnSpcReduction="10000"/>
          </a:bodyPr>
          <a:lstStyle/>
          <a:p>
            <a:pPr lvl="0"/>
            <a:r>
              <a:rPr lang="en-US" dirty="0"/>
              <a:t>use of collective historical memory (where applicable) in an attempt to create a “them” and “us” culture. </a:t>
            </a:r>
            <a:endParaRPr lang="en-GB" dirty="0"/>
          </a:p>
          <a:p>
            <a:pPr lvl="0"/>
            <a:r>
              <a:rPr lang="en-US" dirty="0"/>
              <a:t>nationalist ideologies are later used to </a:t>
            </a:r>
            <a:r>
              <a:rPr lang="en-US" dirty="0" err="1"/>
              <a:t>legitimise</a:t>
            </a:r>
            <a:r>
              <a:rPr lang="en-US" dirty="0"/>
              <a:t>, </a:t>
            </a:r>
            <a:r>
              <a:rPr lang="en-US" dirty="0" err="1"/>
              <a:t>rationalise</a:t>
            </a:r>
            <a:r>
              <a:rPr lang="en-US" dirty="0"/>
              <a:t>, and justify the genocidal process. </a:t>
            </a:r>
            <a:endParaRPr lang="en-GB" dirty="0"/>
          </a:p>
          <a:p>
            <a:pPr lvl="0"/>
            <a:r>
              <a:rPr lang="en-US" dirty="0"/>
              <a:t>individual motives for participating in the acts may be varied </a:t>
            </a:r>
            <a:endParaRPr lang="en-GB" dirty="0"/>
          </a:p>
          <a:p>
            <a:pPr lvl="0"/>
            <a:r>
              <a:rPr lang="en-US" dirty="0"/>
              <a:t>ideologies give an overall sense of direction to what should be done and impart a sense of purpose and intent to individual perpetrators. </a:t>
            </a:r>
            <a:endParaRPr lang="en-GB" dirty="0"/>
          </a:p>
          <a:p>
            <a:pPr marL="0" indent="0">
              <a:buNone/>
            </a:pPr>
            <a:endParaRPr lang="en-US" dirty="0"/>
          </a:p>
        </p:txBody>
      </p:sp>
    </p:spTree>
    <p:extLst>
      <p:ext uri="{BB962C8B-B14F-4D97-AF65-F5344CB8AC3E}">
        <p14:creationId xmlns:p14="http://schemas.microsoft.com/office/powerpoint/2010/main" val="346205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Dr</a:t>
            </a:r>
            <a:r>
              <a:rPr lang="en-US" dirty="0"/>
              <a:t> Ton </a:t>
            </a:r>
            <a:r>
              <a:rPr lang="en-US" dirty="0" err="1"/>
              <a:t>Zwaan</a:t>
            </a:r>
            <a:r>
              <a:rPr lang="en-US" dirty="0"/>
              <a:t> as </a:t>
            </a:r>
            <a:r>
              <a:rPr lang="en-US" dirty="0" err="1"/>
              <a:t>summarised</a:t>
            </a:r>
            <a:r>
              <a:rPr lang="en-US" dirty="0"/>
              <a:t> by the Milosevic Trial Chamber</a:t>
            </a:r>
          </a:p>
        </p:txBody>
      </p:sp>
      <p:sp>
        <p:nvSpPr>
          <p:cNvPr id="3" name="Content Placeholder 2"/>
          <p:cNvSpPr>
            <a:spLocks noGrp="1"/>
          </p:cNvSpPr>
          <p:nvPr>
            <p:ph idx="1"/>
          </p:nvPr>
        </p:nvSpPr>
        <p:spPr/>
        <p:txBody>
          <a:bodyPr>
            <a:normAutofit lnSpcReduction="10000"/>
          </a:bodyPr>
          <a:lstStyle/>
          <a:p>
            <a:pPr lvl="0"/>
            <a:r>
              <a:rPr lang="en-US" dirty="0"/>
              <a:t>genocide is a crime of state, </a:t>
            </a:r>
            <a:r>
              <a:rPr lang="en-US" i="1" dirty="0"/>
              <a:t>i.e., </a:t>
            </a:r>
            <a:r>
              <a:rPr lang="en-US" dirty="0"/>
              <a:t>the overall perception, attitude, </a:t>
            </a:r>
            <a:r>
              <a:rPr lang="en-US" dirty="0" err="1"/>
              <a:t>behaviour</a:t>
            </a:r>
            <a:r>
              <a:rPr lang="en-US" dirty="0"/>
              <a:t>, and decision of the central political leadership are decisive factors in the emergence of genocidal crimes. </a:t>
            </a:r>
            <a:endParaRPr lang="en-GB" dirty="0"/>
          </a:p>
          <a:p>
            <a:pPr lvl="0"/>
            <a:r>
              <a:rPr lang="en-US" dirty="0"/>
              <a:t>genocidal crimes never develop from the “bottom up”; they are “top down” affairs. </a:t>
            </a:r>
            <a:endParaRPr lang="en-GB" dirty="0"/>
          </a:p>
          <a:p>
            <a:r>
              <a:rPr lang="en-US" dirty="0"/>
              <a:t>Such crimes occur with the “knowledge, approval, and involvement of the state authorities ”.</a:t>
            </a:r>
            <a:r>
              <a:rPr lang="en-GB" dirty="0"/>
              <a:t> </a:t>
            </a:r>
            <a:endParaRPr lang="en-US" dirty="0"/>
          </a:p>
          <a:p>
            <a:endParaRPr lang="en-US" dirty="0"/>
          </a:p>
        </p:txBody>
      </p:sp>
    </p:spTree>
    <p:extLst>
      <p:ext uri="{BB962C8B-B14F-4D97-AF65-F5344CB8AC3E}">
        <p14:creationId xmlns:p14="http://schemas.microsoft.com/office/powerpoint/2010/main" val="426538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Republika</a:t>
            </a:r>
            <a:r>
              <a:rPr lang="en-US" dirty="0" smtClean="0"/>
              <a:t> </a:t>
            </a:r>
            <a:r>
              <a:rPr lang="en-US" dirty="0" err="1" smtClean="0"/>
              <a:t>Srpska</a:t>
            </a:r>
            <a:endParaRPr lang="en-US" dirty="0"/>
          </a:p>
        </p:txBody>
      </p:sp>
      <p:pic>
        <p:nvPicPr>
          <p:cNvPr id="6" name="Content Placeholder 5"/>
          <p:cNvPicPr>
            <a:picLocks noGrp="1" noChangeAspect="1"/>
          </p:cNvPicPr>
          <p:nvPr>
            <p:ph idx="1"/>
          </p:nvPr>
        </p:nvPicPr>
        <p:blipFill>
          <a:blip r:embed="rId2"/>
          <a:srcRect t="13289" b="13289"/>
          <a:stretch>
            <a:fillRect/>
          </a:stretch>
        </p:blipFill>
        <p:spPr/>
      </p:pic>
    </p:spTree>
    <p:extLst>
      <p:ext uri="{BB962C8B-B14F-4D97-AF65-F5344CB8AC3E}">
        <p14:creationId xmlns:p14="http://schemas.microsoft.com/office/powerpoint/2010/main" val="36549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rcRect t="21929" b="21929"/>
          <a:stretch>
            <a:fillRect/>
          </a:stretch>
        </p:blipFill>
        <p:spPr/>
      </p:pic>
    </p:spTree>
    <p:extLst>
      <p:ext uri="{BB962C8B-B14F-4D97-AF65-F5344CB8AC3E}">
        <p14:creationId xmlns:p14="http://schemas.microsoft.com/office/powerpoint/2010/main" val="105578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2502" b="22502"/>
          <a:stretch>
            <a:fillRect/>
          </a:stretch>
        </p:blipFill>
        <p:spPr/>
      </p:pic>
    </p:spTree>
    <p:extLst>
      <p:ext uri="{BB962C8B-B14F-4D97-AF65-F5344CB8AC3E}">
        <p14:creationId xmlns:p14="http://schemas.microsoft.com/office/powerpoint/2010/main" val="321323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1929" b="21929"/>
          <a:stretch>
            <a:fillRect/>
          </a:stretch>
        </p:blipFill>
        <p:spPr/>
      </p:pic>
    </p:spTree>
    <p:extLst>
      <p:ext uri="{BB962C8B-B14F-4D97-AF65-F5344CB8AC3E}">
        <p14:creationId xmlns:p14="http://schemas.microsoft.com/office/powerpoint/2010/main" val="351376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DRAZEN ERDEMOVIC VIDEO CLIP</a:t>
            </a:r>
            <a:endParaRPr lang="en-US" dirty="0"/>
          </a:p>
        </p:txBody>
      </p:sp>
      <p:pic>
        <p:nvPicPr>
          <p:cNvPr id="4" name="Picture 3"/>
          <p:cNvPicPr>
            <a:picLocks noChangeAspect="1"/>
          </p:cNvPicPr>
          <p:nvPr/>
        </p:nvPicPr>
        <p:blipFill>
          <a:blip r:embed="rId2"/>
          <a:stretch>
            <a:fillRect/>
          </a:stretch>
        </p:blipFill>
        <p:spPr>
          <a:xfrm>
            <a:off x="2819400" y="2260600"/>
            <a:ext cx="3492500" cy="2324100"/>
          </a:xfrm>
          <a:prstGeom prst="rect">
            <a:avLst/>
          </a:prstGeom>
        </p:spPr>
      </p:pic>
    </p:spTree>
    <p:extLst>
      <p:ext uri="{BB962C8B-B14F-4D97-AF65-F5344CB8AC3E}">
        <p14:creationId xmlns:p14="http://schemas.microsoft.com/office/powerpoint/2010/main" val="78747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Drazen</a:t>
            </a:r>
            <a:r>
              <a:rPr lang="en-US" dirty="0" smtClean="0"/>
              <a:t> </a:t>
            </a:r>
            <a:r>
              <a:rPr lang="en-US" dirty="0" err="1" smtClean="0"/>
              <a:t>Erdemovic</a:t>
            </a:r>
            <a:r>
              <a:rPr lang="en-US" dirty="0" smtClean="0"/>
              <a:t>, Plea of Guilty </a:t>
            </a:r>
            <a:endParaRPr lang="en-US" dirty="0"/>
          </a:p>
        </p:txBody>
      </p:sp>
      <p:sp>
        <p:nvSpPr>
          <p:cNvPr id="3" name="Content Placeholder 2"/>
          <p:cNvSpPr>
            <a:spLocks noGrp="1"/>
          </p:cNvSpPr>
          <p:nvPr>
            <p:ph idx="1"/>
          </p:nvPr>
        </p:nvSpPr>
        <p:spPr/>
        <p:txBody>
          <a:bodyPr>
            <a:normAutofit/>
          </a:bodyPr>
          <a:lstStyle/>
          <a:p>
            <a:pPr marL="457200" lvl="1" indent="0">
              <a:buNone/>
            </a:pPr>
            <a:r>
              <a:rPr lang="en-US" sz="3600" i="1" dirty="0"/>
              <a:t>I have lost many very good friends of all nationalities only because of that war, and I am convinced that all of them, all of my friends, were not in </a:t>
            </a:r>
            <a:r>
              <a:rPr lang="en-US" sz="3600" i="1" dirty="0" err="1"/>
              <a:t>favour</a:t>
            </a:r>
            <a:r>
              <a:rPr lang="en-US" sz="3600" i="1" dirty="0"/>
              <a:t> of a war. I am convinced of that. But simply they had no other choice. This war came and there was no way out. The same happened to me.</a:t>
            </a:r>
            <a:endParaRPr lang="en-GB" sz="3600" dirty="0"/>
          </a:p>
          <a:p>
            <a:pPr marL="0" indent="0">
              <a:buNone/>
            </a:pPr>
            <a:endParaRPr lang="en-US" dirty="0"/>
          </a:p>
        </p:txBody>
      </p:sp>
    </p:spTree>
    <p:extLst>
      <p:ext uri="{BB962C8B-B14F-4D97-AF65-F5344CB8AC3E}">
        <p14:creationId xmlns:p14="http://schemas.microsoft.com/office/powerpoint/2010/main" val="4088626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6599</TotalTime>
  <Words>1252</Words>
  <Application>Microsoft Office PowerPoint</Application>
  <PresentationFormat>On-screen Show (4:3)</PresentationFormat>
  <Paragraphs>62</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Document</vt:lpstr>
      <vt:lpstr>Gresham 6 May 2015</vt:lpstr>
      <vt:lpstr>GENOCIDE - ICC STATUTE</vt:lpstr>
      <vt:lpstr>Former Yugoslavia</vt:lpstr>
      <vt:lpstr>Republika Srpska</vt:lpstr>
      <vt:lpstr>PowerPoint Presentation</vt:lpstr>
      <vt:lpstr>PowerPoint Presentation</vt:lpstr>
      <vt:lpstr>PowerPoint Presentation</vt:lpstr>
      <vt:lpstr>PowerPoint Presentation</vt:lpstr>
      <vt:lpstr>Drazen Erdemovic, Plea of Guilty </vt:lpstr>
      <vt:lpstr>Drazen Erdemovic, plea of guilty </vt:lpstr>
      <vt:lpstr>PowerPoint Presentation</vt:lpstr>
      <vt:lpstr>Dragan Obrenovic, plea of guilty </vt:lpstr>
      <vt:lpstr>Dragan Obrenovic, plea of guilty </vt:lpstr>
      <vt:lpstr>Dragan Obrenovic, plea of guilty </vt:lpstr>
      <vt:lpstr>Momir Nikolic Plea of Guilty</vt:lpstr>
      <vt:lpstr>Momir Nikolic Plea of Guilty</vt:lpstr>
      <vt:lpstr>Momir Nikolic Plea of Guilty</vt:lpstr>
      <vt:lpstr>Beara and Popovic</vt:lpstr>
      <vt:lpstr>Zdravko Tolimir</vt:lpstr>
      <vt:lpstr>NENA TROMP</vt:lpstr>
      <vt:lpstr>London Treaty Map showing land offered to Serbia in 1905 by the Allied Forces </vt:lpstr>
      <vt:lpstr>Moljević’s Map of Greater Serbia. From Izvori Velikosrpske Agresije, </vt:lpstr>
      <vt:lpstr>Greater Serbia and Clash of the State Projects</vt:lpstr>
      <vt:lpstr>PowerPoint Presentation</vt:lpstr>
      <vt:lpstr>PowerPoint Presentation</vt:lpstr>
      <vt:lpstr>PowerPoint Presentation</vt:lpstr>
      <vt:lpstr>PowerPoint Presentation</vt:lpstr>
      <vt:lpstr>MILOŠOVIĆ ON SREBRENICA</vt:lpstr>
      <vt:lpstr>Dr Ton Zwaan as summarised by the Milosevic Trial Chamber</vt:lpstr>
      <vt:lpstr>Dr Ton Zwaan as summarised by the Milosevic Trial Chamber</vt:lpstr>
      <vt:lpstr>Dr Ton Zwaan as summarised by the Milosevic Trial Chamber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Gresham 6 May 2015</dc:title>
  <dc:creator>Geoffrey Nice</dc:creator>
  <cp:lastModifiedBy>Gresham College</cp:lastModifiedBy>
  <cp:revision>21</cp:revision>
  <dcterms:created xsi:type="dcterms:W3CDTF">2015-05-01T12:13:46Z</dcterms:created>
  <dcterms:modified xsi:type="dcterms:W3CDTF">2015-05-06T16:14:06Z</dcterms:modified>
</cp:coreProperties>
</file>