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78" r:id="rId3"/>
    <p:sldId id="281" r:id="rId4"/>
    <p:sldId id="282" r:id="rId5"/>
    <p:sldId id="279" r:id="rId6"/>
    <p:sldId id="280" r:id="rId7"/>
    <p:sldId id="283" r:id="rId8"/>
    <p:sldId id="290" r:id="rId9"/>
    <p:sldId id="284" r:id="rId10"/>
    <p:sldId id="285" r:id="rId11"/>
    <p:sldId id="291" r:id="rId12"/>
    <p:sldId id="256" r:id="rId13"/>
    <p:sldId id="286" r:id="rId14"/>
    <p:sldId id="262" r:id="rId15"/>
    <p:sldId id="287" r:id="rId16"/>
    <p:sldId id="288" r:id="rId17"/>
    <p:sldId id="289" r:id="rId18"/>
    <p:sldId id="266" r:id="rId19"/>
    <p:sldId id="268" r:id="rId20"/>
    <p:sldId id="271" r:id="rId2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56" autoAdjust="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803944-AC22-4A83-8361-B0F365C03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A33B-81A7-4338-8A1A-DBB444F10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F6D70-E1D6-442A-B33C-2E9B914D94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5BBF-2F47-43BC-8E8D-AFAAE2F32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FF07-398C-4218-B9D0-C164FA60D6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C08E1-C2C6-404F-915B-5026C617C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BAFB-4F9B-466B-A9CD-71785CC1E2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00CB-3966-415B-9288-036E0629FC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3386-C112-4269-93F3-6D0D7E775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A26D-F5DB-439E-ADF5-D6C11EFEE5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36E-27D7-460A-83EE-48E051517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16B6-DC75-4FAD-8185-44FD473F3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250A23-5881-4694-80CA-84C2DF66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313" y="188913"/>
            <a:ext cx="5903912" cy="3455987"/>
          </a:xfrm>
        </p:spPr>
        <p:txBody>
          <a:bodyPr/>
          <a:lstStyle/>
          <a:p>
            <a:pPr algn="l" eaLnBrk="1" hangingPunct="1"/>
            <a:r>
              <a:rPr lang="en-GB" sz="3800" b="1" smtClean="0"/>
              <a:t>Celebrating the Past:</a:t>
            </a:r>
            <a:br>
              <a:rPr lang="en-GB" sz="3800" b="1" smtClean="0"/>
            </a:br>
            <a:r>
              <a:rPr lang="en-GB" sz="3800" b="1" smtClean="0"/>
              <a:t>Treasures from the</a:t>
            </a:r>
            <a:br>
              <a:rPr lang="en-GB" sz="3800" b="1" smtClean="0"/>
            </a:br>
            <a:r>
              <a:rPr lang="en-GB" sz="3800" b="1" smtClean="0"/>
              <a:t>Royal College of Music Collections</a:t>
            </a:r>
            <a:br>
              <a:rPr lang="en-GB" sz="3800" b="1" smtClean="0"/>
            </a:br>
            <a:r>
              <a:rPr lang="en-GB" sz="3800" b="1" smtClean="0"/>
              <a:t/>
            </a:r>
            <a:br>
              <a:rPr lang="en-GB" sz="3800" b="1" smtClean="0"/>
            </a:br>
            <a:r>
              <a:rPr lang="en-GB" sz="3200" b="1" smtClean="0"/>
              <a:t>6 April 2011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365625"/>
            <a:ext cx="5753100" cy="1931988"/>
          </a:xfrm>
          <a:noFill/>
        </p:spPr>
        <p:txBody>
          <a:bodyPr>
            <a:spAutoFit/>
          </a:bodyPr>
          <a:lstStyle/>
          <a:p>
            <a:pPr algn="r" eaLnBrk="1" hangingPunct="1"/>
            <a:r>
              <a:rPr lang="en-GB" b="1" smtClean="0"/>
              <a:t>Ingrid Elizabeth Pearson</a:t>
            </a:r>
          </a:p>
          <a:p>
            <a:pPr algn="r" eaLnBrk="1" hangingPunct="1"/>
            <a:r>
              <a:rPr lang="en-GB" sz="2400" b="1" smtClean="0"/>
              <a:t>Deputy Head, Graduate School</a:t>
            </a:r>
          </a:p>
          <a:p>
            <a:pPr algn="r" eaLnBrk="1" hangingPunct="1"/>
            <a:r>
              <a:rPr lang="en-GB" sz="2400" b="1" smtClean="0"/>
              <a:t>Royal College of Music, London</a:t>
            </a:r>
          </a:p>
          <a:p>
            <a:pPr algn="r" eaLnBrk="1" hangingPunct="1"/>
            <a:endParaRPr lang="en-GB" sz="2600" smtClean="0"/>
          </a:p>
        </p:txBody>
      </p:sp>
      <p:pic>
        <p:nvPicPr>
          <p:cNvPr id="2052" name="Picture 14" descr="RCM_second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76250"/>
            <a:ext cx="16478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5" descr="Gresham Colle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29260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07375" cy="1157288"/>
          </a:xfrm>
        </p:spPr>
        <p:txBody>
          <a:bodyPr/>
          <a:lstStyle/>
          <a:p>
            <a:pPr eaLnBrk="1" hangingPunct="1"/>
            <a:r>
              <a:rPr lang="en-US" sz="3200" b="1" smtClean="0"/>
              <a:t>Sir Edward Elgar’s tenor trombone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b="1" smtClean="0"/>
              <a:t>RCM 219</a:t>
            </a:r>
            <a:r>
              <a:rPr lang="en-US" sz="2800" smtClean="0"/>
              <a:t> </a:t>
            </a:r>
          </a:p>
        </p:txBody>
      </p:sp>
      <p:pic>
        <p:nvPicPr>
          <p:cNvPr id="11267" name="Picture 4" descr="cRCM Elgar's tromb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85296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905500" cy="1368425"/>
          </a:xfrm>
        </p:spPr>
        <p:txBody>
          <a:bodyPr/>
          <a:lstStyle/>
          <a:p>
            <a:pPr eaLnBrk="1" hangingPunct="1"/>
            <a:r>
              <a:rPr lang="en-GB" sz="3200" b="1" smtClean="0"/>
              <a:t>Farinelli </a:t>
            </a:r>
            <a:br>
              <a:rPr lang="en-GB" sz="3200" b="1" smtClean="0"/>
            </a:br>
            <a:r>
              <a:rPr lang="en-GB" sz="2800" b="1" smtClean="0"/>
              <a:t>by Bartolommeo Nazari 1734</a:t>
            </a:r>
            <a:endParaRPr lang="en-US" sz="2800" b="1" smtClean="0"/>
          </a:p>
        </p:txBody>
      </p:sp>
      <p:pic>
        <p:nvPicPr>
          <p:cNvPr id="12291" name="Picture 4" descr="Farinel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4070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2519362" cy="5976937"/>
          </a:xfrm>
        </p:spPr>
        <p:txBody>
          <a:bodyPr/>
          <a:lstStyle/>
          <a:p>
            <a:pPr eaLnBrk="1" hangingPunct="1"/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Sir George</a:t>
            </a:r>
            <a:br>
              <a:rPr lang="en-GB" sz="3200" b="1" smtClean="0"/>
            </a:br>
            <a:r>
              <a:rPr lang="en-GB" sz="3200" b="1" smtClean="0"/>
              <a:t>Hunter</a:t>
            </a:r>
            <a:br>
              <a:rPr lang="en-GB" sz="3200" b="1" smtClean="0"/>
            </a:br>
            <a:r>
              <a:rPr lang="en-GB" sz="3200" b="1" smtClean="0"/>
              <a:t>Donaldson</a:t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2800" b="1" smtClean="0"/>
              <a:t>by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Frederick Sandys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1878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200" b="1" smtClean="0"/>
              <a:t/>
            </a:r>
            <a:br>
              <a:rPr lang="en-GB" sz="2200" b="1" smtClean="0"/>
            </a:br>
            <a:endParaRPr lang="en-US" sz="2200" b="1" smtClean="0"/>
          </a:p>
        </p:txBody>
      </p:sp>
      <p:pic>
        <p:nvPicPr>
          <p:cNvPr id="13315" name="Picture 6" descr="Donaldson in 1878 by Anthony Frederick Sands 1806-1883 or is it 1820 to 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33375"/>
            <a:ext cx="4598988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175" cy="6034087"/>
          </a:xfrm>
        </p:spPr>
        <p:txBody>
          <a:bodyPr/>
          <a:lstStyle/>
          <a:p>
            <a:pPr eaLnBrk="1" hangingPunct="1"/>
            <a:r>
              <a:rPr lang="en-GB" sz="2800" b="1" smtClean="0"/>
              <a:t> </a:t>
            </a:r>
            <a:r>
              <a:rPr lang="en-GB" sz="3000" b="1" smtClean="0"/>
              <a:t>Clavicytherium </a:t>
            </a:r>
            <a:br>
              <a:rPr lang="en-GB" sz="3000" b="1" smtClean="0"/>
            </a:br>
            <a:r>
              <a:rPr lang="en-GB" sz="3000" b="1" i="1" smtClean="0"/>
              <a:t>c</a:t>
            </a:r>
            <a:r>
              <a:rPr lang="en-GB" sz="3000" b="1" smtClean="0"/>
              <a:t>. 1480</a:t>
            </a:r>
            <a:br>
              <a:rPr lang="en-GB" sz="3000" b="1" smtClean="0"/>
            </a:br>
            <a:r>
              <a:rPr lang="en-GB" sz="3000" b="1" smtClean="0"/>
              <a:t/>
            </a:r>
            <a:br>
              <a:rPr lang="en-GB" sz="3000" b="1" smtClean="0"/>
            </a:br>
            <a:r>
              <a:rPr lang="en-GB" sz="3000" b="1" smtClean="0"/>
              <a:t>RCM 1</a:t>
            </a:r>
            <a:br>
              <a:rPr lang="en-GB" sz="3000" b="1" smtClean="0"/>
            </a:br>
            <a:r>
              <a:rPr lang="en-GB" sz="3000" b="1" smtClean="0"/>
              <a:t/>
            </a:r>
            <a:br>
              <a:rPr lang="en-GB" sz="3000" b="1" smtClean="0"/>
            </a:br>
            <a:r>
              <a:rPr lang="en-GB" sz="3000" b="1" smtClean="0"/>
              <a:t>as it</a:t>
            </a:r>
            <a:br>
              <a:rPr lang="en-GB" sz="3000" b="1" smtClean="0"/>
            </a:br>
            <a:r>
              <a:rPr lang="en-GB" sz="3000" b="1" smtClean="0"/>
              <a:t>appeared in Donaldson’s own catalogue</a:t>
            </a:r>
            <a:br>
              <a:rPr lang="en-GB" sz="3000" b="1" smtClean="0"/>
            </a:br>
            <a:r>
              <a:rPr lang="en-GB" sz="3000" b="1" smtClean="0"/>
              <a:t>of 1894</a:t>
            </a: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endParaRPr lang="en-US" sz="2800" b="1" smtClean="0"/>
          </a:p>
        </p:txBody>
      </p:sp>
      <p:pic>
        <p:nvPicPr>
          <p:cNvPr id="14339" name="Picture 6" descr="The Donaldson Book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60350"/>
            <a:ext cx="4159250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260350"/>
            <a:ext cx="2808288" cy="6264275"/>
          </a:xfrm>
        </p:spPr>
        <p:txBody>
          <a:bodyPr/>
          <a:lstStyle/>
          <a:p>
            <a:pPr eaLnBrk="1" hangingPunct="1"/>
            <a:r>
              <a:rPr lang="en-GB" sz="2500" b="1" smtClean="0"/>
              <a:t>L to R:</a:t>
            </a:r>
            <a:br>
              <a:rPr lang="en-GB" sz="2500" b="1" smtClean="0"/>
            </a:br>
            <a:r>
              <a:rPr lang="en-GB" sz="2500" b="1" smtClean="0"/>
              <a:t/>
            </a:r>
            <a:br>
              <a:rPr lang="en-GB" sz="2500" b="1" smtClean="0"/>
            </a:br>
            <a:r>
              <a:rPr lang="en-GB" sz="2500" b="1" smtClean="0"/>
              <a:t>Jakob Denner treble recorder</a:t>
            </a:r>
            <a:br>
              <a:rPr lang="en-GB" sz="2500" b="1" smtClean="0"/>
            </a:br>
            <a:r>
              <a:rPr lang="en-GB" sz="2500" b="1" smtClean="0"/>
              <a:t>RCM 63</a:t>
            </a:r>
            <a:br>
              <a:rPr lang="en-GB" sz="2500" b="1" smtClean="0"/>
            </a:br>
            <a:r>
              <a:rPr lang="en-GB" sz="2500" b="1" smtClean="0"/>
              <a:t/>
            </a:r>
            <a:br>
              <a:rPr lang="en-GB" sz="2500" b="1" smtClean="0"/>
            </a:br>
            <a:r>
              <a:rPr lang="en-GB" sz="2500" b="1" smtClean="0"/>
              <a:t>G. H. Scherer</a:t>
            </a:r>
            <a:br>
              <a:rPr lang="en-GB" sz="2500" b="1" smtClean="0"/>
            </a:br>
            <a:r>
              <a:rPr lang="en-GB" sz="2500" b="1" smtClean="0"/>
              <a:t>clarinet in D</a:t>
            </a:r>
            <a:br>
              <a:rPr lang="en-GB" sz="2500" b="1" smtClean="0"/>
            </a:br>
            <a:r>
              <a:rPr lang="en-GB" sz="2500" b="1" smtClean="0"/>
              <a:t>RCM 101</a:t>
            </a:r>
            <a:br>
              <a:rPr lang="en-GB" sz="2500" b="1" smtClean="0"/>
            </a:br>
            <a:r>
              <a:rPr lang="en-GB" sz="2500" b="1" smtClean="0"/>
              <a:t/>
            </a:r>
            <a:br>
              <a:rPr lang="en-GB" sz="2500" b="1" smtClean="0"/>
            </a:br>
            <a:r>
              <a:rPr lang="en-GB" sz="2500" b="1" smtClean="0"/>
              <a:t>J. W. Oberlender treble recorder</a:t>
            </a:r>
            <a:br>
              <a:rPr lang="en-GB" sz="2500" b="1" smtClean="0"/>
            </a:br>
            <a:r>
              <a:rPr lang="en-GB" sz="2500" b="1" smtClean="0"/>
              <a:t>RCM 96</a:t>
            </a:r>
            <a:br>
              <a:rPr lang="en-GB" sz="2500" b="1" smtClean="0"/>
            </a:br>
            <a:endParaRPr lang="en-GB" sz="2500" b="1" smtClean="0"/>
          </a:p>
        </p:txBody>
      </p:sp>
      <p:pic>
        <p:nvPicPr>
          <p:cNvPr id="15363" name="Picture 7" descr="Denner recorder, Scherer clarinet, Oberlender recor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395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en-GB" sz="2800" b="1" smtClean="0"/>
              <a:t>Basset horns</a:t>
            </a:r>
            <a:r>
              <a:rPr lang="en-GB" sz="2600" smtClean="0"/>
              <a:t/>
            </a:r>
            <a:br>
              <a:rPr lang="en-GB" sz="2600" smtClean="0"/>
            </a:br>
            <a:r>
              <a:rPr lang="en-GB" sz="2600" b="1" smtClean="0"/>
              <a:t>L to R: anon </a:t>
            </a:r>
            <a:r>
              <a:rPr lang="en-GB" sz="2600" b="1" i="1" smtClean="0"/>
              <a:t>c</a:t>
            </a:r>
            <a:r>
              <a:rPr lang="en-GB" sz="2600" b="1" smtClean="0"/>
              <a:t>. 1800 RCM 87</a:t>
            </a:r>
            <a:br>
              <a:rPr lang="en-GB" sz="2600" b="1" smtClean="0"/>
            </a:br>
            <a:r>
              <a:rPr lang="en-GB" sz="2600" b="1" smtClean="0"/>
              <a:t>Griesbacher c 1800 RCM 242</a:t>
            </a:r>
            <a:br>
              <a:rPr lang="en-GB" sz="2600" b="1" smtClean="0"/>
            </a:br>
            <a:r>
              <a:rPr lang="en-GB" sz="2600" b="1" smtClean="0"/>
              <a:t>Doleisch 1803 RCM 90</a:t>
            </a:r>
            <a:endParaRPr lang="en-US" sz="2600" b="1" smtClean="0"/>
          </a:p>
        </p:txBody>
      </p:sp>
      <p:pic>
        <p:nvPicPr>
          <p:cNvPr id="16387" name="Picture 4" descr="cRCM Anon basset h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28352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RCM Doleisch basset h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08275"/>
            <a:ext cx="219233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RCM Griesbacher basset ho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276475"/>
            <a:ext cx="227488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71550" cy="5891213"/>
          </a:xfrm>
        </p:spPr>
        <p:txBody>
          <a:bodyPr/>
          <a:lstStyle/>
          <a:p>
            <a:pPr eaLnBrk="1" hangingPunct="1"/>
            <a:r>
              <a:rPr lang="en-GB" sz="3200" b="1" smtClean="0"/>
              <a:t>K 491</a:t>
            </a:r>
            <a:br>
              <a:rPr lang="en-GB" sz="3200" b="1" smtClean="0"/>
            </a:br>
            <a:r>
              <a:rPr lang="en-GB" sz="3200" b="1" smtClean="0"/>
              <a:t>i</a:t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2400" b="1" smtClean="0"/>
              <a:t>RCM MS</a:t>
            </a:r>
            <a:br>
              <a:rPr lang="en-GB" sz="2400" b="1" smtClean="0"/>
            </a:br>
            <a:r>
              <a:rPr lang="en-GB" sz="2400" b="1" smtClean="0"/>
              <a:t>402</a:t>
            </a:r>
            <a:endParaRPr lang="en-US" sz="2400" b="1" smtClean="0"/>
          </a:p>
        </p:txBody>
      </p:sp>
      <p:pic>
        <p:nvPicPr>
          <p:cNvPr id="17411" name="Picture 4" descr="mozart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7961312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mozart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6250"/>
            <a:ext cx="78057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1114425" cy="4248150"/>
          </a:xfrm>
          <a:noFill/>
        </p:spPr>
        <p:txBody>
          <a:bodyPr/>
          <a:lstStyle/>
          <a:p>
            <a:pPr eaLnBrk="1" hangingPunct="1"/>
            <a:r>
              <a:rPr lang="en-GB" sz="3200" b="1" smtClean="0"/>
              <a:t>K 491</a:t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iii</a:t>
            </a:r>
            <a:br>
              <a:rPr lang="en-GB" sz="3200" b="1" smtClean="0"/>
            </a:br>
            <a:r>
              <a:rPr lang="en-GB" sz="3200" b="1" smtClean="0"/>
              <a:t> </a:t>
            </a:r>
            <a:r>
              <a:rPr lang="en-GB" sz="2400" b="1" smtClean="0"/>
              <a:t>RCM MS</a:t>
            </a:r>
            <a:br>
              <a:rPr lang="en-GB" sz="2400" b="1" smtClean="0"/>
            </a:br>
            <a:r>
              <a:rPr lang="en-GB" sz="2400" b="1" smtClean="0"/>
              <a:t>402</a:t>
            </a:r>
            <a:r>
              <a:rPr lang="en-GB" sz="3200" b="1" smtClean="0"/>
              <a:t> </a:t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129462" cy="792163"/>
          </a:xfrm>
        </p:spPr>
        <p:txBody>
          <a:bodyPr/>
          <a:lstStyle/>
          <a:p>
            <a:pPr eaLnBrk="1" hangingPunct="1"/>
            <a:r>
              <a:rPr lang="en-GB" sz="3200" b="1" smtClean="0"/>
              <a:t>The Clarinet Instructor </a:t>
            </a:r>
            <a:r>
              <a:rPr lang="en-GB" sz="3200" b="1" i="1" smtClean="0"/>
              <a:t>c</a:t>
            </a:r>
            <a:r>
              <a:rPr lang="en-GB" sz="3200" b="1" smtClean="0"/>
              <a:t>. 1772</a:t>
            </a:r>
            <a:endParaRPr lang="en-US" sz="3200" b="1" smtClean="0"/>
          </a:p>
        </p:txBody>
      </p:sp>
      <p:pic>
        <p:nvPicPr>
          <p:cNvPr id="19459" name="Picture 6" descr="clarinet tutor title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6999287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6624637" cy="647700"/>
          </a:xfrm>
        </p:spPr>
        <p:txBody>
          <a:bodyPr/>
          <a:lstStyle/>
          <a:p>
            <a:pPr eaLnBrk="1" hangingPunct="1"/>
            <a:r>
              <a:rPr lang="en-GB" sz="3200" b="1" smtClean="0"/>
              <a:t>The Clarinet Instructor </a:t>
            </a:r>
            <a:r>
              <a:rPr lang="en-GB" sz="3200" b="1" i="1" smtClean="0"/>
              <a:t>c</a:t>
            </a:r>
            <a:r>
              <a:rPr lang="en-GB" sz="3200" b="1" smtClean="0"/>
              <a:t>. 1772</a:t>
            </a:r>
            <a:endParaRPr lang="en-US" sz="3200" b="1" smtClean="0"/>
          </a:p>
        </p:txBody>
      </p:sp>
      <p:pic>
        <p:nvPicPr>
          <p:cNvPr id="20483" name="Picture 8" descr="tutor pag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58031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8" y="5734050"/>
            <a:ext cx="72009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/>
              <a:t>Spinet by Stephen Keene RCM 179</a:t>
            </a:r>
            <a:r>
              <a:rPr lang="en-GB"/>
              <a:t> </a:t>
            </a:r>
            <a:endParaRPr lang="en-US"/>
          </a:p>
        </p:txBody>
      </p:sp>
      <p:pic>
        <p:nvPicPr>
          <p:cNvPr id="3075" name="Picture 8" descr="cRCM Keene spi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33375"/>
            <a:ext cx="643096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3238500" cy="6264275"/>
          </a:xfrm>
        </p:spPr>
        <p:txBody>
          <a:bodyPr/>
          <a:lstStyle/>
          <a:p>
            <a:pPr eaLnBrk="1" hangingPunct="1"/>
            <a:r>
              <a:rPr lang="en-GB" sz="3200" b="1" smtClean="0"/>
              <a:t>Sir Thomas Gresham</a:t>
            </a:r>
            <a:br>
              <a:rPr lang="en-GB" sz="32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by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Anthonis Mor</a:t>
            </a:r>
            <a:br>
              <a:rPr lang="en-GB" sz="2800" b="1" smtClean="0"/>
            </a:br>
            <a:r>
              <a:rPr lang="en-GB" sz="2800" b="1" smtClean="0"/>
              <a:t>van Dashorst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1564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Rijksmuseum</a:t>
            </a:r>
            <a:br>
              <a:rPr lang="en-GB" sz="2800" b="1" smtClean="0"/>
            </a:br>
            <a:r>
              <a:rPr lang="en-GB" sz="2800" b="1" smtClean="0"/>
              <a:t>Amsterdam</a:t>
            </a:r>
            <a:br>
              <a:rPr lang="en-GB" sz="2800" b="1" smtClean="0"/>
            </a:br>
            <a:r>
              <a:rPr lang="en-GB" sz="2400" b="1" smtClean="0"/>
              <a:t>SK-A-3118</a:t>
            </a:r>
            <a:r>
              <a:rPr lang="en-GB" sz="2800" b="1" smtClean="0"/>
              <a:t/>
            </a:r>
            <a:br>
              <a:rPr lang="en-GB" sz="2800" b="1" smtClean="0"/>
            </a:br>
            <a:endParaRPr lang="en-US" sz="2800" b="1" smtClean="0"/>
          </a:p>
        </p:txBody>
      </p:sp>
      <p:pic>
        <p:nvPicPr>
          <p:cNvPr id="21507" name="Picture 9" descr="Gresham,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04813"/>
            <a:ext cx="52578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pPr eaLnBrk="1" hangingPunct="1"/>
            <a:r>
              <a:rPr lang="en-GB" sz="3200" b="1" smtClean="0"/>
              <a:t>first pages of </a:t>
            </a:r>
            <a:r>
              <a:rPr lang="en-GB" sz="3200" b="1" i="1" smtClean="0"/>
              <a:t>Doctor Bulls Grownds</a:t>
            </a: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RCM 2093</a:t>
            </a:r>
            <a:endParaRPr lang="en-US" sz="3200" b="1" smtClean="0"/>
          </a:p>
        </p:txBody>
      </p:sp>
      <p:pic>
        <p:nvPicPr>
          <p:cNvPr id="4099" name="Picture 5" descr="MS page 1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44561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MS page 2 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89138"/>
            <a:ext cx="4271962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41388"/>
          </a:xfrm>
        </p:spPr>
        <p:txBody>
          <a:bodyPr/>
          <a:lstStyle/>
          <a:p>
            <a:pPr eaLnBrk="1" hangingPunct="1"/>
            <a:r>
              <a:rPr lang="en-GB" sz="3200" b="1" smtClean="0"/>
              <a:t>Royal College of Music 2011</a:t>
            </a:r>
            <a:endParaRPr lang="en-US" sz="3200" b="1" smtClean="0"/>
          </a:p>
        </p:txBody>
      </p:sp>
      <p:pic>
        <p:nvPicPr>
          <p:cNvPr id="5123" name="Picture 4" descr="Royal College of Mus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18673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921625" cy="1150938"/>
          </a:xfrm>
        </p:spPr>
        <p:txBody>
          <a:bodyPr/>
          <a:lstStyle/>
          <a:p>
            <a:pPr algn="l" eaLnBrk="1" hangingPunct="1"/>
            <a:r>
              <a:rPr lang="en-GB" sz="3400" b="1" smtClean="0"/>
              <a:t>Sir George Grove and his colleagues</a:t>
            </a:r>
            <a:br>
              <a:rPr lang="en-GB" sz="3400" b="1" smtClean="0"/>
            </a:br>
            <a:r>
              <a:rPr lang="en-GB" sz="3400" b="1" smtClean="0"/>
              <a:t>8 July 1890</a:t>
            </a:r>
            <a:endParaRPr lang="en-US" sz="3400" b="1" smtClean="0"/>
          </a:p>
        </p:txBody>
      </p:sp>
      <p:pic>
        <p:nvPicPr>
          <p:cNvPr id="6147" name="Picture 8" descr="RCM staff in 1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628775"/>
            <a:ext cx="67833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2160587" cy="6264275"/>
          </a:xfrm>
        </p:spPr>
        <p:txBody>
          <a:bodyPr/>
          <a:lstStyle/>
          <a:p>
            <a:pPr eaLnBrk="1" hangingPunct="1"/>
            <a:r>
              <a:rPr lang="en-GB" sz="2800" b="1" smtClean="0"/>
              <a:t>Prince Consort Road</a:t>
            </a:r>
            <a:br>
              <a:rPr lang="en-GB" sz="2800" b="1" smtClean="0"/>
            </a:br>
            <a:r>
              <a:rPr lang="en-GB" sz="2800" b="1" smtClean="0"/>
              <a:t>at the</a:t>
            </a:r>
            <a:br>
              <a:rPr lang="en-GB" sz="2800" b="1" smtClean="0"/>
            </a:br>
            <a:r>
              <a:rPr lang="en-GB" sz="2800" b="1" smtClean="0"/>
              <a:t>State opening</a:t>
            </a:r>
            <a:br>
              <a:rPr lang="en-GB" sz="2800" b="1" smtClean="0"/>
            </a:br>
            <a:r>
              <a:rPr lang="en-GB" sz="2800" b="1" smtClean="0"/>
              <a:t>of Blomfield’s new RCM building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2 May</a:t>
            </a:r>
            <a:br>
              <a:rPr lang="en-GB" sz="2800" b="1" smtClean="0"/>
            </a:br>
            <a:r>
              <a:rPr lang="en-GB" sz="2800" b="1" smtClean="0"/>
              <a:t>1894</a:t>
            </a:r>
            <a:endParaRPr lang="en-US" sz="2800" b="1" smtClean="0"/>
          </a:p>
        </p:txBody>
      </p:sp>
      <p:pic>
        <p:nvPicPr>
          <p:cNvPr id="7171" name="Picture 6" descr="Prince Consort Road when Blomfield building ope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765175"/>
            <a:ext cx="661828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41438"/>
            <a:ext cx="3394075" cy="4032250"/>
          </a:xfrm>
        </p:spPr>
        <p:txBody>
          <a:bodyPr/>
          <a:lstStyle/>
          <a:p>
            <a:pPr eaLnBrk="1" hangingPunct="1"/>
            <a:r>
              <a:rPr lang="en-GB" sz="3200" b="1" smtClean="0"/>
              <a:t>Baryton</a:t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by</a:t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Magnus Feldlen</a:t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RCM 204</a:t>
            </a:r>
            <a:endParaRPr lang="en-US" sz="3200" b="1" smtClean="0"/>
          </a:p>
        </p:txBody>
      </p:sp>
      <p:pic>
        <p:nvPicPr>
          <p:cNvPr id="8195" name="Picture 4" descr="cRCM Feldlen bary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76250"/>
            <a:ext cx="34655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626225" cy="1211263"/>
          </a:xfrm>
        </p:spPr>
        <p:txBody>
          <a:bodyPr/>
          <a:lstStyle/>
          <a:p>
            <a:pPr eaLnBrk="1" hangingPunct="1"/>
            <a:r>
              <a:rPr lang="en-GB" sz="3200" b="1" smtClean="0"/>
              <a:t>Joseph Haydn</a:t>
            </a:r>
            <a:br>
              <a:rPr lang="en-GB" sz="3200" b="1" smtClean="0"/>
            </a:br>
            <a:r>
              <a:rPr lang="en-GB" sz="2800" b="1" smtClean="0"/>
              <a:t>by Thomas Hardy 1791</a:t>
            </a:r>
            <a:endParaRPr lang="en-US" sz="2800" b="1" smtClean="0"/>
          </a:p>
        </p:txBody>
      </p:sp>
      <p:pic>
        <p:nvPicPr>
          <p:cNvPr id="9219" name="Picture 4" descr="Hayd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400843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eaLnBrk="1" hangingPunct="1"/>
            <a:r>
              <a:rPr lang="en-US" sz="3200" b="1" smtClean="0"/>
              <a:t>Square piano by Collard &amp; Collard</a:t>
            </a:r>
            <a:br>
              <a:rPr lang="en-US" sz="3200" b="1" smtClean="0"/>
            </a:br>
            <a:r>
              <a:rPr lang="en-US" sz="3200" b="1" smtClean="0"/>
              <a:t>RCM 313</a:t>
            </a:r>
            <a:endParaRPr lang="en-US" sz="4800" smtClean="0"/>
          </a:p>
        </p:txBody>
      </p:sp>
      <p:pic>
        <p:nvPicPr>
          <p:cNvPr id="10243" name="Picture 4" descr="cRCM Collard and Collard square pi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43096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86</Words>
  <Application>Microsoft Office PowerPoint</Application>
  <PresentationFormat>On-screen Show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Default Design</vt:lpstr>
      <vt:lpstr>Celebrating the Past: Treasures from the Royal College of Music Collections  6 April 2011</vt:lpstr>
      <vt:lpstr>Slide 2</vt:lpstr>
      <vt:lpstr>first pages of Doctor Bulls Grownds RCM 2093</vt:lpstr>
      <vt:lpstr>Royal College of Music 2011</vt:lpstr>
      <vt:lpstr>Sir George Grove and his colleagues 8 July 1890</vt:lpstr>
      <vt:lpstr>Prince Consort Road at the State opening of Blomfield’s new RCM building  2 May 1894</vt:lpstr>
      <vt:lpstr>Baryton  by  Magnus Feldlen  RCM 204</vt:lpstr>
      <vt:lpstr>Joseph Haydn by Thomas Hardy 1791</vt:lpstr>
      <vt:lpstr>Square piano by Collard &amp; Collard RCM 313</vt:lpstr>
      <vt:lpstr>Sir Edward Elgar’s tenor trombone RCM 219 </vt:lpstr>
      <vt:lpstr>Farinelli  by Bartolommeo Nazari 1734</vt:lpstr>
      <vt:lpstr> Sir George Hunter Donaldson  by  Frederick Sandys  1878   </vt:lpstr>
      <vt:lpstr> Clavicytherium  c. 1480  RCM 1  as it appeared in Donaldson’s own catalogue of 1894  </vt:lpstr>
      <vt:lpstr>L to R:  Jakob Denner treble recorder RCM 63  G. H. Scherer clarinet in D RCM 101  J. W. Oberlender treble recorder RCM 96 </vt:lpstr>
      <vt:lpstr>Basset horns L to R: anon c. 1800 RCM 87 Griesbacher c 1800 RCM 242 Doleisch 1803 RCM 90</vt:lpstr>
      <vt:lpstr>K 491 i  RCM MS 402</vt:lpstr>
      <vt:lpstr>K 491  iii  RCM MS 402   </vt:lpstr>
      <vt:lpstr>The Clarinet Instructor c. 1772</vt:lpstr>
      <vt:lpstr>The Clarinet Instructor c. 1772</vt:lpstr>
      <vt:lpstr>Sir Thomas Gresham  by  Anthonis Mor van Dashorst  1564  Rijksmuseum Amsterdam SK-A-3118 </vt:lpstr>
    </vt:vector>
  </TitlesOfParts>
  <Company>ROYAL COLLEGE OF MUSIC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Gresham College, 6.iv.11</dc:title>
  <dc:creator>iepearson</dc:creator>
  <cp:lastModifiedBy>sophie norton</cp:lastModifiedBy>
  <cp:revision>57</cp:revision>
  <dcterms:created xsi:type="dcterms:W3CDTF">2006-05-17T11:47:22Z</dcterms:created>
  <dcterms:modified xsi:type="dcterms:W3CDTF">2011-04-07T14:42:03Z</dcterms:modified>
</cp:coreProperties>
</file>