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72" r:id="rId3"/>
    <p:sldId id="257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6" r:id="rId14"/>
    <p:sldId id="277" r:id="rId15"/>
    <p:sldId id="266" r:id="rId16"/>
    <p:sldId id="267" r:id="rId17"/>
    <p:sldId id="268" r:id="rId18"/>
    <p:sldId id="269" r:id="rId19"/>
    <p:sldId id="270" r:id="rId20"/>
    <p:sldId id="271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1182D-E64A-415F-AF13-D7FA98CB5449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A1C70-FB8B-4B8A-94BC-DD69712DB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43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78903" tIns="39452" rIns="78903" bIns="39452"/>
          <a:lstStyle/>
          <a:p>
            <a:endParaRPr/>
          </a:p>
        </p:txBody>
      </p:sp>
      <p:sp>
        <p:nvSpPr>
          <p:cNvPr id="323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78903" tIns="39452" rIns="78903" bIns="39452"/>
          <a:lstStyle/>
          <a:p>
            <a:pPr algn="r">
              <a:lnSpc>
                <a:spcPct val="100000"/>
              </a:lnSpc>
            </a:pPr>
            <a:fld id="{A16101C1-E1E1-4131-8161-C171116141F1}" type="slidenum">
              <a:rPr lang="en-GB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DEA6-CC8E-4037-9A39-FD30B86EF1E8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EDB-07C3-45A6-9F06-3278FD50756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DEA6-CC8E-4037-9A39-FD30B86EF1E8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EDB-07C3-45A6-9F06-3278FD5075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DEA6-CC8E-4037-9A39-FD30B86EF1E8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EDB-07C3-45A6-9F06-3278FD5075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DEA6-CC8E-4037-9A39-FD30B86EF1E8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EDB-07C3-45A6-9F06-3278FD5075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DEA6-CC8E-4037-9A39-FD30B86EF1E8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EDB-07C3-45A6-9F06-3278FD50756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DEA6-CC8E-4037-9A39-FD30B86EF1E8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EDB-07C3-45A6-9F06-3278FD5075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DEA6-CC8E-4037-9A39-FD30B86EF1E8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EDB-07C3-45A6-9F06-3278FD5075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DEA6-CC8E-4037-9A39-FD30B86EF1E8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EDB-07C3-45A6-9F06-3278FD5075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DEA6-CC8E-4037-9A39-FD30B86EF1E8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EDB-07C3-45A6-9F06-3278FD5075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DEA6-CC8E-4037-9A39-FD30B86EF1E8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CEDB-07C3-45A6-9F06-3278FD5075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DEA6-CC8E-4037-9A39-FD30B86EF1E8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B8CEDB-07C3-45A6-9F06-3278FD50756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06DEA6-CC8E-4037-9A39-FD30B86EF1E8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B8CEDB-07C3-45A6-9F06-3278FD507562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Current Trends in European and Middle Eastern Mortality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GB" dirty="0"/>
              <a:t>Jon </a:t>
            </a:r>
            <a:r>
              <a:rPr lang="en-GB" dirty="0" smtClean="0"/>
              <a:t>Anson</a:t>
            </a:r>
          </a:p>
          <a:p>
            <a:pPr algn="ctr"/>
            <a:r>
              <a:rPr lang="en-GB" dirty="0"/>
              <a:t>Ben-Gurion University of the Negev, Beer </a:t>
            </a:r>
            <a:r>
              <a:rPr lang="en-GB" dirty="0" err="1"/>
              <a:t>Sheva</a:t>
            </a:r>
            <a:r>
              <a:rPr lang="en-GB" dirty="0"/>
              <a:t>, Israel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Visiting Fellow, Royal Flemish Academy of Belgium for Science and the Arts, Brussels, Belgium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280" y="5373216"/>
            <a:ext cx="7443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Symposium on Mortality Past and Present: Celebrating the 350th Anniversary </a:t>
            </a:r>
          </a:p>
          <a:p>
            <a:r>
              <a:rPr lang="en-GB" dirty="0" smtClean="0"/>
              <a:t>of the publication of John </a:t>
            </a:r>
            <a:r>
              <a:rPr lang="en-GB" dirty="0" err="1" smtClean="0"/>
              <a:t>Graunt’s</a:t>
            </a:r>
            <a:r>
              <a:rPr lang="en-GB" dirty="0" smtClean="0"/>
              <a:t> Bills of Mortality, </a:t>
            </a:r>
          </a:p>
          <a:p>
            <a:r>
              <a:rPr lang="en-GB" dirty="0" smtClean="0"/>
              <a:t>Gresham College, Barnard's Inn Hall, Holborn, City of London, EC1N 2HH, </a:t>
            </a:r>
          </a:p>
          <a:p>
            <a:r>
              <a:rPr lang="en-GB" dirty="0" smtClean="0"/>
              <a:t>Thursday November 29th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9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b: Eastern Europe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5304"/>
            <a:ext cx="468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20" y="1484784"/>
            <a:ext cx="468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2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3752"/>
            <a:ext cx="8928992" cy="1143000"/>
          </a:xfrm>
        </p:spPr>
        <p:txBody>
          <a:bodyPr>
            <a:noAutofit/>
          </a:bodyPr>
          <a:lstStyle/>
          <a:p>
            <a:pPr algn="ctr"/>
            <a:r>
              <a:rPr lang="en-GB" sz="4000" dirty="0"/>
              <a:t>Partial Life expectancy in </a:t>
            </a:r>
            <a:r>
              <a:rPr lang="en-GB" sz="4000" dirty="0" smtClean="0"/>
              <a:t>Mid-Adulthood</a:t>
            </a:r>
            <a:br>
              <a:rPr lang="en-GB" sz="4000" dirty="0" smtClean="0"/>
            </a:br>
            <a:r>
              <a:rPr lang="en-GB" sz="4000" dirty="0" smtClean="0"/>
              <a:t>a: Western Europe</a:t>
            </a:r>
            <a:endParaRPr lang="en-GB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6" y="1269280"/>
            <a:ext cx="468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9151"/>
            <a:ext cx="468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0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b: Eastern Europe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3296"/>
            <a:ext cx="468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20" y="1433349"/>
            <a:ext cx="468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1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9080"/>
            <a:ext cx="252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Why ages 35 to 60 (mid adulthood)?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7186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At young ages major causes:</a:t>
            </a:r>
          </a:p>
          <a:p>
            <a:pPr lvl="1"/>
            <a:r>
              <a:rPr lang="en-GB" dirty="0"/>
              <a:t>Infancy</a:t>
            </a:r>
          </a:p>
          <a:p>
            <a:pPr lvl="1"/>
            <a:r>
              <a:rPr lang="en-GB" dirty="0"/>
              <a:t>Disease</a:t>
            </a:r>
          </a:p>
          <a:p>
            <a:pPr lvl="1"/>
            <a:r>
              <a:rPr lang="en-GB" dirty="0"/>
              <a:t>Accidents</a:t>
            </a:r>
          </a:p>
          <a:p>
            <a:pPr marL="393192" lvl="1" indent="0">
              <a:buNone/>
            </a:pPr>
            <a:r>
              <a:rPr lang="en-GB" sz="2800" dirty="0"/>
              <a:t>“Natural” level of mortality in given environment. Longevity potential of the </a:t>
            </a:r>
            <a:r>
              <a:rPr lang="en-GB" sz="2800" dirty="0" smtClean="0"/>
              <a:t>population</a:t>
            </a:r>
          </a:p>
          <a:p>
            <a:r>
              <a:rPr lang="en-GB" dirty="0"/>
              <a:t>Mortality curve declines, rises to plateau then rises into old age. As rises growth in mature </a:t>
            </a:r>
            <a:r>
              <a:rPr lang="en-GB" dirty="0" smtClean="0"/>
              <a:t>causes</a:t>
            </a:r>
          </a:p>
          <a:p>
            <a:pPr lvl="1"/>
            <a:r>
              <a:rPr lang="en-GB" dirty="0"/>
              <a:t>Cancer</a:t>
            </a:r>
          </a:p>
          <a:p>
            <a:pPr lvl="1"/>
            <a:r>
              <a:rPr lang="en-GB" dirty="0"/>
              <a:t>Heart and </a:t>
            </a:r>
            <a:r>
              <a:rPr lang="en-GB" dirty="0" smtClean="0"/>
              <a:t>circulatory</a:t>
            </a:r>
          </a:p>
          <a:p>
            <a:r>
              <a:rPr lang="en-GB" sz="2800" dirty="0" smtClean="0"/>
              <a:t>When does mortality begin to rise?</a:t>
            </a:r>
            <a:endParaRPr lang="en-GB" sz="2800" dirty="0"/>
          </a:p>
          <a:p>
            <a:pPr lvl="1"/>
            <a:endParaRPr lang="en-GB" dirty="0"/>
          </a:p>
          <a:p>
            <a:pPr marL="393192" lvl="1" indent="0">
              <a:buNone/>
            </a:pP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9757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Why mid-adulthood?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45624" cy="489654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Rise in mortality linked </a:t>
            </a:r>
            <a:r>
              <a:rPr lang="en-GB" dirty="0"/>
              <a:t>to behaviours in response to and in interaction with environment</a:t>
            </a:r>
          </a:p>
          <a:p>
            <a:r>
              <a:rPr lang="en-GB" dirty="0"/>
              <a:t>Premature / preventable  vs. delayed deaths</a:t>
            </a:r>
          </a:p>
          <a:p>
            <a:r>
              <a:rPr lang="en-GB" dirty="0" smtClean="0"/>
              <a:t>Not just physical response to environment, also psychological, </a:t>
            </a:r>
          </a:p>
          <a:p>
            <a:pPr lvl="1"/>
            <a:r>
              <a:rPr lang="en-GB" dirty="0" smtClean="0"/>
              <a:t>Hope and despair</a:t>
            </a:r>
          </a:p>
          <a:p>
            <a:pPr lvl="1"/>
            <a:r>
              <a:rPr lang="en-GB" dirty="0" smtClean="0"/>
              <a:t>Sense of coherence  - view of life as:</a:t>
            </a:r>
          </a:p>
          <a:p>
            <a:pPr lvl="2"/>
            <a:r>
              <a:rPr lang="en-GB" dirty="0" smtClean="0"/>
              <a:t>Comprehensible</a:t>
            </a:r>
          </a:p>
          <a:p>
            <a:pPr lvl="2"/>
            <a:r>
              <a:rPr lang="en-GB" dirty="0" smtClean="0"/>
              <a:t>Manageable</a:t>
            </a:r>
          </a:p>
          <a:p>
            <a:pPr lvl="2"/>
            <a:r>
              <a:rPr lang="en-GB" dirty="0" smtClean="0"/>
              <a:t>Meaningful</a:t>
            </a:r>
            <a:endParaRPr lang="en-GB" dirty="0"/>
          </a:p>
          <a:p>
            <a:r>
              <a:rPr lang="en-GB" dirty="0" smtClean="0"/>
              <a:t>So mortality in mid adulthood is degree of</a:t>
            </a:r>
            <a:r>
              <a:rPr lang="en-GB" b="1" dirty="0" smtClean="0"/>
              <a:t> realisation</a:t>
            </a:r>
            <a:r>
              <a:rPr lang="en-GB" dirty="0" smtClean="0"/>
              <a:t> of the potential seen at young 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419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 States of the Arab Middle East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903312"/>
            <a:ext cx="72199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6536377"/>
            <a:ext cx="5040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Source:http</a:t>
            </a:r>
            <a:r>
              <a:rPr lang="en-GB" sz="1200" dirty="0" smtClean="0"/>
              <a:t>://www.economist.com/blogs/dailychart/2011/02/arab_league_map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702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44" y="620688"/>
            <a:ext cx="6300000" cy="63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3752"/>
            <a:ext cx="8928992" cy="1143000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Mortality Trends in the Arab Middle East, 1990-2009</a:t>
            </a:r>
            <a:br>
              <a:rPr lang="en-GB" sz="3200" dirty="0"/>
            </a:br>
            <a:r>
              <a:rPr lang="en-GB" sz="3200" dirty="0" smtClean="0"/>
              <a:t>a: Life </a:t>
            </a:r>
            <a:r>
              <a:rPr lang="en-GB" sz="3200" dirty="0"/>
              <a:t>expectancy at birth</a:t>
            </a:r>
          </a:p>
        </p:txBody>
      </p:sp>
    </p:spTree>
    <p:extLst>
      <p:ext uri="{BB962C8B-B14F-4D97-AF65-F5344CB8AC3E}">
        <p14:creationId xmlns:p14="http://schemas.microsoft.com/office/powerpoint/2010/main" val="21637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6034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b</a:t>
            </a:r>
            <a:r>
              <a:rPr lang="en-GB" sz="3200" dirty="0" smtClean="0"/>
              <a:t>: Partial </a:t>
            </a:r>
            <a:r>
              <a:rPr lang="en-GB" sz="3200" dirty="0"/>
              <a:t>life expectancies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6" y="1413296"/>
            <a:ext cx="468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20" y="1413296"/>
            <a:ext cx="468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5056" y="1484784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Ages 0 to 15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15860" y="1484784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Ages 35 to 60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3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1368"/>
            <a:ext cx="5760000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Life Expectancies in the Regions, 2009</a:t>
            </a:r>
          </a:p>
        </p:txBody>
      </p:sp>
    </p:spTree>
    <p:extLst>
      <p:ext uri="{BB962C8B-B14F-4D97-AF65-F5344CB8AC3E}">
        <p14:creationId xmlns:p14="http://schemas.microsoft.com/office/powerpoint/2010/main" val="8764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3296"/>
            <a:ext cx="468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3296"/>
            <a:ext cx="468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155679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Males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155679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Females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90465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Life expectancy at birth increased by over 50 years since </a:t>
            </a:r>
            <a:r>
              <a:rPr lang="en-GB" dirty="0" err="1" smtClean="0"/>
              <a:t>Graunt</a:t>
            </a:r>
            <a:r>
              <a:rPr lang="en-GB" dirty="0" smtClean="0"/>
              <a:t>, infant mortality down to one per cent of earlier level</a:t>
            </a:r>
          </a:p>
          <a:p>
            <a:r>
              <a:rPr lang="en-GB" dirty="0" smtClean="0"/>
              <a:t>Western Europe continuous improvement since mid-19</a:t>
            </a:r>
            <a:r>
              <a:rPr lang="en-GB" baseline="30000" dirty="0" smtClean="0"/>
              <a:t>th</a:t>
            </a:r>
            <a:r>
              <a:rPr lang="en-GB" dirty="0" smtClean="0"/>
              <a:t> century. Elsewhere story not </a:t>
            </a:r>
            <a:r>
              <a:rPr lang="en-GB" dirty="0" smtClean="0"/>
              <a:t>always so </a:t>
            </a:r>
            <a:r>
              <a:rPr lang="en-GB" dirty="0" smtClean="0"/>
              <a:t>hopeful</a:t>
            </a:r>
          </a:p>
          <a:p>
            <a:r>
              <a:rPr lang="en-GB" dirty="0" smtClean="0"/>
              <a:t>Need to distinguish mortality at young ages from mortality in mid-adulthood. Eastern Europe young age mortality declined, mid-adulthood male mortality in crisis</a:t>
            </a:r>
          </a:p>
          <a:p>
            <a:r>
              <a:rPr lang="en-GB" dirty="0" smtClean="0"/>
              <a:t>Arab League countries three different patterns</a:t>
            </a:r>
          </a:p>
          <a:p>
            <a:pPr lvl="1"/>
            <a:r>
              <a:rPr lang="en-GB" dirty="0" smtClean="0"/>
              <a:t>Gulf States: male mortality at West European level. Female mortality a little higher. Age patterns similar to W. Europe</a:t>
            </a:r>
          </a:p>
          <a:p>
            <a:pPr lvl="1"/>
            <a:r>
              <a:rPr lang="en-GB" dirty="0" smtClean="0"/>
              <a:t>Mediterranean basin mortality slightly higher, pattern similar</a:t>
            </a:r>
          </a:p>
          <a:p>
            <a:pPr lvl="1"/>
            <a:r>
              <a:rPr lang="en-GB" dirty="0" smtClean="0"/>
              <a:t>Afro-Arabian countries (second line) mortality stalled at levels of early 20</a:t>
            </a:r>
            <a:r>
              <a:rPr lang="en-GB" baseline="30000" dirty="0" smtClean="0"/>
              <a:t>th</a:t>
            </a:r>
            <a:r>
              <a:rPr lang="en-GB" dirty="0" smtClean="0"/>
              <a:t> century Europe</a:t>
            </a:r>
          </a:p>
        </p:txBody>
      </p:sp>
    </p:spTree>
    <p:extLst>
      <p:ext uri="{BB962C8B-B14F-4D97-AF65-F5344CB8AC3E}">
        <p14:creationId xmlns:p14="http://schemas.microsoft.com/office/powerpoint/2010/main" val="171058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343872"/>
          </a:xfrm>
        </p:spPr>
        <p:txBody>
          <a:bodyPr>
            <a:noAutofit/>
          </a:bodyPr>
          <a:lstStyle/>
          <a:p>
            <a:r>
              <a:rPr lang="en-GB" sz="3200" dirty="0" smtClean="0"/>
              <a:t>Life table big step forward in social science – provides universal standard for comparing levels of mortality over time and space</a:t>
            </a:r>
          </a:p>
          <a:p>
            <a:r>
              <a:rPr lang="en-GB" sz="3200" dirty="0" smtClean="0"/>
              <a:t>Western Europe consistent decline since middle of 19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century. Late 20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century convergence, very little variation</a:t>
            </a:r>
          </a:p>
          <a:p>
            <a:r>
              <a:rPr lang="en-GB" sz="3200" dirty="0" smtClean="0"/>
              <a:t>Eastern Europe increase for women, for men only in last decade. No convergence, distinguish East Europe from ex-Soviet Union</a:t>
            </a:r>
          </a:p>
          <a:p>
            <a:r>
              <a:rPr lang="en-GB" sz="3200" dirty="0" smtClean="0"/>
              <a:t>Arab Middle East: distinguish Gulf states &gt; Med basin &gt; second line African states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135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Conclusion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400600"/>
          </a:xfrm>
        </p:spPr>
        <p:txBody>
          <a:bodyPr>
            <a:normAutofit/>
          </a:bodyPr>
          <a:lstStyle/>
          <a:p>
            <a:r>
              <a:rPr lang="en-GB" dirty="0" smtClean="0"/>
              <a:t>Distinguish mortality at young ages (potential) from middle ages (realisation)</a:t>
            </a:r>
          </a:p>
          <a:p>
            <a:r>
              <a:rPr lang="en-GB" dirty="0" smtClean="0"/>
              <a:t>Crisis in East Europe is crisis of middle-age men. Potential increasing, realisation decreasing, particularly in ex-SU</a:t>
            </a:r>
          </a:p>
          <a:p>
            <a:r>
              <a:rPr lang="en-GB" dirty="0" smtClean="0"/>
              <a:t>Major feature of Arab states: small gender gap = low life expectancy of women.</a:t>
            </a:r>
          </a:p>
          <a:p>
            <a:r>
              <a:rPr lang="en-GB" dirty="0" smtClean="0"/>
              <a:t>Advances in W. Europe highlight tragedy of other countries</a:t>
            </a:r>
            <a:endParaRPr lang="en-GB" dirty="0"/>
          </a:p>
          <a:p>
            <a:pPr lvl="1"/>
            <a:r>
              <a:rPr lang="en-GB" dirty="0"/>
              <a:t>Africa south of Mediterranean coast states, mortality unchanged 20 years, at level of early 20</a:t>
            </a:r>
            <a:r>
              <a:rPr lang="en-GB" baseline="30000" dirty="0"/>
              <a:t>th</a:t>
            </a:r>
            <a:r>
              <a:rPr lang="en-GB" dirty="0"/>
              <a:t> century Europe</a:t>
            </a:r>
          </a:p>
          <a:p>
            <a:pPr lvl="1"/>
            <a:r>
              <a:rPr lang="en-GB" dirty="0"/>
              <a:t>East Europe, particularly ex-Soviet </a:t>
            </a:r>
            <a:r>
              <a:rPr lang="en-GB" dirty="0" smtClean="0"/>
              <a:t>Union</a:t>
            </a:r>
          </a:p>
          <a:p>
            <a:r>
              <a:rPr lang="en-GB" dirty="0" smtClean="0"/>
              <a:t>Mortality is a social phenomenon. Social collapse reflected in mortality crises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89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387424"/>
            <a:ext cx="8928992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Survivorship Curves and Life Expectancy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841201"/>
            <a:ext cx="6391275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2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457172" y="273352"/>
            <a:ext cx="8228763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Life Table
(and life expectancy)</a:t>
            </a:r>
            <a:r>
              <a:rPr lang="en-US" sz="3600" dirty="0">
                <a:latin typeface="Britannic Bold"/>
              </a:rPr>
              <a:t>
</a:t>
            </a:r>
            <a:endParaRPr dirty="0"/>
          </a:p>
        </p:txBody>
      </p:sp>
      <p:sp>
        <p:nvSpPr>
          <p:cNvPr id="292" name="TextShape 2"/>
          <p:cNvSpPr txBox="1"/>
          <p:nvPr/>
        </p:nvSpPr>
        <p:spPr>
          <a:xfrm>
            <a:off x="188420" y="1604515"/>
            <a:ext cx="4317986" cy="397683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900" dirty="0">
                <a:solidFill>
                  <a:srgbClr val="002060"/>
                </a:solidFill>
                <a:latin typeface="Baskerville Old Face"/>
              </a:rPr>
              <a:t>Advantages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900" dirty="0">
                <a:solidFill>
                  <a:srgbClr val="002060"/>
                </a:solidFill>
                <a:latin typeface="Baskerville Old Face"/>
              </a:rPr>
              <a:t>1. Free of population structure, built up from age-specific mortality rates (m</a:t>
            </a:r>
            <a:r>
              <a:rPr lang="en-US" sz="2900" baseline="-25000" dirty="0">
                <a:solidFill>
                  <a:srgbClr val="002060"/>
                </a:solidFill>
                <a:latin typeface="Baskerville Old Face"/>
              </a:rPr>
              <a:t>x</a:t>
            </a:r>
            <a:r>
              <a:rPr lang="en-US" sz="2900" dirty="0">
                <a:solidFill>
                  <a:srgbClr val="002060"/>
                </a:solidFill>
                <a:latin typeface="Baskerville Old Face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900" dirty="0">
                <a:solidFill>
                  <a:srgbClr val="002060"/>
                </a:solidFill>
                <a:latin typeface="Baskerville Old Face"/>
              </a:rPr>
              <a:t>2. Sorts populations by average level of mortality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900" dirty="0">
                <a:solidFill>
                  <a:srgbClr val="002060"/>
                </a:solidFill>
                <a:latin typeface="Baskerville Old Face"/>
              </a:rPr>
              <a:t>3. Good index of mortality decline, and of social development in general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93" name="TextShape 3"/>
          <p:cNvSpPr txBox="1"/>
          <p:nvPr/>
        </p:nvSpPr>
        <p:spPr>
          <a:xfrm>
            <a:off x="4579880" y="1604515"/>
            <a:ext cx="4433259" cy="397683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900" b="1" dirty="0">
                <a:solidFill>
                  <a:srgbClr val="FF0000"/>
                </a:solidFill>
                <a:latin typeface="Bradley Hand ITC"/>
              </a:rPr>
              <a:t>Disadvantages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900" b="1" dirty="0">
                <a:solidFill>
                  <a:srgbClr val="FF0000"/>
                </a:solidFill>
                <a:latin typeface="Bradley Hand ITC"/>
              </a:rPr>
              <a:t>1. Strictly synthetic, time- specific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900" b="1" dirty="0">
                <a:solidFill>
                  <a:srgbClr val="FF0000"/>
                </a:solidFill>
                <a:latin typeface="Bradley Hand ITC"/>
              </a:rPr>
              <a:t>2. Can be misleading, people die over very broad age range, modal age </a:t>
            </a:r>
            <a:r>
              <a:rPr lang="en-US" sz="2900" b="1" dirty="0" smtClean="0">
                <a:solidFill>
                  <a:srgbClr val="FF0000"/>
                </a:solidFill>
                <a:latin typeface="Bradley Hand ITC"/>
              </a:rPr>
              <a:t>at death usually </a:t>
            </a:r>
            <a:r>
              <a:rPr lang="en-US" sz="2900" b="1" dirty="0">
                <a:solidFill>
                  <a:srgbClr val="FF0000"/>
                </a:solidFill>
                <a:latin typeface="Bradley Hand ITC"/>
              </a:rPr>
              <a:t>above e</a:t>
            </a:r>
            <a:r>
              <a:rPr lang="en-US" sz="2900" b="1" baseline="-25000" dirty="0">
                <a:solidFill>
                  <a:srgbClr val="FF0000"/>
                </a:solidFill>
                <a:latin typeface="Bradley Hand ITC"/>
              </a:rPr>
              <a:t>0</a:t>
            </a:r>
            <a:endParaRPr baseline="-25000" dirty="0"/>
          </a:p>
          <a:p>
            <a:pPr>
              <a:lnSpc>
                <a:spcPct val="100000"/>
              </a:lnSpc>
            </a:pPr>
            <a:r>
              <a:rPr lang="en-US" sz="2900" b="1" dirty="0">
                <a:solidFill>
                  <a:srgbClr val="FF0000"/>
                </a:solidFill>
                <a:latin typeface="Bradley Hand ITC"/>
              </a:rPr>
              <a:t>3. e</a:t>
            </a:r>
            <a:r>
              <a:rPr lang="en-US" sz="2900" b="1" baseline="-25000" dirty="0">
                <a:solidFill>
                  <a:srgbClr val="FF0000"/>
                </a:solidFill>
                <a:latin typeface="Bradley Hand ITC"/>
              </a:rPr>
              <a:t>0</a:t>
            </a:r>
            <a:r>
              <a:rPr lang="en-US" sz="2900" b="1" dirty="0">
                <a:solidFill>
                  <a:srgbClr val="FF0000"/>
                </a:solidFill>
                <a:latin typeface="Bradley Hand ITC"/>
              </a:rPr>
              <a:t> is NOT the average age at death in the population</a:t>
            </a:r>
            <a:endParaRPr dirty="0"/>
          </a:p>
        </p:txBody>
      </p:sp>
      <p:sp>
        <p:nvSpPr>
          <p:cNvPr id="294" name="CustomShape 4"/>
          <p:cNvSpPr/>
          <p:nvPr/>
        </p:nvSpPr>
        <p:spPr>
          <a:xfrm>
            <a:off x="4376112" y="5768806"/>
            <a:ext cx="4572043" cy="771721"/>
          </a:xfrm>
          <a:prstGeom prst="rect">
            <a:avLst/>
          </a:prstGeom>
        </p:spPr>
      </p:sp>
      <p:sp>
        <p:nvSpPr>
          <p:cNvPr id="295" name="CustomShape 5"/>
          <p:cNvSpPr/>
          <p:nvPr/>
        </p:nvSpPr>
        <p:spPr>
          <a:xfrm>
            <a:off x="4139952" y="5589240"/>
            <a:ext cx="4752528" cy="951287"/>
          </a:xfrm>
          <a:prstGeom prst="rect">
            <a:avLst/>
          </a:prstGeom>
          <a:blipFill>
            <a:blip r:embed="rId3"/>
          </a:blipFill>
        </p:spPr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73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Long Term Trends in Life Expectancy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4538572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49280"/>
            <a:ext cx="4519313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3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Life Expectancy Trends in Western </a:t>
            </a:r>
            <a:r>
              <a:rPr lang="en-GB" dirty="0" smtClean="0"/>
              <a:t>Europe </a:t>
            </a:r>
            <a:r>
              <a:rPr lang="en-GB" dirty="0"/>
              <a:t>since 1950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341288"/>
            <a:ext cx="4713669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100" y="1340768"/>
            <a:ext cx="4713428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8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. . . and in Eastern Europe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7272"/>
            <a:ext cx="468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7272"/>
            <a:ext cx="468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2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20" y="1412776"/>
            <a:ext cx="468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" y="1413296"/>
            <a:ext cx="468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4503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Mortality Divergence in mid-Adulthood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6176" y="1413296"/>
            <a:ext cx="176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Mortality Curves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1412776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Survivorship Curves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5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/>
              <a:t>Partial Life expectancies, Ages 0 to </a:t>
            </a:r>
            <a:r>
              <a:rPr lang="en-GB" sz="4000" dirty="0" smtClean="0"/>
              <a:t>15</a:t>
            </a:r>
            <a:br>
              <a:rPr lang="en-GB" sz="4000" dirty="0" smtClean="0"/>
            </a:br>
            <a:r>
              <a:rPr lang="en-GB" sz="4000" dirty="0" smtClean="0"/>
              <a:t>a. Western Europe</a:t>
            </a:r>
            <a:endParaRPr lang="en-GB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6" y="1485304"/>
            <a:ext cx="468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68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214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323</TotalTime>
  <Words>676</Words>
  <Application>Microsoft Office PowerPoint</Application>
  <PresentationFormat>On-screen Show (4:3)</PresentationFormat>
  <Paragraphs>82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Current Trends in European and Middle Eastern Mortality</vt:lpstr>
      <vt:lpstr>Outline</vt:lpstr>
      <vt:lpstr>Survivorship Curves and Life Expectancy</vt:lpstr>
      <vt:lpstr>PowerPoint Presentation</vt:lpstr>
      <vt:lpstr>Long Term Trends in Life Expectancy</vt:lpstr>
      <vt:lpstr>Life Expectancy Trends in Western Europe since 1950</vt:lpstr>
      <vt:lpstr>. . . and in Eastern Europe</vt:lpstr>
      <vt:lpstr>Mortality Divergence in mid-Adulthood</vt:lpstr>
      <vt:lpstr>Partial Life expectancies, Ages 0 to 15 a. Western Europe</vt:lpstr>
      <vt:lpstr>b: Eastern Europe</vt:lpstr>
      <vt:lpstr>Partial Life expectancy in Mid-Adulthood a: Western Europe</vt:lpstr>
      <vt:lpstr>b: Eastern Europe</vt:lpstr>
      <vt:lpstr>Why ages 35 to 60 (mid adulthood)?</vt:lpstr>
      <vt:lpstr>Why mid-adulthood?</vt:lpstr>
      <vt:lpstr>The States of the Arab Middle East</vt:lpstr>
      <vt:lpstr>Mortality Trends in the Arab Middle East, 1990-2009 a: Life expectancy at birth</vt:lpstr>
      <vt:lpstr>b: Partial life expectancies</vt:lpstr>
      <vt:lpstr>Life Expectancies in the Regions, 2009</vt:lpstr>
      <vt:lpstr>PowerPoint Presentation</vt:lpstr>
      <vt:lpstr>Conclusion</vt:lpstr>
      <vt:lpstr>Conclusion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Trends in European and Middle Eastern Mortality</dc:title>
  <dc:creator>ANSON</dc:creator>
  <cp:lastModifiedBy>ANSON</cp:lastModifiedBy>
  <cp:revision>31</cp:revision>
  <dcterms:created xsi:type="dcterms:W3CDTF">2012-11-27T09:46:04Z</dcterms:created>
  <dcterms:modified xsi:type="dcterms:W3CDTF">2012-11-28T11:03:09Z</dcterms:modified>
</cp:coreProperties>
</file>