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138D-0579-42FA-B0EF-EBB583CD6B88}" type="datetimeFigureOut">
              <a:rPr lang="en-GB" smtClean="0"/>
              <a:t>02/03/2011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C678F-FFD9-431B-8703-E2366724D98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138D-0579-42FA-B0EF-EBB583CD6B88}" type="datetimeFigureOut">
              <a:rPr lang="en-GB" smtClean="0"/>
              <a:t>02/03/2011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C678F-FFD9-431B-8703-E2366724D98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138D-0579-42FA-B0EF-EBB583CD6B88}" type="datetimeFigureOut">
              <a:rPr lang="en-GB" smtClean="0"/>
              <a:t>02/03/2011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C678F-FFD9-431B-8703-E2366724D98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138D-0579-42FA-B0EF-EBB583CD6B88}" type="datetimeFigureOut">
              <a:rPr lang="en-GB" smtClean="0"/>
              <a:t>02/03/2011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C678F-FFD9-431B-8703-E2366724D98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138D-0579-42FA-B0EF-EBB583CD6B88}" type="datetimeFigureOut">
              <a:rPr lang="en-GB" smtClean="0"/>
              <a:t>02/03/2011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C678F-FFD9-431B-8703-E2366724D98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138D-0579-42FA-B0EF-EBB583CD6B88}" type="datetimeFigureOut">
              <a:rPr lang="en-GB" smtClean="0"/>
              <a:t>02/03/2011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C678F-FFD9-431B-8703-E2366724D98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138D-0579-42FA-B0EF-EBB583CD6B88}" type="datetimeFigureOut">
              <a:rPr lang="en-GB" smtClean="0"/>
              <a:t>02/03/2011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C678F-FFD9-431B-8703-E2366724D98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138D-0579-42FA-B0EF-EBB583CD6B88}" type="datetimeFigureOut">
              <a:rPr lang="en-GB" smtClean="0"/>
              <a:t>02/03/2011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C678F-FFD9-431B-8703-E2366724D98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138D-0579-42FA-B0EF-EBB583CD6B88}" type="datetimeFigureOut">
              <a:rPr lang="en-GB" smtClean="0"/>
              <a:t>02/03/2011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C678F-FFD9-431B-8703-E2366724D98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138D-0579-42FA-B0EF-EBB583CD6B88}" type="datetimeFigureOut">
              <a:rPr lang="en-GB" smtClean="0"/>
              <a:t>02/03/2011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C678F-FFD9-431B-8703-E2366724D98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138D-0579-42FA-B0EF-EBB583CD6B88}" type="datetimeFigureOut">
              <a:rPr lang="en-GB" smtClean="0"/>
              <a:t>02/03/2011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C678F-FFD9-431B-8703-E2366724D98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E138D-0579-42FA-B0EF-EBB583CD6B88}" type="datetimeFigureOut">
              <a:rPr lang="en-GB" smtClean="0"/>
              <a:t>02/03/2011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C678F-FFD9-431B-8703-E2366724D987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2286000"/>
          </a:xfrm>
        </p:spPr>
        <p:txBody>
          <a:bodyPr/>
          <a:lstStyle/>
          <a:p>
            <a:pPr eaLnBrk="1" hangingPunct="1"/>
            <a:r>
              <a:rPr lang="en-US" i="1" smtClean="0"/>
              <a:t>Calisto</a:t>
            </a:r>
            <a:r>
              <a:rPr lang="en-US" smtClean="0"/>
              <a:t>: Scenic Conceptions in the Seventeenth Century </a:t>
            </a:r>
            <a:br>
              <a:rPr lang="en-US" smtClean="0"/>
            </a:br>
            <a:r>
              <a:rPr lang="en-US" smtClean="0"/>
              <a:t>and Today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2209800"/>
          </a:xfrm>
        </p:spPr>
        <p:txBody>
          <a:bodyPr/>
          <a:lstStyle/>
          <a:p>
            <a:pPr eaLnBrk="1" hangingPunct="1"/>
            <a:r>
              <a:rPr lang="en-US" sz="2800" smtClean="0"/>
              <a:t>Jonathan Glixon</a:t>
            </a:r>
          </a:p>
          <a:p>
            <a:pPr eaLnBrk="1" hangingPunct="1"/>
            <a:r>
              <a:rPr lang="en-US" sz="2800" smtClean="0"/>
              <a:t>University of Kentucky</a:t>
            </a:r>
          </a:p>
          <a:p>
            <a:pPr eaLnBrk="1" hangingPunct="1"/>
            <a:r>
              <a:rPr lang="en-US" sz="1800" smtClean="0"/>
              <a:t>Gresham College, London</a:t>
            </a:r>
          </a:p>
          <a:p>
            <a:pPr eaLnBrk="1" hangingPunct="1"/>
            <a:r>
              <a:rPr lang="en-US" sz="1800" smtClean="0"/>
              <a:t>September 22, 2008</a:t>
            </a:r>
          </a:p>
          <a:p>
            <a:pPr eaLnBrk="1" hangingPunct="1"/>
            <a:endParaRPr lang="en-US" sz="1800" smtClean="0"/>
          </a:p>
        </p:txBody>
      </p:sp>
      <p:pic>
        <p:nvPicPr>
          <p:cNvPr id="4100" name="Picture 4" descr="G:\Gresham College\Cavalli titles\Jonath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486400"/>
            <a:ext cx="7772400" cy="1143000"/>
          </a:xfrm>
        </p:spPr>
        <p:txBody>
          <a:bodyPr/>
          <a:lstStyle/>
          <a:p>
            <a:pPr eaLnBrk="1" hangingPunct="1"/>
            <a:r>
              <a:rPr lang="en-US" sz="2800" smtClean="0"/>
              <a:t>Krumlov Theatre (1766): Sets and slots in stage</a:t>
            </a:r>
          </a:p>
        </p:txBody>
      </p:sp>
      <p:pic>
        <p:nvPicPr>
          <p:cNvPr id="13315" name="Picture 3" descr="Krumlov Sets in Grooves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 l="2000" t="40941" b="10855"/>
          <a:stretch>
            <a:fillRect/>
          </a:stretch>
        </p:blipFill>
        <p:spPr>
          <a:xfrm>
            <a:off x="1219200" y="457200"/>
            <a:ext cx="7239000" cy="4900613"/>
          </a:xfrm>
          <a:noFill/>
        </p:spPr>
      </p:pic>
      <p:sp>
        <p:nvSpPr>
          <p:cNvPr id="13316" name="Line 4"/>
          <p:cNvSpPr>
            <a:spLocks noChangeShapeType="1"/>
          </p:cNvSpPr>
          <p:nvPr/>
        </p:nvSpPr>
        <p:spPr bwMode="auto">
          <a:xfrm flipH="1" flipV="1">
            <a:off x="5257800" y="5105400"/>
            <a:ext cx="914400" cy="685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 flipH="1" flipV="1">
            <a:off x="4572000" y="5257800"/>
            <a:ext cx="1600200" cy="6096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715000"/>
            <a:ext cx="7772400" cy="1143000"/>
          </a:xfrm>
        </p:spPr>
        <p:txBody>
          <a:bodyPr/>
          <a:lstStyle/>
          <a:p>
            <a:pPr eaLnBrk="1" hangingPunct="1"/>
            <a:r>
              <a:rPr lang="en-US" sz="2800" smtClean="0"/>
              <a:t>Fano Theatre (18</a:t>
            </a:r>
            <a:r>
              <a:rPr lang="en-US" sz="2800" baseline="30000" smtClean="0"/>
              <a:t>th</a:t>
            </a:r>
            <a:r>
              <a:rPr lang="en-US" sz="2800" smtClean="0"/>
              <a:t> century): Cross-section with flats and trolleys</a:t>
            </a:r>
          </a:p>
        </p:txBody>
      </p:sp>
      <p:pic>
        <p:nvPicPr>
          <p:cNvPr id="14339" name="Picture 3" descr="Fano Theater Profile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304800"/>
            <a:ext cx="8583613" cy="5033963"/>
          </a:xfrm>
          <a:noFill/>
        </p:spPr>
      </p:pic>
      <p:sp>
        <p:nvSpPr>
          <p:cNvPr id="14340" name="Line 4"/>
          <p:cNvSpPr>
            <a:spLocks noChangeShapeType="1"/>
          </p:cNvSpPr>
          <p:nvPr/>
        </p:nvSpPr>
        <p:spPr bwMode="auto">
          <a:xfrm flipH="1" flipV="1">
            <a:off x="5562600" y="4495800"/>
            <a:ext cx="1371600" cy="15240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3124200" cy="5867400"/>
          </a:xfrm>
        </p:spPr>
        <p:txBody>
          <a:bodyPr/>
          <a:lstStyle/>
          <a:p>
            <a:pPr eaLnBrk="1" hangingPunct="1"/>
            <a:r>
              <a:rPr lang="en-US" sz="2800" smtClean="0"/>
              <a:t>Krumlov Theatre: Trolleys on tracks</a:t>
            </a:r>
          </a:p>
        </p:txBody>
      </p:sp>
      <p:pic>
        <p:nvPicPr>
          <p:cNvPr id="15363" name="Picture 3" descr="Trolleys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19600" y="290513"/>
            <a:ext cx="3565525" cy="6567487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19800"/>
            <a:ext cx="7772400" cy="609600"/>
          </a:xfrm>
        </p:spPr>
        <p:txBody>
          <a:bodyPr/>
          <a:lstStyle/>
          <a:p>
            <a:pPr eaLnBrk="1" hangingPunct="1"/>
            <a:r>
              <a:rPr lang="en-US" sz="2800" smtClean="0"/>
              <a:t>Krumlov Theatre: Scene-changing mechanism</a:t>
            </a:r>
          </a:p>
        </p:txBody>
      </p:sp>
      <p:pic>
        <p:nvPicPr>
          <p:cNvPr id="16387" name="Picture 3" descr="Understage mechanism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990600"/>
            <a:ext cx="7659688" cy="4319588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Scenery for </a:t>
            </a:r>
            <a:r>
              <a:rPr lang="en-US" i="1" smtClean="0"/>
              <a:t>Calisto</a:t>
            </a:r>
          </a:p>
        </p:txBody>
      </p:sp>
      <p:sp>
        <p:nvSpPr>
          <p:cNvPr id="17411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smtClean="0"/>
              <a:t>          LIBRETTO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smtClean="0"/>
              <a:t>The Grotto of Eternity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smtClean="0"/>
              <a:t>Arid Wilderness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smtClean="0"/>
              <a:t>Forest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smtClean="0"/>
              <a:t>The Peak of Mount Liceo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smtClean="0"/>
              <a:t>The Plain of Erimanto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smtClean="0"/>
              <a:t>The Fountains of Ladone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smtClean="0"/>
              <a:t>The Empyrean</a:t>
            </a:r>
          </a:p>
        </p:txBody>
      </p:sp>
      <p:sp>
        <p:nvSpPr>
          <p:cNvPr id="17412" name="Rectangle 7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Scenery for </a:t>
            </a:r>
            <a:r>
              <a:rPr lang="en-US" i="1" smtClean="0"/>
              <a:t>Calisto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smtClean="0"/>
              <a:t>          LIBRETTO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smtClean="0"/>
              <a:t>The Grotto of Eternity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smtClean="0"/>
              <a:t>Arid Wilderness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smtClean="0"/>
              <a:t>Forest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smtClean="0"/>
              <a:t>The Peak of Mount Liceo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smtClean="0"/>
              <a:t>The Plain of Erimanto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smtClean="0"/>
              <a:t>The Fountains of Ladone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smtClean="0"/>
              <a:t>The Empyrean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smtClean="0"/>
              <a:t>             ACCOUNT BOOK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smtClean="0"/>
              <a:t>the grotto of eternity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smtClean="0"/>
              <a:t>the arid wilderness with the fountain,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smtClean="0"/>
              <a:t>the peaks of Mt. Liceo,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smtClean="0"/>
              <a:t>the plain of Erimanto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smtClean="0"/>
              <a:t>the fountains of Ladone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Scenery for </a:t>
            </a:r>
            <a:r>
              <a:rPr lang="en-US" i="1" smtClean="0"/>
              <a:t>Calisto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smtClean="0"/>
              <a:t>          LIBRETTO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smtClean="0"/>
              <a:t>The Grotto of Eternity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smtClean="0"/>
              <a:t>Arid Wilderness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smtClean="0"/>
              <a:t>Forest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smtClean="0"/>
              <a:t>The Peak of Mount Liceo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smtClean="0"/>
              <a:t>The Plain of Erimanto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smtClean="0"/>
              <a:t>The Fountains of Ladone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smtClean="0"/>
              <a:t>The Empyrean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smtClean="0"/>
              <a:t>             ACCOUNT BOOK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smtClean="0"/>
              <a:t>the grotto of eternity, </a:t>
            </a:r>
            <a:r>
              <a:rPr lang="en-US" sz="2000" smtClean="0">
                <a:solidFill>
                  <a:srgbClr val="FF0000"/>
                </a:solidFill>
              </a:rPr>
              <a:t>with a backdrop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smtClean="0"/>
              <a:t>the arid wilderness with the fountain, </a:t>
            </a:r>
            <a:r>
              <a:rPr lang="en-US" sz="2000" smtClean="0">
                <a:solidFill>
                  <a:srgbClr val="FF0000"/>
                </a:solidFill>
              </a:rPr>
              <a:t>with backdrop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smtClean="0"/>
              <a:t>the peaks of Mt. Liceo, </a:t>
            </a:r>
            <a:r>
              <a:rPr lang="en-US" sz="2000" smtClean="0">
                <a:solidFill>
                  <a:srgbClr val="FF0000"/>
                </a:solidFill>
              </a:rPr>
              <a:t>with backdrop</a:t>
            </a:r>
            <a:r>
              <a:rPr lang="en-US" sz="2000" smtClean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smtClean="0"/>
              <a:t>the plain of Erimanto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smtClean="0"/>
              <a:t>the fountains of Ladone </a:t>
            </a:r>
            <a:r>
              <a:rPr lang="en-US" sz="2000" smtClean="0">
                <a:solidFill>
                  <a:srgbClr val="FF0000"/>
                </a:solidFill>
              </a:rPr>
              <a:t>with open backdrop</a:t>
            </a:r>
          </a:p>
          <a:p>
            <a:pPr eaLnBrk="1" hangingPunct="1">
              <a:lnSpc>
                <a:spcPct val="80000"/>
              </a:lnSpc>
            </a:pPr>
            <a:endParaRPr lang="en-US" sz="200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Scenery for </a:t>
            </a:r>
            <a:r>
              <a:rPr lang="en-US" i="1" smtClean="0"/>
              <a:t>Calisto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smtClean="0"/>
              <a:t>          LIBRETTO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smtClean="0"/>
              <a:t>The Grotto of Eternity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smtClean="0"/>
              <a:t>Arid Wilderness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smtClean="0"/>
              <a:t>Forest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smtClean="0"/>
              <a:t>The Peak of Mount Liceo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smtClean="0"/>
              <a:t>The Plain of Erimanto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smtClean="0"/>
              <a:t>The Fountains of Ladone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smtClean="0"/>
              <a:t>The Empyrean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smtClean="0"/>
              <a:t>             ACCOUNT BOOK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smtClean="0"/>
              <a:t>the grotto of eternity, </a:t>
            </a:r>
            <a:r>
              <a:rPr lang="en-US" sz="2000" smtClean="0">
                <a:solidFill>
                  <a:srgbClr val="FF0000"/>
                </a:solidFill>
              </a:rPr>
              <a:t>with a backdrop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smtClean="0"/>
              <a:t>the arid wilderness with the fountain, </a:t>
            </a:r>
            <a:r>
              <a:rPr lang="en-US" sz="2000" smtClean="0">
                <a:solidFill>
                  <a:srgbClr val="FF0000"/>
                </a:solidFill>
              </a:rPr>
              <a:t>with backdrop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smtClean="0"/>
              <a:t>the peaks of Mt. Liceo, </a:t>
            </a:r>
            <a:r>
              <a:rPr lang="en-US" sz="2000" smtClean="0">
                <a:solidFill>
                  <a:srgbClr val="FF0000"/>
                </a:solidFill>
              </a:rPr>
              <a:t>with backdrop</a:t>
            </a:r>
            <a:r>
              <a:rPr lang="en-US" sz="2000" smtClean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smtClean="0"/>
              <a:t>the plain of Erimanto </a:t>
            </a:r>
            <a:r>
              <a:rPr lang="en-US" sz="2000" smtClean="0">
                <a:solidFill>
                  <a:srgbClr val="00FF00"/>
                </a:solidFill>
              </a:rPr>
              <a:t>without backdrop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smtClean="0"/>
              <a:t>the fountains of Ladone </a:t>
            </a:r>
            <a:r>
              <a:rPr lang="en-US" sz="2000" smtClean="0">
                <a:solidFill>
                  <a:srgbClr val="FF0000"/>
                </a:solidFill>
              </a:rPr>
              <a:t>with open backdrop</a:t>
            </a:r>
          </a:p>
          <a:p>
            <a:pPr eaLnBrk="1" hangingPunct="1">
              <a:lnSpc>
                <a:spcPct val="80000"/>
              </a:lnSpc>
            </a:pPr>
            <a:endParaRPr lang="en-US" sz="200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Scenery for </a:t>
            </a:r>
            <a:r>
              <a:rPr lang="en-US" i="1" smtClean="0"/>
              <a:t>Calisto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smtClean="0"/>
              <a:t>          LIBRETTO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smtClean="0"/>
              <a:t>The Grotto of Eternity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smtClean="0"/>
              <a:t>Arid Wilderness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smtClean="0"/>
              <a:t>Forest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smtClean="0"/>
              <a:t>The Peak of Mount Liceo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smtClean="0"/>
              <a:t>The Plain of Erimanto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smtClean="0"/>
              <a:t>The Fountains of Ladone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smtClean="0"/>
              <a:t>The Empyrean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smtClean="0"/>
              <a:t>             ACCOUNT BOOK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smtClean="0"/>
              <a:t>the grotto of eternity, </a:t>
            </a:r>
            <a:r>
              <a:rPr lang="en-US" sz="2000" smtClean="0">
                <a:solidFill>
                  <a:srgbClr val="FF0000"/>
                </a:solidFill>
              </a:rPr>
              <a:t>with a backdrop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smtClean="0"/>
              <a:t>the arid wilderness with the fountain, </a:t>
            </a:r>
            <a:r>
              <a:rPr lang="en-US" sz="2000" smtClean="0">
                <a:solidFill>
                  <a:srgbClr val="FF0000"/>
                </a:solidFill>
              </a:rPr>
              <a:t>with backdrop</a:t>
            </a:r>
            <a:r>
              <a:rPr lang="en-US" sz="2000" smtClean="0">
                <a:solidFill>
                  <a:srgbClr val="00FF00"/>
                </a:solidFill>
              </a:rPr>
              <a:t>, and</a:t>
            </a:r>
            <a:r>
              <a:rPr lang="en-US" sz="2000" smtClean="0"/>
              <a:t> </a:t>
            </a:r>
            <a:r>
              <a:rPr lang="en-US" sz="2000" smtClean="0">
                <a:solidFill>
                  <a:srgbClr val="00FF00"/>
                </a:solidFill>
              </a:rPr>
              <a:t>without backdrop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smtClean="0"/>
              <a:t>the peaks of Mt. Liceo, </a:t>
            </a:r>
            <a:r>
              <a:rPr lang="en-US" sz="2000" smtClean="0">
                <a:solidFill>
                  <a:srgbClr val="FF0000"/>
                </a:solidFill>
              </a:rPr>
              <a:t>with backdrop</a:t>
            </a:r>
            <a:r>
              <a:rPr lang="en-US" sz="2000" smtClean="0"/>
              <a:t> </a:t>
            </a:r>
            <a:r>
              <a:rPr lang="en-US" sz="2000" smtClean="0">
                <a:solidFill>
                  <a:srgbClr val="00FF00"/>
                </a:solidFill>
              </a:rPr>
              <a:t>and without backdrop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smtClean="0"/>
              <a:t>the plain of Erimanto </a:t>
            </a:r>
            <a:r>
              <a:rPr lang="en-US" sz="2000" smtClean="0">
                <a:solidFill>
                  <a:srgbClr val="00FF00"/>
                </a:solidFill>
              </a:rPr>
              <a:t>without backdrop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smtClean="0"/>
              <a:t>the fountains of Ladone </a:t>
            </a:r>
            <a:r>
              <a:rPr lang="en-US" sz="2000" smtClean="0">
                <a:solidFill>
                  <a:srgbClr val="FF0000"/>
                </a:solidFill>
              </a:rPr>
              <a:t>with open backdrop</a:t>
            </a:r>
          </a:p>
          <a:p>
            <a:pPr eaLnBrk="1" hangingPunct="1">
              <a:lnSpc>
                <a:spcPct val="80000"/>
              </a:lnSpc>
            </a:pPr>
            <a:endParaRPr lang="en-US" sz="200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3200400" cy="5867400"/>
          </a:xfrm>
        </p:spPr>
        <p:txBody>
          <a:bodyPr/>
          <a:lstStyle/>
          <a:p>
            <a:pPr eaLnBrk="1" hangingPunct="1"/>
            <a:r>
              <a:rPr lang="en-US" sz="2800" smtClean="0"/>
              <a:t>Torelli: Courtyard sets from </a:t>
            </a:r>
            <a:r>
              <a:rPr lang="en-US" sz="2800" i="1" smtClean="0"/>
              <a:t>Bellerofonte</a:t>
            </a:r>
            <a:r>
              <a:rPr lang="en-US" sz="2800" smtClean="0"/>
              <a:t> and </a:t>
            </a:r>
            <a:r>
              <a:rPr lang="en-US" sz="2800" i="1" smtClean="0"/>
              <a:t>Venere gelosa</a:t>
            </a:r>
          </a:p>
        </p:txBody>
      </p:sp>
      <p:pic>
        <p:nvPicPr>
          <p:cNvPr id="5123" name="Picture 3" descr="Bellerofonte 3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191000" y="228600"/>
            <a:ext cx="4205288" cy="3290888"/>
          </a:xfrm>
          <a:noFill/>
        </p:spPr>
      </p:pic>
      <p:pic>
        <p:nvPicPr>
          <p:cNvPr id="5124" name="Picture 4" descr="Venere cortile"/>
          <p:cNvPicPr>
            <a:picLocks noChangeAspect="1" noChangeArrowheads="1"/>
          </p:cNvPicPr>
          <p:nvPr/>
        </p:nvPicPr>
        <p:blipFill>
          <a:blip r:embed="rId3" cstate="print"/>
          <a:srcRect l="1373" r="1373" b="3847"/>
          <a:stretch>
            <a:fillRect/>
          </a:stretch>
        </p:blipFill>
        <p:spPr bwMode="auto">
          <a:xfrm>
            <a:off x="4191000" y="3562350"/>
            <a:ext cx="4149725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Scenery for </a:t>
            </a:r>
            <a:r>
              <a:rPr lang="en-US" i="1" smtClean="0"/>
              <a:t>Calisto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smtClean="0"/>
              <a:t>          LIBRETTO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smtClean="0"/>
              <a:t>The Grotto of Eternity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smtClean="0"/>
              <a:t>Arid Wilderness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smtClean="0"/>
              <a:t>Forest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smtClean="0"/>
              <a:t>The Peak of Mount Liceo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smtClean="0"/>
              <a:t>The Plain of Erimanto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smtClean="0"/>
              <a:t>The Fountains of Ladone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smtClean="0"/>
              <a:t>The Empyrean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smtClean="0"/>
              <a:t>             ACCOUNT BOOK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smtClean="0"/>
              <a:t>the grotto of eternity, </a:t>
            </a:r>
            <a:r>
              <a:rPr lang="en-US" sz="2000" smtClean="0">
                <a:solidFill>
                  <a:srgbClr val="FF0000"/>
                </a:solidFill>
              </a:rPr>
              <a:t>with a backdrop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smtClean="0"/>
              <a:t>the arid wilderness with the fountain, </a:t>
            </a:r>
            <a:r>
              <a:rPr lang="en-US" sz="2000" smtClean="0">
                <a:solidFill>
                  <a:srgbClr val="FF0000"/>
                </a:solidFill>
              </a:rPr>
              <a:t>with backdrop</a:t>
            </a:r>
            <a:r>
              <a:rPr lang="en-US" sz="2000" smtClean="0"/>
              <a:t>, and </a:t>
            </a:r>
            <a:r>
              <a:rPr lang="en-US" sz="2000" smtClean="0">
                <a:solidFill>
                  <a:srgbClr val="00FF00"/>
                </a:solidFill>
              </a:rPr>
              <a:t>without backdrop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smtClean="0"/>
              <a:t>the peaks of Mt. Liceo, </a:t>
            </a:r>
            <a:r>
              <a:rPr lang="en-US" sz="2000" smtClean="0">
                <a:solidFill>
                  <a:srgbClr val="FF0000"/>
                </a:solidFill>
              </a:rPr>
              <a:t>with backdrop</a:t>
            </a:r>
            <a:r>
              <a:rPr lang="en-US" sz="2000" smtClean="0"/>
              <a:t> and </a:t>
            </a:r>
            <a:r>
              <a:rPr lang="en-US" sz="2000" smtClean="0">
                <a:solidFill>
                  <a:srgbClr val="00FF00"/>
                </a:solidFill>
              </a:rPr>
              <a:t>without backdrop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smtClean="0"/>
              <a:t>the plain of Erimanto </a:t>
            </a:r>
            <a:r>
              <a:rPr lang="en-US" sz="2000" smtClean="0">
                <a:solidFill>
                  <a:srgbClr val="00FF00"/>
                </a:solidFill>
              </a:rPr>
              <a:t>without backdrop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smtClean="0"/>
              <a:t>the fountains of Ladone </a:t>
            </a:r>
            <a:r>
              <a:rPr lang="en-US" sz="2000" smtClean="0">
                <a:solidFill>
                  <a:srgbClr val="FF0000"/>
                </a:solidFill>
              </a:rPr>
              <a:t>with open backdrop</a:t>
            </a:r>
          </a:p>
          <a:p>
            <a:pPr eaLnBrk="1" hangingPunct="1">
              <a:lnSpc>
                <a:spcPct val="80000"/>
              </a:lnSpc>
            </a:pPr>
            <a:endParaRPr lang="en-US" sz="200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smtClean="0">
                <a:solidFill>
                  <a:schemeClr val="folHlink"/>
                </a:solidFill>
              </a:rPr>
              <a:t>The Empyrean, of clouds above and below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276600" cy="6126162"/>
          </a:xfrm>
        </p:spPr>
        <p:txBody>
          <a:bodyPr/>
          <a:lstStyle/>
          <a:p>
            <a:pPr eaLnBrk="1" hangingPunct="1"/>
            <a:r>
              <a:rPr lang="en-US" sz="2400" smtClean="0"/>
              <a:t>Apotheosis from </a:t>
            </a:r>
            <a:r>
              <a:rPr lang="en-US" sz="2400" i="1" smtClean="0"/>
              <a:t>Germanico sul Reno</a:t>
            </a:r>
            <a:r>
              <a:rPr lang="en-US" sz="2400" smtClean="0"/>
              <a:t> (1676)</a:t>
            </a:r>
          </a:p>
        </p:txBody>
      </p:sp>
      <p:pic>
        <p:nvPicPr>
          <p:cNvPr id="23555" name="Picture 6" descr="Germanico-2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191000" y="228600"/>
            <a:ext cx="4497388" cy="64404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0" descr="zpage080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71600" y="457200"/>
            <a:ext cx="6727825" cy="57134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3048000" cy="5943600"/>
          </a:xfrm>
        </p:spPr>
        <p:txBody>
          <a:bodyPr/>
          <a:lstStyle/>
          <a:p>
            <a:pPr eaLnBrk="1" hangingPunct="1"/>
            <a:r>
              <a:rPr lang="en-US" sz="2800" smtClean="0"/>
              <a:t>Tessin: drawing showing decreasing size of flats</a:t>
            </a:r>
          </a:p>
        </p:txBody>
      </p:sp>
      <p:pic>
        <p:nvPicPr>
          <p:cNvPr id="6147" name="Picture 3" descr="Tessin perspective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429000" y="228600"/>
            <a:ext cx="5475288" cy="64008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715000"/>
            <a:ext cx="7772400" cy="1143000"/>
          </a:xfrm>
        </p:spPr>
        <p:txBody>
          <a:bodyPr/>
          <a:lstStyle/>
          <a:p>
            <a:pPr eaLnBrk="1" hangingPunct="1"/>
            <a:r>
              <a:rPr lang="en-US" sz="2800" smtClean="0"/>
              <a:t>Krumlov Theatre (1766): Garden Scene</a:t>
            </a:r>
          </a:p>
        </p:txBody>
      </p:sp>
      <p:pic>
        <p:nvPicPr>
          <p:cNvPr id="7171" name="Picture 3" descr="Garden Scene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 l="10561" b="16304"/>
          <a:stretch>
            <a:fillRect/>
          </a:stretch>
        </p:blipFill>
        <p:spPr>
          <a:xfrm>
            <a:off x="685800" y="381000"/>
            <a:ext cx="8255000" cy="5140325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943600"/>
            <a:ext cx="7772400" cy="914400"/>
          </a:xfrm>
        </p:spPr>
        <p:txBody>
          <a:bodyPr/>
          <a:lstStyle/>
          <a:p>
            <a:pPr eaLnBrk="1" hangingPunct="1"/>
            <a:r>
              <a:rPr lang="en-US" sz="2800" smtClean="0"/>
              <a:t>Krumlov Theatre (1766): Hall Scene</a:t>
            </a:r>
          </a:p>
        </p:txBody>
      </p:sp>
      <p:pic>
        <p:nvPicPr>
          <p:cNvPr id="8195" name="Picture 3" descr="Hall scene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381000"/>
            <a:ext cx="8108950" cy="5394325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2438400" cy="5867400"/>
          </a:xfrm>
        </p:spPr>
        <p:txBody>
          <a:bodyPr/>
          <a:lstStyle/>
          <a:p>
            <a:pPr eaLnBrk="1" hangingPunct="1"/>
            <a:r>
              <a:rPr lang="en-US" sz="2800" smtClean="0"/>
              <a:t>Teatro SS. Giovanni e Paolo, detail of plan </a:t>
            </a:r>
            <a:br>
              <a:rPr lang="en-US" sz="2800" smtClean="0"/>
            </a:br>
            <a:r>
              <a:rPr lang="en-US" sz="2800" smtClean="0"/>
              <a:t>(1691-93)</a:t>
            </a:r>
          </a:p>
        </p:txBody>
      </p:sp>
      <p:pic>
        <p:nvPicPr>
          <p:cNvPr id="9219" name="Picture 3" descr="SSGP Plan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 l="5882" t="5128" r="47058" b="54274"/>
          <a:stretch>
            <a:fillRect/>
          </a:stretch>
        </p:blipFill>
        <p:spPr>
          <a:xfrm>
            <a:off x="3276600" y="304800"/>
            <a:ext cx="5237163" cy="6216650"/>
          </a:xfrm>
          <a:noFill/>
        </p:spPr>
      </p:pic>
      <p:sp>
        <p:nvSpPr>
          <p:cNvPr id="9220" name="Line 4"/>
          <p:cNvSpPr>
            <a:spLocks noChangeShapeType="1"/>
          </p:cNvSpPr>
          <p:nvPr/>
        </p:nvSpPr>
        <p:spPr bwMode="auto">
          <a:xfrm flipV="1">
            <a:off x="2286000" y="5105400"/>
            <a:ext cx="129540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>
            <a:off x="2133600" y="1981200"/>
            <a:ext cx="1447800" cy="7620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 flipH="1" flipV="1">
            <a:off x="8153400" y="3276600"/>
            <a:ext cx="990600" cy="457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 flipH="1">
            <a:off x="8305800" y="3810000"/>
            <a:ext cx="83820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 flipH="1">
            <a:off x="8382000" y="3810000"/>
            <a:ext cx="762000" cy="5334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 flipV="1">
            <a:off x="2286000" y="4648200"/>
            <a:ext cx="1371600" cy="9144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2438400" cy="5867400"/>
          </a:xfrm>
        </p:spPr>
        <p:txBody>
          <a:bodyPr/>
          <a:lstStyle/>
          <a:p>
            <a:pPr eaLnBrk="1" hangingPunct="1"/>
            <a:r>
              <a:rPr lang="en-US" sz="2800" smtClean="0"/>
              <a:t>Teatro SS. Giovanni e Paolo, detail of plan </a:t>
            </a:r>
            <a:br>
              <a:rPr lang="en-US" sz="2800" smtClean="0"/>
            </a:br>
            <a:r>
              <a:rPr lang="en-US" sz="2800" smtClean="0"/>
              <a:t>(1691-93)</a:t>
            </a:r>
          </a:p>
        </p:txBody>
      </p:sp>
      <p:pic>
        <p:nvPicPr>
          <p:cNvPr id="10243" name="Picture 3" descr="SSGP Plan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 l="5882" t="5128" r="47058" b="54274"/>
          <a:stretch>
            <a:fillRect/>
          </a:stretch>
        </p:blipFill>
        <p:spPr>
          <a:xfrm>
            <a:off x="3276600" y="304800"/>
            <a:ext cx="5237163" cy="6216650"/>
          </a:xfrm>
          <a:noFill/>
        </p:spPr>
      </p:pic>
      <p:sp>
        <p:nvSpPr>
          <p:cNvPr id="10244" name="Line 4"/>
          <p:cNvSpPr>
            <a:spLocks noChangeShapeType="1"/>
          </p:cNvSpPr>
          <p:nvPr/>
        </p:nvSpPr>
        <p:spPr bwMode="auto">
          <a:xfrm flipV="1">
            <a:off x="2286000" y="5105400"/>
            <a:ext cx="129540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2133600" y="1981200"/>
            <a:ext cx="1447800" cy="7620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 flipH="1" flipV="1">
            <a:off x="8153400" y="3276600"/>
            <a:ext cx="990600" cy="457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 flipH="1">
            <a:off x="8305800" y="3810000"/>
            <a:ext cx="83820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 flipH="1">
            <a:off x="8382000" y="3810000"/>
            <a:ext cx="762000" cy="5334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 flipV="1">
            <a:off x="2286000" y="4648200"/>
            <a:ext cx="1371600" cy="9144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>
            <a:off x="2819400" y="1219200"/>
            <a:ext cx="2971800" cy="685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715000"/>
            <a:ext cx="7772400" cy="838200"/>
          </a:xfrm>
        </p:spPr>
        <p:txBody>
          <a:bodyPr/>
          <a:lstStyle/>
          <a:p>
            <a:pPr eaLnBrk="1" hangingPunct="1"/>
            <a:r>
              <a:rPr lang="en-US" sz="2800" smtClean="0"/>
              <a:t>Torelli, Set for </a:t>
            </a:r>
            <a:r>
              <a:rPr lang="en-US" sz="2800" i="1" smtClean="0"/>
              <a:t>Bellerofonte</a:t>
            </a:r>
            <a:r>
              <a:rPr lang="en-US" sz="2800" smtClean="0"/>
              <a:t>, Act I, Scene 1</a:t>
            </a:r>
          </a:p>
        </p:txBody>
      </p:sp>
      <p:pic>
        <p:nvPicPr>
          <p:cNvPr id="11267" name="Picture 3" descr="Bellerofonte 2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 t="5165" r="3758"/>
          <a:stretch>
            <a:fillRect/>
          </a:stretch>
        </p:blipFill>
        <p:spPr>
          <a:xfrm>
            <a:off x="1143000" y="228600"/>
            <a:ext cx="7165975" cy="5583238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715000"/>
            <a:ext cx="7772400" cy="1143000"/>
          </a:xfrm>
        </p:spPr>
        <p:txBody>
          <a:bodyPr/>
          <a:lstStyle/>
          <a:p>
            <a:pPr eaLnBrk="1" hangingPunct="1"/>
            <a:r>
              <a:rPr lang="en-US" sz="2800" smtClean="0"/>
              <a:t>Torelli, Set for </a:t>
            </a:r>
            <a:r>
              <a:rPr lang="en-US" sz="2800" i="1" smtClean="0"/>
              <a:t>Bellerofonte</a:t>
            </a:r>
            <a:r>
              <a:rPr lang="en-US" sz="2800" smtClean="0"/>
              <a:t>, Act III, Scene 8</a:t>
            </a:r>
          </a:p>
        </p:txBody>
      </p:sp>
      <p:pic>
        <p:nvPicPr>
          <p:cNvPr id="12291" name="Picture 3" descr="Bellerofonte 10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 b="2620"/>
          <a:stretch>
            <a:fillRect/>
          </a:stretch>
        </p:blipFill>
        <p:spPr>
          <a:xfrm>
            <a:off x="1066800" y="304800"/>
            <a:ext cx="7085013" cy="5484813"/>
          </a:xfrm>
          <a:noFill/>
        </p:spPr>
      </p:pic>
      <p:sp>
        <p:nvSpPr>
          <p:cNvPr id="12292" name="Line 4"/>
          <p:cNvSpPr>
            <a:spLocks noChangeShapeType="1"/>
          </p:cNvSpPr>
          <p:nvPr/>
        </p:nvSpPr>
        <p:spPr bwMode="auto">
          <a:xfrm flipV="1">
            <a:off x="533400" y="4114800"/>
            <a:ext cx="4038600" cy="7620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513</Words>
  <Application>Microsoft Office PowerPoint</Application>
  <PresentationFormat>On-screen Show (4:3)</PresentationFormat>
  <Paragraphs>148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Calisto: Scenic Conceptions in the Seventeenth Century  and Today</vt:lpstr>
      <vt:lpstr>Torelli: Courtyard sets from Bellerofonte and Venere gelosa</vt:lpstr>
      <vt:lpstr>Tessin: drawing showing decreasing size of flats</vt:lpstr>
      <vt:lpstr>Krumlov Theatre (1766): Garden Scene</vt:lpstr>
      <vt:lpstr>Krumlov Theatre (1766): Hall Scene</vt:lpstr>
      <vt:lpstr>Teatro SS. Giovanni e Paolo, detail of plan  (1691-93)</vt:lpstr>
      <vt:lpstr>Teatro SS. Giovanni e Paolo, detail of plan  (1691-93)</vt:lpstr>
      <vt:lpstr>Torelli, Set for Bellerofonte, Act I, Scene 1</vt:lpstr>
      <vt:lpstr>Torelli, Set for Bellerofonte, Act III, Scene 8</vt:lpstr>
      <vt:lpstr>Krumlov Theatre (1766): Sets and slots in stage</vt:lpstr>
      <vt:lpstr>Fano Theatre (18th century): Cross-section with flats and trolleys</vt:lpstr>
      <vt:lpstr>Krumlov Theatre: Trolleys on tracks</vt:lpstr>
      <vt:lpstr>Krumlov Theatre: Scene-changing mechanism</vt:lpstr>
      <vt:lpstr>Slide 14</vt:lpstr>
      <vt:lpstr>Scenery for Calisto</vt:lpstr>
      <vt:lpstr>Scenery for Calisto</vt:lpstr>
      <vt:lpstr>Scenery for Calisto</vt:lpstr>
      <vt:lpstr>Scenery for Calisto</vt:lpstr>
      <vt:lpstr>Scenery for Calisto</vt:lpstr>
      <vt:lpstr>Scenery for Calisto</vt:lpstr>
      <vt:lpstr>Apotheosis from Germanico sul Reno (1676)</vt:lpstr>
      <vt:lpstr>Slide 22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Calisto: Scenic Conceptions in the Seventeenth Century  and Today</dc:title>
  <dc:creator>sage</dc:creator>
  <cp:lastModifiedBy>sage</cp:lastModifiedBy>
  <cp:revision>1</cp:revision>
  <dcterms:created xsi:type="dcterms:W3CDTF">2011-03-02T12:06:13Z</dcterms:created>
  <dcterms:modified xsi:type="dcterms:W3CDTF">2011-03-02T12:06:56Z</dcterms:modified>
</cp:coreProperties>
</file>