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7" r:id="rId2"/>
  </p:sldMasterIdLst>
  <p:notesMasterIdLst>
    <p:notesMasterId r:id="rId109"/>
  </p:notesMasterIdLst>
  <p:sldIdLst>
    <p:sldId id="256" r:id="rId3"/>
    <p:sldId id="272" r:id="rId4"/>
    <p:sldId id="260" r:id="rId5"/>
    <p:sldId id="420" r:id="rId6"/>
    <p:sldId id="262" r:id="rId7"/>
    <p:sldId id="261" r:id="rId8"/>
    <p:sldId id="423" r:id="rId9"/>
    <p:sldId id="421" r:id="rId10"/>
    <p:sldId id="422" r:id="rId11"/>
    <p:sldId id="264" r:id="rId12"/>
    <p:sldId id="266" r:id="rId13"/>
    <p:sldId id="269" r:id="rId14"/>
    <p:sldId id="275" r:id="rId15"/>
    <p:sldId id="276" r:id="rId16"/>
    <p:sldId id="270" r:id="rId17"/>
    <p:sldId id="271" r:id="rId18"/>
    <p:sldId id="432" r:id="rId19"/>
    <p:sldId id="433" r:id="rId20"/>
    <p:sldId id="434" r:id="rId21"/>
    <p:sldId id="435" r:id="rId22"/>
    <p:sldId id="277" r:id="rId23"/>
    <p:sldId id="424" r:id="rId24"/>
    <p:sldId id="425" r:id="rId25"/>
    <p:sldId id="426" r:id="rId26"/>
    <p:sldId id="430" r:id="rId27"/>
    <p:sldId id="431" r:id="rId28"/>
    <p:sldId id="319" r:id="rId29"/>
    <p:sldId id="427" r:id="rId30"/>
    <p:sldId id="428" r:id="rId31"/>
    <p:sldId id="290" r:id="rId32"/>
    <p:sldId id="291" r:id="rId33"/>
    <p:sldId id="292" r:id="rId34"/>
    <p:sldId id="293" r:id="rId35"/>
    <p:sldId id="294" r:id="rId36"/>
    <p:sldId id="295" r:id="rId37"/>
    <p:sldId id="296" r:id="rId38"/>
    <p:sldId id="297" r:id="rId39"/>
    <p:sldId id="298" r:id="rId40"/>
    <p:sldId id="314" r:id="rId41"/>
    <p:sldId id="321" r:id="rId42"/>
    <p:sldId id="322" r:id="rId43"/>
    <p:sldId id="316" r:id="rId44"/>
    <p:sldId id="317" r:id="rId45"/>
    <p:sldId id="457" r:id="rId46"/>
    <p:sldId id="436" r:id="rId47"/>
    <p:sldId id="429" r:id="rId48"/>
    <p:sldId id="332" r:id="rId49"/>
    <p:sldId id="333" r:id="rId50"/>
    <p:sldId id="334" r:id="rId51"/>
    <p:sldId id="335" r:id="rId52"/>
    <p:sldId id="338" r:id="rId53"/>
    <p:sldId id="336" r:id="rId54"/>
    <p:sldId id="337" r:id="rId55"/>
    <p:sldId id="339" r:id="rId56"/>
    <p:sldId id="340" r:id="rId57"/>
    <p:sldId id="458" r:id="rId58"/>
    <p:sldId id="341" r:id="rId59"/>
    <p:sldId id="437" r:id="rId60"/>
    <p:sldId id="299" r:id="rId61"/>
    <p:sldId id="439" r:id="rId62"/>
    <p:sldId id="438" r:id="rId63"/>
    <p:sldId id="440" r:id="rId64"/>
    <p:sldId id="441" r:id="rId65"/>
    <p:sldId id="442" r:id="rId66"/>
    <p:sldId id="444" r:id="rId67"/>
    <p:sldId id="445" r:id="rId68"/>
    <p:sldId id="446" r:id="rId69"/>
    <p:sldId id="447" r:id="rId70"/>
    <p:sldId id="448" r:id="rId71"/>
    <p:sldId id="449" r:id="rId72"/>
    <p:sldId id="450" r:id="rId73"/>
    <p:sldId id="451" r:id="rId74"/>
    <p:sldId id="452" r:id="rId75"/>
    <p:sldId id="377" r:id="rId76"/>
    <p:sldId id="378" r:id="rId77"/>
    <p:sldId id="416" r:id="rId78"/>
    <p:sldId id="386" r:id="rId79"/>
    <p:sldId id="387" r:id="rId80"/>
    <p:sldId id="279" r:id="rId81"/>
    <p:sldId id="389" r:id="rId82"/>
    <p:sldId id="390" r:id="rId83"/>
    <p:sldId id="391" r:id="rId84"/>
    <p:sldId id="393" r:id="rId85"/>
    <p:sldId id="392" r:id="rId86"/>
    <p:sldId id="417" r:id="rId87"/>
    <p:sldId id="453" r:id="rId88"/>
    <p:sldId id="454" r:id="rId89"/>
    <p:sldId id="394" r:id="rId90"/>
    <p:sldId id="395" r:id="rId91"/>
    <p:sldId id="396" r:id="rId92"/>
    <p:sldId id="397" r:id="rId93"/>
    <p:sldId id="398" r:id="rId94"/>
    <p:sldId id="418" r:id="rId95"/>
    <p:sldId id="455" r:id="rId96"/>
    <p:sldId id="400" r:id="rId97"/>
    <p:sldId id="401" r:id="rId98"/>
    <p:sldId id="419" r:id="rId99"/>
    <p:sldId id="409" r:id="rId100"/>
    <p:sldId id="406" r:id="rId101"/>
    <p:sldId id="403" r:id="rId102"/>
    <p:sldId id="408" r:id="rId103"/>
    <p:sldId id="411" r:id="rId104"/>
    <p:sldId id="413" r:id="rId105"/>
    <p:sldId id="414" r:id="rId106"/>
    <p:sldId id="415" r:id="rId107"/>
    <p:sldId id="456" r:id="rId108"/>
  </p:sldIdLst>
  <p:sldSz cx="9144000" cy="6858000" type="screen4x3"/>
  <p:notesSz cx="6858000" cy="9144000"/>
  <p:embeddedFontLst>
    <p:embeddedFont>
      <p:font typeface="Goudy Old Style" pitchFamily="18" charset="0"/>
      <p:regular r:id="rId110"/>
      <p:bold r:id="rId111"/>
      <p:italic r:id="rId112"/>
    </p:embeddedFont>
    <p:embeddedFont>
      <p:font typeface="Brioso Pro Regular" pitchFamily="66" charset="0"/>
      <p:regular r:id="rId113"/>
    </p:embeddedFont>
    <p:embeddedFont>
      <p:font typeface="Trajan" pitchFamily="18" charset="0"/>
      <p:bold r:id="rId114"/>
    </p:embeddedFont>
    <p:embeddedFont>
      <p:font typeface="Kalinga" pitchFamily="34" charset="0"/>
      <p:regular r:id="rId115"/>
      <p:bold r:id="rId116"/>
    </p:embeddedFont>
    <p:embeddedFont>
      <p:font typeface="Vivaldi" pitchFamily="66" charset="0"/>
      <p:italic r:id="rId117"/>
    </p:embeddedFont>
    <p:embeddedFont>
      <p:font typeface="Calibri" pitchFamily="34" charset="0"/>
      <p:regular r:id="rId118"/>
      <p:bold r:id="rId119"/>
      <p:italic r:id="rId120"/>
      <p:boldItalic r:id="rId121"/>
    </p:embeddedFont>
    <p:embeddedFont>
      <p:font typeface="Brioso Pro Disp" pitchFamily="66" charset="0"/>
      <p:regular r:id="rId122"/>
    </p:embeddedFont>
    <p:embeddedFont>
      <p:font typeface="Monotype Corsiva" pitchFamily="66" charset="0"/>
      <p:italic r:id="rId1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0000"/>
    <a:srgbClr val="C49100"/>
    <a:srgbClr val="372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7" autoAdjust="0"/>
    <p:restoredTop sz="88861" autoAdjust="0"/>
  </p:normalViewPr>
  <p:slideViewPr>
    <p:cSldViewPr>
      <p:cViewPr>
        <p:scale>
          <a:sx n="46" d="100"/>
          <a:sy n="46" d="100"/>
        </p:scale>
        <p:origin x="-492" y="114"/>
      </p:cViewPr>
      <p:guideLst>
        <p:guide orient="horz" pos="2160"/>
        <p:guide pos="2880"/>
      </p:guideLst>
    </p:cSldViewPr>
  </p:slideViewPr>
  <p:notesTextViewPr>
    <p:cViewPr>
      <p:scale>
        <a:sx n="1" d="1"/>
        <a:sy n="1" d="1"/>
      </p:scale>
      <p:origin x="0" y="0"/>
    </p:cViewPr>
  </p:notesTextViewPr>
  <p:sorterViewPr>
    <p:cViewPr>
      <p:scale>
        <a:sx n="100" d="100"/>
        <a:sy n="100" d="100"/>
      </p:scale>
      <p:origin x="0" y="159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8.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3.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4.fntdata"/><Relationship Id="rId118" Type="http://schemas.openxmlformats.org/officeDocument/2006/relationships/font" Target="fonts/font9.fntdata"/><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7.fntdata"/><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1.fntdata"/><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916BD-C43B-404A-A3CF-9D2D75E23629}" type="datetimeFigureOut">
              <a:rPr lang="en-GB" smtClean="0"/>
              <a:t>30/10/2012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5669DB-C6D7-4630-9361-FFB0DBE50B1A}" type="slidenum">
              <a:rPr lang="en-GB" smtClean="0"/>
              <a:t>‹#›</a:t>
            </a:fld>
            <a:endParaRPr lang="en-GB"/>
          </a:p>
        </p:txBody>
      </p:sp>
    </p:spTree>
    <p:extLst>
      <p:ext uri="{BB962C8B-B14F-4D97-AF65-F5344CB8AC3E}">
        <p14:creationId xmlns:p14="http://schemas.microsoft.com/office/powerpoint/2010/main" val="267285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24</a:t>
            </a:fld>
            <a:endParaRPr lang="en-GB"/>
          </a:p>
        </p:txBody>
      </p:sp>
    </p:spTree>
    <p:extLst>
      <p:ext uri="{BB962C8B-B14F-4D97-AF65-F5344CB8AC3E}">
        <p14:creationId xmlns:p14="http://schemas.microsoft.com/office/powerpoint/2010/main" val="1503156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Tait</a:t>
            </a:r>
            <a:r>
              <a:rPr lang="en-GB" baseline="0" dirty="0" smtClean="0"/>
              <a:t> works on quaternions with Hamilton and applies them to work on Helmholtz’s paper on fluid motion. Maxwell works on explaining Saturn’s rings. Both get married.</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37</a:t>
            </a:fld>
            <a:endParaRPr lang="en-GB"/>
          </a:p>
        </p:txBody>
      </p:sp>
    </p:spTree>
    <p:extLst>
      <p:ext uri="{BB962C8B-B14F-4D97-AF65-F5344CB8AC3E}">
        <p14:creationId xmlns:p14="http://schemas.microsoft.com/office/powerpoint/2010/main" val="43858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hiring committee had never</a:t>
            </a:r>
            <a:r>
              <a:rPr lang="en-GB" baseline="0" dirty="0" smtClean="0"/>
              <a:t> even heard Tait lecture before.</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39</a:t>
            </a:fld>
            <a:endParaRPr lang="en-GB"/>
          </a:p>
        </p:txBody>
      </p:sp>
    </p:spTree>
    <p:extLst>
      <p:ext uri="{BB962C8B-B14F-4D97-AF65-F5344CB8AC3E}">
        <p14:creationId xmlns:p14="http://schemas.microsoft.com/office/powerpoint/2010/main" val="387167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Always</a:t>
            </a:r>
            <a:r>
              <a:rPr lang="en-GB" baseline="0" dirty="0" smtClean="0"/>
              <a:t> made a dramatic entrance to a lecture, with his tall form and black robes. Students sent in their difficulties in writing before the lecture. He never did any experiments purely for show, but always with an educational purpose. Yet his experiments were amazing: balancing egg shells on jets of water, inch-long sparks in the air and giant magnets.</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40</a:t>
            </a:fld>
            <a:endParaRPr lang="en-GB"/>
          </a:p>
        </p:txBody>
      </p:sp>
    </p:spTree>
    <p:extLst>
      <p:ext uri="{BB962C8B-B14F-4D97-AF65-F5344CB8AC3E}">
        <p14:creationId xmlns:p14="http://schemas.microsoft.com/office/powerpoint/2010/main" val="69642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Made</a:t>
            </a:r>
            <a:r>
              <a:rPr lang="en-GB" baseline="0" dirty="0" smtClean="0"/>
              <a:t> a conjecture that would have implied the 4-colour theorem: that every 3-connected planar cubic graph has a Hamiltonian cycle. The counterexample eventually found had 69 edges and 46 vertices. Tait always followed his intuition – in life and in maths and science.</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42</a:t>
            </a:fld>
            <a:endParaRPr lang="en-GB"/>
          </a:p>
        </p:txBody>
      </p:sp>
    </p:spTree>
    <p:extLst>
      <p:ext uri="{BB962C8B-B14F-4D97-AF65-F5344CB8AC3E}">
        <p14:creationId xmlns:p14="http://schemas.microsoft.com/office/powerpoint/2010/main" val="208622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Thomson</a:t>
            </a:r>
            <a:r>
              <a:rPr lang="en-GB" baseline="0" dirty="0" smtClean="0"/>
              <a:t> also lost his mother at age 6 and had gone to </a:t>
            </a:r>
            <a:r>
              <a:rPr lang="en-GB" baseline="0" dirty="0" err="1" smtClean="0"/>
              <a:t>Peterhouse</a:t>
            </a:r>
            <a:r>
              <a:rPr lang="en-GB" baseline="0" dirty="0" smtClean="0"/>
              <a:t>, Cambridge. In the 1850s he had been involved with trying to lay the first transatlantic telegraph cables, which finally succeeded in 1866, when he became knighted.</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43</a:t>
            </a:fld>
            <a:endParaRPr lang="en-GB"/>
          </a:p>
        </p:txBody>
      </p:sp>
    </p:spTree>
    <p:extLst>
      <p:ext uri="{BB962C8B-B14F-4D97-AF65-F5344CB8AC3E}">
        <p14:creationId xmlns:p14="http://schemas.microsoft.com/office/powerpoint/2010/main" val="175113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smoke was produced by a strong solution of ammonia placed in a dish containing</a:t>
            </a:r>
            <a:r>
              <a:rPr lang="en-GB" baseline="0" dirty="0" smtClean="0"/>
              <a:t> common salt and sulphuric acid. It made particles of ammonium chloride.</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47</a:t>
            </a:fld>
            <a:endParaRPr lang="en-GB"/>
          </a:p>
        </p:txBody>
      </p:sp>
    </p:spTree>
    <p:extLst>
      <p:ext uri="{BB962C8B-B14F-4D97-AF65-F5344CB8AC3E}">
        <p14:creationId xmlns:p14="http://schemas.microsoft.com/office/powerpoint/2010/main" val="276287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would</a:t>
            </a:r>
            <a:r>
              <a:rPr lang="en-GB" baseline="0" dirty="0" smtClean="0"/>
              <a:t> emerge violent and wobbly, quickly stabilising. Elliptical rings quickly became circular.</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49</a:t>
            </a:fld>
            <a:endParaRPr lang="en-GB"/>
          </a:p>
        </p:txBody>
      </p:sp>
    </p:spTree>
    <p:extLst>
      <p:ext uri="{BB962C8B-B14F-4D97-AF65-F5344CB8AC3E}">
        <p14:creationId xmlns:p14="http://schemas.microsoft.com/office/powerpoint/2010/main" val="14250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 had wanted to</a:t>
            </a:r>
            <a:r>
              <a:rPr lang="en-GB" baseline="0" dirty="0" smtClean="0"/>
              <a:t> apply vortex theory to electricity. He was also thinking about the emission lines, and that the knots/links in question are going to have to be very complicated…</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57</a:t>
            </a:fld>
            <a:endParaRPr lang="en-GB"/>
          </a:p>
        </p:txBody>
      </p:sp>
    </p:spTree>
    <p:extLst>
      <p:ext uri="{BB962C8B-B14F-4D97-AF65-F5344CB8AC3E}">
        <p14:creationId xmlns:p14="http://schemas.microsoft.com/office/powerpoint/2010/main" val="3089410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Narrowed it down from 579 to 8 distinct knots.</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76</a:t>
            </a:fld>
            <a:endParaRPr lang="en-GB"/>
          </a:p>
        </p:txBody>
      </p:sp>
    </p:spTree>
    <p:extLst>
      <p:ext uri="{BB962C8B-B14F-4D97-AF65-F5344CB8AC3E}">
        <p14:creationId xmlns:p14="http://schemas.microsoft.com/office/powerpoint/2010/main" val="344937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smtClean="0">
                <a:solidFill>
                  <a:schemeClr val="tx1"/>
                </a:solidFill>
                <a:effectLst/>
                <a:latin typeface="+mn-lt"/>
                <a:ea typeface="+mn-ea"/>
                <a:cs typeface="+mn-cs"/>
              </a:rPr>
              <a:t>For 9 crossings, there were 43,387 different possible knots, initially.</a:t>
            </a:r>
            <a:endParaRPr lang="en-GB" i="0" dirty="0"/>
          </a:p>
        </p:txBody>
      </p:sp>
      <p:sp>
        <p:nvSpPr>
          <p:cNvPr id="4" name="Slide Number Placeholder 3"/>
          <p:cNvSpPr>
            <a:spLocks noGrp="1"/>
          </p:cNvSpPr>
          <p:nvPr>
            <p:ph type="sldNum" sz="quarter" idx="10"/>
          </p:nvPr>
        </p:nvSpPr>
        <p:spPr/>
        <p:txBody>
          <a:bodyPr/>
          <a:lstStyle/>
          <a:p>
            <a:fld id="{D65669DB-C6D7-4630-9361-FFB0DBE50B1A}" type="slidenum">
              <a:rPr lang="en-GB" smtClean="0"/>
              <a:t>78</a:t>
            </a:fld>
            <a:endParaRPr lang="en-GB"/>
          </a:p>
        </p:txBody>
      </p:sp>
    </p:spTree>
    <p:extLst>
      <p:ext uri="{BB962C8B-B14F-4D97-AF65-F5344CB8AC3E}">
        <p14:creationId xmlns:p14="http://schemas.microsoft.com/office/powerpoint/2010/main" val="19800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Darwin</a:t>
            </a:r>
            <a:r>
              <a:rPr lang="en-GB" baseline="0" dirty="0" smtClean="0"/>
              <a:t> published Origin of Species in 1859.</a:t>
            </a:r>
            <a:endParaRPr lang="en-GB" dirty="0" smtClean="0"/>
          </a:p>
        </p:txBody>
      </p:sp>
      <p:sp>
        <p:nvSpPr>
          <p:cNvPr id="4" name="Slide Number Placeholder 3"/>
          <p:cNvSpPr>
            <a:spLocks noGrp="1"/>
          </p:cNvSpPr>
          <p:nvPr>
            <p:ph type="sldNum" sz="quarter" idx="10"/>
          </p:nvPr>
        </p:nvSpPr>
        <p:spPr/>
        <p:txBody>
          <a:bodyPr/>
          <a:lstStyle/>
          <a:p>
            <a:fld id="{D65669DB-C6D7-4630-9361-FFB0DBE50B1A}" type="slidenum">
              <a:rPr lang="en-GB" smtClean="0"/>
              <a:t>26</a:t>
            </a:fld>
            <a:endParaRPr lang="en-GB"/>
          </a:p>
        </p:txBody>
      </p:sp>
    </p:spTree>
    <p:extLst>
      <p:ext uri="{BB962C8B-B14F-4D97-AF65-F5344CB8AC3E}">
        <p14:creationId xmlns:p14="http://schemas.microsoft.com/office/powerpoint/2010/main" val="771762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Aether</a:t>
            </a:r>
            <a:r>
              <a:rPr lang="en-GB" baseline="0" dirty="0" smtClean="0"/>
              <a:t> disproved by Michelson-Morley experiment in 1887.</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80</a:t>
            </a:fld>
            <a:endParaRPr lang="en-GB"/>
          </a:p>
        </p:txBody>
      </p:sp>
    </p:spTree>
    <p:extLst>
      <p:ext uri="{BB962C8B-B14F-4D97-AF65-F5344CB8AC3E}">
        <p14:creationId xmlns:p14="http://schemas.microsoft.com/office/powerpoint/2010/main" val="55586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85</a:t>
            </a:fld>
            <a:endParaRPr lang="en-GB"/>
          </a:p>
        </p:txBody>
      </p:sp>
    </p:spTree>
    <p:extLst>
      <p:ext uri="{BB962C8B-B14F-4D97-AF65-F5344CB8AC3E}">
        <p14:creationId xmlns:p14="http://schemas.microsoft.com/office/powerpoint/2010/main" val="292490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Keith medal only awarded</a:t>
            </a:r>
            <a:r>
              <a:rPr lang="en-GB" baseline="0" dirty="0" smtClean="0"/>
              <a:t> every 8 years in maths. Few have won it twice.</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98</a:t>
            </a:fld>
            <a:endParaRPr lang="en-GB"/>
          </a:p>
        </p:txBody>
      </p:sp>
    </p:spTree>
    <p:extLst>
      <p:ext uri="{BB962C8B-B14F-4D97-AF65-F5344CB8AC3E}">
        <p14:creationId xmlns:p14="http://schemas.microsoft.com/office/powerpoint/2010/main" val="193972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Tait always stuck</a:t>
            </a:r>
            <a:r>
              <a:rPr lang="en-GB" baseline="0" dirty="0" smtClean="0"/>
              <a:t> up for his friends, even if they were in the wrong – as Kelvin frequently was.</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99</a:t>
            </a:fld>
            <a:endParaRPr lang="en-GB"/>
          </a:p>
        </p:txBody>
      </p:sp>
    </p:spTree>
    <p:extLst>
      <p:ext uri="{BB962C8B-B14F-4D97-AF65-F5344CB8AC3E}">
        <p14:creationId xmlns:p14="http://schemas.microsoft.com/office/powerpoint/2010/main" val="293379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aether</a:t>
            </a:r>
            <a:r>
              <a:rPr lang="en-GB" baseline="0" dirty="0" smtClean="0"/>
              <a:t> was a continuous medium, so how did it produce solid hard discrete atoms? If atoms were like balls, how did it account for the variety of matter?</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27</a:t>
            </a:fld>
            <a:endParaRPr lang="en-GB"/>
          </a:p>
        </p:txBody>
      </p:sp>
    </p:spTree>
    <p:extLst>
      <p:ext uri="{BB962C8B-B14F-4D97-AF65-F5344CB8AC3E}">
        <p14:creationId xmlns:p14="http://schemas.microsoft.com/office/powerpoint/2010/main" val="39367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Tait in </a:t>
            </a:r>
            <a:r>
              <a:rPr lang="en-GB" dirty="0" err="1" smtClean="0"/>
              <a:t>Dalkeith</a:t>
            </a:r>
            <a:r>
              <a:rPr lang="en-GB" dirty="0" smtClean="0"/>
              <a:t> (15 miles south of</a:t>
            </a:r>
            <a:r>
              <a:rPr lang="en-GB" baseline="0" dirty="0" smtClean="0"/>
              <a:t> Edinburgh)</a:t>
            </a:r>
            <a:r>
              <a:rPr lang="en-GB" dirty="0" smtClean="0"/>
              <a:t> and Maxwell in Edinburgh, 1831. Tait older by 2 months.</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30</a:t>
            </a:fld>
            <a:endParaRPr lang="en-GB"/>
          </a:p>
        </p:txBody>
      </p:sp>
    </p:spTree>
    <p:extLst>
      <p:ext uri="{BB962C8B-B14F-4D97-AF65-F5344CB8AC3E}">
        <p14:creationId xmlns:p14="http://schemas.microsoft.com/office/powerpoint/2010/main" val="310168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Tait</a:t>
            </a:r>
            <a:r>
              <a:rPr lang="en-GB" baseline="0" dirty="0" smtClean="0"/>
              <a:t> loses his father, age 6, and is educated by his uncle. Maxwell loses his mother, age 8, who had been </a:t>
            </a:r>
            <a:r>
              <a:rPr lang="en-GB" baseline="0" dirty="0" err="1" smtClean="0"/>
              <a:t>homeschooling</a:t>
            </a:r>
            <a:r>
              <a:rPr lang="en-GB" baseline="0" dirty="0" smtClean="0"/>
              <a:t> him, so is educated by his father and aunt.</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31</a:t>
            </a:fld>
            <a:endParaRPr lang="en-GB"/>
          </a:p>
        </p:txBody>
      </p:sp>
    </p:spTree>
    <p:extLst>
      <p:ext uri="{BB962C8B-B14F-4D97-AF65-F5344CB8AC3E}">
        <p14:creationId xmlns:p14="http://schemas.microsoft.com/office/powerpoint/2010/main" val="76740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Maxwell is only</a:t>
            </a:r>
            <a:r>
              <a:rPr lang="en-GB" baseline="0" dirty="0" smtClean="0"/>
              <a:t> in the year above because Tait’s year was full. Finds it difficult to adjust to school.</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32</a:t>
            </a:fld>
            <a:endParaRPr lang="en-GB"/>
          </a:p>
        </p:txBody>
      </p:sp>
    </p:spTree>
    <p:extLst>
      <p:ext uri="{BB962C8B-B14F-4D97-AF65-F5344CB8AC3E}">
        <p14:creationId xmlns:p14="http://schemas.microsoft.com/office/powerpoint/2010/main" val="72574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Tait enters himself for the</a:t>
            </a:r>
            <a:r>
              <a:rPr lang="en-GB" baseline="0" dirty="0" smtClean="0"/>
              <a:t> top classes, although it should take 3 years to move up!</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33</a:t>
            </a:fld>
            <a:endParaRPr lang="en-GB"/>
          </a:p>
        </p:txBody>
      </p:sp>
    </p:spTree>
    <p:extLst>
      <p:ext uri="{BB962C8B-B14F-4D97-AF65-F5344CB8AC3E}">
        <p14:creationId xmlns:p14="http://schemas.microsoft.com/office/powerpoint/2010/main" val="403380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bettered in 1936 by a 19 year &amp; 9 months old man. Maxwell is second</a:t>
            </a:r>
            <a:r>
              <a:rPr lang="en-GB" baseline="0" dirty="0" smtClean="0"/>
              <a:t> wrangler.</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35</a:t>
            </a:fld>
            <a:endParaRPr lang="en-GB"/>
          </a:p>
        </p:txBody>
      </p:sp>
    </p:spTree>
    <p:extLst>
      <p:ext uri="{BB962C8B-B14F-4D97-AF65-F5344CB8AC3E}">
        <p14:creationId xmlns:p14="http://schemas.microsoft.com/office/powerpoint/2010/main" val="366123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accepting a student whom his mentor Hopkins</a:t>
            </a:r>
            <a:r>
              <a:rPr lang="en-GB" baseline="0" dirty="0" smtClean="0"/>
              <a:t> claimed to be failing, and getting him better results than any of Hopkins’ students. However, he hated the idea of teaching students to pass exams instead of learning, and when in Edinburgh tried to avoid the same system being used.</a:t>
            </a:r>
            <a:endParaRPr lang="en-GB" dirty="0"/>
          </a:p>
        </p:txBody>
      </p:sp>
      <p:sp>
        <p:nvSpPr>
          <p:cNvPr id="4" name="Slide Number Placeholder 3"/>
          <p:cNvSpPr>
            <a:spLocks noGrp="1"/>
          </p:cNvSpPr>
          <p:nvPr>
            <p:ph type="sldNum" sz="quarter" idx="10"/>
          </p:nvPr>
        </p:nvSpPr>
        <p:spPr/>
        <p:txBody>
          <a:bodyPr/>
          <a:lstStyle/>
          <a:p>
            <a:fld id="{D65669DB-C6D7-4630-9361-FFB0DBE50B1A}" type="slidenum">
              <a:rPr lang="en-GB" smtClean="0"/>
              <a:t>36</a:t>
            </a:fld>
            <a:endParaRPr lang="en-GB"/>
          </a:p>
        </p:txBody>
      </p:sp>
    </p:spTree>
    <p:extLst>
      <p:ext uri="{BB962C8B-B14F-4D97-AF65-F5344CB8AC3E}">
        <p14:creationId xmlns:p14="http://schemas.microsoft.com/office/powerpoint/2010/main" val="142535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860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492896"/>
            <a:ext cx="7043208" cy="1523494"/>
          </a:xfrm>
        </p:spPr>
        <p:txBody>
          <a:bodyPr anchor="ctr" anchorCtr="0">
            <a:noAutofit/>
          </a:bodyPr>
          <a:lstStyle>
            <a:lvl1pPr>
              <a:lnSpc>
                <a:spcPct val="90000"/>
              </a:lnSpc>
              <a:defRPr sz="4800">
                <a:solidFill>
                  <a:schemeClr val="accent6">
                    <a:lumMod val="50000"/>
                  </a:schemeClr>
                </a:solidFill>
                <a:effectLst/>
                <a:latin typeface="Goudy Old Style" pitchFamily="18" charset="0"/>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50" dirty="0" smtClean="0">
          <a:ln w="3175">
            <a:noFill/>
          </a:ln>
          <a:solidFill>
            <a:schemeClr val="accent6">
              <a:lumMod val="20000"/>
              <a:lumOff val="80000"/>
            </a:schemeClr>
          </a:solidFill>
          <a:effectLst>
            <a:outerShdw blurRad="38100" dist="38100" dir="2700000" algn="tl">
              <a:srgbClr val="000000">
                <a:alpha val="43137"/>
              </a:srgbClr>
            </a:outerShdw>
          </a:effectLst>
          <a:latin typeface="Brioso Pro Disp" pitchFamily="66" charset="0"/>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Brioso Pro Capt" pitchFamily="66" charset="0"/>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Brioso Pro Capt" pitchFamily="66" charset="0"/>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Brioso Pro Capt" pitchFamily="66" charset="0"/>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Brioso Pro Capt" pitchFamily="66" charset="0"/>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Brioso Pro Capt" pitchFamily="66"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rgbClr val="022B3B"/>
            </a:gs>
            <a:gs pos="54000">
              <a:srgbClr val="000000"/>
            </a:gs>
            <a:gs pos="100000">
              <a:schemeClr val="accent3">
                <a:lumMod val="45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3" cstate="screen">
            <a:extLst>
              <a:ext uri="{28A0092B-C50C-407E-A947-70E740481C1C}">
                <a14:useLocalDpi xmlns:a14="http://schemas.microsoft.com/office/drawing/2010/main"/>
              </a:ext>
            </a:extLst>
          </a:blip>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8"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8.png"/></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9000">
              <a:srgbClr val="02212D"/>
            </a:gs>
            <a:gs pos="54000">
              <a:srgbClr val="000000"/>
            </a:gs>
            <a:gs pos="100000">
              <a:schemeClr val="accent3">
                <a:lumMod val="5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36812"/>
            <a:ext cx="7772400" cy="1620180"/>
          </a:xfrm>
        </p:spPr>
        <p:txBody>
          <a:bodyPr>
            <a:noAutofit/>
          </a:bodyPr>
          <a:lstStyle/>
          <a:p>
            <a:pPr algn="ctr">
              <a:lnSpc>
                <a:spcPct val="150000"/>
              </a:lnSpc>
            </a:pPr>
            <a:r>
              <a:rPr lang="en-GB" sz="4800" b="1" dirty="0" smtClean="0">
                <a:gradFill>
                  <a:gsLst>
                    <a:gs pos="0">
                      <a:schemeClr val="accent6">
                        <a:lumMod val="60000"/>
                        <a:lumOff val="40000"/>
                      </a:schemeClr>
                    </a:gs>
                    <a:gs pos="100000">
                      <a:schemeClr val="accent6">
                        <a:lumMod val="60000"/>
                        <a:lumOff val="40000"/>
                        <a:tint val="23500"/>
                        <a:satMod val="160000"/>
                      </a:schemeClr>
                    </a:gs>
                  </a:gsLst>
                  <a:lin ang="5400000" scaled="1"/>
                </a:gradFill>
                <a:latin typeface="Trajan" pitchFamily="18" charset="0"/>
              </a:rPr>
              <a:t>Peter Guthrie Tait</a:t>
            </a:r>
            <a:endParaRPr lang="en-GB" sz="6000" dirty="0">
              <a:gradFill>
                <a:gsLst>
                  <a:gs pos="0">
                    <a:schemeClr val="accent6">
                      <a:lumMod val="60000"/>
                      <a:lumOff val="40000"/>
                    </a:schemeClr>
                  </a:gs>
                  <a:gs pos="100000">
                    <a:schemeClr val="accent6">
                      <a:lumMod val="60000"/>
                      <a:lumOff val="40000"/>
                      <a:tint val="23500"/>
                      <a:satMod val="160000"/>
                    </a:schemeClr>
                  </a:gs>
                </a:gsLst>
                <a:lin ang="5400000" scaled="1"/>
              </a:gradFill>
              <a:latin typeface="Trajan" pitchFamily="18" charset="0"/>
            </a:endParaRPr>
          </a:p>
        </p:txBody>
      </p:sp>
      <p:sp>
        <p:nvSpPr>
          <p:cNvPr id="4" name="Subtitle 3"/>
          <p:cNvSpPr>
            <a:spLocks noGrp="1"/>
          </p:cNvSpPr>
          <p:nvPr>
            <p:ph type="subTitle" idx="1"/>
          </p:nvPr>
        </p:nvSpPr>
        <p:spPr>
          <a:xfrm>
            <a:off x="683568" y="4263479"/>
            <a:ext cx="7681913" cy="461665"/>
          </a:xfrm>
        </p:spPr>
        <p:txBody>
          <a:bodyPr/>
          <a:lstStyle/>
          <a:p>
            <a:pPr algn="ctr"/>
            <a:r>
              <a:rPr lang="en-GB" sz="4000" dirty="0" smtClean="0">
                <a:solidFill>
                  <a:schemeClr val="accent6">
                    <a:lumMod val="40000"/>
                    <a:lumOff val="60000"/>
                  </a:schemeClr>
                </a:solidFill>
                <a:latin typeface="Goudy Old Style" pitchFamily="18" charset="0"/>
              </a:rPr>
              <a:t>A Knot’s Tale</a:t>
            </a:r>
            <a:endParaRPr lang="en-GB" sz="4000" dirty="0">
              <a:solidFill>
                <a:schemeClr val="accent6">
                  <a:lumMod val="40000"/>
                  <a:lumOff val="60000"/>
                </a:schemeClr>
              </a:solidFill>
              <a:latin typeface="Goudy Old Style" pitchFamily="18" charset="0"/>
            </a:endParaRPr>
          </a:p>
        </p:txBody>
      </p:sp>
      <p:sp>
        <p:nvSpPr>
          <p:cNvPr id="8" name="AutoShape 2" descr="http://www.tandastamps.com/shop/images/d320c-celtic-knot-corner-sm.gif"/>
          <p:cNvSpPr>
            <a:spLocks noChangeAspect="1" noChangeArrowheads="1"/>
          </p:cNvSpPr>
          <p:nvPr/>
        </p:nvSpPr>
        <p:spPr bwMode="auto">
          <a:xfrm>
            <a:off x="155575" y="-685800"/>
            <a:ext cx="142875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5" descr="http://www.clker.com/cliparts/0/Y/p/y/t/O/celtic-knot-vine-red-hi.png"/>
          <p:cNvSpPr>
            <a:spLocks noChangeAspect="1" noChangeArrowheads="1"/>
          </p:cNvSpPr>
          <p:nvPr/>
        </p:nvSpPr>
        <p:spPr bwMode="auto">
          <a:xfrm>
            <a:off x="155575" y="-2446338"/>
            <a:ext cx="5448300" cy="5105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49595775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sz="4400" cap="small" dirty="0" smtClean="0">
                <a:latin typeface="Trajan" pitchFamily="18" charset="0"/>
              </a:rPr>
              <a:t>A new era of mathematics</a:t>
            </a:r>
            <a:endParaRPr lang="en-GB" sz="4400" cap="small" dirty="0">
              <a:latin typeface="Trajan" pitchFamily="18" charset="0"/>
            </a:endParaRPr>
          </a:p>
        </p:txBody>
      </p:sp>
      <p:sp>
        <p:nvSpPr>
          <p:cNvPr id="2" name="TextBox 1"/>
          <p:cNvSpPr txBox="1"/>
          <p:nvPr/>
        </p:nvSpPr>
        <p:spPr>
          <a:xfrm>
            <a:off x="1115616" y="1412776"/>
            <a:ext cx="1728192" cy="646331"/>
          </a:xfrm>
          <a:prstGeom prst="rect">
            <a:avLst/>
          </a:prstGeom>
          <a:noFill/>
        </p:spPr>
        <p:txBody>
          <a:bodyPr wrap="square" rtlCol="0">
            <a:spAutoFit/>
            <a:scene3d>
              <a:camera prst="orthographicFront"/>
              <a:lightRig rig="threePt" dir="t"/>
            </a:scene3d>
            <a:sp3d extrusionH="57150">
              <a:bevelT h="25400" prst="softRound"/>
            </a:sp3d>
          </a:bodyPr>
          <a:lstStyle/>
          <a:p>
            <a:r>
              <a:rPr lang="en-GB" sz="3600" dirty="0" smtClean="0">
                <a:solidFill>
                  <a:schemeClr val="accent5">
                    <a:lumMod val="40000"/>
                    <a:lumOff val="60000"/>
                  </a:schemeClr>
                </a:solidFill>
                <a:latin typeface="Vivaldi" pitchFamily="66" charset="0"/>
              </a:rPr>
              <a:t>“inversion”</a:t>
            </a:r>
            <a:endParaRPr lang="en-GB" sz="3600" dirty="0">
              <a:solidFill>
                <a:schemeClr val="accent5">
                  <a:lumMod val="40000"/>
                  <a:lumOff val="60000"/>
                </a:schemeClr>
              </a:solidFill>
              <a:latin typeface="Vivaldi" pitchFamily="66" charset="0"/>
            </a:endParaRPr>
          </a:p>
        </p:txBody>
      </p:sp>
      <p:sp>
        <p:nvSpPr>
          <p:cNvPr id="5" name="TextBox 4"/>
          <p:cNvSpPr txBox="1"/>
          <p:nvPr/>
        </p:nvSpPr>
        <p:spPr>
          <a:xfrm>
            <a:off x="1259632" y="4984685"/>
            <a:ext cx="3629203" cy="646331"/>
          </a:xfrm>
          <a:prstGeom prst="rect">
            <a:avLst/>
          </a:prstGeom>
          <a:noFill/>
        </p:spPr>
        <p:txBody>
          <a:bodyPr wrap="square" rtlCol="0">
            <a:spAutoFit/>
            <a:scene3d>
              <a:camera prst="orthographicFront"/>
              <a:lightRig rig="threePt" dir="t"/>
            </a:scene3d>
            <a:sp3d extrusionH="57150">
              <a:bevelT h="25400" prst="softRound"/>
            </a:sp3d>
          </a:bodyPr>
          <a:lstStyle/>
          <a:p>
            <a:r>
              <a:rPr lang="en-GB" sz="3600" dirty="0" smtClean="0">
                <a:solidFill>
                  <a:schemeClr val="accent5">
                    <a:lumMod val="40000"/>
                    <a:lumOff val="60000"/>
                  </a:schemeClr>
                </a:solidFill>
                <a:latin typeface="Vivaldi" pitchFamily="66" charset="0"/>
              </a:rPr>
              <a:t>“screwing of all kinds”</a:t>
            </a:r>
            <a:endParaRPr lang="en-GB" sz="3600" dirty="0">
              <a:solidFill>
                <a:schemeClr val="accent5">
                  <a:lumMod val="40000"/>
                  <a:lumOff val="60000"/>
                </a:schemeClr>
              </a:solidFill>
              <a:latin typeface="Vivaldi" pitchFamily="66" charset="0"/>
            </a:endParaRPr>
          </a:p>
        </p:txBody>
      </p:sp>
      <p:sp>
        <p:nvSpPr>
          <p:cNvPr id="6" name="TextBox 5"/>
          <p:cNvSpPr txBox="1"/>
          <p:nvPr/>
        </p:nvSpPr>
        <p:spPr>
          <a:xfrm>
            <a:off x="6372200" y="4338354"/>
            <a:ext cx="1997482" cy="646331"/>
          </a:xfrm>
          <a:prstGeom prst="rect">
            <a:avLst/>
          </a:prstGeom>
          <a:noFill/>
        </p:spPr>
        <p:txBody>
          <a:bodyPr wrap="square" rtlCol="0">
            <a:spAutoFit/>
            <a:scene3d>
              <a:camera prst="orthographicFront"/>
              <a:lightRig rig="threePt" dir="t"/>
            </a:scene3d>
            <a:sp3d extrusionH="57150">
              <a:bevelT h="25400" prst="softRound"/>
            </a:sp3d>
          </a:bodyPr>
          <a:lstStyle/>
          <a:p>
            <a:r>
              <a:rPr lang="en-GB" sz="3600" dirty="0" smtClean="0">
                <a:latin typeface="Vivaldi" pitchFamily="66" charset="0"/>
              </a:rPr>
              <a:t>“</a:t>
            </a:r>
            <a:r>
              <a:rPr lang="en-GB" sz="3600" dirty="0" smtClean="0">
                <a:solidFill>
                  <a:schemeClr val="accent5">
                    <a:lumMod val="40000"/>
                    <a:lumOff val="60000"/>
                  </a:schemeClr>
                </a:solidFill>
                <a:latin typeface="Vivaldi" pitchFamily="66" charset="0"/>
              </a:rPr>
              <a:t>perversion”</a:t>
            </a:r>
            <a:endParaRPr lang="en-GB" sz="3600" dirty="0">
              <a:solidFill>
                <a:schemeClr val="accent5">
                  <a:lumMod val="40000"/>
                  <a:lumOff val="60000"/>
                </a:schemeClr>
              </a:solidFill>
              <a:latin typeface="Vivaldi" pitchFamily="66" charset="0"/>
            </a:endParaRPr>
          </a:p>
        </p:txBody>
      </p:sp>
    </p:spTree>
    <p:extLst>
      <p:ext uri="{BB962C8B-B14F-4D97-AF65-F5344CB8AC3E}">
        <p14:creationId xmlns:p14="http://schemas.microsoft.com/office/powerpoint/2010/main" val="268052241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750" fill="hold"/>
                                        <p:tgtEl>
                                          <p:spTgt spid="4"/>
                                        </p:tgtEl>
                                      </p:cBhvr>
                                      <p:by x="120000" y="120000"/>
                                    </p:animScale>
                                  </p:childTnLst>
                                </p:cTn>
                              </p:par>
                              <p:par>
                                <p:cTn id="10" presetID="10" presetClass="entr" presetSubtype="0"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par>
                                <p:cTn id="16" presetID="10" presetClass="exit" presetSubtype="0" fill="hold" grpId="1" nodeType="withEffect">
                                  <p:stCondLst>
                                    <p:cond delay="225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par>
                                <p:cTn id="19" presetID="10" presetClass="entr" presetSubtype="0" fill="hold" grpId="0" nodeType="withEffect">
                                  <p:stCondLst>
                                    <p:cond delay="225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250"/>
                                        <p:tgtEl>
                                          <p:spTgt spid="5"/>
                                        </p:tgtEl>
                                      </p:cBhvr>
                                    </p:animEffect>
                                  </p:childTnLst>
                                </p:cTn>
                              </p:par>
                              <p:par>
                                <p:cTn id="22" presetID="10" presetClass="exit" presetSubtype="0" fill="hold" grpId="1" nodeType="withEffect">
                                  <p:stCondLst>
                                    <p:cond delay="3000"/>
                                  </p:stCondLst>
                                  <p:childTnLst>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par>
                                <p:cTn id="25" presetID="10" presetClass="exit" presetSubtype="0" fill="hold" grpId="1" nodeType="withEffect">
                                  <p:stCondLst>
                                    <p:cond delay="350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p:bldP spid="2" grpId="1"/>
      <p:bldP spid="5" grpId="0"/>
      <p:bldP spid="5" grpId="1"/>
      <p:bldP spid="6" grpId="0"/>
      <p:bldP spid="6"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52736"/>
            <a:ext cx="4392488" cy="4680520"/>
          </a:xfrm>
        </p:spPr>
        <p:txBody>
          <a:bodyPr/>
          <a:lstStyle/>
          <a:p>
            <a:pPr algn="ctr"/>
            <a:r>
              <a:rPr lang="en-GB" dirty="0" smtClean="0"/>
              <a:t>Tait resigned his Chair in March 1901 at the age of 70, having taught over 9000 pupils the ‘</a:t>
            </a:r>
            <a:r>
              <a:rPr lang="en-GB" dirty="0" smtClean="0">
                <a:solidFill>
                  <a:schemeClr val="accent2">
                    <a:lumMod val="50000"/>
                  </a:schemeClr>
                </a:solidFill>
              </a:rPr>
              <a:t>great truths</a:t>
            </a:r>
            <a:r>
              <a:rPr lang="en-GB" dirty="0" smtClean="0"/>
              <a:t>’ of science.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268760"/>
            <a:ext cx="3175384" cy="4233845"/>
          </a:xfrm>
          <a:prstGeom prst="rect">
            <a:avLst/>
          </a:prstGeom>
        </p:spPr>
      </p:pic>
    </p:spTree>
    <p:extLst>
      <p:ext uri="{BB962C8B-B14F-4D97-AF65-F5344CB8AC3E}">
        <p14:creationId xmlns:p14="http://schemas.microsoft.com/office/powerpoint/2010/main" val="2252558261"/>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96752"/>
            <a:ext cx="7043208" cy="2376264"/>
          </a:xfrm>
        </p:spPr>
        <p:txBody>
          <a:bodyPr/>
          <a:lstStyle/>
          <a:p>
            <a:r>
              <a:rPr lang="en-GB" dirty="0" smtClean="0"/>
              <a:t>On 4 July 1901, </a:t>
            </a:r>
            <a:r>
              <a:rPr lang="en-GB" dirty="0" smtClean="0"/>
              <a:t>Peter Guthrie Tait passed </a:t>
            </a:r>
            <a:r>
              <a:rPr lang="en-GB" dirty="0" smtClean="0"/>
              <a:t>peacefully away.</a:t>
            </a:r>
            <a:endParaRPr lang="en-GB" dirty="0"/>
          </a:p>
        </p:txBody>
      </p:sp>
      <p:sp>
        <p:nvSpPr>
          <p:cNvPr id="3" name="Title 1"/>
          <p:cNvSpPr txBox="1">
            <a:spLocks/>
          </p:cNvSpPr>
          <p:nvPr/>
        </p:nvSpPr>
        <p:spPr>
          <a:xfrm>
            <a:off x="1043608" y="4209762"/>
            <a:ext cx="7043208"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Brioso Pro Regular" pitchFamily="66" charset="0"/>
                <a:ea typeface="+mn-ea"/>
                <a:cs typeface="Arial" charset="0"/>
              </a:defRPr>
            </a:lvl1pPr>
          </a:lstStyle>
          <a:p>
            <a:r>
              <a:rPr lang="en-GB" dirty="0" smtClean="0">
                <a:latin typeface="Goudy Old Style" pitchFamily="18" charset="0"/>
              </a:rPr>
              <a:t>Many people wrote heartfelt obituary notices.</a:t>
            </a:r>
            <a:endParaRPr lang="en-GB" dirty="0">
              <a:latin typeface="Goudy Old Style" pitchFamily="18" charset="0"/>
            </a:endParaRPr>
          </a:p>
        </p:txBody>
      </p:sp>
    </p:spTree>
    <p:extLst>
      <p:ext uri="{BB962C8B-B14F-4D97-AF65-F5344CB8AC3E}">
        <p14:creationId xmlns:p14="http://schemas.microsoft.com/office/powerpoint/2010/main" val="228687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492896"/>
            <a:ext cx="7043208" cy="2736304"/>
          </a:xfrm>
        </p:spPr>
        <p:txBody>
          <a:bodyPr/>
          <a:lstStyle/>
          <a:p>
            <a:r>
              <a:rPr lang="en-GB" dirty="0">
                <a:solidFill>
                  <a:schemeClr val="accent2">
                    <a:lumMod val="50000"/>
                  </a:schemeClr>
                </a:solidFill>
                <a:latin typeface="Monotype Corsiva" pitchFamily="66" charset="0"/>
              </a:rPr>
              <a:t>“In his loveable simplicity and warmth of heart one sometimes forgot his great gifts of intellect.” </a:t>
            </a:r>
            <a:r>
              <a:rPr lang="en-GB" dirty="0" smtClean="0">
                <a:solidFill>
                  <a:schemeClr val="accent2">
                    <a:lumMod val="50000"/>
                  </a:schemeClr>
                </a:solidFill>
                <a:latin typeface="Monotype Corsiva" pitchFamily="66" charset="0"/>
              </a:rPr>
              <a:t> </a:t>
            </a:r>
            <a:r>
              <a:rPr lang="en-GB" dirty="0" smtClean="0"/>
              <a:t>Former colleague</a:t>
            </a:r>
            <a:endParaRPr lang="en-GB" dirty="0"/>
          </a:p>
        </p:txBody>
      </p:sp>
    </p:spTree>
    <p:extLst>
      <p:ext uri="{BB962C8B-B14F-4D97-AF65-F5344CB8AC3E}">
        <p14:creationId xmlns:p14="http://schemas.microsoft.com/office/powerpoint/2010/main" val="4185008549"/>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628800"/>
            <a:ext cx="7043208" cy="4104456"/>
          </a:xfrm>
        </p:spPr>
        <p:txBody>
          <a:bodyPr/>
          <a:lstStyle/>
          <a:p>
            <a:r>
              <a:rPr lang="en-GB" dirty="0">
                <a:solidFill>
                  <a:schemeClr val="accent2">
                    <a:lumMod val="50000"/>
                  </a:schemeClr>
                </a:solidFill>
                <a:latin typeface="Monotype Corsiva" pitchFamily="66" charset="0"/>
              </a:rPr>
              <a:t>“</a:t>
            </a:r>
            <a:r>
              <a:rPr lang="en-GB" i="1" dirty="0">
                <a:solidFill>
                  <a:schemeClr val="accent2">
                    <a:lumMod val="50000"/>
                  </a:schemeClr>
                </a:solidFill>
                <a:latin typeface="Monotype Corsiva" pitchFamily="66" charset="0"/>
              </a:rPr>
              <a:t>There was, to the last, a delightful boyishness of heart such as is assuredly a precious thing to possess.”</a:t>
            </a:r>
            <a:r>
              <a:rPr lang="en-GB" dirty="0">
                <a:solidFill>
                  <a:schemeClr val="accent2">
                    <a:lumMod val="50000"/>
                  </a:schemeClr>
                </a:solidFill>
                <a:latin typeface="Monotype Corsiva" pitchFamily="66" charset="0"/>
              </a:rPr>
              <a:t> </a:t>
            </a:r>
            <a:r>
              <a:rPr lang="en-GB" dirty="0" smtClean="0">
                <a:solidFill>
                  <a:schemeClr val="accent2">
                    <a:lumMod val="50000"/>
                  </a:schemeClr>
                </a:solidFill>
                <a:latin typeface="Monotype Corsiva" pitchFamily="66" charset="0"/>
              </a:rPr>
              <a:t> </a:t>
            </a:r>
            <a:r>
              <a:rPr lang="en-GB" dirty="0" smtClean="0"/>
              <a:t>Edinburgh </a:t>
            </a:r>
            <a:r>
              <a:rPr lang="en-GB" dirty="0"/>
              <a:t>University Student magazine</a:t>
            </a:r>
            <a:br>
              <a:rPr lang="en-GB" dirty="0"/>
            </a:br>
            <a:endParaRPr lang="en-GB" dirty="0"/>
          </a:p>
        </p:txBody>
      </p:sp>
    </p:spTree>
    <p:extLst>
      <p:ext uri="{BB962C8B-B14F-4D97-AF65-F5344CB8AC3E}">
        <p14:creationId xmlns:p14="http://schemas.microsoft.com/office/powerpoint/2010/main" val="1290674965"/>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6163" t="10476" r="21883" b="20000"/>
          <a:stretch/>
        </p:blipFill>
        <p:spPr>
          <a:xfrm>
            <a:off x="5816015" y="677281"/>
            <a:ext cx="3004457" cy="4767943"/>
          </a:xfrm>
          <a:prstGeom prst="rect">
            <a:avLst/>
          </a:prstGeom>
        </p:spPr>
      </p:pic>
      <p:sp>
        <p:nvSpPr>
          <p:cNvPr id="2" name="Title 1"/>
          <p:cNvSpPr>
            <a:spLocks noGrp="1"/>
          </p:cNvSpPr>
          <p:nvPr>
            <p:ph type="ctrTitle"/>
          </p:nvPr>
        </p:nvSpPr>
        <p:spPr>
          <a:xfrm>
            <a:off x="611560" y="908719"/>
            <a:ext cx="5132447" cy="4752529"/>
          </a:xfrm>
        </p:spPr>
        <p:txBody>
          <a:bodyPr/>
          <a:lstStyle/>
          <a:p>
            <a:r>
              <a:rPr lang="en-GB" dirty="0" smtClean="0"/>
              <a:t>Tait was a great man, a great scientist, a great mathematician, and </a:t>
            </a:r>
            <a:r>
              <a:rPr lang="en-GB" dirty="0" smtClean="0"/>
              <a:t>a catalyst for some of the best scientists of his day.</a:t>
            </a:r>
            <a:endParaRPr lang="en-GB" dirty="0"/>
          </a:p>
        </p:txBody>
      </p:sp>
      <p:sp>
        <p:nvSpPr>
          <p:cNvPr id="5" name="TextBox 4"/>
          <p:cNvSpPr txBox="1"/>
          <p:nvPr/>
        </p:nvSpPr>
        <p:spPr>
          <a:xfrm>
            <a:off x="1259632" y="5539879"/>
            <a:ext cx="6696744" cy="769441"/>
          </a:xfrm>
          <a:prstGeom prst="rect">
            <a:avLst/>
          </a:prstGeom>
          <a:noFill/>
        </p:spPr>
        <p:txBody>
          <a:bodyPr wrap="square" rtlCol="0">
            <a:spAutoFit/>
          </a:bodyPr>
          <a:lstStyle/>
          <a:p>
            <a:r>
              <a:rPr lang="en-GB" sz="4400" b="1" dirty="0" smtClean="0">
                <a:solidFill>
                  <a:schemeClr val="accent2">
                    <a:lumMod val="50000"/>
                  </a:schemeClr>
                </a:solidFill>
                <a:latin typeface="Goudy Old Style" pitchFamily="18" charset="0"/>
              </a:rPr>
              <a:t>He should not be forgotten.</a:t>
            </a:r>
            <a:endParaRPr lang="en-GB" sz="4400" b="1" dirty="0">
              <a:solidFill>
                <a:schemeClr val="accent2">
                  <a:lumMod val="50000"/>
                </a:schemeClr>
              </a:solidFill>
              <a:latin typeface="Goudy Old Style" pitchFamily="18" charset="0"/>
            </a:endParaRPr>
          </a:p>
        </p:txBody>
      </p:sp>
    </p:spTree>
    <p:extLst>
      <p:ext uri="{BB962C8B-B14F-4D97-AF65-F5344CB8AC3E}">
        <p14:creationId xmlns:p14="http://schemas.microsoft.com/office/powerpoint/2010/main" val="1660128774"/>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6600" dirty="0" smtClean="0">
                <a:solidFill>
                  <a:schemeClr val="accent6">
                    <a:lumMod val="20000"/>
                    <a:lumOff val="80000"/>
                  </a:schemeClr>
                </a:solidFill>
              </a:rPr>
              <a:t>The End</a:t>
            </a:r>
            <a:endParaRPr lang="en-GB" sz="6600" dirty="0">
              <a:solidFill>
                <a:schemeClr val="accent6">
                  <a:lumMod val="20000"/>
                  <a:lumOff val="80000"/>
                </a:schemeClr>
              </a:solidFill>
            </a:endParaRPr>
          </a:p>
        </p:txBody>
      </p:sp>
      <p:pic>
        <p:nvPicPr>
          <p:cNvPr id="3" name="DarkKnightE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4005064"/>
            <a:ext cx="609600" cy="609600"/>
          </a:xfrm>
          <a:prstGeom prst="rect">
            <a:avLst/>
          </a:prstGeom>
        </p:spPr>
      </p:pic>
    </p:spTree>
    <p:extLst>
      <p:ext uri="{BB962C8B-B14F-4D97-AF65-F5344CB8AC3E}">
        <p14:creationId xmlns:p14="http://schemas.microsoft.com/office/powerpoint/2010/main" val="11166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4868716"/>
            <a:ext cx="7043208" cy="1523494"/>
          </a:xfrm>
        </p:spPr>
        <p:txBody>
          <a:bodyPr/>
          <a:lstStyle/>
          <a:p>
            <a:pPr algn="ctr"/>
            <a:r>
              <a:rPr lang="en-GB" sz="5400" dirty="0" smtClean="0">
                <a:solidFill>
                  <a:schemeClr val="accent3">
                    <a:lumMod val="75000"/>
                  </a:schemeClr>
                </a:solidFill>
                <a:latin typeface="+mj-lt"/>
              </a:rPr>
              <a:t>@</a:t>
            </a:r>
            <a:r>
              <a:rPr lang="en-GB" sz="5400" dirty="0" err="1" smtClean="0">
                <a:solidFill>
                  <a:schemeClr val="accent3">
                    <a:lumMod val="75000"/>
                  </a:schemeClr>
                </a:solidFill>
                <a:latin typeface="+mj-lt"/>
              </a:rPr>
              <a:t>haggismaths</a:t>
            </a:r>
            <a:endParaRPr lang="en-GB" sz="5400" dirty="0">
              <a:solidFill>
                <a:schemeClr val="accent3">
                  <a:lumMod val="75000"/>
                </a:schemeClr>
              </a:solidFill>
              <a:latin typeface="+mj-l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982" y="1340768"/>
            <a:ext cx="47625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49031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sz="4800" cap="small" dirty="0" smtClean="0">
                <a:latin typeface="Trajan" pitchFamily="18" charset="0"/>
              </a:rPr>
              <a:t>Produced on location in Edinburgh</a:t>
            </a:r>
            <a:endParaRPr lang="en-GB" sz="4800" cap="small" dirty="0">
              <a:latin typeface="Trajan" pitchFamily="18" charset="0"/>
            </a:endParaRPr>
          </a:p>
        </p:txBody>
      </p:sp>
    </p:spTree>
    <p:extLst>
      <p:ext uri="{BB962C8B-B14F-4D97-AF65-F5344CB8AC3E}">
        <p14:creationId xmlns:p14="http://schemas.microsoft.com/office/powerpoint/2010/main" val="227203338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20688"/>
            <a:ext cx="7681913" cy="1523495"/>
          </a:xfrm>
        </p:spPr>
        <p:txBody>
          <a:bodyPr anchor="ctr"/>
          <a:lstStyle/>
          <a:p>
            <a:pPr algn="ctr"/>
            <a:r>
              <a:rPr lang="en-GB" cap="small" dirty="0" smtClean="0">
                <a:latin typeface="Trajan" pitchFamily="18" charset="0"/>
              </a:rPr>
              <a:t>Starring…</a:t>
            </a:r>
            <a:endParaRPr lang="en-GB" cap="small" dirty="0">
              <a:latin typeface="Trajan" pitchFamily="18" charset="0"/>
            </a:endParaRPr>
          </a:p>
        </p:txBody>
      </p:sp>
      <p:sp>
        <p:nvSpPr>
          <p:cNvPr id="2" name="TextBox 1"/>
          <p:cNvSpPr txBox="1"/>
          <p:nvPr/>
        </p:nvSpPr>
        <p:spPr>
          <a:xfrm>
            <a:off x="4427984" y="2492896"/>
            <a:ext cx="4248472" cy="646331"/>
          </a:xfrm>
          <a:prstGeom prst="rect">
            <a:avLst/>
          </a:prstGeom>
          <a:noFill/>
        </p:spPr>
        <p:txBody>
          <a:bodyPr wrap="square" rtlCol="0">
            <a:spAutoFit/>
          </a:bodyPr>
          <a:lstStyle/>
          <a:p>
            <a:r>
              <a:rPr lang="en-GB" sz="3600" dirty="0" smtClean="0">
                <a:latin typeface="Goudy Old Style" pitchFamily="18" charset="0"/>
              </a:rPr>
              <a:t>Peter Guthrie Tait</a:t>
            </a:r>
            <a:endParaRPr lang="en-GB" sz="3600" dirty="0">
              <a:latin typeface="Goudy Old Style" pitchFamily="18" charset="0"/>
            </a:endParaRPr>
          </a:p>
        </p:txBody>
      </p:sp>
      <p:sp>
        <p:nvSpPr>
          <p:cNvPr id="3" name="TextBox 2"/>
          <p:cNvSpPr txBox="1"/>
          <p:nvPr/>
        </p:nvSpPr>
        <p:spPr>
          <a:xfrm>
            <a:off x="4427984" y="3448975"/>
            <a:ext cx="4392488" cy="461665"/>
          </a:xfrm>
          <a:prstGeom prst="rect">
            <a:avLst/>
          </a:prstGeom>
          <a:noFill/>
        </p:spPr>
        <p:txBody>
          <a:bodyPr wrap="square" rtlCol="0">
            <a:spAutoFit/>
          </a:bodyPr>
          <a:lstStyle/>
          <a:p>
            <a:r>
              <a:rPr lang="en-GB" sz="2400" i="1" dirty="0" smtClean="0">
                <a:latin typeface="Goudy Old Style" pitchFamily="18" charset="0"/>
              </a:rPr>
              <a:t>as the </a:t>
            </a:r>
            <a:r>
              <a:rPr lang="en-GB" sz="2400" i="1" dirty="0" err="1" smtClean="0">
                <a:latin typeface="Goudy Old Style" pitchFamily="18" charset="0"/>
              </a:rPr>
              <a:t>Knotfather</a:t>
            </a:r>
            <a:endParaRPr lang="en-GB" sz="2400" i="1" dirty="0">
              <a:latin typeface="Goudy Old Style" pitchFamily="18" charset="0"/>
            </a:endParaRPr>
          </a:p>
        </p:txBody>
      </p:sp>
      <p:sp>
        <p:nvSpPr>
          <p:cNvPr id="20" name="AutoShape 2" descr="http://blogsoflove.com/wp-content/uploads/yapb_cache/big_red_white_lips.8buj7lvwad8gccscc8kk0sooc.6ylu316ao144c8c4woosog48w.th.jpeg"/>
          <p:cNvSpPr>
            <a:spLocks noChangeAspect="1" noChangeArrowheads="1"/>
          </p:cNvSpPr>
          <p:nvPr/>
        </p:nvSpPr>
        <p:spPr bwMode="auto">
          <a:xfrm>
            <a:off x="155575" y="-2103438"/>
            <a:ext cx="4381500" cy="4381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6" descr="http://www.easyvectors.com/assets/images/vectors/vmvectors/sexy-lips-vector-4.jpg"/>
          <p:cNvSpPr>
            <a:spLocks noChangeAspect="1" noChangeArrowheads="1"/>
          </p:cNvSpPr>
          <p:nvPr/>
        </p:nvSpPr>
        <p:spPr bwMode="auto">
          <a:xfrm>
            <a:off x="155575" y="-1050925"/>
            <a:ext cx="3333750" cy="2190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https://encrypted-tbn3.gstatic.com/images?q=tbn:ANd9GcSMhEGhu4kazN4xMOdliTtg63xV5-TAlw6KmGgnwCQITXF8x7Jh"/>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5616" y="2139032"/>
            <a:ext cx="2751666" cy="33782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9554425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20688"/>
            <a:ext cx="7681913" cy="1523495"/>
          </a:xfrm>
        </p:spPr>
        <p:txBody>
          <a:bodyPr anchor="ctr"/>
          <a:lstStyle/>
          <a:p>
            <a:pPr algn="ctr"/>
            <a:r>
              <a:rPr lang="en-GB" cap="small" dirty="0" smtClean="0">
                <a:latin typeface="Trajan" pitchFamily="18" charset="0"/>
              </a:rPr>
              <a:t>Featuring…</a:t>
            </a:r>
            <a:endParaRPr lang="en-GB" cap="small" dirty="0">
              <a:latin typeface="Trajan" pitchFamily="18" charset="0"/>
            </a:endParaRPr>
          </a:p>
        </p:txBody>
      </p:sp>
      <p:sp>
        <p:nvSpPr>
          <p:cNvPr id="2" name="TextBox 1"/>
          <p:cNvSpPr txBox="1"/>
          <p:nvPr/>
        </p:nvSpPr>
        <p:spPr>
          <a:xfrm>
            <a:off x="4427984" y="2492896"/>
            <a:ext cx="3456384" cy="646331"/>
          </a:xfrm>
          <a:prstGeom prst="rect">
            <a:avLst/>
          </a:prstGeom>
          <a:noFill/>
        </p:spPr>
        <p:txBody>
          <a:bodyPr wrap="square" rtlCol="0">
            <a:spAutoFit/>
          </a:bodyPr>
          <a:lstStyle/>
          <a:p>
            <a:r>
              <a:rPr lang="en-GB" sz="3600" dirty="0" smtClean="0">
                <a:latin typeface="Goudy Old Style" pitchFamily="18" charset="0"/>
              </a:rPr>
              <a:t>Lord Kelvin</a:t>
            </a:r>
            <a:endParaRPr lang="en-GB" sz="3600" dirty="0">
              <a:latin typeface="Goudy Old Style" pitchFamily="18" charset="0"/>
            </a:endParaRPr>
          </a:p>
        </p:txBody>
      </p:sp>
      <p:sp>
        <p:nvSpPr>
          <p:cNvPr id="3" name="TextBox 2"/>
          <p:cNvSpPr txBox="1"/>
          <p:nvPr/>
        </p:nvSpPr>
        <p:spPr>
          <a:xfrm>
            <a:off x="4499992" y="3448975"/>
            <a:ext cx="3240360" cy="461665"/>
          </a:xfrm>
          <a:prstGeom prst="rect">
            <a:avLst/>
          </a:prstGeom>
          <a:noFill/>
        </p:spPr>
        <p:txBody>
          <a:bodyPr wrap="square" rtlCol="0">
            <a:spAutoFit/>
          </a:bodyPr>
          <a:lstStyle/>
          <a:p>
            <a:r>
              <a:rPr lang="en-GB" sz="2400" i="1" dirty="0" smtClean="0">
                <a:latin typeface="Goudy Old Style" pitchFamily="18" charset="0"/>
              </a:rPr>
              <a:t>as the ideas man</a:t>
            </a:r>
            <a:endParaRPr lang="en-GB" sz="2400" i="1" dirty="0">
              <a:latin typeface="Goudy Old Style" pitchFamily="18" charset="0"/>
            </a:endParaRPr>
          </a:p>
        </p:txBody>
      </p:sp>
      <p:sp>
        <p:nvSpPr>
          <p:cNvPr id="20" name="AutoShape 2" descr="http://blogsoflove.com/wp-content/uploads/yapb_cache/big_red_white_lips.8buj7lvwad8gccscc8kk0sooc.6ylu316ao144c8c4woosog48w.th.jpeg"/>
          <p:cNvSpPr>
            <a:spLocks noChangeAspect="1" noChangeArrowheads="1"/>
          </p:cNvSpPr>
          <p:nvPr/>
        </p:nvSpPr>
        <p:spPr bwMode="auto">
          <a:xfrm>
            <a:off x="155575" y="-2103438"/>
            <a:ext cx="4381500" cy="4381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6" descr="http://www.easyvectors.com/assets/images/vectors/vmvectors/sexy-lips-vector-4.jpg"/>
          <p:cNvSpPr>
            <a:spLocks noChangeAspect="1" noChangeArrowheads="1"/>
          </p:cNvSpPr>
          <p:nvPr/>
        </p:nvSpPr>
        <p:spPr bwMode="auto">
          <a:xfrm>
            <a:off x="155575" y="-1050925"/>
            <a:ext cx="3333750" cy="2190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https://encrypted-tbn3.gstatic.com/images?q=tbn:ANd9GcSMhEGhu4kazN4xMOdliTtg63xV5-TAlw6KmGgnwCQITXF8x7Jh"/>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Photo of me"/>
          <p:cNvSpPr>
            <a:spLocks noChangeAspect="1" noChangeArrowheads="1"/>
          </p:cNvSpPr>
          <p:nvPr/>
        </p:nvSpPr>
        <p:spPr bwMode="auto">
          <a:xfrm>
            <a:off x="155575" y="-1233488"/>
            <a:ext cx="172402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2307655"/>
            <a:ext cx="2479458" cy="3305944"/>
          </a:xfrm>
          <a:prstGeom prst="rect">
            <a:avLst/>
          </a:prstGeom>
          <a:solidFill>
            <a:srgbClr val="FFFFFF">
              <a:shade val="85000"/>
            </a:srgbClr>
          </a:solidFill>
          <a:ln w="57150">
            <a:solidFill>
              <a:schemeClr val="tx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16369826"/>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169"/>
                                        </p:tgtEl>
                                        <p:attrNameLst>
                                          <p:attrName>style.visibility</p:attrName>
                                        </p:attrNameLst>
                                      </p:cBhvr>
                                      <p:to>
                                        <p:strVal val="visible"/>
                                      </p:to>
                                    </p:set>
                                    <p:animEffect transition="in" filter="fade">
                                      <p:cBhvr>
                                        <p:cTn id="10" dur="500"/>
                                        <p:tgtEl>
                                          <p:spTgt spid="716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20688"/>
            <a:ext cx="7681913" cy="1523495"/>
          </a:xfrm>
        </p:spPr>
        <p:txBody>
          <a:bodyPr anchor="ctr"/>
          <a:lstStyle/>
          <a:p>
            <a:pPr algn="ctr"/>
            <a:r>
              <a:rPr lang="en-GB" cap="small" dirty="0" smtClean="0">
                <a:latin typeface="Trajan" pitchFamily="18" charset="0"/>
              </a:rPr>
              <a:t>Featuring…</a:t>
            </a:r>
            <a:endParaRPr lang="en-GB" cap="small" dirty="0">
              <a:latin typeface="Trajan" pitchFamily="18" charset="0"/>
            </a:endParaRPr>
          </a:p>
        </p:txBody>
      </p:sp>
      <p:sp>
        <p:nvSpPr>
          <p:cNvPr id="2" name="TextBox 1"/>
          <p:cNvSpPr txBox="1"/>
          <p:nvPr/>
        </p:nvSpPr>
        <p:spPr>
          <a:xfrm>
            <a:off x="4427984" y="2492896"/>
            <a:ext cx="4392488" cy="646331"/>
          </a:xfrm>
          <a:prstGeom prst="rect">
            <a:avLst/>
          </a:prstGeom>
          <a:noFill/>
        </p:spPr>
        <p:txBody>
          <a:bodyPr wrap="square" rtlCol="0">
            <a:spAutoFit/>
          </a:bodyPr>
          <a:lstStyle/>
          <a:p>
            <a:r>
              <a:rPr lang="en-GB" sz="3600" dirty="0" smtClean="0">
                <a:latin typeface="Goudy Old Style" pitchFamily="18" charset="0"/>
              </a:rPr>
              <a:t>James Clerk Maxwell</a:t>
            </a:r>
            <a:endParaRPr lang="en-GB" sz="3600" dirty="0">
              <a:latin typeface="Goudy Old Style" pitchFamily="18" charset="0"/>
            </a:endParaRPr>
          </a:p>
        </p:txBody>
      </p:sp>
      <p:sp>
        <p:nvSpPr>
          <p:cNvPr id="3" name="TextBox 2"/>
          <p:cNvSpPr txBox="1"/>
          <p:nvPr/>
        </p:nvSpPr>
        <p:spPr>
          <a:xfrm>
            <a:off x="4499992" y="3448975"/>
            <a:ext cx="3240360" cy="461665"/>
          </a:xfrm>
          <a:prstGeom prst="rect">
            <a:avLst/>
          </a:prstGeom>
          <a:noFill/>
        </p:spPr>
        <p:txBody>
          <a:bodyPr wrap="square" rtlCol="0">
            <a:spAutoFit/>
          </a:bodyPr>
          <a:lstStyle/>
          <a:p>
            <a:r>
              <a:rPr lang="en-GB" sz="2400" i="1" dirty="0" smtClean="0">
                <a:latin typeface="Goudy Old Style" pitchFamily="18" charset="0"/>
              </a:rPr>
              <a:t>as the best friend</a:t>
            </a:r>
            <a:endParaRPr lang="en-GB" sz="2400" i="1" dirty="0">
              <a:latin typeface="Goudy Old Style" pitchFamily="18" charset="0"/>
            </a:endParaRPr>
          </a:p>
        </p:txBody>
      </p:sp>
      <p:sp>
        <p:nvSpPr>
          <p:cNvPr id="20" name="AutoShape 2" descr="http://blogsoflove.com/wp-content/uploads/yapb_cache/big_red_white_lips.8buj7lvwad8gccscc8kk0sooc.6ylu316ao144c8c4woosog48w.th.jpeg"/>
          <p:cNvSpPr>
            <a:spLocks noChangeAspect="1" noChangeArrowheads="1"/>
          </p:cNvSpPr>
          <p:nvPr/>
        </p:nvSpPr>
        <p:spPr bwMode="auto">
          <a:xfrm>
            <a:off x="155575" y="-2103438"/>
            <a:ext cx="4381500" cy="4381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6" descr="http://www.easyvectors.com/assets/images/vectors/vmvectors/sexy-lips-vector-4.jpg"/>
          <p:cNvSpPr>
            <a:spLocks noChangeAspect="1" noChangeArrowheads="1"/>
          </p:cNvSpPr>
          <p:nvPr/>
        </p:nvSpPr>
        <p:spPr bwMode="auto">
          <a:xfrm>
            <a:off x="155575" y="-1050925"/>
            <a:ext cx="3333750" cy="2190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https://encrypted-tbn3.gstatic.com/images?q=tbn:ANd9GcSMhEGhu4kazN4xMOdliTtg63xV5-TAlw6KmGgnwCQITXF8x7Jh"/>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Photo of me"/>
          <p:cNvSpPr>
            <a:spLocks noChangeAspect="1" noChangeArrowheads="1"/>
          </p:cNvSpPr>
          <p:nvPr/>
        </p:nvSpPr>
        <p:spPr bwMode="auto">
          <a:xfrm>
            <a:off x="155575" y="-1233488"/>
            <a:ext cx="172402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ttp://www.soulconnection.net/images/art1/James_Clerk_Maxwell/James_Clerk_Maxwell_lrg.jpg"/>
          <p:cNvSpPr>
            <a:spLocks noChangeAspect="1" noChangeArrowheads="1"/>
          </p:cNvSpPr>
          <p:nvPr/>
        </p:nvSpPr>
        <p:spPr bwMode="auto">
          <a:xfrm>
            <a:off x="155575" y="-2803525"/>
            <a:ext cx="4752975" cy="5848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9"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9039" y="2278063"/>
            <a:ext cx="2706046" cy="3326507"/>
          </a:xfrm>
          <a:prstGeom prst="rect">
            <a:avLst/>
          </a:prstGeom>
          <a:solidFill>
            <a:srgbClr val="FFFFFF">
              <a:shade val="85000"/>
            </a:srgbClr>
          </a:solidFill>
          <a:ln w="9525">
            <a:solidFill>
              <a:schemeClr val="tx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701453513"/>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149"/>
                                        </p:tgtEl>
                                        <p:attrNameLst>
                                          <p:attrName>style.visibility</p:attrName>
                                        </p:attrNameLst>
                                      </p:cBhvr>
                                      <p:to>
                                        <p:strVal val="visible"/>
                                      </p:to>
                                    </p:set>
                                    <p:animEffect transition="in" filter="fade">
                                      <p:cBhvr>
                                        <p:cTn id="10" dur="500"/>
                                        <p:tgtEl>
                                          <p:spTgt spid="614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20688"/>
            <a:ext cx="7681913" cy="1523495"/>
          </a:xfrm>
        </p:spPr>
        <p:txBody>
          <a:bodyPr anchor="ctr"/>
          <a:lstStyle/>
          <a:p>
            <a:pPr algn="ctr"/>
            <a:r>
              <a:rPr lang="en-GB" cap="small" dirty="0" smtClean="0">
                <a:latin typeface="Trajan" pitchFamily="18" charset="0"/>
              </a:rPr>
              <a:t>Featuring…</a:t>
            </a:r>
            <a:endParaRPr lang="en-GB" cap="small" dirty="0">
              <a:latin typeface="Trajan" pitchFamily="18" charset="0"/>
            </a:endParaRPr>
          </a:p>
        </p:txBody>
      </p:sp>
      <p:sp>
        <p:nvSpPr>
          <p:cNvPr id="2" name="TextBox 1"/>
          <p:cNvSpPr txBox="1"/>
          <p:nvPr/>
        </p:nvSpPr>
        <p:spPr>
          <a:xfrm>
            <a:off x="4427984" y="2492896"/>
            <a:ext cx="3456384" cy="646331"/>
          </a:xfrm>
          <a:prstGeom prst="rect">
            <a:avLst/>
          </a:prstGeom>
          <a:noFill/>
        </p:spPr>
        <p:txBody>
          <a:bodyPr wrap="square" rtlCol="0">
            <a:spAutoFit/>
          </a:bodyPr>
          <a:lstStyle/>
          <a:p>
            <a:r>
              <a:rPr lang="en-GB" sz="3600" dirty="0" smtClean="0">
                <a:latin typeface="Goudy Old Style" pitchFamily="18" charset="0"/>
              </a:rPr>
              <a:t>and Julia Collins</a:t>
            </a:r>
            <a:endParaRPr lang="en-GB" sz="3600" dirty="0">
              <a:latin typeface="Goudy Old Style" pitchFamily="18" charset="0"/>
            </a:endParaRPr>
          </a:p>
        </p:txBody>
      </p:sp>
      <p:sp>
        <p:nvSpPr>
          <p:cNvPr id="3" name="TextBox 2"/>
          <p:cNvSpPr txBox="1"/>
          <p:nvPr/>
        </p:nvSpPr>
        <p:spPr>
          <a:xfrm>
            <a:off x="4499992" y="3448975"/>
            <a:ext cx="3240360" cy="461665"/>
          </a:xfrm>
          <a:prstGeom prst="rect">
            <a:avLst/>
          </a:prstGeom>
          <a:noFill/>
        </p:spPr>
        <p:txBody>
          <a:bodyPr wrap="square" rtlCol="0">
            <a:spAutoFit/>
          </a:bodyPr>
          <a:lstStyle/>
          <a:p>
            <a:r>
              <a:rPr lang="en-GB" sz="2400" i="1" dirty="0" smtClean="0">
                <a:latin typeface="Goudy Old Style" pitchFamily="18" charset="0"/>
              </a:rPr>
              <a:t>as the narrator</a:t>
            </a:r>
            <a:endParaRPr lang="en-GB" sz="2400" i="1" dirty="0">
              <a:latin typeface="Goudy Old Style" pitchFamily="18" charset="0"/>
            </a:endParaRPr>
          </a:p>
        </p:txBody>
      </p:sp>
      <p:sp>
        <p:nvSpPr>
          <p:cNvPr id="20" name="AutoShape 2" descr="http://blogsoflove.com/wp-content/uploads/yapb_cache/big_red_white_lips.8buj7lvwad8gccscc8kk0sooc.6ylu316ao144c8c4woosog48w.th.jpeg"/>
          <p:cNvSpPr>
            <a:spLocks noChangeAspect="1" noChangeArrowheads="1"/>
          </p:cNvSpPr>
          <p:nvPr/>
        </p:nvSpPr>
        <p:spPr bwMode="auto">
          <a:xfrm>
            <a:off x="155575" y="-2103438"/>
            <a:ext cx="4381500" cy="4381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6" descr="http://www.easyvectors.com/assets/images/vectors/vmvectors/sexy-lips-vector-4.jpg"/>
          <p:cNvSpPr>
            <a:spLocks noChangeAspect="1" noChangeArrowheads="1"/>
          </p:cNvSpPr>
          <p:nvPr/>
        </p:nvSpPr>
        <p:spPr bwMode="auto">
          <a:xfrm>
            <a:off x="155575" y="-1050925"/>
            <a:ext cx="3333750" cy="2190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https://encrypted-tbn3.gstatic.com/images?q=tbn:ANd9GcSMhEGhu4kazN4xMOdliTtg63xV5-TAlw6KmGgnwCQITXF8x7Jh"/>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Photo of me"/>
          <p:cNvSpPr>
            <a:spLocks noChangeAspect="1" noChangeArrowheads="1"/>
          </p:cNvSpPr>
          <p:nvPr/>
        </p:nvSpPr>
        <p:spPr bwMode="auto">
          <a:xfrm>
            <a:off x="155575" y="-1233488"/>
            <a:ext cx="1724025"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rotWithShape="1">
          <a:blip r:embed="rId2" cstate="screen">
            <a:duotone>
              <a:prstClr val="black"/>
              <a:srgbClr val="D9C3A5">
                <a:tint val="50000"/>
                <a:satMod val="180000"/>
              </a:srgb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bwMode="auto">
          <a:xfrm>
            <a:off x="929051" y="2204864"/>
            <a:ext cx="2474457" cy="3456384"/>
          </a:xfrm>
          <a:prstGeom prst="rect">
            <a:avLst/>
          </a:prstGeom>
          <a:solidFill>
            <a:srgbClr val="FFFFFF">
              <a:shade val="85000"/>
            </a:srgbClr>
          </a:solidFill>
          <a:ln w="38100">
            <a:solidFill>
              <a:schemeClr val="tx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99254277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animEffect transition="in" filter="fade">
                                      <p:cBhvr>
                                        <p:cTn id="9" dur="500"/>
                                        <p:tgtEl>
                                          <p:spTgt spid="4099"/>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50396" y="3028206"/>
            <a:ext cx="7043208" cy="1335750"/>
          </a:xfrm>
        </p:spPr>
        <p:txBody>
          <a:bodyPr/>
          <a:lstStyle/>
          <a:p>
            <a:pPr marL="0" indent="0" algn="ctr">
              <a:buNone/>
            </a:pPr>
            <a:r>
              <a:rPr lang="en-GB" sz="2800" dirty="0" smtClean="0">
                <a:solidFill>
                  <a:schemeClr val="accent6">
                    <a:lumMod val="20000"/>
                    <a:lumOff val="80000"/>
                  </a:schemeClr>
                </a:solidFill>
                <a:latin typeface="Goudy Old Style" pitchFamily="18" charset="0"/>
              </a:rPr>
              <a:t>With thanks to </a:t>
            </a:r>
          </a:p>
          <a:p>
            <a:pPr marL="0" indent="0" algn="ctr">
              <a:buNone/>
            </a:pPr>
            <a:endParaRPr lang="en-GB" sz="2800" dirty="0" smtClean="0">
              <a:solidFill>
                <a:schemeClr val="accent6">
                  <a:lumMod val="20000"/>
                  <a:lumOff val="80000"/>
                </a:schemeClr>
              </a:solidFill>
              <a:latin typeface="Goudy Old Style" pitchFamily="18" charset="0"/>
            </a:endParaRPr>
          </a:p>
          <a:p>
            <a:pPr marL="0" indent="0" algn="ctr">
              <a:buNone/>
            </a:pPr>
            <a:r>
              <a:rPr lang="en-GB" sz="2800" b="1" dirty="0" smtClean="0">
                <a:solidFill>
                  <a:schemeClr val="accent6">
                    <a:lumMod val="20000"/>
                    <a:lumOff val="80000"/>
                  </a:schemeClr>
                </a:solidFill>
                <a:latin typeface="Goudy Old Style" pitchFamily="18" charset="0"/>
              </a:rPr>
              <a:t>Andrew </a:t>
            </a:r>
            <a:r>
              <a:rPr lang="en-GB" sz="2800" b="1" dirty="0" err="1" smtClean="0">
                <a:solidFill>
                  <a:schemeClr val="accent6">
                    <a:lumMod val="20000"/>
                    <a:lumOff val="80000"/>
                  </a:schemeClr>
                </a:solidFill>
                <a:latin typeface="Goudy Old Style" pitchFamily="18" charset="0"/>
              </a:rPr>
              <a:t>Ranicki</a:t>
            </a:r>
            <a:r>
              <a:rPr lang="en-GB" sz="2800" b="1" dirty="0" smtClean="0">
                <a:solidFill>
                  <a:schemeClr val="accent6">
                    <a:lumMod val="20000"/>
                    <a:lumOff val="80000"/>
                  </a:schemeClr>
                </a:solidFill>
                <a:latin typeface="Goudy Old Style" pitchFamily="18" charset="0"/>
              </a:rPr>
              <a:t> </a:t>
            </a:r>
            <a:r>
              <a:rPr lang="en-GB" sz="2800" dirty="0" smtClean="0">
                <a:solidFill>
                  <a:schemeClr val="accent6">
                    <a:lumMod val="20000"/>
                    <a:lumOff val="80000"/>
                  </a:schemeClr>
                </a:solidFill>
                <a:latin typeface="Goudy Old Style" pitchFamily="18" charset="0"/>
              </a:rPr>
              <a:t>for Tait research assistance</a:t>
            </a:r>
          </a:p>
        </p:txBody>
      </p:sp>
    </p:spTree>
    <p:extLst>
      <p:ext uri="{BB962C8B-B14F-4D97-AF65-F5344CB8AC3E}">
        <p14:creationId xmlns:p14="http://schemas.microsoft.com/office/powerpoint/2010/main" val="3604218369"/>
      </p:ext>
    </p:extLst>
  </p:cSld>
  <p:clrMapOvr>
    <a:masterClrMapping/>
  </p:clrMapOvr>
  <p:transition advClick="0" advTm="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667253"/>
            <a:ext cx="7043208" cy="1523494"/>
          </a:xfrm>
        </p:spPr>
        <p:txBody>
          <a:bodyPr/>
          <a:lstStyle/>
          <a:p>
            <a:r>
              <a:rPr lang="en-GB" sz="6000" dirty="0" smtClean="0">
                <a:solidFill>
                  <a:schemeClr val="accent6">
                    <a:lumMod val="20000"/>
                    <a:lumOff val="80000"/>
                  </a:schemeClr>
                </a:solidFill>
              </a:rPr>
              <a:t>2012, Edinburgh</a:t>
            </a:r>
            <a:endParaRPr lang="en-GB" sz="6000" dirty="0">
              <a:solidFill>
                <a:schemeClr val="accent6">
                  <a:lumMod val="20000"/>
                  <a:lumOff val="80000"/>
                </a:schemeClr>
              </a:solidFill>
            </a:endParaRPr>
          </a:p>
        </p:txBody>
      </p:sp>
    </p:spTree>
    <p:extLst>
      <p:ext uri="{BB962C8B-B14F-4D97-AF65-F5344CB8AC3E}">
        <p14:creationId xmlns:p14="http://schemas.microsoft.com/office/powerpoint/2010/main" val="30390889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632848" cy="1523494"/>
          </a:xfrm>
        </p:spPr>
        <p:txBody>
          <a:bodyPr/>
          <a:lstStyle/>
          <a:p>
            <a:r>
              <a:rPr lang="en-GB" dirty="0" smtClean="0"/>
              <a:t>The National Library of Scotland.</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864" y="1988840"/>
            <a:ext cx="6114256" cy="4379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57448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96752"/>
            <a:ext cx="7043208" cy="1523494"/>
          </a:xfrm>
        </p:spPr>
        <p:txBody>
          <a:bodyPr/>
          <a:lstStyle/>
          <a:p>
            <a:r>
              <a:rPr lang="en-GB" dirty="0" smtClean="0"/>
              <a:t>I am searching for an envelope.</a:t>
            </a:r>
            <a:endParaRPr lang="en-GB" dirty="0"/>
          </a:p>
        </p:txBody>
      </p:sp>
      <p:sp>
        <p:nvSpPr>
          <p:cNvPr id="3" name="Title 1"/>
          <p:cNvSpPr txBox="1">
            <a:spLocks/>
          </p:cNvSpPr>
          <p:nvPr/>
        </p:nvSpPr>
        <p:spPr>
          <a:xfrm>
            <a:off x="976609" y="3356992"/>
            <a:ext cx="7043208" cy="2232248"/>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Goudy Old Style" pitchFamily="18" charset="0"/>
                <a:ea typeface="+mn-ea"/>
                <a:cs typeface="Arial" charset="0"/>
              </a:defRPr>
            </a:lvl1pPr>
          </a:lstStyle>
          <a:p>
            <a:r>
              <a:rPr lang="en-GB" dirty="0" smtClean="0"/>
              <a:t>An envelope with a conjecture, unopened for 100 years after it was sealed.</a:t>
            </a:r>
            <a:endParaRPr lang="en-GB" dirty="0"/>
          </a:p>
        </p:txBody>
      </p:sp>
    </p:spTree>
    <p:extLst>
      <p:ext uri="{BB962C8B-B14F-4D97-AF65-F5344CB8AC3E}">
        <p14:creationId xmlns:p14="http://schemas.microsoft.com/office/powerpoint/2010/main" val="16184820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050396" y="3028206"/>
            <a:ext cx="7043208" cy="904863"/>
          </a:xfrm>
        </p:spPr>
        <p:txBody>
          <a:bodyPr/>
          <a:lstStyle/>
          <a:p>
            <a:pPr marL="0" indent="0" algn="ctr">
              <a:buNone/>
            </a:pPr>
            <a:r>
              <a:rPr lang="en-GB" sz="3600" b="1" dirty="0" smtClean="0">
                <a:latin typeface="Goudy Old Style" pitchFamily="18" charset="0"/>
              </a:rPr>
              <a:t>Are you ready for the adventure? </a:t>
            </a:r>
            <a:r>
              <a:rPr lang="en-GB" sz="2400" dirty="0" smtClean="0">
                <a:latin typeface="Goudy Old Style" pitchFamily="18" charset="0"/>
              </a:rPr>
              <a:t> </a:t>
            </a:r>
          </a:p>
          <a:p>
            <a:pPr marL="0" indent="0" algn="ctr">
              <a:buNone/>
            </a:pPr>
            <a:r>
              <a:rPr lang="en-GB" sz="2400" i="1" dirty="0" smtClean="0">
                <a:latin typeface="Goudy Old Style" pitchFamily="18" charset="0"/>
              </a:rPr>
              <a:t>#</a:t>
            </a:r>
            <a:r>
              <a:rPr lang="en-GB" sz="2400" i="1" dirty="0" err="1" smtClean="0">
                <a:latin typeface="Goudy Old Style" pitchFamily="18" charset="0"/>
              </a:rPr>
              <a:t>TaitAdventure</a:t>
            </a:r>
            <a:endParaRPr lang="en-GB" sz="2400" i="1" dirty="0">
              <a:latin typeface="Goudy Old Style" pitchFamily="18" charset="0"/>
            </a:endParaRPr>
          </a:p>
        </p:txBody>
      </p:sp>
      <p:pic>
        <p:nvPicPr>
          <p:cNvPr id="4" name="DarkKnightFa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8873" y="4509120"/>
            <a:ext cx="609600" cy="609600"/>
          </a:xfrm>
          <a:prstGeom prst="rect">
            <a:avLst/>
          </a:prstGeom>
        </p:spPr>
      </p:pic>
    </p:spTree>
    <p:extLst>
      <p:ext uri="{BB962C8B-B14F-4D97-AF65-F5344CB8AC3E}">
        <p14:creationId xmlns:p14="http://schemas.microsoft.com/office/powerpoint/2010/main" val="1455179851"/>
      </p:ext>
    </p:extLst>
  </p:cSld>
  <p:clrMapOvr>
    <a:masterClrMapping/>
  </p:clrMapOvr>
  <p:transition advClick="0" advTm="3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7"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321330"/>
            <a:ext cx="7043208" cy="1523494"/>
          </a:xfrm>
        </p:spPr>
        <p:txBody>
          <a:bodyPr/>
          <a:lstStyle/>
          <a:p>
            <a:r>
              <a:rPr lang="en-GB" dirty="0" smtClean="0"/>
              <a:t>By accident, I find this scribble.</a:t>
            </a:r>
            <a:endParaRPr lang="en-GB" dirty="0"/>
          </a:p>
        </p:txBody>
      </p:sp>
      <p:pic>
        <p:nvPicPr>
          <p:cNvPr id="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1680" y="1412776"/>
            <a:ext cx="6229802"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26117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667253"/>
            <a:ext cx="7043208" cy="1523494"/>
          </a:xfrm>
        </p:spPr>
        <p:txBody>
          <a:bodyPr/>
          <a:lstStyle/>
          <a:p>
            <a:r>
              <a:rPr lang="en-GB" sz="6000" dirty="0" smtClean="0">
                <a:solidFill>
                  <a:schemeClr val="accent6">
                    <a:lumMod val="20000"/>
                    <a:lumOff val="80000"/>
                  </a:schemeClr>
                </a:solidFill>
              </a:rPr>
              <a:t>1867, a lab in Edinburgh</a:t>
            </a:r>
            <a:endParaRPr lang="en-GB" sz="6000" dirty="0">
              <a:solidFill>
                <a:schemeClr val="accent6">
                  <a:lumMod val="20000"/>
                  <a:lumOff val="80000"/>
                </a:schemeClr>
              </a:solidFill>
            </a:endParaRPr>
          </a:p>
        </p:txBody>
      </p:sp>
    </p:spTree>
    <p:extLst>
      <p:ext uri="{BB962C8B-B14F-4D97-AF65-F5344CB8AC3E}">
        <p14:creationId xmlns:p14="http://schemas.microsoft.com/office/powerpoint/2010/main" val="248067472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6521"/>
          <a:stretch/>
        </p:blipFill>
        <p:spPr bwMode="auto">
          <a:xfrm rot="10800000" flipH="1">
            <a:off x="4185592" y="2636911"/>
            <a:ext cx="4770839"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043608" y="1124744"/>
            <a:ext cx="7043208" cy="5256584"/>
          </a:xfrm>
        </p:spPr>
        <p:txBody>
          <a:bodyPr/>
          <a:lstStyle/>
          <a:p>
            <a:pPr algn="ctr"/>
            <a:r>
              <a:rPr lang="en-GB" dirty="0" smtClean="0"/>
              <a:t>Two men stand in a lab, expectantly.</a:t>
            </a:r>
            <a:br>
              <a:rPr lang="en-GB" dirty="0" smtClean="0"/>
            </a:br>
            <a:r>
              <a:rPr lang="en-GB" dirty="0" smtClean="0"/>
              <a:t/>
            </a:r>
            <a:br>
              <a:rPr lang="en-GB" dirty="0" smtClean="0"/>
            </a:br>
            <a:r>
              <a:rPr lang="en-GB" dirty="0" smtClean="0"/>
              <a:t>The air is thick with pungent smoke.</a:t>
            </a:r>
            <a:endParaRPr lang="en-GB" dirty="0"/>
          </a:p>
        </p:txBody>
      </p:sp>
    </p:spTree>
    <p:extLst>
      <p:ext uri="{BB962C8B-B14F-4D97-AF65-F5344CB8AC3E}">
        <p14:creationId xmlns:p14="http://schemas.microsoft.com/office/powerpoint/2010/main" val="352274922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4536504"/>
          </a:xfrm>
        </p:spPr>
        <p:txBody>
          <a:bodyPr/>
          <a:lstStyle/>
          <a:p>
            <a:pPr algn="ctr"/>
            <a:r>
              <a:rPr lang="en-GB" dirty="0" smtClean="0"/>
              <a:t>The men are Tait and Thomson, and their experiment will change mathematical history.</a:t>
            </a:r>
            <a:endParaRPr lang="en-GB" dirty="0"/>
          </a:p>
        </p:txBody>
      </p:sp>
    </p:spTree>
    <p:extLst>
      <p:ext uri="{BB962C8B-B14F-4D97-AF65-F5344CB8AC3E}">
        <p14:creationId xmlns:p14="http://schemas.microsoft.com/office/powerpoint/2010/main" val="203051766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5821" y="908720"/>
            <a:ext cx="7043208" cy="936104"/>
          </a:xfrm>
        </p:spPr>
        <p:txBody>
          <a:bodyPr/>
          <a:lstStyle/>
          <a:p>
            <a:r>
              <a:rPr lang="en-GB" dirty="0" smtClean="0"/>
              <a:t>It is an exciting time in science.</a:t>
            </a:r>
            <a:endParaRPr lang="en-GB" dirty="0"/>
          </a:p>
        </p:txBody>
      </p:sp>
      <p:sp>
        <p:nvSpPr>
          <p:cNvPr id="3" name="TextBox 2"/>
          <p:cNvSpPr txBox="1"/>
          <p:nvPr/>
        </p:nvSpPr>
        <p:spPr>
          <a:xfrm>
            <a:off x="827584" y="4531678"/>
            <a:ext cx="4320480" cy="1754326"/>
          </a:xfrm>
          <a:prstGeom prst="rect">
            <a:avLst/>
          </a:prstGeom>
          <a:noFill/>
        </p:spPr>
        <p:txBody>
          <a:bodyPr wrap="square" rtlCol="0">
            <a:spAutoFit/>
          </a:bodyPr>
          <a:lstStyle/>
          <a:p>
            <a:pPr algn="ctr"/>
            <a:r>
              <a:rPr lang="en-GB" sz="3600" dirty="0" smtClean="0">
                <a:solidFill>
                  <a:schemeClr val="accent6">
                    <a:lumMod val="50000"/>
                  </a:schemeClr>
                </a:solidFill>
                <a:latin typeface="Goudy Old Style" pitchFamily="18" charset="0"/>
              </a:rPr>
              <a:t>It </a:t>
            </a:r>
            <a:r>
              <a:rPr lang="en-GB" sz="3600" dirty="0">
                <a:solidFill>
                  <a:schemeClr val="accent6">
                    <a:lumMod val="50000"/>
                  </a:schemeClr>
                </a:solidFill>
                <a:latin typeface="Goudy Old Style" pitchFamily="18" charset="0"/>
              </a:rPr>
              <a:t>is 6 years since he developed the first colour photograph.</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149080"/>
            <a:ext cx="3192041" cy="239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27584" y="2132856"/>
            <a:ext cx="7488832" cy="1754326"/>
          </a:xfrm>
          <a:prstGeom prst="rect">
            <a:avLst/>
          </a:prstGeom>
          <a:noFill/>
        </p:spPr>
        <p:txBody>
          <a:bodyPr wrap="square" rtlCol="0">
            <a:spAutoFit/>
          </a:bodyPr>
          <a:lstStyle/>
          <a:p>
            <a:pPr algn="ctr"/>
            <a:r>
              <a:rPr lang="en-GB" sz="3600" dirty="0">
                <a:solidFill>
                  <a:schemeClr val="accent6">
                    <a:lumMod val="50000"/>
                  </a:schemeClr>
                </a:solidFill>
                <a:latin typeface="Goudy Old Style" pitchFamily="18" charset="0"/>
              </a:rPr>
              <a:t>Maxwell has been developing his theory of electromagnetism and his kinetic theory of gases</a:t>
            </a:r>
            <a:r>
              <a:rPr lang="en-GB" sz="3600" dirty="0" smtClean="0">
                <a:solidFill>
                  <a:schemeClr val="accent6">
                    <a:lumMod val="50000"/>
                  </a:schemeClr>
                </a:solidFill>
                <a:latin typeface="Goudy Old Style" pitchFamily="18" charset="0"/>
              </a:rPr>
              <a:t>.</a:t>
            </a:r>
            <a:endParaRPr lang="en-GB" sz="3600" dirty="0"/>
          </a:p>
        </p:txBody>
      </p:sp>
    </p:spTree>
    <p:extLst>
      <p:ext uri="{BB962C8B-B14F-4D97-AF65-F5344CB8AC3E}">
        <p14:creationId xmlns:p14="http://schemas.microsoft.com/office/powerpoint/2010/main" val="211280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764704"/>
            <a:ext cx="7043208" cy="2315582"/>
          </a:xfrm>
        </p:spPr>
        <p:txBody>
          <a:bodyPr/>
          <a:lstStyle/>
          <a:p>
            <a:pPr algn="ctr"/>
            <a:r>
              <a:rPr lang="en-GB" sz="3600" dirty="0"/>
              <a:t>Thomson has just laid the first transatlantic telegraph </a:t>
            </a:r>
            <a:r>
              <a:rPr lang="en-GB" sz="3600" dirty="0" smtClean="0"/>
              <a:t>cables, for which he has become Lord Kelvin.</a:t>
            </a:r>
            <a:endParaRPr lang="en-GB" sz="3600" dirty="0"/>
          </a:p>
        </p:txBody>
      </p:sp>
      <p:sp>
        <p:nvSpPr>
          <p:cNvPr id="3" name="AutoShape 2" descr="http://24.media.tumblr.com/tumblr_m19k99MxmU1qd7ygho1_1280.jpg"/>
          <p:cNvSpPr>
            <a:spLocks noChangeAspect="1" noChangeArrowheads="1"/>
          </p:cNvSpPr>
          <p:nvPr/>
        </p:nvSpPr>
        <p:spPr bwMode="auto">
          <a:xfrm>
            <a:off x="63500" y="-136525"/>
            <a:ext cx="4724400"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796" y="2852936"/>
            <a:ext cx="4920208" cy="369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51931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700808"/>
            <a:ext cx="7043208" cy="4536504"/>
          </a:xfrm>
        </p:spPr>
        <p:txBody>
          <a:bodyPr/>
          <a:lstStyle/>
          <a:p>
            <a:r>
              <a:rPr lang="en-GB" sz="4400" dirty="0" smtClean="0"/>
              <a:t>It’s been 8 years since Darwin published </a:t>
            </a:r>
            <a:r>
              <a:rPr lang="en-GB" sz="4400" i="1" dirty="0" smtClean="0"/>
              <a:t>On the Origin of Species.</a:t>
            </a:r>
            <a:r>
              <a:rPr lang="en-GB" sz="4400" dirty="0" smtClean="0"/>
              <a:t/>
            </a:r>
            <a:br>
              <a:rPr lang="en-GB" sz="4400" dirty="0" smtClean="0"/>
            </a:br>
            <a:r>
              <a:rPr lang="en-GB" sz="4400" dirty="0"/>
              <a:t/>
            </a:r>
            <a:br>
              <a:rPr lang="en-GB" sz="4400" dirty="0"/>
            </a:br>
            <a:r>
              <a:rPr lang="en-GB" sz="4400" dirty="0" smtClean="0"/>
              <a:t>Tait </a:t>
            </a:r>
            <a:r>
              <a:rPr lang="en-GB" sz="4400" dirty="0"/>
              <a:t>and Thomson </a:t>
            </a:r>
            <a:r>
              <a:rPr lang="en-GB" sz="4400" dirty="0" smtClean="0"/>
              <a:t>have just </a:t>
            </a:r>
            <a:r>
              <a:rPr lang="en-GB" sz="4400" dirty="0"/>
              <a:t>published their </a:t>
            </a:r>
            <a:r>
              <a:rPr lang="en-GB" sz="4400" i="1" dirty="0"/>
              <a:t>Treatise on Natural </a:t>
            </a:r>
            <a:r>
              <a:rPr lang="en-GB" sz="4400" i="1" dirty="0" smtClean="0"/>
              <a:t>Philosophy, </a:t>
            </a:r>
            <a:r>
              <a:rPr lang="en-GB" sz="4400" dirty="0" smtClean="0"/>
              <a:t>redefining much of physics in terms of energy.</a:t>
            </a:r>
            <a:endParaRPr lang="en-GB" sz="4400" dirty="0"/>
          </a:p>
        </p:txBody>
      </p:sp>
    </p:spTree>
    <p:extLst>
      <p:ext uri="{BB962C8B-B14F-4D97-AF65-F5344CB8AC3E}">
        <p14:creationId xmlns:p14="http://schemas.microsoft.com/office/powerpoint/2010/main" val="255900716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268760"/>
            <a:ext cx="7043208" cy="2088232"/>
          </a:xfrm>
        </p:spPr>
        <p:txBody>
          <a:bodyPr/>
          <a:lstStyle/>
          <a:p>
            <a:r>
              <a:rPr lang="en-GB" dirty="0" smtClean="0"/>
              <a:t>One of the big questions of the day was : What do atoms look like?</a:t>
            </a:r>
            <a:endParaRPr lang="en-GB" dirty="0"/>
          </a:p>
        </p:txBody>
      </p:sp>
      <p:sp>
        <p:nvSpPr>
          <p:cNvPr id="3" name="AutoShape 2" descr="http://yoursourceisopen.com/wp-content/uploads/2012/08/d064bc5cstal-sphere.jpg"/>
          <p:cNvSpPr>
            <a:spLocks noChangeAspect="1" noChangeArrowheads="1"/>
          </p:cNvSpPr>
          <p:nvPr/>
        </p:nvSpPr>
        <p:spPr bwMode="auto">
          <a:xfrm>
            <a:off x="155575" y="-1698625"/>
            <a:ext cx="4438650"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110" y="2996952"/>
            <a:ext cx="4115780" cy="329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93861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3600400"/>
          </a:xfrm>
        </p:spPr>
        <p:txBody>
          <a:bodyPr/>
          <a:lstStyle/>
          <a:p>
            <a:r>
              <a:rPr lang="en-GB" dirty="0" smtClean="0"/>
              <a:t>This is the story of one answer to that question, and the man who was the catalyst for it.</a:t>
            </a:r>
            <a:endParaRPr lang="en-GB" dirty="0"/>
          </a:p>
        </p:txBody>
      </p:sp>
    </p:spTree>
    <p:extLst>
      <p:ext uri="{BB962C8B-B14F-4D97-AF65-F5344CB8AC3E}">
        <p14:creationId xmlns:p14="http://schemas.microsoft.com/office/powerpoint/2010/main" val="267109686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667253"/>
            <a:ext cx="7043208" cy="1523494"/>
          </a:xfrm>
        </p:spPr>
        <p:txBody>
          <a:bodyPr/>
          <a:lstStyle/>
          <a:p>
            <a:r>
              <a:rPr lang="en-GB" dirty="0" smtClean="0">
                <a:solidFill>
                  <a:schemeClr val="accent6">
                    <a:lumMod val="20000"/>
                    <a:lumOff val="80000"/>
                  </a:schemeClr>
                </a:solidFill>
              </a:rPr>
              <a:t>1831, </a:t>
            </a:r>
            <a:r>
              <a:rPr lang="en-GB" dirty="0" err="1" smtClean="0">
                <a:solidFill>
                  <a:schemeClr val="accent6">
                    <a:lumMod val="20000"/>
                    <a:lumOff val="80000"/>
                  </a:schemeClr>
                </a:solidFill>
              </a:rPr>
              <a:t>Dalkeith</a:t>
            </a:r>
            <a:r>
              <a:rPr lang="en-GB" dirty="0" smtClean="0">
                <a:solidFill>
                  <a:schemeClr val="accent6">
                    <a:lumMod val="20000"/>
                    <a:lumOff val="80000"/>
                  </a:schemeClr>
                </a:solidFill>
              </a:rPr>
              <a:t> and Edinburgh</a:t>
            </a:r>
            <a:endParaRPr lang="en-GB" dirty="0">
              <a:solidFill>
                <a:schemeClr val="accent6">
                  <a:lumMod val="20000"/>
                  <a:lumOff val="80000"/>
                </a:schemeClr>
              </a:solidFill>
            </a:endParaRPr>
          </a:p>
        </p:txBody>
      </p:sp>
    </p:spTree>
    <p:extLst>
      <p:ext uri="{BB962C8B-B14F-4D97-AF65-F5344CB8AC3E}">
        <p14:creationId xmlns:p14="http://schemas.microsoft.com/office/powerpoint/2010/main" val="409102987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cap="small" dirty="0" smtClean="0">
                <a:effectLst/>
                <a:latin typeface="Trajan" pitchFamily="18" charset="0"/>
                <a:cs typeface="Kalinga" pitchFamily="34" charset="0"/>
              </a:rPr>
              <a:t>Three men…</a:t>
            </a:r>
            <a:endParaRPr lang="en-GB" cap="small" dirty="0">
              <a:effectLst/>
              <a:latin typeface="Trajan" pitchFamily="18" charset="0"/>
              <a:cs typeface="Kalinga" pitchFamily="34" charset="0"/>
            </a:endParaRPr>
          </a:p>
        </p:txBody>
      </p:sp>
    </p:spTree>
    <p:extLst>
      <p:ext uri="{BB962C8B-B14F-4D97-AF65-F5344CB8AC3E}">
        <p14:creationId xmlns:p14="http://schemas.microsoft.com/office/powerpoint/2010/main" val="2910518846"/>
      </p:ext>
    </p:extLst>
  </p:cSld>
  <p:clrMapOvr>
    <a:masterClrMapping/>
  </p:clrMapOvr>
  <p:transition spd="slow" advClick="0" advTm="13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9" y="980728"/>
            <a:ext cx="7344815" cy="1944216"/>
          </a:xfrm>
        </p:spPr>
        <p:txBody>
          <a:bodyPr anchor="ctr"/>
          <a:lstStyle/>
          <a:p>
            <a:r>
              <a:rPr lang="en-GB" sz="4800" dirty="0" smtClean="0">
                <a:solidFill>
                  <a:schemeClr val="accent6">
                    <a:lumMod val="50000"/>
                  </a:schemeClr>
                </a:solidFill>
                <a:effectLst/>
                <a:latin typeface="Brioso Pro Regular" pitchFamily="66" charset="0"/>
              </a:rPr>
              <a:t>Two boys are born in Scotland in 1831, only a few months and miles apart.</a:t>
            </a:r>
            <a:endParaRPr lang="en-GB" sz="4800" dirty="0">
              <a:solidFill>
                <a:schemeClr val="accent6">
                  <a:lumMod val="50000"/>
                </a:schemeClr>
              </a:solidFill>
              <a:effectLst/>
              <a:latin typeface="Brioso Pro Regular" pitchFamily="66" charset="0"/>
            </a:endParaRPr>
          </a:p>
        </p:txBody>
      </p:sp>
      <p:sp>
        <p:nvSpPr>
          <p:cNvPr id="3" name="AutoShape 2" descr="http://www-history.mcs.st-and.ac.uk/Miscellaneous/JCMBhouse/JHouse.jpeg"/>
          <p:cNvSpPr>
            <a:spLocks noChangeAspect="1" noChangeArrowheads="1"/>
          </p:cNvSpPr>
          <p:nvPr/>
        </p:nvSpPr>
        <p:spPr bwMode="auto">
          <a:xfrm>
            <a:off x="155575" y="-1698625"/>
            <a:ext cx="2371725"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362" y="2417590"/>
            <a:ext cx="2761061" cy="412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84984"/>
            <a:ext cx="4341053" cy="325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71921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060848"/>
            <a:ext cx="7043208" cy="2736304"/>
          </a:xfrm>
        </p:spPr>
        <p:txBody>
          <a:bodyPr/>
          <a:lstStyle/>
          <a:p>
            <a:r>
              <a:rPr lang="en-GB" dirty="0" smtClean="0"/>
              <a:t>Both Tait and Maxwell lose a parent in their youth and are educated by another family  member.</a:t>
            </a:r>
            <a:endParaRPr lang="en-GB" dirty="0"/>
          </a:p>
        </p:txBody>
      </p:sp>
    </p:spTree>
    <p:extLst>
      <p:ext uri="{BB962C8B-B14F-4D97-AF65-F5344CB8AC3E}">
        <p14:creationId xmlns:p14="http://schemas.microsoft.com/office/powerpoint/2010/main" val="99981111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396" y="764704"/>
            <a:ext cx="7043208" cy="2376264"/>
          </a:xfrm>
        </p:spPr>
        <p:txBody>
          <a:bodyPr/>
          <a:lstStyle/>
          <a:p>
            <a:r>
              <a:rPr lang="en-GB" dirty="0" smtClean="0"/>
              <a:t>They go to school at Edinburgh Academy and become friends, despite being in different years.</a:t>
            </a:r>
            <a:endParaRPr lang="en-GB" dirty="0"/>
          </a:p>
        </p:txBody>
      </p:sp>
      <p:sp>
        <p:nvSpPr>
          <p:cNvPr id="3" name="AutoShape 2" descr="http://www.edinphoto.org.uk/0_eng_ma_060/0_engraving_-_ma_075-a_edinburgh_academy_col.jpg"/>
          <p:cNvSpPr>
            <a:spLocks noChangeAspect="1" noChangeArrowheads="1"/>
          </p:cNvSpPr>
          <p:nvPr/>
        </p:nvSpPr>
        <p:spPr bwMode="auto">
          <a:xfrm>
            <a:off x="155575" y="-1622425"/>
            <a:ext cx="54292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071961"/>
            <a:ext cx="54292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79123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396" y="620688"/>
            <a:ext cx="7043208" cy="3096344"/>
          </a:xfrm>
        </p:spPr>
        <p:txBody>
          <a:bodyPr/>
          <a:lstStyle/>
          <a:p>
            <a:pPr algn="ctr"/>
            <a:r>
              <a:rPr lang="en-GB" dirty="0" smtClean="0"/>
              <a:t>Aged 16, they go to the University of Edinburgh to study mathematics and natural philosophy.</a:t>
            </a:r>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622129"/>
            <a:ext cx="3810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85074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0657" y="980729"/>
            <a:ext cx="4595799" cy="4968552"/>
          </a:xfrm>
        </p:spPr>
        <p:txBody>
          <a:bodyPr/>
          <a:lstStyle/>
          <a:p>
            <a:pPr algn="ctr"/>
            <a:r>
              <a:rPr lang="en-GB" dirty="0" smtClean="0"/>
              <a:t>After only a year, Tait decides he is ready for Cambridge and enters </a:t>
            </a:r>
            <a:r>
              <a:rPr lang="en-GB" dirty="0" err="1" smtClean="0"/>
              <a:t>Peterhouse</a:t>
            </a:r>
            <a:r>
              <a:rPr lang="en-GB" dirty="0" smtClean="0"/>
              <a:t> in 1848.</a:t>
            </a:r>
            <a:br>
              <a:rPr lang="en-GB" dirty="0" smtClean="0"/>
            </a:br>
            <a:r>
              <a:rPr lang="en-GB" dirty="0" smtClean="0"/>
              <a:t>Maxwell is left behind.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375188"/>
            <a:ext cx="3469097" cy="4179635"/>
          </a:xfrm>
          <a:prstGeom prst="rect">
            <a:avLst/>
          </a:prstGeom>
        </p:spPr>
      </p:pic>
    </p:spTree>
    <p:extLst>
      <p:ext uri="{BB962C8B-B14F-4D97-AF65-F5344CB8AC3E}">
        <p14:creationId xmlns:p14="http://schemas.microsoft.com/office/powerpoint/2010/main" val="394249407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764704"/>
            <a:ext cx="7272808" cy="2549143"/>
          </a:xfrm>
        </p:spPr>
        <p:txBody>
          <a:bodyPr/>
          <a:lstStyle/>
          <a:p>
            <a:pPr algn="ctr"/>
            <a:r>
              <a:rPr lang="en-GB" dirty="0" smtClean="0"/>
              <a:t>In January 1852, Tait becomes the youngest ever person to be Senior Wrangler in the </a:t>
            </a:r>
            <a:r>
              <a:rPr lang="en-GB" dirty="0" err="1" smtClean="0"/>
              <a:t>Tripos</a:t>
            </a:r>
            <a:r>
              <a:rPr lang="en-GB" dirty="0" smtClean="0"/>
              <a:t> </a:t>
            </a:r>
            <a:r>
              <a:rPr lang="en-GB" sz="4000" dirty="0" smtClean="0"/>
              <a:t>(aged 20 years and 8 months). </a:t>
            </a:r>
            <a:endParaRPr lang="en-GB"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4" r="2219"/>
          <a:stretch/>
        </p:blipFill>
        <p:spPr bwMode="auto">
          <a:xfrm>
            <a:off x="2489531" y="3313847"/>
            <a:ext cx="3948914" cy="328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73421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268760"/>
            <a:ext cx="7043208" cy="2304256"/>
          </a:xfrm>
        </p:spPr>
        <p:txBody>
          <a:bodyPr/>
          <a:lstStyle/>
          <a:p>
            <a:r>
              <a:rPr lang="en-GB" dirty="0" smtClean="0"/>
              <a:t>After graduating, Tait wins a Fellowship at </a:t>
            </a:r>
            <a:r>
              <a:rPr lang="en-GB" dirty="0" err="1" smtClean="0"/>
              <a:t>Peterhouse</a:t>
            </a:r>
            <a:r>
              <a:rPr lang="en-GB" dirty="0" smtClean="0"/>
              <a:t> and begins coaching other students.</a:t>
            </a:r>
            <a:endParaRPr lang="en-GB" dirty="0"/>
          </a:p>
        </p:txBody>
      </p:sp>
      <p:sp>
        <p:nvSpPr>
          <p:cNvPr id="3" name="TextBox 2"/>
          <p:cNvSpPr txBox="1"/>
          <p:nvPr/>
        </p:nvSpPr>
        <p:spPr>
          <a:xfrm>
            <a:off x="1115616" y="4293096"/>
            <a:ext cx="7056784" cy="1446550"/>
          </a:xfrm>
          <a:prstGeom prst="rect">
            <a:avLst/>
          </a:prstGeom>
          <a:noFill/>
        </p:spPr>
        <p:txBody>
          <a:bodyPr wrap="square" rtlCol="0">
            <a:spAutoFit/>
          </a:bodyPr>
          <a:lstStyle/>
          <a:p>
            <a:pPr algn="ctr"/>
            <a:r>
              <a:rPr lang="en-GB" sz="4400" dirty="0" smtClean="0">
                <a:solidFill>
                  <a:schemeClr val="accent2">
                    <a:lumMod val="50000"/>
                  </a:schemeClr>
                </a:solidFill>
                <a:latin typeface="Monotype Corsiva" pitchFamily="66" charset="0"/>
              </a:rPr>
              <a:t>“I could coach a coal scuttle to be Senior Wrangler!”</a:t>
            </a:r>
            <a:endParaRPr lang="en-GB" sz="4400" dirty="0">
              <a:solidFill>
                <a:schemeClr val="accent2">
                  <a:lumMod val="50000"/>
                </a:schemeClr>
              </a:solidFill>
              <a:latin typeface="Monotype Corsiva" pitchFamily="66" charset="0"/>
            </a:endParaRPr>
          </a:p>
        </p:txBody>
      </p:sp>
    </p:spTree>
    <p:extLst>
      <p:ext uri="{BB962C8B-B14F-4D97-AF65-F5344CB8AC3E}">
        <p14:creationId xmlns:p14="http://schemas.microsoft.com/office/powerpoint/2010/main" val="3312999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3588" y="908720"/>
            <a:ext cx="7416824" cy="2376264"/>
          </a:xfrm>
        </p:spPr>
        <p:txBody>
          <a:bodyPr/>
          <a:lstStyle/>
          <a:p>
            <a:r>
              <a:rPr lang="en-GB" sz="4400" dirty="0" smtClean="0"/>
              <a:t>In 1854 Tait becomes a professor at Queen’s College, Belfast, while in 1856 Maxwell becomes a professor at the University of Aberdeen.</a:t>
            </a:r>
            <a:endParaRPr lang="en-GB" sz="4400" dirty="0"/>
          </a:p>
        </p:txBody>
      </p:sp>
      <p:sp>
        <p:nvSpPr>
          <p:cNvPr id="3" name="AutoShape 2" descr="http://www.mssniqub.com/wp-content/uploads/2012/04/Queens-University-in-Northern-Ireland1.jpg"/>
          <p:cNvSpPr>
            <a:spLocks noChangeAspect="1" noChangeArrowheads="1"/>
          </p:cNvSpPr>
          <p:nvPr/>
        </p:nvSpPr>
        <p:spPr bwMode="auto">
          <a:xfrm>
            <a:off x="155575" y="-1690688"/>
            <a:ext cx="5238750" cy="3524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470680"/>
            <a:ext cx="4320480" cy="290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3801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916832"/>
            <a:ext cx="7043208" cy="3240360"/>
          </a:xfrm>
        </p:spPr>
        <p:txBody>
          <a:bodyPr/>
          <a:lstStyle/>
          <a:p>
            <a:r>
              <a:rPr lang="en-GB" dirty="0" smtClean="0"/>
              <a:t>In 1859 the friends both apply for the newly vacant Chair of Natural Philosophy in Edinburgh. Only one of them can succeed…</a:t>
            </a:r>
            <a:endParaRPr lang="en-GB" dirty="0"/>
          </a:p>
        </p:txBody>
      </p:sp>
    </p:spTree>
    <p:extLst>
      <p:ext uri="{BB962C8B-B14F-4D97-AF65-F5344CB8AC3E}">
        <p14:creationId xmlns:p14="http://schemas.microsoft.com/office/powerpoint/2010/main" val="369802624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052736"/>
            <a:ext cx="7043208" cy="1523494"/>
          </a:xfrm>
        </p:spPr>
        <p:txBody>
          <a:bodyPr/>
          <a:lstStyle/>
          <a:p>
            <a:r>
              <a:rPr lang="en-GB" dirty="0" smtClean="0"/>
              <a:t>Tait gets the job, on the basis of his teaching.</a:t>
            </a:r>
            <a:endParaRPr lang="en-GB" dirty="0"/>
          </a:p>
        </p:txBody>
      </p:sp>
      <p:sp>
        <p:nvSpPr>
          <p:cNvPr id="3" name="TextBox 2"/>
          <p:cNvSpPr txBox="1"/>
          <p:nvPr/>
        </p:nvSpPr>
        <p:spPr>
          <a:xfrm>
            <a:off x="1259632" y="2924944"/>
            <a:ext cx="6552728" cy="3046988"/>
          </a:xfrm>
          <a:prstGeom prst="rect">
            <a:avLst/>
          </a:prstGeom>
          <a:noFill/>
        </p:spPr>
        <p:txBody>
          <a:bodyPr wrap="square" rtlCol="0">
            <a:spAutoFit/>
          </a:bodyPr>
          <a:lstStyle/>
          <a:p>
            <a:pPr algn="ctr"/>
            <a:r>
              <a:rPr lang="en-GB" sz="3200" i="1" dirty="0">
                <a:solidFill>
                  <a:schemeClr val="accent2">
                    <a:lumMod val="50000"/>
                  </a:schemeClr>
                </a:solidFill>
                <a:latin typeface="Monotype Corsiva" pitchFamily="66" charset="0"/>
              </a:rPr>
              <a:t>“There is another quality which is desirable in a Professor in a university like ours, and that is the power of oral exposition proceeding on the supposition of imperfect knowledge or even total ignorance on the part of the pupils.” </a:t>
            </a:r>
            <a:endParaRPr lang="en-GB" sz="3200" dirty="0">
              <a:solidFill>
                <a:schemeClr val="accent2">
                  <a:lumMod val="50000"/>
                </a:schemeClr>
              </a:solidFill>
              <a:latin typeface="Monotype Corsiva" pitchFamily="66" charset="0"/>
            </a:endParaRPr>
          </a:p>
        </p:txBody>
      </p:sp>
    </p:spTree>
    <p:extLst>
      <p:ext uri="{BB962C8B-B14F-4D97-AF65-F5344CB8AC3E}">
        <p14:creationId xmlns:p14="http://schemas.microsoft.com/office/powerpoint/2010/main" val="410445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cap="small" dirty="0" smtClean="0">
                <a:latin typeface="Trajan" pitchFamily="18" charset="0"/>
              </a:rPr>
              <a:t>Two boxes…</a:t>
            </a:r>
            <a:endParaRPr lang="en-GB" cap="small" dirty="0">
              <a:latin typeface="Trajan" pitchFamily="18" charset="0"/>
            </a:endParaRPr>
          </a:p>
        </p:txBody>
      </p:sp>
    </p:spTree>
    <p:extLst>
      <p:ext uri="{BB962C8B-B14F-4D97-AF65-F5344CB8AC3E}">
        <p14:creationId xmlns:p14="http://schemas.microsoft.com/office/powerpoint/2010/main" val="1449957788"/>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912" y="1052736"/>
            <a:ext cx="4752528" cy="5112568"/>
          </a:xfrm>
        </p:spPr>
        <p:txBody>
          <a:bodyPr/>
          <a:lstStyle/>
          <a:p>
            <a:pPr algn="ctr"/>
            <a:r>
              <a:rPr lang="en-GB" dirty="0" smtClean="0"/>
              <a:t>Tait indeed became a </a:t>
            </a:r>
            <a:r>
              <a:rPr lang="en-GB" dirty="0" smtClean="0">
                <a:solidFill>
                  <a:schemeClr val="accent2">
                    <a:lumMod val="50000"/>
                  </a:schemeClr>
                </a:solidFill>
              </a:rPr>
              <a:t>“lecturing machine”</a:t>
            </a:r>
            <a:r>
              <a:rPr lang="en-GB" dirty="0" smtClean="0"/>
              <a:t>. His classes were renowned for their enthusiasm, lucidity, demonstrations and interest.</a:t>
            </a:r>
            <a:endParaRPr lang="en-GB" dirty="0"/>
          </a:p>
        </p:txBody>
      </p:sp>
      <p:pic>
        <p:nvPicPr>
          <p:cNvPr id="14338" name="Picture 2" descr="C:\Users\Julia\Documents\Tait\TaitLab.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86" t="16952" r="17845" b="21334"/>
          <a:stretch/>
        </p:blipFill>
        <p:spPr bwMode="auto">
          <a:xfrm>
            <a:off x="683568" y="1551620"/>
            <a:ext cx="309649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8350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620688"/>
            <a:ext cx="7043208" cy="1152128"/>
          </a:xfrm>
        </p:spPr>
        <p:txBody>
          <a:bodyPr/>
          <a:lstStyle/>
          <a:p>
            <a:r>
              <a:rPr lang="en-GB" dirty="0" smtClean="0"/>
              <a:t>One student was </a:t>
            </a:r>
            <a:r>
              <a:rPr lang="en-GB" dirty="0" err="1" smtClean="0"/>
              <a:t>J.M.Barrie</a:t>
            </a:r>
            <a:r>
              <a:rPr lang="en-GB" dirty="0" smtClean="0"/>
              <a:t>.</a:t>
            </a:r>
            <a:endParaRPr lang="en-GB" dirty="0"/>
          </a:p>
        </p:txBody>
      </p:sp>
      <p:sp>
        <p:nvSpPr>
          <p:cNvPr id="3" name="TextBox 2"/>
          <p:cNvSpPr txBox="1"/>
          <p:nvPr/>
        </p:nvSpPr>
        <p:spPr>
          <a:xfrm>
            <a:off x="755576" y="1916832"/>
            <a:ext cx="7632848" cy="4401205"/>
          </a:xfrm>
          <a:prstGeom prst="rect">
            <a:avLst/>
          </a:prstGeom>
          <a:noFill/>
        </p:spPr>
        <p:txBody>
          <a:bodyPr wrap="square" rtlCol="0">
            <a:spAutoFit/>
          </a:bodyPr>
          <a:lstStyle/>
          <a:p>
            <a:r>
              <a:rPr lang="en-GB" sz="2800" i="1" dirty="0">
                <a:solidFill>
                  <a:schemeClr val="accent2">
                    <a:lumMod val="50000"/>
                  </a:schemeClr>
                </a:solidFill>
                <a:latin typeface="Monotype Corsiva" pitchFamily="66" charset="0"/>
              </a:rPr>
              <a:t>“Never, I think, can there have been a more superb demonstrator. I have his burly figure before me. The small twinkling eyes had a fascinating gleam in them; he could concentrate them until they held the object they looked at; when they flashed round the room he seemed to have drawn a rapier. I have seen a man fall back in alarm under Tait’s eyes, though there were a dozen benches between them. These eyes could be merry as a boy’s, though, as when he turned a tube of water on students who would insist on crowding too near an experiment…” </a:t>
            </a:r>
            <a:endParaRPr lang="en-GB" sz="2800" dirty="0">
              <a:solidFill>
                <a:schemeClr val="accent2">
                  <a:lumMod val="50000"/>
                </a:schemeClr>
              </a:solidFill>
              <a:latin typeface="Monotype Corsiva" pitchFamily="66" charset="0"/>
            </a:endParaRPr>
          </a:p>
        </p:txBody>
      </p:sp>
    </p:spTree>
    <p:extLst>
      <p:ext uri="{BB962C8B-B14F-4D97-AF65-F5344CB8AC3E}">
        <p14:creationId xmlns:p14="http://schemas.microsoft.com/office/powerpoint/2010/main" val="349372483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849294" cy="5616624"/>
          </a:xfrm>
        </p:spPr>
        <p:txBody>
          <a:bodyPr/>
          <a:lstStyle/>
          <a:p>
            <a:r>
              <a:rPr lang="en-GB" sz="4600" dirty="0" smtClean="0"/>
              <a:t>Tait also worked tirelessly on maths and physics ideas, including quaternions, thermodynamics, thermoelectricity, the kinetic theory of gases and the four-colour problem.</a:t>
            </a:r>
            <a:endParaRPr lang="en-GB" sz="4600" dirty="0"/>
          </a:p>
        </p:txBody>
      </p:sp>
      <p:sp>
        <p:nvSpPr>
          <p:cNvPr id="3" name="AutoShape 2" descr="http://plus.maths.org/issue8/features/phones/fig2.jpg"/>
          <p:cNvSpPr>
            <a:spLocks noChangeAspect="1" noChangeArrowheads="1"/>
          </p:cNvSpPr>
          <p:nvPr/>
        </p:nvSpPr>
        <p:spPr bwMode="auto">
          <a:xfrm>
            <a:off x="155575" y="-1516063"/>
            <a:ext cx="2952750" cy="3162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2160" y="3825753"/>
            <a:ext cx="2520702" cy="269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10193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126912"/>
            <a:ext cx="4540151" cy="4822368"/>
          </a:xfrm>
        </p:spPr>
        <p:txBody>
          <a:bodyPr/>
          <a:lstStyle/>
          <a:p>
            <a:pPr algn="ctr"/>
            <a:r>
              <a:rPr lang="en-GB" dirty="0" smtClean="0"/>
              <a:t>He became friends with William Thomson, who was Professor of Natural Philosophy at Glasgow.</a:t>
            </a:r>
            <a:endParaRPr lang="en-GB" dirty="0"/>
          </a:p>
        </p:txBody>
      </p:sp>
      <p:sp>
        <p:nvSpPr>
          <p:cNvPr id="3" name="AutoShape 2" descr="http://www.fisica.ru/dfmg/teacher/archivos_galeria/kelvin2.jpg"/>
          <p:cNvSpPr>
            <a:spLocks noChangeAspect="1" noChangeArrowheads="1"/>
          </p:cNvSpPr>
          <p:nvPr/>
        </p:nvSpPr>
        <p:spPr bwMode="auto">
          <a:xfrm>
            <a:off x="155575" y="-1698625"/>
            <a:ext cx="2800350"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11" y="1340768"/>
            <a:ext cx="3524745" cy="446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71795"/>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96752"/>
            <a:ext cx="7043208" cy="3744416"/>
          </a:xfrm>
        </p:spPr>
        <p:txBody>
          <a:bodyPr/>
          <a:lstStyle/>
          <a:p>
            <a:r>
              <a:rPr lang="en-GB" i="1" dirty="0">
                <a:solidFill>
                  <a:schemeClr val="accent2">
                    <a:lumMod val="50000"/>
                  </a:schemeClr>
                </a:solidFill>
                <a:latin typeface="Monotype Corsiva" pitchFamily="66" charset="0"/>
              </a:rPr>
              <a:t>“We never agreed to differ, always fought it out. But it was almost as great a pleasure to fight with Tait as to agree with him.” </a:t>
            </a:r>
            <a:r>
              <a:rPr lang="en-GB" i="1" dirty="0" smtClean="0">
                <a:solidFill>
                  <a:schemeClr val="accent2">
                    <a:lumMod val="50000"/>
                  </a:schemeClr>
                </a:solidFill>
                <a:latin typeface="Monotype Corsiva" pitchFamily="66" charset="0"/>
              </a:rPr>
              <a:t> </a:t>
            </a:r>
            <a:r>
              <a:rPr lang="en-GB" dirty="0" smtClean="0"/>
              <a:t>Kelvin</a:t>
            </a:r>
            <a:endParaRPr lang="en-GB" dirty="0"/>
          </a:p>
        </p:txBody>
      </p:sp>
    </p:spTree>
    <p:extLst>
      <p:ext uri="{BB962C8B-B14F-4D97-AF65-F5344CB8AC3E}">
        <p14:creationId xmlns:p14="http://schemas.microsoft.com/office/powerpoint/2010/main" val="6859063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1680" y="1484784"/>
            <a:ext cx="6229802"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71600" y="321330"/>
            <a:ext cx="7043208" cy="1523494"/>
          </a:xfrm>
        </p:spPr>
        <p:txBody>
          <a:bodyPr/>
          <a:lstStyle/>
          <a:p>
            <a:r>
              <a:rPr lang="en-GB" dirty="0" smtClean="0"/>
              <a:t>One day Tait invites Thomson to his laboratory...</a:t>
            </a:r>
            <a:endParaRPr lang="en-GB" dirty="0"/>
          </a:p>
        </p:txBody>
      </p:sp>
    </p:spTree>
    <p:extLst>
      <p:ext uri="{BB962C8B-B14F-4D97-AF65-F5344CB8AC3E}">
        <p14:creationId xmlns:p14="http://schemas.microsoft.com/office/powerpoint/2010/main" val="102634639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667253"/>
            <a:ext cx="7992888" cy="1523494"/>
          </a:xfrm>
        </p:spPr>
        <p:txBody>
          <a:bodyPr/>
          <a:lstStyle/>
          <a:p>
            <a:r>
              <a:rPr lang="en-GB" dirty="0" smtClean="0">
                <a:solidFill>
                  <a:schemeClr val="accent6">
                    <a:lumMod val="20000"/>
                    <a:lumOff val="80000"/>
                  </a:schemeClr>
                </a:solidFill>
              </a:rPr>
              <a:t>January 1867, back in the lab…</a:t>
            </a:r>
            <a:endParaRPr lang="en-GB" dirty="0">
              <a:solidFill>
                <a:schemeClr val="accent6">
                  <a:lumMod val="20000"/>
                  <a:lumOff val="80000"/>
                </a:schemeClr>
              </a:solidFill>
            </a:endParaRPr>
          </a:p>
        </p:txBody>
      </p:sp>
    </p:spTree>
    <p:extLst>
      <p:ext uri="{BB962C8B-B14F-4D97-AF65-F5344CB8AC3E}">
        <p14:creationId xmlns:p14="http://schemas.microsoft.com/office/powerpoint/2010/main" val="273045257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340768"/>
            <a:ext cx="7043208" cy="4032448"/>
          </a:xfrm>
        </p:spPr>
        <p:txBody>
          <a:bodyPr/>
          <a:lstStyle/>
          <a:p>
            <a:r>
              <a:rPr lang="en-GB" dirty="0" smtClean="0"/>
              <a:t>In his laboratory, in 1867, Tait has set up an amazing experiment. </a:t>
            </a:r>
            <a:r>
              <a:rPr lang="en-GB" dirty="0" smtClean="0"/>
              <a:t>Two </a:t>
            </a:r>
            <a:r>
              <a:rPr lang="en-GB" dirty="0" smtClean="0"/>
              <a:t>big cardboard </a:t>
            </a:r>
            <a:r>
              <a:rPr lang="en-GB" dirty="0" smtClean="0"/>
              <a:t>boxes are </a:t>
            </a:r>
            <a:r>
              <a:rPr lang="en-GB" dirty="0" smtClean="0"/>
              <a:t>oozing with thick pungent smoke from </a:t>
            </a:r>
            <a:r>
              <a:rPr lang="en-GB" dirty="0" smtClean="0"/>
              <a:t>holes </a:t>
            </a:r>
            <a:r>
              <a:rPr lang="en-GB" dirty="0" smtClean="0"/>
              <a:t>cut in the front.</a:t>
            </a:r>
            <a:endParaRPr lang="en-GB" dirty="0"/>
          </a:p>
        </p:txBody>
      </p:sp>
    </p:spTree>
    <p:extLst>
      <p:ext uri="{BB962C8B-B14F-4D97-AF65-F5344CB8AC3E}">
        <p14:creationId xmlns:p14="http://schemas.microsoft.com/office/powerpoint/2010/main" val="102570992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9192" y="836712"/>
            <a:ext cx="7043208" cy="2448272"/>
          </a:xfrm>
        </p:spPr>
        <p:txBody>
          <a:bodyPr/>
          <a:lstStyle/>
          <a:p>
            <a:r>
              <a:rPr lang="en-GB" dirty="0" smtClean="0"/>
              <a:t>Kelvin stands watching, as Tait hits a towel stretched over the end of the box.</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582"/>
          <a:stretch/>
        </p:blipFill>
        <p:spPr>
          <a:xfrm>
            <a:off x="1375295" y="3172172"/>
            <a:ext cx="6551002" cy="2705100"/>
          </a:xfrm>
          <a:prstGeom prst="rect">
            <a:avLst/>
          </a:prstGeom>
        </p:spPr>
      </p:pic>
    </p:spTree>
    <p:extLst>
      <p:ext uri="{BB962C8B-B14F-4D97-AF65-F5344CB8AC3E}">
        <p14:creationId xmlns:p14="http://schemas.microsoft.com/office/powerpoint/2010/main" val="164303175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340768"/>
            <a:ext cx="7043208" cy="3960440"/>
          </a:xfrm>
        </p:spPr>
        <p:txBody>
          <a:bodyPr/>
          <a:lstStyle/>
          <a:p>
            <a:r>
              <a:rPr lang="en-GB" dirty="0" smtClean="0"/>
              <a:t>Rings of smoke emerged, at first violent and wobbly but quickly stabilising, sailing gracefully across the room </a:t>
            </a:r>
            <a:r>
              <a:rPr lang="en-GB" dirty="0" smtClean="0">
                <a:solidFill>
                  <a:schemeClr val="accent2">
                    <a:lumMod val="50000"/>
                  </a:schemeClr>
                </a:solidFill>
              </a:rPr>
              <a:t>“like solid rings of </a:t>
            </a:r>
            <a:r>
              <a:rPr lang="en-GB" dirty="0" err="1" smtClean="0">
                <a:solidFill>
                  <a:schemeClr val="accent2">
                    <a:lumMod val="50000"/>
                  </a:schemeClr>
                </a:solidFill>
              </a:rPr>
              <a:t>india</a:t>
            </a:r>
            <a:r>
              <a:rPr lang="en-GB" dirty="0" smtClean="0">
                <a:solidFill>
                  <a:schemeClr val="accent2">
                    <a:lumMod val="50000"/>
                  </a:schemeClr>
                </a:solidFill>
              </a:rPr>
              <a:t>-rubber”</a:t>
            </a:r>
            <a:r>
              <a:rPr lang="en-GB" dirty="0" smtClean="0"/>
              <a:t>.</a:t>
            </a:r>
            <a:endParaRPr lang="en-GB" dirty="0"/>
          </a:p>
        </p:txBody>
      </p:sp>
    </p:spTree>
    <p:extLst>
      <p:ext uri="{BB962C8B-B14F-4D97-AF65-F5344CB8AC3E}">
        <p14:creationId xmlns:p14="http://schemas.microsoft.com/office/powerpoint/2010/main" val="2667229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cap="small" dirty="0" smtClean="0">
                <a:latin typeface="Trajan" pitchFamily="18" charset="0"/>
              </a:rPr>
              <a:t>One experiment…</a:t>
            </a:r>
            <a:endParaRPr lang="en-GB" cap="small" dirty="0">
              <a:latin typeface="Trajan" pitchFamily="18" charset="0"/>
            </a:endParaRPr>
          </a:p>
        </p:txBody>
      </p:sp>
    </p:spTree>
    <p:extLst>
      <p:ext uri="{BB962C8B-B14F-4D97-AF65-F5344CB8AC3E}">
        <p14:creationId xmlns:p14="http://schemas.microsoft.com/office/powerpoint/2010/main" val="2004905958"/>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556792"/>
            <a:ext cx="7043208" cy="4320480"/>
          </a:xfrm>
        </p:spPr>
        <p:txBody>
          <a:bodyPr/>
          <a:lstStyle/>
          <a:p>
            <a:r>
              <a:rPr lang="en-GB" dirty="0" smtClean="0"/>
              <a:t>Using a second cannon, Tait is able to make two rings bounce off each other, or fit one inside the other. Kelvin </a:t>
            </a:r>
            <a:r>
              <a:rPr lang="en-GB" dirty="0"/>
              <a:t>i</a:t>
            </a:r>
            <a:r>
              <a:rPr lang="en-GB" dirty="0" smtClean="0"/>
              <a:t>s amazed.</a:t>
            </a:r>
            <a:endParaRPr lang="en-GB" dirty="0"/>
          </a:p>
        </p:txBody>
      </p:sp>
    </p:spTree>
    <p:extLst>
      <p:ext uri="{BB962C8B-B14F-4D97-AF65-F5344CB8AC3E}">
        <p14:creationId xmlns:p14="http://schemas.microsoft.com/office/powerpoint/2010/main" val="62336932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7043208" cy="4536504"/>
          </a:xfrm>
        </p:spPr>
        <p:txBody>
          <a:bodyPr/>
          <a:lstStyle/>
          <a:p>
            <a:r>
              <a:rPr lang="en-GB" dirty="0" smtClean="0"/>
              <a:t>Tait explains Helmholtz’s theory that closed vortex lines in a fluid </a:t>
            </a:r>
            <a:r>
              <a:rPr lang="en-GB" dirty="0"/>
              <a:t>a</a:t>
            </a:r>
            <a:r>
              <a:rPr lang="en-GB" dirty="0" smtClean="0"/>
              <a:t>re a stable configuration. Once a ring </a:t>
            </a:r>
            <a:r>
              <a:rPr lang="en-GB" dirty="0"/>
              <a:t>i</a:t>
            </a:r>
            <a:r>
              <a:rPr lang="en-GB" dirty="0" smtClean="0"/>
              <a:t>s formed it remains a ring forever.</a:t>
            </a:r>
            <a:endParaRPr lang="en-GB" dirty="0"/>
          </a:p>
        </p:txBody>
      </p:sp>
    </p:spTree>
    <p:extLst>
      <p:ext uri="{BB962C8B-B14F-4D97-AF65-F5344CB8AC3E}">
        <p14:creationId xmlns:p14="http://schemas.microsoft.com/office/powerpoint/2010/main" val="72034267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908720"/>
            <a:ext cx="7043208" cy="1523494"/>
          </a:xfrm>
        </p:spPr>
        <p:txBody>
          <a:bodyPr/>
          <a:lstStyle/>
          <a:p>
            <a:pPr algn="ctr"/>
            <a:r>
              <a:rPr lang="en-GB" dirty="0" smtClean="0"/>
              <a:t>Suddenly, Kelvin has an idea.</a:t>
            </a:r>
            <a:endParaRPr lang="en-GB" dirty="0"/>
          </a:p>
        </p:txBody>
      </p:sp>
      <p:sp>
        <p:nvSpPr>
          <p:cNvPr id="3" name="AutoShape 2" descr="http://bethanyfehlinger.files.wordpress.com/2012/05/bulb.jpg"/>
          <p:cNvSpPr>
            <a:spLocks noChangeAspect="1" noChangeArrowheads="1"/>
          </p:cNvSpPr>
          <p:nvPr/>
        </p:nvSpPr>
        <p:spPr bwMode="auto">
          <a:xfrm>
            <a:off x="155575" y="-1698625"/>
            <a:ext cx="2657475" cy="3552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9718" y="2348880"/>
            <a:ext cx="291632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6136" y="5036983"/>
            <a:ext cx="2448272" cy="1200329"/>
          </a:xfrm>
          <a:prstGeom prst="rect">
            <a:avLst/>
          </a:prstGeom>
          <a:noFill/>
        </p:spPr>
        <p:txBody>
          <a:bodyPr wrap="square" rtlCol="0">
            <a:spAutoFit/>
          </a:bodyPr>
          <a:lstStyle/>
          <a:p>
            <a:pPr algn="ctr"/>
            <a:r>
              <a:rPr lang="en-GB" sz="2400" dirty="0" smtClean="0">
                <a:solidFill>
                  <a:schemeClr val="accent2">
                    <a:lumMod val="50000"/>
                  </a:schemeClr>
                </a:solidFill>
                <a:latin typeface="Goudy Old Style" pitchFamily="18" charset="0"/>
              </a:rPr>
              <a:t>Remember he’s been thinking about atoms…</a:t>
            </a:r>
            <a:endParaRPr lang="en-GB" sz="2400" dirty="0">
              <a:solidFill>
                <a:schemeClr val="accent2">
                  <a:lumMod val="50000"/>
                </a:schemeClr>
              </a:solidFill>
              <a:latin typeface="Goudy Old Style" pitchFamily="18" charset="0"/>
            </a:endParaRPr>
          </a:p>
        </p:txBody>
      </p:sp>
    </p:spTree>
    <p:extLst>
      <p:ext uri="{BB962C8B-B14F-4D97-AF65-F5344CB8AC3E}">
        <p14:creationId xmlns:p14="http://schemas.microsoft.com/office/powerpoint/2010/main" val="20789471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268760"/>
            <a:ext cx="7043208" cy="1523494"/>
          </a:xfrm>
        </p:spPr>
        <p:txBody>
          <a:bodyPr/>
          <a:lstStyle/>
          <a:p>
            <a:pPr algn="ctr"/>
            <a:r>
              <a:rPr lang="en-GB" dirty="0" smtClean="0">
                <a:solidFill>
                  <a:schemeClr val="accent2">
                    <a:lumMod val="50000"/>
                  </a:schemeClr>
                </a:solidFill>
              </a:rPr>
              <a:t>“What if atoms are knotted vortices of the </a:t>
            </a:r>
            <a:r>
              <a:rPr lang="en-GB" dirty="0" err="1" smtClean="0">
                <a:solidFill>
                  <a:schemeClr val="accent2">
                    <a:lumMod val="50000"/>
                  </a:schemeClr>
                </a:solidFill>
              </a:rPr>
              <a:t>æther</a:t>
            </a:r>
            <a:r>
              <a:rPr lang="en-GB" dirty="0" smtClean="0">
                <a:solidFill>
                  <a:schemeClr val="accent2">
                    <a:lumMod val="50000"/>
                  </a:schemeClr>
                </a:solidFill>
              </a:rPr>
              <a:t>?”</a:t>
            </a:r>
            <a:endParaRPr lang="en-GB" dirty="0">
              <a:solidFill>
                <a:schemeClr val="accent2">
                  <a:lumMod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142" y="2715820"/>
            <a:ext cx="6285715" cy="3809524"/>
          </a:xfrm>
          <a:prstGeom prst="rect">
            <a:avLst/>
          </a:prstGeom>
        </p:spPr>
      </p:pic>
    </p:spTree>
    <p:extLst>
      <p:ext uri="{BB962C8B-B14F-4D97-AF65-F5344CB8AC3E}">
        <p14:creationId xmlns:p14="http://schemas.microsoft.com/office/powerpoint/2010/main" val="285719174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4176464"/>
          </a:xfrm>
        </p:spPr>
        <p:txBody>
          <a:bodyPr/>
          <a:lstStyle/>
          <a:p>
            <a:r>
              <a:rPr lang="en-GB" dirty="0" smtClean="0"/>
              <a:t>The </a:t>
            </a:r>
            <a:r>
              <a:rPr lang="en-GB" dirty="0" err="1" smtClean="0"/>
              <a:t>æther</a:t>
            </a:r>
            <a:r>
              <a:rPr lang="en-GB" dirty="0" smtClean="0"/>
              <a:t> was an ideal fluid, so vortices would never dissipate. They were discrete objects in a continuous system. And different configurations meant different chemical elements. </a:t>
            </a:r>
            <a:endParaRPr lang="en-GB" dirty="0"/>
          </a:p>
        </p:txBody>
      </p:sp>
    </p:spTree>
    <p:extLst>
      <p:ext uri="{BB962C8B-B14F-4D97-AF65-F5344CB8AC3E}">
        <p14:creationId xmlns:p14="http://schemas.microsoft.com/office/powerpoint/2010/main" val="134293639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620688"/>
            <a:ext cx="7416824" cy="3168352"/>
          </a:xfrm>
        </p:spPr>
        <p:txBody>
          <a:bodyPr/>
          <a:lstStyle/>
          <a:p>
            <a:r>
              <a:rPr lang="en-GB" dirty="0" smtClean="0"/>
              <a:t>For example, </a:t>
            </a:r>
            <a:r>
              <a:rPr lang="en-GB" dirty="0" smtClean="0">
                <a:solidFill>
                  <a:schemeClr val="accent2">
                    <a:lumMod val="50000"/>
                  </a:schemeClr>
                </a:solidFill>
              </a:rPr>
              <a:t>sodium</a:t>
            </a:r>
            <a:r>
              <a:rPr lang="en-GB" dirty="0" smtClean="0"/>
              <a:t> atoms might be two </a:t>
            </a:r>
            <a:r>
              <a:rPr lang="en-GB" dirty="0" smtClean="0">
                <a:solidFill>
                  <a:schemeClr val="accent2">
                    <a:lumMod val="50000"/>
                  </a:schemeClr>
                </a:solidFill>
              </a:rPr>
              <a:t>linked</a:t>
            </a:r>
            <a:r>
              <a:rPr lang="en-GB" dirty="0" smtClean="0"/>
              <a:t> rings, which would explain why the emission spectrum had two lines in it.</a:t>
            </a:r>
            <a:endParaRPr lang="en-GB" dirty="0"/>
          </a:p>
        </p:txBody>
      </p:sp>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7978" b="16837"/>
          <a:stretch/>
        </p:blipFill>
        <p:spPr>
          <a:xfrm>
            <a:off x="5508104" y="3591791"/>
            <a:ext cx="3395671" cy="2213474"/>
          </a:xfrm>
          <a:prstGeom prst="rect">
            <a:avLst/>
          </a:prstGeo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008"/>
          <a:stretch/>
        </p:blipFill>
        <p:spPr bwMode="auto">
          <a:xfrm>
            <a:off x="735038" y="3861048"/>
            <a:ext cx="4773066" cy="221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66594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92696"/>
            <a:ext cx="6507413" cy="596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7911061" y="2636912"/>
            <a:ext cx="909411"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2876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980728"/>
            <a:ext cx="7043208" cy="5184576"/>
          </a:xfrm>
        </p:spPr>
        <p:txBody>
          <a:bodyPr/>
          <a:lstStyle/>
          <a:p>
            <a:pPr algn="ctr"/>
            <a:r>
              <a:rPr lang="en-GB" dirty="0" smtClean="0"/>
              <a:t>Tait </a:t>
            </a:r>
            <a:r>
              <a:rPr lang="en-GB" dirty="0" smtClean="0"/>
              <a:t>is </a:t>
            </a:r>
            <a:r>
              <a:rPr lang="en-GB" dirty="0" err="1" smtClean="0"/>
              <a:t>initally</a:t>
            </a:r>
            <a:r>
              <a:rPr lang="en-GB" dirty="0" smtClean="0"/>
              <a:t> </a:t>
            </a:r>
            <a:r>
              <a:rPr lang="en-GB" dirty="0" err="1" smtClean="0"/>
              <a:t>skeptical</a:t>
            </a:r>
            <a:r>
              <a:rPr lang="en-GB" dirty="0" smtClean="0"/>
              <a:t>.</a:t>
            </a:r>
            <a:br>
              <a:rPr lang="en-GB" dirty="0" smtClean="0"/>
            </a:br>
            <a:r>
              <a:rPr lang="en-GB" dirty="0" smtClean="0"/>
              <a:t/>
            </a:r>
            <a:br>
              <a:rPr lang="en-GB" dirty="0" smtClean="0"/>
            </a:br>
            <a:r>
              <a:rPr lang="en-GB" sz="3600" i="1" dirty="0">
                <a:solidFill>
                  <a:schemeClr val="accent2">
                    <a:lumMod val="50000"/>
                  </a:schemeClr>
                </a:solidFill>
              </a:rPr>
              <a:t>“The enormous number of lines in the spectra of certain elementary substances show that…the form of the corresponding vortex atoms cannot be regarded as very simple. Hence the difficulty, ‘What has become of all the simpler vortex atoms?’ or ‘Why have we not a much greater number of elements than those already known to us?’.”</a:t>
            </a:r>
            <a:r>
              <a:rPr lang="en-GB" sz="3600" dirty="0">
                <a:solidFill>
                  <a:schemeClr val="accent2">
                    <a:lumMod val="50000"/>
                  </a:schemeClr>
                </a:solidFill>
              </a:rPr>
              <a:t> </a:t>
            </a:r>
            <a:endParaRPr lang="en-GB" dirty="0">
              <a:solidFill>
                <a:schemeClr val="accent2">
                  <a:lumMod val="50000"/>
                </a:schemeClr>
              </a:solidFill>
            </a:endParaRPr>
          </a:p>
        </p:txBody>
      </p:sp>
    </p:spTree>
    <p:extLst>
      <p:ext uri="{BB962C8B-B14F-4D97-AF65-F5344CB8AC3E}">
        <p14:creationId xmlns:p14="http://schemas.microsoft.com/office/powerpoint/2010/main" val="217961708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7043208" cy="3816424"/>
          </a:xfrm>
        </p:spPr>
        <p:txBody>
          <a:bodyPr/>
          <a:lstStyle/>
          <a:p>
            <a:r>
              <a:rPr lang="en-GB" dirty="0" smtClean="0"/>
              <a:t>However, Tait is soon won over by the beauty and simplicity of the theory. He sets to work investigating the mathematical theory of knots…</a:t>
            </a:r>
            <a:endParaRPr lang="en-GB" dirty="0"/>
          </a:p>
        </p:txBody>
      </p:sp>
    </p:spTree>
    <p:extLst>
      <p:ext uri="{BB962C8B-B14F-4D97-AF65-F5344CB8AC3E}">
        <p14:creationId xmlns:p14="http://schemas.microsoft.com/office/powerpoint/2010/main" val="360863750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2667253"/>
            <a:ext cx="7043208" cy="1523494"/>
          </a:xfrm>
        </p:spPr>
        <p:txBody>
          <a:bodyPr/>
          <a:lstStyle/>
          <a:p>
            <a:r>
              <a:rPr lang="en-GB" sz="6000" dirty="0" smtClean="0">
                <a:solidFill>
                  <a:schemeClr val="accent6">
                    <a:lumMod val="20000"/>
                    <a:lumOff val="80000"/>
                  </a:schemeClr>
                </a:solidFill>
              </a:rPr>
              <a:t>1870s, </a:t>
            </a:r>
            <a:r>
              <a:rPr lang="en-GB" sz="6000" dirty="0" smtClean="0">
                <a:solidFill>
                  <a:schemeClr val="accent6">
                    <a:lumMod val="20000"/>
                    <a:lumOff val="80000"/>
                  </a:schemeClr>
                </a:solidFill>
              </a:rPr>
              <a:t>Edinburgh</a:t>
            </a:r>
            <a:endParaRPr lang="en-GB" sz="6000" dirty="0">
              <a:solidFill>
                <a:schemeClr val="accent6">
                  <a:lumMod val="20000"/>
                  <a:lumOff val="80000"/>
                </a:schemeClr>
              </a:solidFill>
            </a:endParaRPr>
          </a:p>
        </p:txBody>
      </p:sp>
    </p:spTree>
    <p:extLst>
      <p:ext uri="{BB962C8B-B14F-4D97-AF65-F5344CB8AC3E}">
        <p14:creationId xmlns:p14="http://schemas.microsoft.com/office/powerpoint/2010/main" val="266390683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cap="small" dirty="0" smtClean="0">
                <a:latin typeface="Trajan" pitchFamily="18" charset="0"/>
              </a:rPr>
              <a:t>One theory…</a:t>
            </a:r>
            <a:endParaRPr lang="en-GB" cap="small" dirty="0">
              <a:latin typeface="Trajan" pitchFamily="18" charset="0"/>
            </a:endParaRPr>
          </a:p>
        </p:txBody>
      </p:sp>
    </p:spTree>
    <p:extLst>
      <p:ext uri="{BB962C8B-B14F-4D97-AF65-F5344CB8AC3E}">
        <p14:creationId xmlns:p14="http://schemas.microsoft.com/office/powerpoint/2010/main" val="138737590"/>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836712"/>
            <a:ext cx="7043208" cy="2531606"/>
          </a:xfrm>
        </p:spPr>
        <p:txBody>
          <a:bodyPr/>
          <a:lstStyle/>
          <a:p>
            <a:r>
              <a:rPr lang="en-GB" dirty="0" smtClean="0"/>
              <a:t>A mathematical knot is a closed loop of string, with no free ends.</a:t>
            </a:r>
            <a:endParaRPr lang="en-GB" dirty="0"/>
          </a:p>
        </p:txBody>
      </p:sp>
      <p:pic>
        <p:nvPicPr>
          <p:cNvPr id="2050" name="Picture 2" descr="C:\Users\Julia\Documents\Tait\trefoilmirr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539" y="2375619"/>
            <a:ext cx="4077717" cy="4077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6546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764704"/>
            <a:ext cx="7043208" cy="2304256"/>
          </a:xfrm>
        </p:spPr>
        <p:txBody>
          <a:bodyPr/>
          <a:lstStyle/>
          <a:p>
            <a:r>
              <a:rPr lang="en-GB" dirty="0" smtClean="0"/>
              <a:t>The only people to have studied knots before Tait were Gauss and his student Listing.</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025" y="2959422"/>
            <a:ext cx="2534279"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673" y="2959422"/>
            <a:ext cx="28479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71861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764704"/>
            <a:ext cx="4608512" cy="5059252"/>
          </a:xfrm>
        </p:spPr>
        <p:txBody>
          <a:bodyPr/>
          <a:lstStyle/>
          <a:p>
            <a:r>
              <a:rPr lang="en-GB" sz="4000" dirty="0" smtClean="0"/>
              <a:t>Gauss investigated different knots and braids.</a:t>
            </a:r>
            <a:br>
              <a:rPr lang="en-GB" sz="4000" dirty="0" smtClean="0"/>
            </a:br>
            <a:r>
              <a:rPr lang="en-GB" sz="4000" dirty="0"/>
              <a:t/>
            </a:r>
            <a:br>
              <a:rPr lang="en-GB" sz="4000" dirty="0"/>
            </a:br>
            <a:r>
              <a:rPr lang="en-GB" sz="4000" dirty="0" smtClean="0"/>
              <a:t>He invented the </a:t>
            </a:r>
            <a:r>
              <a:rPr lang="en-GB" sz="4000" dirty="0" smtClean="0">
                <a:solidFill>
                  <a:schemeClr val="accent2">
                    <a:lumMod val="50000"/>
                  </a:schemeClr>
                </a:solidFill>
              </a:rPr>
              <a:t>linking integral</a:t>
            </a:r>
            <a:r>
              <a:rPr lang="en-GB" sz="4000" dirty="0" smtClean="0"/>
              <a:t> to count the number of times two knots twisted around each other.</a:t>
            </a:r>
            <a:endParaRPr lang="en-GB" sz="4000" dirty="0"/>
          </a:p>
        </p:txBody>
      </p:sp>
      <p:grpSp>
        <p:nvGrpSpPr>
          <p:cNvPr id="4" name="Group 3"/>
          <p:cNvGrpSpPr/>
          <p:nvPr/>
        </p:nvGrpSpPr>
        <p:grpSpPr>
          <a:xfrm>
            <a:off x="5940152" y="764704"/>
            <a:ext cx="2695883" cy="5059252"/>
            <a:chOff x="5940152" y="764704"/>
            <a:chExt cx="2695883" cy="505925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764704"/>
              <a:ext cx="2560856" cy="505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8172400" y="764704"/>
              <a:ext cx="432048" cy="288032"/>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Rectangle 4"/>
            <p:cNvSpPr/>
            <p:nvPr/>
          </p:nvSpPr>
          <p:spPr bwMode="auto">
            <a:xfrm>
              <a:off x="8108776" y="2420888"/>
              <a:ext cx="432048" cy="288032"/>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6" name="Rectangle 5"/>
            <p:cNvSpPr/>
            <p:nvPr/>
          </p:nvSpPr>
          <p:spPr bwMode="auto">
            <a:xfrm>
              <a:off x="8203987" y="3573016"/>
              <a:ext cx="432048" cy="288032"/>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grpSp>
    </p:spTree>
    <p:extLst>
      <p:ext uri="{BB962C8B-B14F-4D97-AF65-F5344CB8AC3E}">
        <p14:creationId xmlns:p14="http://schemas.microsoft.com/office/powerpoint/2010/main" val="202959113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980728"/>
            <a:ext cx="7043208" cy="4968552"/>
          </a:xfrm>
        </p:spPr>
        <p:txBody>
          <a:bodyPr/>
          <a:lstStyle/>
          <a:p>
            <a:r>
              <a:rPr lang="en-GB" dirty="0" smtClean="0"/>
              <a:t>Listing studied methods of distinguishing knots.</a:t>
            </a:r>
            <a:br>
              <a:rPr lang="en-GB" dirty="0" smtClean="0"/>
            </a:br>
            <a:r>
              <a:rPr lang="en-GB" dirty="0"/>
              <a:t/>
            </a:r>
            <a:br>
              <a:rPr lang="en-GB" dirty="0"/>
            </a:br>
            <a:r>
              <a:rPr lang="en-GB" dirty="0" smtClean="0"/>
              <a:t>He also investigated symmetries of knots, including </a:t>
            </a:r>
            <a:r>
              <a:rPr lang="en-GB" dirty="0" smtClean="0">
                <a:solidFill>
                  <a:schemeClr val="accent2">
                    <a:lumMod val="50000"/>
                  </a:schemeClr>
                </a:solidFill>
              </a:rPr>
              <a:t>inversion</a:t>
            </a:r>
            <a:r>
              <a:rPr lang="en-GB" dirty="0" smtClean="0"/>
              <a:t> (rotation) and </a:t>
            </a:r>
            <a:r>
              <a:rPr lang="en-GB" dirty="0" smtClean="0">
                <a:solidFill>
                  <a:schemeClr val="accent2">
                    <a:lumMod val="50000"/>
                  </a:schemeClr>
                </a:solidFill>
              </a:rPr>
              <a:t>perversion</a:t>
            </a:r>
            <a:r>
              <a:rPr lang="en-GB" dirty="0" smtClean="0"/>
              <a:t> (mirroring).</a:t>
            </a:r>
            <a:endParaRPr lang="en-GB" dirty="0"/>
          </a:p>
        </p:txBody>
      </p:sp>
    </p:spTree>
    <p:extLst>
      <p:ext uri="{BB962C8B-B14F-4D97-AF65-F5344CB8AC3E}">
        <p14:creationId xmlns:p14="http://schemas.microsoft.com/office/powerpoint/2010/main" val="4001949701"/>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7043208" cy="2027550"/>
          </a:xfrm>
        </p:spPr>
        <p:txBody>
          <a:bodyPr/>
          <a:lstStyle/>
          <a:p>
            <a:r>
              <a:rPr lang="en-GB" dirty="0" smtClean="0"/>
              <a:t>For example, he conjectured that the mirror images of trefoils were different knots.</a:t>
            </a:r>
            <a:endParaRPr lang="en-GB" dirty="0"/>
          </a:p>
        </p:txBody>
      </p:sp>
      <p:pic>
        <p:nvPicPr>
          <p:cNvPr id="3" name="Picture 2" descr="C:\Users\Julia\Documents\Tait\trefoilmirr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75744"/>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ulia\Documents\Tait\trefoilmirr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87624" y="3573016"/>
            <a:ext cx="288032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71649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1523494"/>
          </a:xfrm>
        </p:spPr>
        <p:txBody>
          <a:bodyPr/>
          <a:lstStyle/>
          <a:p>
            <a:r>
              <a:rPr lang="en-GB" dirty="0" smtClean="0"/>
              <a:t>Tait invented his own notation to describe knots.</a:t>
            </a:r>
            <a:endParaRPr lang="en-GB" dirty="0"/>
          </a:p>
        </p:txBody>
      </p:sp>
      <p:grpSp>
        <p:nvGrpSpPr>
          <p:cNvPr id="4" name="Group 3"/>
          <p:cNvGrpSpPr/>
          <p:nvPr/>
        </p:nvGrpSpPr>
        <p:grpSpPr>
          <a:xfrm>
            <a:off x="1547664" y="3128391"/>
            <a:ext cx="2376264" cy="3096344"/>
            <a:chOff x="2411760" y="3212976"/>
            <a:chExt cx="2376264" cy="3096344"/>
          </a:xfrm>
        </p:grpSpPr>
        <p:pic>
          <p:nvPicPr>
            <p:cNvPr id="5122" name="Picture 2" descr="C:\Users\Julia\Documents\Tait\5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11760" y="3573016"/>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7864" y="5662989"/>
              <a:ext cx="576064" cy="646331"/>
            </a:xfrm>
            <a:prstGeom prst="rect">
              <a:avLst/>
            </a:prstGeom>
            <a:noFill/>
          </p:spPr>
          <p:txBody>
            <a:bodyPr wrap="square" rtlCol="0">
              <a:spAutoFit/>
            </a:bodyPr>
            <a:lstStyle/>
            <a:p>
              <a:r>
                <a:rPr lang="en-GB" sz="3600" dirty="0" smtClean="0">
                  <a:solidFill>
                    <a:schemeClr val="accent6">
                      <a:lumMod val="50000"/>
                    </a:schemeClr>
                  </a:solidFill>
                </a:rPr>
                <a:t>A</a:t>
              </a:r>
              <a:endParaRPr lang="en-GB" dirty="0">
                <a:solidFill>
                  <a:schemeClr val="accent6">
                    <a:lumMod val="50000"/>
                  </a:schemeClr>
                </a:solidFill>
              </a:endParaRPr>
            </a:p>
          </p:txBody>
        </p:sp>
        <p:sp>
          <p:nvSpPr>
            <p:cNvPr id="5" name="TextBox 4"/>
            <p:cNvSpPr txBox="1"/>
            <p:nvPr/>
          </p:nvSpPr>
          <p:spPr>
            <a:xfrm>
              <a:off x="3131840" y="3212976"/>
              <a:ext cx="576064" cy="646331"/>
            </a:xfrm>
            <a:prstGeom prst="rect">
              <a:avLst/>
            </a:prstGeom>
            <a:noFill/>
          </p:spPr>
          <p:txBody>
            <a:bodyPr wrap="square" rtlCol="0">
              <a:spAutoFit/>
            </a:bodyPr>
            <a:lstStyle/>
            <a:p>
              <a:r>
                <a:rPr lang="en-GB" sz="3600" dirty="0">
                  <a:solidFill>
                    <a:schemeClr val="accent6">
                      <a:lumMod val="50000"/>
                    </a:schemeClr>
                  </a:solidFill>
                </a:rPr>
                <a:t>B</a:t>
              </a:r>
              <a:endParaRPr lang="en-GB" dirty="0">
                <a:solidFill>
                  <a:schemeClr val="accent6">
                    <a:lumMod val="50000"/>
                  </a:schemeClr>
                </a:solidFill>
              </a:endParaRPr>
            </a:p>
          </p:txBody>
        </p:sp>
        <p:sp>
          <p:nvSpPr>
            <p:cNvPr id="6" name="TextBox 5"/>
            <p:cNvSpPr txBox="1"/>
            <p:nvPr/>
          </p:nvSpPr>
          <p:spPr>
            <a:xfrm>
              <a:off x="2411760" y="5014917"/>
              <a:ext cx="576064" cy="646331"/>
            </a:xfrm>
            <a:prstGeom prst="rect">
              <a:avLst/>
            </a:prstGeom>
            <a:noFill/>
          </p:spPr>
          <p:txBody>
            <a:bodyPr wrap="square" rtlCol="0">
              <a:spAutoFit/>
            </a:bodyPr>
            <a:lstStyle/>
            <a:p>
              <a:r>
                <a:rPr lang="en-GB" sz="3600" dirty="0">
                  <a:solidFill>
                    <a:schemeClr val="accent6">
                      <a:lumMod val="50000"/>
                    </a:schemeClr>
                  </a:solidFill>
                </a:rPr>
                <a:t>C</a:t>
              </a:r>
              <a:endParaRPr lang="en-GB" dirty="0">
                <a:solidFill>
                  <a:schemeClr val="accent6">
                    <a:lumMod val="50000"/>
                  </a:schemeClr>
                </a:solidFill>
              </a:endParaRPr>
            </a:p>
          </p:txBody>
        </p:sp>
        <p:sp>
          <p:nvSpPr>
            <p:cNvPr id="8" name="TextBox 7"/>
            <p:cNvSpPr txBox="1"/>
            <p:nvPr/>
          </p:nvSpPr>
          <p:spPr>
            <a:xfrm>
              <a:off x="4211960" y="4942909"/>
              <a:ext cx="576064" cy="646331"/>
            </a:xfrm>
            <a:prstGeom prst="rect">
              <a:avLst/>
            </a:prstGeom>
            <a:noFill/>
          </p:spPr>
          <p:txBody>
            <a:bodyPr wrap="square" rtlCol="0">
              <a:spAutoFit/>
            </a:bodyPr>
            <a:lstStyle/>
            <a:p>
              <a:r>
                <a:rPr lang="en-GB" sz="3600" dirty="0">
                  <a:solidFill>
                    <a:schemeClr val="accent6">
                      <a:lumMod val="50000"/>
                    </a:schemeClr>
                  </a:solidFill>
                </a:rPr>
                <a:t>D</a:t>
              </a:r>
              <a:endParaRPr lang="en-GB" dirty="0">
                <a:solidFill>
                  <a:schemeClr val="accent6">
                    <a:lumMod val="50000"/>
                  </a:schemeClr>
                </a:solidFill>
              </a:endParaRPr>
            </a:p>
          </p:txBody>
        </p:sp>
        <p:sp>
          <p:nvSpPr>
            <p:cNvPr id="9" name="TextBox 8"/>
            <p:cNvSpPr txBox="1"/>
            <p:nvPr/>
          </p:nvSpPr>
          <p:spPr>
            <a:xfrm>
              <a:off x="3347864" y="4582869"/>
              <a:ext cx="576064" cy="646331"/>
            </a:xfrm>
            <a:prstGeom prst="rect">
              <a:avLst/>
            </a:prstGeom>
            <a:noFill/>
          </p:spPr>
          <p:txBody>
            <a:bodyPr wrap="square" rtlCol="0">
              <a:spAutoFit/>
            </a:bodyPr>
            <a:lstStyle/>
            <a:p>
              <a:r>
                <a:rPr lang="en-GB" sz="3600" dirty="0">
                  <a:solidFill>
                    <a:schemeClr val="accent6">
                      <a:lumMod val="50000"/>
                    </a:schemeClr>
                  </a:solidFill>
                </a:rPr>
                <a:t>E</a:t>
              </a:r>
              <a:endParaRPr lang="en-GB" dirty="0">
                <a:solidFill>
                  <a:schemeClr val="accent6">
                    <a:lumMod val="50000"/>
                  </a:schemeClr>
                </a:solidFill>
              </a:endParaRPr>
            </a:p>
          </p:txBody>
        </p:sp>
      </p:grpSp>
      <p:sp>
        <p:nvSpPr>
          <p:cNvPr id="10" name="Title 1"/>
          <p:cNvSpPr txBox="1">
            <a:spLocks/>
          </p:cNvSpPr>
          <p:nvPr/>
        </p:nvSpPr>
        <p:spPr>
          <a:xfrm>
            <a:off x="4283968" y="3573015"/>
            <a:ext cx="4248472"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Goudy Old Style" pitchFamily="18" charset="0"/>
                <a:ea typeface="+mn-ea"/>
                <a:cs typeface="Arial" charset="0"/>
              </a:defRPr>
            </a:lvl1pPr>
          </a:lstStyle>
          <a:p>
            <a:r>
              <a:rPr lang="en-GB" sz="4000" dirty="0" smtClean="0"/>
              <a:t>A</a:t>
            </a:r>
            <a:r>
              <a:rPr lang="en-GB" sz="4000" i="1" dirty="0" smtClean="0">
                <a:solidFill>
                  <a:schemeClr val="accent2">
                    <a:lumMod val="50000"/>
                  </a:schemeClr>
                </a:solidFill>
              </a:rPr>
              <a:t>C</a:t>
            </a:r>
            <a:r>
              <a:rPr lang="en-GB" sz="4000" dirty="0" smtClean="0"/>
              <a:t>B</a:t>
            </a:r>
            <a:r>
              <a:rPr lang="en-GB" sz="4000" i="1" dirty="0" smtClean="0">
                <a:solidFill>
                  <a:schemeClr val="accent2">
                    <a:lumMod val="50000"/>
                  </a:schemeClr>
                </a:solidFill>
              </a:rPr>
              <a:t>E</a:t>
            </a:r>
            <a:r>
              <a:rPr lang="en-GB" sz="4000" dirty="0" smtClean="0"/>
              <a:t>C</a:t>
            </a:r>
            <a:r>
              <a:rPr lang="en-GB" sz="4000" i="1" dirty="0" smtClean="0">
                <a:solidFill>
                  <a:schemeClr val="accent2">
                    <a:lumMod val="50000"/>
                  </a:schemeClr>
                </a:solidFill>
              </a:rPr>
              <a:t>A</a:t>
            </a:r>
            <a:r>
              <a:rPr lang="en-GB" sz="4000" dirty="0" smtClean="0"/>
              <a:t>D</a:t>
            </a:r>
            <a:r>
              <a:rPr lang="en-GB" sz="4000" i="1" dirty="0" smtClean="0">
                <a:solidFill>
                  <a:schemeClr val="accent2">
                    <a:lumMod val="50000"/>
                  </a:schemeClr>
                </a:solidFill>
              </a:rPr>
              <a:t>B</a:t>
            </a:r>
            <a:r>
              <a:rPr lang="en-GB" sz="4000" dirty="0" smtClean="0"/>
              <a:t>E</a:t>
            </a:r>
            <a:r>
              <a:rPr lang="en-GB" sz="4000" i="1" dirty="0" smtClean="0">
                <a:solidFill>
                  <a:schemeClr val="accent2">
                    <a:lumMod val="50000"/>
                  </a:schemeClr>
                </a:solidFill>
              </a:rPr>
              <a:t>D</a:t>
            </a:r>
            <a:r>
              <a:rPr lang="en-GB" sz="4000" dirty="0" smtClean="0"/>
              <a:t> | A</a:t>
            </a:r>
            <a:endParaRPr lang="en-GB" sz="4000" dirty="0"/>
          </a:p>
        </p:txBody>
      </p:sp>
    </p:spTree>
    <p:extLst>
      <p:ext uri="{BB962C8B-B14F-4D97-AF65-F5344CB8AC3E}">
        <p14:creationId xmlns:p14="http://schemas.microsoft.com/office/powerpoint/2010/main" val="236504121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980728"/>
            <a:ext cx="7043208" cy="4248472"/>
          </a:xfrm>
        </p:spPr>
        <p:txBody>
          <a:bodyPr/>
          <a:lstStyle/>
          <a:p>
            <a:r>
              <a:rPr lang="en-GB" dirty="0" smtClean="0"/>
              <a:t>He tried to find all knots of each crossing number (or </a:t>
            </a:r>
            <a:r>
              <a:rPr lang="en-GB" dirty="0" smtClean="0">
                <a:solidFill>
                  <a:schemeClr val="accent2">
                    <a:lumMod val="50000"/>
                  </a:schemeClr>
                </a:solidFill>
              </a:rPr>
              <a:t>knottiness</a:t>
            </a:r>
            <a:r>
              <a:rPr lang="en-GB" dirty="0" smtClean="0"/>
              <a:t>) by writing down all the possible ‘words’ of the knots.</a:t>
            </a:r>
            <a:endParaRPr lang="en-GB" dirty="0"/>
          </a:p>
        </p:txBody>
      </p:sp>
    </p:spTree>
    <p:extLst>
      <p:ext uri="{BB962C8B-B14F-4D97-AF65-F5344CB8AC3E}">
        <p14:creationId xmlns:p14="http://schemas.microsoft.com/office/powerpoint/2010/main" val="389850388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5" y="332656"/>
            <a:ext cx="5688632" cy="641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060800" y="1540800"/>
            <a:ext cx="1548000" cy="216000"/>
          </a:xfrm>
          <a:prstGeom prst="rect">
            <a:avLst/>
          </a:prstGeom>
          <a:solidFill>
            <a:srgbClr val="FFFF00">
              <a:alpha val="36863"/>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86908330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96752"/>
            <a:ext cx="7043208" cy="1523494"/>
          </a:xfrm>
        </p:spPr>
        <p:txBody>
          <a:bodyPr/>
          <a:lstStyle/>
          <a:p>
            <a:r>
              <a:rPr lang="en-GB" dirty="0" smtClean="0"/>
              <a:t>During his investigations, Tait noticed various things.</a:t>
            </a:r>
            <a:endParaRPr lang="en-GB" dirty="0"/>
          </a:p>
        </p:txBody>
      </p:sp>
      <p:sp>
        <p:nvSpPr>
          <p:cNvPr id="3" name="Title 1"/>
          <p:cNvSpPr txBox="1">
            <a:spLocks/>
          </p:cNvSpPr>
          <p:nvPr/>
        </p:nvSpPr>
        <p:spPr>
          <a:xfrm>
            <a:off x="1050396" y="3140968"/>
            <a:ext cx="4529716" cy="1944216"/>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Goudy Old Style" pitchFamily="18" charset="0"/>
                <a:ea typeface="+mn-ea"/>
                <a:cs typeface="Arial" charset="0"/>
              </a:defRPr>
            </a:lvl1pPr>
          </a:lstStyle>
          <a:p>
            <a:pPr algn="ctr"/>
            <a:r>
              <a:rPr lang="en-GB" sz="3600" dirty="0" smtClean="0">
                <a:solidFill>
                  <a:schemeClr val="accent2">
                    <a:lumMod val="50000"/>
                  </a:schemeClr>
                </a:solidFill>
              </a:rPr>
              <a:t>“The crossings may be taken throughout alternately over and under.”</a:t>
            </a:r>
            <a:endParaRPr lang="en-GB" sz="3600" dirty="0">
              <a:solidFill>
                <a:schemeClr val="accent2">
                  <a:lumMod val="50000"/>
                </a:schemeClr>
              </a:solidFill>
            </a:endParaRPr>
          </a:p>
        </p:txBody>
      </p:sp>
      <p:pic>
        <p:nvPicPr>
          <p:cNvPr id="7170" name="Picture 2" descr="C:\Users\Julia\Documents\Tait\Figure8knot-01.png"/>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68144" y="3034853"/>
            <a:ext cx="2050331" cy="20503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050396" y="5325920"/>
            <a:ext cx="4529716" cy="1080120"/>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Goudy Old Style" pitchFamily="18" charset="0"/>
                <a:ea typeface="+mn-ea"/>
                <a:cs typeface="Arial" charset="0"/>
              </a:defRPr>
            </a:lvl1pPr>
          </a:lstStyle>
          <a:p>
            <a:pPr algn="ctr"/>
            <a:r>
              <a:rPr lang="en-GB" sz="2800" dirty="0" smtClean="0">
                <a:solidFill>
                  <a:schemeClr val="accent2">
                    <a:lumMod val="50000"/>
                  </a:schemeClr>
                </a:solidFill>
              </a:rPr>
              <a:t>(except for multiple knots on the same string.)</a:t>
            </a:r>
            <a:endParaRPr lang="en-GB" sz="2800" dirty="0">
              <a:solidFill>
                <a:schemeClr val="accent2">
                  <a:lumMod val="50000"/>
                </a:schemeClr>
              </a:solidFill>
            </a:endParaRPr>
          </a:p>
        </p:txBody>
      </p:sp>
      <p:pic>
        <p:nvPicPr>
          <p:cNvPr id="7171" name="Picture 3" descr="C:\Users\Julia\Documents\Tait\Conn-sum.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80112" y="5372991"/>
            <a:ext cx="3100660" cy="1240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230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836712"/>
            <a:ext cx="7043208" cy="2243574"/>
          </a:xfrm>
        </p:spPr>
        <p:txBody>
          <a:bodyPr/>
          <a:lstStyle/>
          <a:p>
            <a:r>
              <a:rPr lang="en-GB" dirty="0" smtClean="0"/>
              <a:t>Some crossings can be removed without changing the knots. These he called ‘</a:t>
            </a:r>
            <a:r>
              <a:rPr lang="en-GB" dirty="0" smtClean="0">
                <a:solidFill>
                  <a:schemeClr val="accent2">
                    <a:lumMod val="50000"/>
                  </a:schemeClr>
                </a:solidFill>
              </a:rPr>
              <a:t>nugatory</a:t>
            </a:r>
            <a:r>
              <a:rPr lang="en-GB" dirty="0" smtClean="0"/>
              <a:t>’.</a:t>
            </a:r>
            <a:endParaRPr lang="en-GB"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055" t="54364" r="16121" b="20182"/>
          <a:stretch/>
        </p:blipFill>
        <p:spPr bwMode="auto">
          <a:xfrm>
            <a:off x="1043608" y="3501008"/>
            <a:ext cx="7152071" cy="191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31118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cap="small" dirty="0" smtClean="0">
                <a:latin typeface="Trajan" pitchFamily="18" charset="0"/>
              </a:rPr>
              <a:t>One envelope…</a:t>
            </a:r>
            <a:endParaRPr lang="en-GB" cap="small" dirty="0">
              <a:latin typeface="Trajan" pitchFamily="18" charset="0"/>
            </a:endParaRPr>
          </a:p>
        </p:txBody>
      </p:sp>
    </p:spTree>
    <p:extLst>
      <p:ext uri="{BB962C8B-B14F-4D97-AF65-F5344CB8AC3E}">
        <p14:creationId xmlns:p14="http://schemas.microsoft.com/office/powerpoint/2010/main" val="3159205642"/>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268760"/>
            <a:ext cx="7043208" cy="2808312"/>
          </a:xfrm>
        </p:spPr>
        <p:txBody>
          <a:bodyPr/>
          <a:lstStyle/>
          <a:p>
            <a:pPr algn="ctr"/>
            <a:r>
              <a:rPr lang="en-GB" sz="4400" dirty="0" smtClean="0">
                <a:solidFill>
                  <a:schemeClr val="accent2">
                    <a:lumMod val="50000"/>
                  </a:schemeClr>
                </a:solidFill>
              </a:rPr>
              <a:t>“If the crossings are alternately over and under then no reduction is possible unless there be nugatory crossings.”</a:t>
            </a:r>
            <a:endParaRPr lang="en-GB" sz="4400" dirty="0">
              <a:solidFill>
                <a:schemeClr val="accent2">
                  <a:lumMod val="50000"/>
                </a:schemeClr>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773" y="4149080"/>
            <a:ext cx="2030347" cy="206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71154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5596" y="836712"/>
            <a:ext cx="7272808" cy="1923951"/>
          </a:xfrm>
        </p:spPr>
        <p:txBody>
          <a:bodyPr/>
          <a:lstStyle/>
          <a:p>
            <a:r>
              <a:rPr lang="en-GB" dirty="0" smtClean="0"/>
              <a:t>Two diagrams of the same knot are related by a series of </a:t>
            </a:r>
            <a:r>
              <a:rPr lang="en-GB" dirty="0" smtClean="0">
                <a:solidFill>
                  <a:schemeClr val="accent2">
                    <a:lumMod val="50000"/>
                  </a:schemeClr>
                </a:solidFill>
              </a:rPr>
              <a:t>“</a:t>
            </a:r>
            <a:r>
              <a:rPr lang="en-GB" dirty="0" err="1" smtClean="0">
                <a:solidFill>
                  <a:schemeClr val="accent2">
                    <a:lumMod val="50000"/>
                  </a:schemeClr>
                </a:solidFill>
              </a:rPr>
              <a:t>flypes</a:t>
            </a:r>
            <a:r>
              <a:rPr lang="en-GB" dirty="0" smtClean="0">
                <a:solidFill>
                  <a:schemeClr val="accent2">
                    <a:lumMod val="50000"/>
                  </a:schemeClr>
                </a:solidFill>
              </a:rPr>
              <a:t>”</a:t>
            </a:r>
            <a:r>
              <a:rPr lang="en-GB" dirty="0" smtClean="0"/>
              <a:t>.</a:t>
            </a:r>
            <a:endParaRPr lang="en-GB" dirty="0"/>
          </a:p>
        </p:txBody>
      </p:sp>
      <p:pic>
        <p:nvPicPr>
          <p:cNvPr id="10242" name="Picture 2" descr="C:\Users\Julia\Documents\Tait\Flyp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2760663"/>
            <a:ext cx="47625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8870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2315582"/>
          </a:xfrm>
        </p:spPr>
        <p:txBody>
          <a:bodyPr/>
          <a:lstStyle/>
          <a:p>
            <a:r>
              <a:rPr lang="en-GB" dirty="0" smtClean="0"/>
              <a:t>If we walk around the knot then the crossings come in two varieties.</a:t>
            </a:r>
            <a:endParaRPr lang="en-GB" dirty="0"/>
          </a:p>
        </p:txBody>
      </p:sp>
      <p:pic>
        <p:nvPicPr>
          <p:cNvPr id="11266" name="Picture 2" descr="C:\Users\Julia\Documents\Masterclass\Knots masterclass\writhe.jpg"/>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9792" y="3789040"/>
            <a:ext cx="4061036" cy="214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4931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340768"/>
            <a:ext cx="7043208" cy="2675622"/>
          </a:xfrm>
        </p:spPr>
        <p:txBody>
          <a:bodyPr/>
          <a:lstStyle/>
          <a:p>
            <a:r>
              <a:rPr lang="en-GB" dirty="0" smtClean="0"/>
              <a:t>Knots which are </a:t>
            </a:r>
            <a:r>
              <a:rPr lang="en-GB" dirty="0" err="1" smtClean="0"/>
              <a:t>amphicheiral</a:t>
            </a:r>
            <a:r>
              <a:rPr lang="en-GB" dirty="0" smtClean="0"/>
              <a:t> (their own mirror images) must have </a:t>
            </a:r>
            <a:r>
              <a:rPr lang="en-GB" dirty="0" smtClean="0">
                <a:solidFill>
                  <a:schemeClr val="accent2">
                    <a:lumMod val="50000"/>
                  </a:schemeClr>
                </a:solidFill>
              </a:rPr>
              <a:t>equal numbers </a:t>
            </a:r>
            <a:r>
              <a:rPr lang="en-GB" dirty="0" smtClean="0"/>
              <a:t>of positive and negative crossings.</a:t>
            </a:r>
            <a:endParaRPr lang="en-GB" dirty="0"/>
          </a:p>
        </p:txBody>
      </p:sp>
      <p:sp>
        <p:nvSpPr>
          <p:cNvPr id="3" name="Title 1"/>
          <p:cNvSpPr txBox="1">
            <a:spLocks/>
          </p:cNvSpPr>
          <p:nvPr/>
        </p:nvSpPr>
        <p:spPr>
          <a:xfrm>
            <a:off x="971600" y="4569802"/>
            <a:ext cx="7043208" cy="1595502"/>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50">
                <a:ln w="3175">
                  <a:noFill/>
                </a:ln>
                <a:solidFill>
                  <a:schemeClr val="accent6">
                    <a:lumMod val="50000"/>
                  </a:schemeClr>
                </a:solidFill>
                <a:effectLst/>
                <a:latin typeface="Goudy Old Style" pitchFamily="18" charset="0"/>
                <a:ea typeface="+mn-ea"/>
                <a:cs typeface="Arial" charset="0"/>
              </a:defRPr>
            </a:lvl1pPr>
          </a:lstStyle>
          <a:p>
            <a:pPr algn="ctr"/>
            <a:r>
              <a:rPr lang="en-GB" sz="4000" dirty="0" smtClean="0">
                <a:solidFill>
                  <a:schemeClr val="accent2">
                    <a:lumMod val="50000"/>
                  </a:schemeClr>
                </a:solidFill>
              </a:rPr>
              <a:t>(In particular, there must be an even number of crossings.)</a:t>
            </a:r>
            <a:endParaRPr lang="en-GB" sz="4000" dirty="0">
              <a:solidFill>
                <a:schemeClr val="accent2">
                  <a:lumMod val="50000"/>
                </a:schemeClr>
              </a:solidFill>
            </a:endParaRPr>
          </a:p>
        </p:txBody>
      </p:sp>
    </p:spTree>
    <p:extLst>
      <p:ext uri="{BB962C8B-B14F-4D97-AF65-F5344CB8AC3E}">
        <p14:creationId xmlns:p14="http://schemas.microsoft.com/office/powerpoint/2010/main" val="2365326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692696"/>
            <a:ext cx="7043208" cy="2877048"/>
          </a:xfrm>
        </p:spPr>
        <p:txBody>
          <a:bodyPr/>
          <a:lstStyle/>
          <a:p>
            <a:r>
              <a:rPr lang="en-GB" dirty="0" smtClean="0"/>
              <a:t>Tait wrote </a:t>
            </a:r>
            <a:r>
              <a:rPr lang="en-GB" dirty="0" smtClean="0"/>
              <a:t>down his </a:t>
            </a:r>
            <a:r>
              <a:rPr lang="en-GB" dirty="0" smtClean="0"/>
              <a:t>ideas, sealed them in an envelope and took it to </a:t>
            </a:r>
            <a:r>
              <a:rPr lang="en-GB" dirty="0" smtClean="0"/>
              <a:t>the Royal Society of </a:t>
            </a:r>
            <a:r>
              <a:rPr lang="en-GB" dirty="0" smtClean="0"/>
              <a:t>Edinburgh for safekeeping...</a:t>
            </a:r>
            <a:endParaRPr lang="en-GB"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3569744"/>
            <a:ext cx="5400600" cy="323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067944" y="5517232"/>
            <a:ext cx="2808312" cy="1008112"/>
          </a:xfrm>
          <a:prstGeom prst="rect">
            <a:avLst/>
          </a:prstGeom>
          <a:blipFill>
            <a:blip r:embed="rId3"/>
            <a:tile tx="0" ty="0" sx="100000" sy="100000" flip="none" algn="tl"/>
          </a:blip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GB"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01089517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7043208" cy="4464496"/>
          </a:xfrm>
        </p:spPr>
        <p:txBody>
          <a:bodyPr/>
          <a:lstStyle/>
          <a:p>
            <a:pPr algn="ctr"/>
            <a:r>
              <a:rPr lang="en-GB" dirty="0" smtClean="0"/>
              <a:t>Using </a:t>
            </a:r>
            <a:r>
              <a:rPr lang="en-GB" dirty="0" smtClean="0"/>
              <a:t>his </a:t>
            </a:r>
            <a:r>
              <a:rPr lang="en-GB" dirty="0" smtClean="0"/>
              <a:t>conjectures, </a:t>
            </a:r>
            <a:r>
              <a:rPr lang="en-GB" dirty="0" smtClean="0"/>
              <a:t>he </a:t>
            </a:r>
            <a:r>
              <a:rPr lang="en-GB" dirty="0" smtClean="0"/>
              <a:t>made </a:t>
            </a:r>
            <a:r>
              <a:rPr lang="en-GB" dirty="0" smtClean="0"/>
              <a:t>a systematic list of all the knots with up to 7 crossings</a:t>
            </a:r>
            <a:r>
              <a:rPr lang="en-GB" dirty="0" smtClean="0"/>
              <a:t>.</a:t>
            </a:r>
            <a:br>
              <a:rPr lang="en-GB" dirty="0" smtClean="0"/>
            </a:br>
            <a:r>
              <a:rPr lang="en-GB" dirty="0"/>
              <a:t/>
            </a:r>
            <a:br>
              <a:rPr lang="en-GB" dirty="0"/>
            </a:br>
            <a:r>
              <a:rPr lang="en-GB" sz="4000" dirty="0" smtClean="0">
                <a:solidFill>
                  <a:schemeClr val="accent2">
                    <a:lumMod val="50000"/>
                  </a:schemeClr>
                </a:solidFill>
              </a:rPr>
              <a:t>There were originally 579 ‘words’ which eventually represented only 8 different knots.</a:t>
            </a:r>
            <a:endParaRPr lang="en-GB" sz="4000" dirty="0">
              <a:solidFill>
                <a:schemeClr val="accent2">
                  <a:lumMod val="50000"/>
                </a:schemeClr>
              </a:solidFill>
            </a:endParaRPr>
          </a:p>
        </p:txBody>
      </p:sp>
    </p:spTree>
    <p:extLst>
      <p:ext uri="{BB962C8B-B14F-4D97-AF65-F5344CB8AC3E}">
        <p14:creationId xmlns:p14="http://schemas.microsoft.com/office/powerpoint/2010/main" val="91108966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74547"/>
            <a:ext cx="47625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678" y="1772816"/>
            <a:ext cx="3638901" cy="23042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37126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2524" y="1196752"/>
            <a:ext cx="5055940" cy="4680520"/>
          </a:xfrm>
        </p:spPr>
        <p:txBody>
          <a:bodyPr/>
          <a:lstStyle/>
          <a:p>
            <a:r>
              <a:rPr lang="en-GB" dirty="0" smtClean="0"/>
              <a:t>Tait’s work became a sensation at the Royal Society </a:t>
            </a:r>
            <a:r>
              <a:rPr lang="en-GB" dirty="0" smtClean="0"/>
              <a:t>of Edinburgh and </a:t>
            </a:r>
            <a:r>
              <a:rPr lang="en-GB" dirty="0" smtClean="0"/>
              <a:t>he really believed he was on the road to a periodic table of knotted elements.</a:t>
            </a:r>
            <a:endParaRPr lang="en-GB" dirty="0"/>
          </a:p>
        </p:txBody>
      </p:sp>
      <p:pic>
        <p:nvPicPr>
          <p:cNvPr id="13314" name="Picture 2" descr="C:\Users\Julia\Documents\Tait\Tait_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730628"/>
            <a:ext cx="3008139" cy="371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4258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340768"/>
            <a:ext cx="7043208" cy="4392488"/>
          </a:xfrm>
        </p:spPr>
        <p:txBody>
          <a:bodyPr/>
          <a:lstStyle/>
          <a:p>
            <a:r>
              <a:rPr lang="en-GB" dirty="0" smtClean="0"/>
              <a:t>With </a:t>
            </a:r>
            <a:r>
              <a:rPr lang="en-GB" dirty="0" smtClean="0"/>
              <a:t>the </a:t>
            </a:r>
            <a:r>
              <a:rPr lang="en-GB" dirty="0" smtClean="0"/>
              <a:t>help of two friends, </a:t>
            </a:r>
            <a:r>
              <a:rPr lang="en-GB" dirty="0" err="1" smtClean="0"/>
              <a:t>Kirkman</a:t>
            </a:r>
            <a:r>
              <a:rPr lang="en-GB" dirty="0" smtClean="0"/>
              <a:t> and Little, he made tables of knots with up to 10 (alternating) crossings.</a:t>
            </a:r>
            <a:br>
              <a:rPr lang="en-GB" dirty="0" smtClean="0"/>
            </a:br>
            <a:r>
              <a:rPr lang="en-GB" dirty="0" smtClean="0"/>
              <a:t/>
            </a:r>
            <a:br>
              <a:rPr lang="en-GB" dirty="0" smtClean="0"/>
            </a:br>
            <a:r>
              <a:rPr lang="en-GB" dirty="0" smtClean="0"/>
              <a:t>They didn’t make a single mistake.</a:t>
            </a:r>
            <a:endParaRPr lang="en-GB" dirty="0"/>
          </a:p>
        </p:txBody>
      </p:sp>
    </p:spTree>
    <p:extLst>
      <p:ext uri="{BB962C8B-B14F-4D97-AF65-F5344CB8AC3E}">
        <p14:creationId xmlns:p14="http://schemas.microsoft.com/office/powerpoint/2010/main" val="206897121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2667253"/>
            <a:ext cx="7043208" cy="1523494"/>
          </a:xfrm>
        </p:spPr>
        <p:txBody>
          <a:bodyPr/>
          <a:lstStyle/>
          <a:p>
            <a:r>
              <a:rPr lang="en-GB" sz="6000" dirty="0" smtClean="0">
                <a:solidFill>
                  <a:schemeClr val="accent6">
                    <a:lumMod val="20000"/>
                    <a:lumOff val="80000"/>
                  </a:schemeClr>
                </a:solidFill>
              </a:rPr>
              <a:t>A hundred years later…</a:t>
            </a:r>
            <a:endParaRPr lang="en-GB" sz="6000" dirty="0">
              <a:solidFill>
                <a:schemeClr val="accent6">
                  <a:lumMod val="20000"/>
                  <a:lumOff val="80000"/>
                </a:schemeClr>
              </a:solidFill>
            </a:endParaRPr>
          </a:p>
        </p:txBody>
      </p:sp>
    </p:spTree>
    <p:extLst>
      <p:ext uri="{BB962C8B-B14F-4D97-AF65-F5344CB8AC3E}">
        <p14:creationId xmlns:p14="http://schemas.microsoft.com/office/powerpoint/2010/main" val="11127335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59632" y="1916832"/>
            <a:ext cx="7152531" cy="1523495"/>
          </a:xfrm>
        </p:spPr>
        <p:txBody>
          <a:bodyPr anchor="ctr"/>
          <a:lstStyle/>
          <a:p>
            <a:r>
              <a:rPr lang="en-GB" cap="small" dirty="0" smtClean="0">
                <a:latin typeface="Trajan" pitchFamily="18" charset="0"/>
              </a:rPr>
              <a:t>Smoke….</a:t>
            </a:r>
            <a:endParaRPr lang="en-GB" cap="small" dirty="0">
              <a:latin typeface="Trajan" pitchFamily="18" charset="0"/>
            </a:endParaRPr>
          </a:p>
        </p:txBody>
      </p:sp>
      <p:sp>
        <p:nvSpPr>
          <p:cNvPr id="3" name="Title 3"/>
          <p:cNvSpPr txBox="1">
            <a:spLocks/>
          </p:cNvSpPr>
          <p:nvPr/>
        </p:nvSpPr>
        <p:spPr>
          <a:xfrm>
            <a:off x="882649" y="3592727"/>
            <a:ext cx="6929711" cy="1523495"/>
          </a:xfrm>
          <a:prstGeom prst="rect">
            <a:avLst/>
          </a:prstGeom>
        </p:spPr>
        <p:txBody>
          <a:bodyPr vert="horz" wrap="square" lIns="0" tIns="0" rIns="0" bIns="0" rtlCol="0" anchor="ctr">
            <a:noAutofit/>
          </a:bodyPr>
          <a:lstStyle>
            <a:lvl1pPr algn="l" defTabSz="914363" rtl="0" eaLnBrk="1" latinLnBrk="0" hangingPunct="1">
              <a:lnSpc>
                <a:spcPct val="90000"/>
              </a:lnSpc>
              <a:spcBef>
                <a:spcPct val="0"/>
              </a:spcBef>
              <a:buNone/>
              <a:defRPr lang="en-US" sz="5400" b="0" kern="1200" cap="none" spc="-150">
                <a:ln w="3175">
                  <a:noFill/>
                </a:ln>
                <a:solidFill>
                  <a:schemeClr val="accent6">
                    <a:lumMod val="20000"/>
                    <a:lumOff val="80000"/>
                  </a:schemeClr>
                </a:solidFill>
                <a:effectLst>
                  <a:outerShdw blurRad="38100" dist="38100" dir="2700000" algn="tl">
                    <a:srgbClr val="000000">
                      <a:alpha val="43137"/>
                    </a:srgbClr>
                  </a:outerShdw>
                </a:effectLst>
                <a:latin typeface="Brioso Pro Disp" pitchFamily="66" charset="0"/>
                <a:ea typeface="+mn-ea"/>
                <a:cs typeface="Arial" charset="0"/>
              </a:defRPr>
            </a:lvl1pPr>
          </a:lstStyle>
          <a:p>
            <a:pPr algn="r"/>
            <a:r>
              <a:rPr lang="en-GB" sz="4800" cap="small" dirty="0" smtClean="0">
                <a:latin typeface="Trajan" pitchFamily="18" charset="0"/>
              </a:rPr>
              <a:t>…without fire</a:t>
            </a:r>
            <a:endParaRPr lang="en-GB" sz="4800" cap="small" dirty="0">
              <a:latin typeface="Trajan" pitchFamily="18" charset="0"/>
            </a:endParaRPr>
          </a:p>
        </p:txBody>
      </p:sp>
    </p:spTree>
    <p:extLst>
      <p:ext uri="{BB962C8B-B14F-4D97-AF65-F5344CB8AC3E}">
        <p14:creationId xmlns:p14="http://schemas.microsoft.com/office/powerpoint/2010/main" val="271096552"/>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300"/>
                                  </p:stCondLst>
                                  <p:childTnLst>
                                    <p:animScale>
                                      <p:cBhvr>
                                        <p:cTn id="9" dur="3700" fill="hold"/>
                                        <p:tgtEl>
                                          <p:spTgt spid="4"/>
                                        </p:tgtEl>
                                      </p:cBhvr>
                                      <p:by x="120000" y="120000"/>
                                    </p:animScale>
                                  </p:childTnLst>
                                </p:cTn>
                              </p:par>
                              <p:par>
                                <p:cTn id="10" presetID="10" presetClass="entr" presetSubtype="0" fill="hold" grpId="1"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50"/>
                                        <p:tgtEl>
                                          <p:spTgt spid="3"/>
                                        </p:tgtEl>
                                      </p:cBhvr>
                                    </p:animEffect>
                                  </p:childTnLst>
                                </p:cTn>
                              </p:par>
                              <p:par>
                                <p:cTn id="13" presetID="6" presetClass="emph" presetSubtype="0" fill="hold" grpId="2" nodeType="withEffect">
                                  <p:stCondLst>
                                    <p:cond delay="2500"/>
                                  </p:stCondLst>
                                  <p:childTnLst>
                                    <p:animScale>
                                      <p:cBhvr>
                                        <p:cTn id="14" dur="16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1"/>
      <p:bldP spid="3" grpId="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32856"/>
            <a:ext cx="7043208" cy="2664296"/>
          </a:xfrm>
        </p:spPr>
        <p:txBody>
          <a:bodyPr/>
          <a:lstStyle/>
          <a:p>
            <a:r>
              <a:rPr lang="en-GB" dirty="0" smtClean="0"/>
              <a:t>Although the vortex theory of atoms turned out to be wrong, knot theory flourished as an important area of mathematics.</a:t>
            </a:r>
            <a:endParaRPr lang="en-GB" dirty="0"/>
          </a:p>
        </p:txBody>
      </p:sp>
    </p:spTree>
    <p:extLst>
      <p:ext uri="{BB962C8B-B14F-4D97-AF65-F5344CB8AC3E}">
        <p14:creationId xmlns:p14="http://schemas.microsoft.com/office/powerpoint/2010/main" val="1087466477"/>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196752"/>
            <a:ext cx="7043208" cy="4464496"/>
          </a:xfrm>
        </p:spPr>
        <p:txBody>
          <a:bodyPr/>
          <a:lstStyle/>
          <a:p>
            <a:r>
              <a:rPr lang="en-GB" dirty="0" smtClean="0"/>
              <a:t>And yet, nobody in all that time had been able to prove whether Tait was right or wrong about the conjectures he </a:t>
            </a:r>
            <a:r>
              <a:rPr lang="en-GB" dirty="0" smtClean="0"/>
              <a:t>made.</a:t>
            </a:r>
            <a:endParaRPr lang="en-GB" dirty="0"/>
          </a:p>
        </p:txBody>
      </p:sp>
    </p:spTree>
    <p:extLst>
      <p:ext uri="{BB962C8B-B14F-4D97-AF65-F5344CB8AC3E}">
        <p14:creationId xmlns:p14="http://schemas.microsoft.com/office/powerpoint/2010/main" val="184704239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556792"/>
            <a:ext cx="7043208" cy="3888432"/>
          </a:xfrm>
        </p:spPr>
        <p:txBody>
          <a:bodyPr/>
          <a:lstStyle/>
          <a:p>
            <a:r>
              <a:rPr lang="en-GB" dirty="0" smtClean="0"/>
              <a:t>Until one day, in 1984, on the other side of the world, one man made a breakthrough in knot theory. His name was Vaughan Jones, and he invented the </a:t>
            </a:r>
            <a:r>
              <a:rPr lang="en-GB" dirty="0" smtClean="0">
                <a:solidFill>
                  <a:schemeClr val="accent2">
                    <a:lumMod val="50000"/>
                  </a:schemeClr>
                </a:solidFill>
              </a:rPr>
              <a:t>Jones polynomial</a:t>
            </a:r>
            <a:r>
              <a:rPr lang="en-GB" dirty="0" smtClean="0"/>
              <a:t>.</a:t>
            </a:r>
            <a:endParaRPr lang="en-GB" dirty="0"/>
          </a:p>
        </p:txBody>
      </p:sp>
    </p:spTree>
    <p:extLst>
      <p:ext uri="{BB962C8B-B14F-4D97-AF65-F5344CB8AC3E}">
        <p14:creationId xmlns:p14="http://schemas.microsoft.com/office/powerpoint/2010/main" val="375509762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3096344"/>
          </a:xfrm>
        </p:spPr>
        <p:txBody>
          <a:bodyPr/>
          <a:lstStyle/>
          <a:p>
            <a:r>
              <a:rPr lang="en-GB" dirty="0" smtClean="0"/>
              <a:t>The Jones polynomial was able to eliminate the ambiguity in the writhe introduced by </a:t>
            </a:r>
            <a:r>
              <a:rPr lang="en-GB" dirty="0" smtClean="0"/>
              <a:t>nugatory </a:t>
            </a:r>
            <a:r>
              <a:rPr lang="en-GB" dirty="0" smtClean="0"/>
              <a:t>crossings.</a:t>
            </a:r>
            <a:endParaRPr lang="en-GB" dirty="0"/>
          </a:p>
        </p:txBody>
      </p:sp>
      <p:sp>
        <p:nvSpPr>
          <p:cNvPr id="3" name="AutoShape 2" descr="http://upload.wikimedia.org/wikipedia/commons/b/b1/Reidemeister_move_1.png"/>
          <p:cNvSpPr>
            <a:spLocks noChangeAspect="1" noChangeArrowheads="1"/>
          </p:cNvSpPr>
          <p:nvPr/>
        </p:nvSpPr>
        <p:spPr bwMode="auto">
          <a:xfrm>
            <a:off x="155575" y="-1409700"/>
            <a:ext cx="2476500" cy="2943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932" y="3573016"/>
            <a:ext cx="24765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8877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836712"/>
            <a:ext cx="7344816" cy="5328592"/>
          </a:xfrm>
        </p:spPr>
        <p:txBody>
          <a:bodyPr/>
          <a:lstStyle/>
          <a:p>
            <a:pPr>
              <a:spcBef>
                <a:spcPts val="1200"/>
              </a:spcBef>
              <a:tabLst>
                <a:tab pos="4224338" algn="l"/>
              </a:tabLst>
            </a:pPr>
            <a:r>
              <a:rPr lang="en-GB" dirty="0" smtClean="0"/>
              <a:t>Using the Jones polynomial, 3 of Tait’s conjectures were proved true in 1987 by Kauffman, </a:t>
            </a:r>
            <a:r>
              <a:rPr lang="en-GB" dirty="0" err="1" smtClean="0"/>
              <a:t>Murasugi</a:t>
            </a:r>
            <a:r>
              <a:rPr lang="en-GB" dirty="0" smtClean="0"/>
              <a:t> and </a:t>
            </a:r>
            <a:r>
              <a:rPr lang="en-GB" dirty="0" err="1" smtClean="0"/>
              <a:t>Thistlethwaite</a:t>
            </a:r>
            <a:r>
              <a:rPr lang="en-GB" dirty="0" smtClean="0"/>
              <a:t>:</a:t>
            </a:r>
            <a:br>
              <a:rPr lang="en-GB" dirty="0" smtClean="0"/>
            </a:br>
            <a:r>
              <a:rPr lang="en-GB" sz="2000" dirty="0" smtClean="0"/>
              <a:t> </a:t>
            </a:r>
            <a:r>
              <a:rPr lang="en-GB" dirty="0" smtClean="0"/>
              <a:t/>
            </a:r>
            <a:br>
              <a:rPr lang="en-GB" dirty="0" smtClean="0"/>
            </a:br>
            <a:r>
              <a:rPr lang="en-GB" sz="2800" dirty="0" smtClean="0"/>
              <a:t>- A reduced alternating diagram has the smallest number of crossings.</a:t>
            </a:r>
            <a:br>
              <a:rPr lang="en-GB" sz="2800" dirty="0" smtClean="0"/>
            </a:br>
            <a:r>
              <a:rPr lang="en-GB" sz="2800" dirty="0" smtClean="0"/>
              <a:t>- An alternating knot with zero writhe is </a:t>
            </a:r>
            <a:r>
              <a:rPr lang="en-GB" sz="2800" dirty="0" err="1" smtClean="0"/>
              <a:t>amphicheiral</a:t>
            </a:r>
            <a:r>
              <a:rPr lang="en-GB" sz="2800" dirty="0" smtClean="0"/>
              <a:t>.</a:t>
            </a:r>
            <a:r>
              <a:rPr lang="en-GB" sz="2800" dirty="0"/>
              <a:t/>
            </a:r>
            <a:br>
              <a:rPr lang="en-GB" sz="2800" dirty="0"/>
            </a:br>
            <a:r>
              <a:rPr lang="en-GB" sz="2800" dirty="0" smtClean="0"/>
              <a:t>- An alternating </a:t>
            </a:r>
            <a:r>
              <a:rPr lang="en-GB" sz="2800" dirty="0" err="1" smtClean="0"/>
              <a:t>amphicheiral</a:t>
            </a:r>
            <a:r>
              <a:rPr lang="en-GB" sz="2800" dirty="0" smtClean="0"/>
              <a:t> knot must have an even number of crossings.</a:t>
            </a:r>
            <a:endParaRPr lang="en-GB" sz="2800" dirty="0"/>
          </a:p>
        </p:txBody>
      </p:sp>
    </p:spTree>
    <p:extLst>
      <p:ext uri="{BB962C8B-B14F-4D97-AF65-F5344CB8AC3E}">
        <p14:creationId xmlns:p14="http://schemas.microsoft.com/office/powerpoint/2010/main" val="54692926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620688"/>
            <a:ext cx="7920880" cy="3096344"/>
          </a:xfrm>
        </p:spPr>
        <p:txBody>
          <a:bodyPr/>
          <a:lstStyle/>
          <a:p>
            <a:pPr algn="ctr"/>
            <a:r>
              <a:rPr lang="en-GB" dirty="0" smtClean="0"/>
              <a:t>By a magical coincidence, it was in 1987 that Tait’s envelope of conjectures was found at the Royal Society of Edinburgh.</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700" y="3569744"/>
            <a:ext cx="5400600" cy="323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589321"/>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34918"/>
            <a:ext cx="3336217" cy="3168352"/>
          </a:xfrm>
        </p:spPr>
        <p:txBody>
          <a:bodyPr/>
          <a:lstStyle/>
          <a:p>
            <a:pPr algn="ctr"/>
            <a:r>
              <a:rPr lang="en-GB" dirty="0" smtClean="0"/>
              <a:t>However, only </a:t>
            </a:r>
            <a:r>
              <a:rPr lang="en-GB" dirty="0" smtClean="0">
                <a:solidFill>
                  <a:schemeClr val="accent2">
                    <a:lumMod val="50000"/>
                  </a:schemeClr>
                </a:solidFill>
              </a:rPr>
              <a:t>one</a:t>
            </a:r>
            <a:r>
              <a:rPr lang="en-GB" dirty="0" smtClean="0"/>
              <a:t> of his conjectures was in the envelope.</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825" y="312845"/>
            <a:ext cx="3864583" cy="62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886504"/>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318002"/>
            <a:ext cx="4427215" cy="47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899592" y="1484784"/>
            <a:ext cx="3600400" cy="4248472"/>
          </a:xfrm>
        </p:spPr>
        <p:txBody>
          <a:bodyPr/>
          <a:lstStyle/>
          <a:p>
            <a:r>
              <a:rPr lang="en-GB" dirty="0" smtClean="0"/>
              <a:t>The only other sheet inside was a completely unrelated piece of mathematics.</a:t>
            </a:r>
            <a:endParaRPr lang="en-GB" dirty="0"/>
          </a:p>
        </p:txBody>
      </p:sp>
    </p:spTree>
    <p:extLst>
      <p:ext uri="{BB962C8B-B14F-4D97-AF65-F5344CB8AC3E}">
        <p14:creationId xmlns:p14="http://schemas.microsoft.com/office/powerpoint/2010/main" val="58940010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7043208" cy="4032448"/>
          </a:xfrm>
        </p:spPr>
        <p:txBody>
          <a:bodyPr/>
          <a:lstStyle/>
          <a:p>
            <a:r>
              <a:rPr lang="en-GB" dirty="0" smtClean="0"/>
              <a:t>The final conjecture was </a:t>
            </a:r>
            <a:r>
              <a:rPr lang="en-GB" dirty="0" smtClean="0"/>
              <a:t>only proved </a:t>
            </a:r>
            <a:r>
              <a:rPr lang="en-GB" dirty="0" smtClean="0"/>
              <a:t>true in 1991 by </a:t>
            </a:r>
            <a:r>
              <a:rPr lang="en-GB" dirty="0" err="1" smtClean="0"/>
              <a:t>Menasco</a:t>
            </a:r>
            <a:r>
              <a:rPr lang="en-GB" dirty="0" smtClean="0"/>
              <a:t> and </a:t>
            </a:r>
            <a:r>
              <a:rPr lang="en-GB" dirty="0" err="1" smtClean="0"/>
              <a:t>Thistlethwaite</a:t>
            </a:r>
            <a:r>
              <a:rPr lang="en-GB" dirty="0" smtClean="0"/>
              <a:t>:</a:t>
            </a:r>
            <a:br>
              <a:rPr lang="en-GB" dirty="0" smtClean="0"/>
            </a:br>
            <a:r>
              <a:rPr lang="en-GB" dirty="0" smtClean="0"/>
              <a:t/>
            </a:r>
            <a:br>
              <a:rPr lang="en-GB" dirty="0" smtClean="0"/>
            </a:br>
            <a:r>
              <a:rPr lang="en-GB" sz="3200" dirty="0" smtClean="0"/>
              <a:t>- Any two alternating diagrams of the same knot are related by a sequence of </a:t>
            </a:r>
            <a:r>
              <a:rPr lang="en-GB" sz="3200" dirty="0" err="1" smtClean="0"/>
              <a:t>flypes</a:t>
            </a:r>
            <a:r>
              <a:rPr lang="en-GB" sz="3200" dirty="0" smtClean="0"/>
              <a:t>.</a:t>
            </a:r>
            <a:endParaRPr lang="en-GB" sz="6000" dirty="0"/>
          </a:p>
        </p:txBody>
      </p:sp>
    </p:spTree>
    <p:extLst>
      <p:ext uri="{BB962C8B-B14F-4D97-AF65-F5344CB8AC3E}">
        <p14:creationId xmlns:p14="http://schemas.microsoft.com/office/powerpoint/2010/main" val="3098318881"/>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700808"/>
            <a:ext cx="7043208" cy="3528392"/>
          </a:xfrm>
        </p:spPr>
        <p:txBody>
          <a:bodyPr/>
          <a:lstStyle/>
          <a:p>
            <a:r>
              <a:rPr lang="en-GB" dirty="0" smtClean="0"/>
              <a:t>However, Tait never realised that ‘prime’ non-alternating knots existed. </a:t>
            </a:r>
            <a:endParaRPr lang="en-GB" dirty="0"/>
          </a:p>
        </p:txBody>
      </p:sp>
    </p:spTree>
    <p:extLst>
      <p:ext uri="{BB962C8B-B14F-4D97-AF65-F5344CB8AC3E}">
        <p14:creationId xmlns:p14="http://schemas.microsoft.com/office/powerpoint/2010/main" val="258189898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30250" y="2667253"/>
            <a:ext cx="7681913" cy="1523495"/>
          </a:xfrm>
        </p:spPr>
        <p:txBody>
          <a:bodyPr anchor="ctr"/>
          <a:lstStyle/>
          <a:p>
            <a:pPr algn="ctr"/>
            <a:r>
              <a:rPr lang="en-GB" sz="4800" cap="small" dirty="0" smtClean="0">
                <a:latin typeface="Trajan" pitchFamily="18" charset="0"/>
              </a:rPr>
              <a:t>The power of intuition</a:t>
            </a:r>
            <a:endParaRPr lang="en-GB" sz="4800" cap="small" dirty="0">
              <a:latin typeface="Trajan" pitchFamily="18" charset="0"/>
            </a:endParaRPr>
          </a:p>
        </p:txBody>
      </p:sp>
    </p:spTree>
    <p:extLst>
      <p:ext uri="{BB962C8B-B14F-4D97-AF65-F5344CB8AC3E}">
        <p14:creationId xmlns:p14="http://schemas.microsoft.com/office/powerpoint/2010/main" val="2812010093"/>
      </p:ext>
    </p:extLst>
  </p:cSld>
  <p:clrMapOvr>
    <a:masterClrMapping/>
  </p:clrMapOvr>
  <mc:AlternateContent xmlns:mc="http://schemas.openxmlformats.org/markup-compatibility/2006" xmlns:p14="http://schemas.microsoft.com/office/powerpoint/2010/main">
    <mc:Choice Requires="p14">
      <p:transition spd="med" p14:dur="700" advClick="0" advTm="1300">
        <p:fade/>
      </p:transition>
    </mc:Choice>
    <mc:Fallback xmlns="">
      <p:transition spd="med" advClick="0" advTm="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0" nodeType="withEffect">
                                  <p:stCondLst>
                                    <p:cond delay="250"/>
                                  </p:stCondLst>
                                  <p:childTnLst>
                                    <p:animScale>
                                      <p:cBhvr>
                                        <p:cTn id="9" dur="3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3898" y="1007563"/>
            <a:ext cx="7043208" cy="2592288"/>
          </a:xfrm>
        </p:spPr>
        <p:txBody>
          <a:bodyPr/>
          <a:lstStyle/>
          <a:p>
            <a:r>
              <a:rPr lang="en-GB" dirty="0" smtClean="0"/>
              <a:t>In 1974 </a:t>
            </a:r>
            <a:r>
              <a:rPr lang="en-GB" dirty="0" err="1" smtClean="0"/>
              <a:t>Perko</a:t>
            </a:r>
            <a:r>
              <a:rPr lang="en-GB" dirty="0" smtClean="0"/>
              <a:t> showed that </a:t>
            </a:r>
            <a:r>
              <a:rPr lang="en-GB" dirty="0" smtClean="0"/>
              <a:t>these two knots </a:t>
            </a:r>
            <a:r>
              <a:rPr lang="en-GB" dirty="0" smtClean="0"/>
              <a:t>were actually the same knot, even though they were not related by </a:t>
            </a:r>
            <a:r>
              <a:rPr lang="en-GB" dirty="0" err="1" smtClean="0"/>
              <a:t>flypes</a:t>
            </a:r>
            <a:r>
              <a:rPr lang="en-GB" dirty="0" smtClean="0"/>
              <a:t>.</a:t>
            </a:r>
            <a:endParaRPr lang="en-GB"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369122">
            <a:off x="1860279" y="3817018"/>
            <a:ext cx="2266203" cy="2453633"/>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436133" y="3778414"/>
            <a:ext cx="2459788" cy="2891659"/>
          </a:xfrm>
          <a:prstGeom prst="rect">
            <a:avLst/>
          </a:prstGeom>
        </p:spPr>
      </p:pic>
    </p:spTree>
    <p:extLst>
      <p:ext uri="{BB962C8B-B14F-4D97-AF65-F5344CB8AC3E}">
        <p14:creationId xmlns:p14="http://schemas.microsoft.com/office/powerpoint/2010/main" val="9942904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836712"/>
            <a:ext cx="5112568" cy="5400600"/>
          </a:xfrm>
        </p:spPr>
        <p:txBody>
          <a:bodyPr/>
          <a:lstStyle/>
          <a:p>
            <a:r>
              <a:rPr lang="en-GB" dirty="0" smtClean="0"/>
              <a:t>And in 1998 </a:t>
            </a:r>
            <a:r>
              <a:rPr lang="en-GB" dirty="0" err="1" smtClean="0"/>
              <a:t>Hoste</a:t>
            </a:r>
            <a:r>
              <a:rPr lang="en-GB" dirty="0" smtClean="0"/>
              <a:t> and </a:t>
            </a:r>
            <a:r>
              <a:rPr lang="en-GB" dirty="0" err="1" smtClean="0"/>
              <a:t>Thistlethwaite</a:t>
            </a:r>
            <a:r>
              <a:rPr lang="en-GB" dirty="0" smtClean="0"/>
              <a:t> showed that </a:t>
            </a:r>
            <a:r>
              <a:rPr lang="en-GB" dirty="0" smtClean="0"/>
              <a:t>there </a:t>
            </a:r>
            <a:r>
              <a:rPr lang="en-GB" dirty="0" smtClean="0"/>
              <a:t>was indeed an odd crossing-number </a:t>
            </a:r>
            <a:r>
              <a:rPr lang="en-GB" dirty="0" err="1" smtClean="0"/>
              <a:t>amphicheiral</a:t>
            </a:r>
            <a:r>
              <a:rPr lang="en-GB" dirty="0" smtClean="0"/>
              <a:t> knot. </a:t>
            </a:r>
            <a:r>
              <a:rPr lang="en-GB" dirty="0" smtClean="0"/>
              <a:t>This </a:t>
            </a:r>
            <a:r>
              <a:rPr lang="en-GB" dirty="0" smtClean="0"/>
              <a:t>is the only known such knot.</a:t>
            </a:r>
            <a:endParaRPr lang="en-GB"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1268760"/>
            <a:ext cx="3361739" cy="3849860"/>
          </a:xfrm>
          <a:prstGeom prst="rect">
            <a:avLst/>
          </a:prstGeom>
        </p:spPr>
      </p:pic>
    </p:spTree>
    <p:extLst>
      <p:ext uri="{BB962C8B-B14F-4D97-AF65-F5344CB8AC3E}">
        <p14:creationId xmlns:p14="http://schemas.microsoft.com/office/powerpoint/2010/main" val="2913952374"/>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84784"/>
            <a:ext cx="7043208" cy="3672408"/>
          </a:xfrm>
        </p:spPr>
        <p:txBody>
          <a:bodyPr/>
          <a:lstStyle/>
          <a:p>
            <a:r>
              <a:rPr lang="en-GB" dirty="0" smtClean="0"/>
              <a:t>We still don’t have a general method of deciding whether a knot is </a:t>
            </a:r>
            <a:r>
              <a:rPr lang="en-GB" dirty="0" err="1" smtClean="0"/>
              <a:t>amphicheiral</a:t>
            </a:r>
            <a:r>
              <a:rPr lang="en-GB" dirty="0" smtClean="0"/>
              <a:t> or when two diagrams represent the same knot.</a:t>
            </a:r>
            <a:endParaRPr lang="en-GB" dirty="0"/>
          </a:p>
        </p:txBody>
      </p:sp>
    </p:spTree>
    <p:extLst>
      <p:ext uri="{BB962C8B-B14F-4D97-AF65-F5344CB8AC3E}">
        <p14:creationId xmlns:p14="http://schemas.microsoft.com/office/powerpoint/2010/main" val="1387582891"/>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980728"/>
            <a:ext cx="7043208" cy="5256584"/>
          </a:xfrm>
        </p:spPr>
        <p:txBody>
          <a:bodyPr/>
          <a:lstStyle/>
          <a:p>
            <a:pPr algn="ctr"/>
            <a:r>
              <a:rPr lang="en-GB" dirty="0" smtClean="0"/>
              <a:t>Knot tables of up to 11 crossings were only completed in 1969.</a:t>
            </a:r>
            <a:br>
              <a:rPr lang="en-GB" dirty="0" smtClean="0"/>
            </a:br>
            <a:r>
              <a:rPr lang="en-GB" dirty="0"/>
              <a:t/>
            </a:r>
            <a:br>
              <a:rPr lang="en-GB" dirty="0"/>
            </a:br>
            <a:r>
              <a:rPr lang="en-GB" dirty="0" smtClean="0"/>
              <a:t>We now have tables of knots with up to 22 crossings, of which there are</a:t>
            </a:r>
            <a:br>
              <a:rPr lang="en-GB" dirty="0" smtClean="0"/>
            </a:br>
            <a:r>
              <a:rPr lang="en-GB" dirty="0" smtClean="0"/>
              <a:t>6,217,553,258.</a:t>
            </a:r>
            <a:endParaRPr lang="en-GB" dirty="0"/>
          </a:p>
        </p:txBody>
      </p:sp>
    </p:spTree>
    <p:extLst>
      <p:ext uri="{BB962C8B-B14F-4D97-AF65-F5344CB8AC3E}">
        <p14:creationId xmlns:p14="http://schemas.microsoft.com/office/powerpoint/2010/main" val="2240266571"/>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492896"/>
            <a:ext cx="7043208" cy="2304256"/>
          </a:xfrm>
        </p:spPr>
        <p:txBody>
          <a:bodyPr/>
          <a:lstStyle/>
          <a:p>
            <a:r>
              <a:rPr lang="en-GB" dirty="0" smtClean="0"/>
              <a:t>Knots are once again being used in science.</a:t>
            </a:r>
            <a:endParaRPr lang="en-GB" dirty="0"/>
          </a:p>
        </p:txBody>
      </p:sp>
    </p:spTree>
    <p:extLst>
      <p:ext uri="{BB962C8B-B14F-4D97-AF65-F5344CB8AC3E}">
        <p14:creationId xmlns:p14="http://schemas.microsoft.com/office/powerpoint/2010/main" val="143363590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548680"/>
            <a:ext cx="7560840" cy="3312368"/>
          </a:xfrm>
        </p:spPr>
        <p:txBody>
          <a:bodyPr/>
          <a:lstStyle/>
          <a:p>
            <a:r>
              <a:rPr lang="en-GB" dirty="0" smtClean="0"/>
              <a:t>This trefoil-shaped molecule was first made in 1989, and a </a:t>
            </a:r>
            <a:r>
              <a:rPr lang="en-GB" dirty="0" err="1" smtClean="0"/>
              <a:t>pentafoil</a:t>
            </a:r>
            <a:r>
              <a:rPr lang="en-GB" dirty="0" smtClean="0"/>
              <a:t> knot was made for the first time by the Edinburgh chemist David Leigh.</a:t>
            </a:r>
            <a:endParaRPr lang="en-GB" dirty="0"/>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9952" y="3573016"/>
            <a:ext cx="4493632" cy="3103249"/>
          </a:xfrm>
          <a:prstGeom prst="rect">
            <a:avLst/>
          </a:prstGeom>
        </p:spPr>
      </p:pic>
    </p:spTree>
    <p:extLst>
      <p:ext uri="{BB962C8B-B14F-4D97-AF65-F5344CB8AC3E}">
        <p14:creationId xmlns:p14="http://schemas.microsoft.com/office/powerpoint/2010/main" val="2517786908"/>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692696"/>
            <a:ext cx="7043208" cy="2603614"/>
          </a:xfrm>
        </p:spPr>
        <p:txBody>
          <a:bodyPr/>
          <a:lstStyle/>
          <a:p>
            <a:r>
              <a:rPr lang="en-GB" dirty="0" smtClean="0"/>
              <a:t>This figure-8 knot is made out of DNA. Your body has to untangle knots every day, and we still don’t understand how.</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114" y="3356992"/>
            <a:ext cx="3009773" cy="3083182"/>
          </a:xfrm>
          <a:prstGeom prst="rect">
            <a:avLst/>
          </a:prstGeom>
        </p:spPr>
      </p:pic>
    </p:spTree>
    <p:extLst>
      <p:ext uri="{BB962C8B-B14F-4D97-AF65-F5344CB8AC3E}">
        <p14:creationId xmlns:p14="http://schemas.microsoft.com/office/powerpoint/2010/main" val="3154943434"/>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340768"/>
            <a:ext cx="7043208" cy="4320480"/>
          </a:xfrm>
        </p:spPr>
        <p:txBody>
          <a:bodyPr/>
          <a:lstStyle/>
          <a:p>
            <a:r>
              <a:rPr lang="en-GB" dirty="0" smtClean="0"/>
              <a:t>In string theory, particles are once again being thought of as 1-dimensional strings.</a:t>
            </a:r>
            <a:endParaRPr lang="en-GB" dirty="0"/>
          </a:p>
        </p:txBody>
      </p:sp>
    </p:spTree>
    <p:extLst>
      <p:ext uri="{BB962C8B-B14F-4D97-AF65-F5344CB8AC3E}">
        <p14:creationId xmlns:p14="http://schemas.microsoft.com/office/powerpoint/2010/main" val="2645047037"/>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556792"/>
            <a:ext cx="7043208" cy="4032448"/>
          </a:xfrm>
        </p:spPr>
        <p:txBody>
          <a:bodyPr/>
          <a:lstStyle/>
          <a:p>
            <a:r>
              <a:rPr lang="en-GB" dirty="0" smtClean="0"/>
              <a:t>From 1879-1901 Tait was General Secretary of the Royal Society of Edinburgh, twice winning the Keith Medal for his mathematics.</a:t>
            </a:r>
            <a:endParaRPr lang="en-GB" dirty="0"/>
          </a:p>
        </p:txBody>
      </p:sp>
    </p:spTree>
    <p:extLst>
      <p:ext uri="{BB962C8B-B14F-4D97-AF65-F5344CB8AC3E}">
        <p14:creationId xmlns:p14="http://schemas.microsoft.com/office/powerpoint/2010/main" val="88770272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844824"/>
            <a:ext cx="7043208" cy="3312368"/>
          </a:xfrm>
        </p:spPr>
        <p:txBody>
          <a:bodyPr/>
          <a:lstStyle/>
          <a:p>
            <a:r>
              <a:rPr lang="en-GB" dirty="0" smtClean="0"/>
              <a:t>In 1880 Tait was offered a Fellowship in the Royal Society. He declined on the grounds that another of his friends had been refused membership.</a:t>
            </a:r>
            <a:endParaRPr lang="en-GB" dirty="0"/>
          </a:p>
        </p:txBody>
      </p:sp>
    </p:spTree>
    <p:extLst>
      <p:ext uri="{BB962C8B-B14F-4D97-AF65-F5344CB8AC3E}">
        <p14:creationId xmlns:p14="http://schemas.microsoft.com/office/powerpoint/2010/main" val="93857621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ray Segoe 4-3 template-template_April-17-2007">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TS010286723</Template>
  <TotalTime>3296</TotalTime>
  <Words>2447</Words>
  <Application>Microsoft Office PowerPoint</Application>
  <PresentationFormat>On-screen Show (4:3)</PresentationFormat>
  <Paragraphs>181</Paragraphs>
  <Slides>106</Slides>
  <Notes>23</Notes>
  <HiddenSlides>2</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106</vt:i4>
      </vt:variant>
    </vt:vector>
  </HeadingPairs>
  <TitlesOfParts>
    <vt:vector size="121" baseType="lpstr">
      <vt:lpstr>Arial</vt:lpstr>
      <vt:lpstr>Goudy Old Style</vt:lpstr>
      <vt:lpstr>Brioso Pro Regular</vt:lpstr>
      <vt:lpstr>Brioso Pro Capt</vt:lpstr>
      <vt:lpstr>Trajan</vt:lpstr>
      <vt:lpstr>Kalinga</vt:lpstr>
      <vt:lpstr>Courier New</vt:lpstr>
      <vt:lpstr>Vivaldi</vt:lpstr>
      <vt:lpstr>Calibri</vt:lpstr>
      <vt:lpstr>Brioso Pro Disp</vt:lpstr>
      <vt:lpstr>Monotype Corsiva</vt:lpstr>
      <vt:lpstr>Wingdings</vt:lpstr>
      <vt:lpstr>Segoe</vt:lpstr>
      <vt:lpstr>Gray Segoe 4-3 template-template_April-17-2007</vt:lpstr>
      <vt:lpstr>White with Courier font for code slides</vt:lpstr>
      <vt:lpstr>Peter Guthrie Tait</vt:lpstr>
      <vt:lpstr>PowerPoint Presentation</vt:lpstr>
      <vt:lpstr>Three men…</vt:lpstr>
      <vt:lpstr>Two boxes…</vt:lpstr>
      <vt:lpstr>One experiment…</vt:lpstr>
      <vt:lpstr>One theory…</vt:lpstr>
      <vt:lpstr>One envelope…</vt:lpstr>
      <vt:lpstr>Smoke….</vt:lpstr>
      <vt:lpstr>The power of intuition</vt:lpstr>
      <vt:lpstr>A new era of mathematics</vt:lpstr>
      <vt:lpstr>Produced on location in Edinburgh</vt:lpstr>
      <vt:lpstr>Starring…</vt:lpstr>
      <vt:lpstr>Featuring…</vt:lpstr>
      <vt:lpstr>Featuring…</vt:lpstr>
      <vt:lpstr>Featuring…</vt:lpstr>
      <vt:lpstr>PowerPoint Presentation</vt:lpstr>
      <vt:lpstr>2012, Edinburgh</vt:lpstr>
      <vt:lpstr>The National Library of Scotland.</vt:lpstr>
      <vt:lpstr>I am searching for an envelope.</vt:lpstr>
      <vt:lpstr>By accident, I find this scribble.</vt:lpstr>
      <vt:lpstr>1867, a lab in Edinburgh</vt:lpstr>
      <vt:lpstr>Two men stand in a lab, expectantly.  The air is thick with pungent smoke.</vt:lpstr>
      <vt:lpstr>The men are Tait and Thomson, and their experiment will change mathematical history.</vt:lpstr>
      <vt:lpstr>It is an exciting time in science.</vt:lpstr>
      <vt:lpstr>Thomson has just laid the first transatlantic telegraph cables, for which he has become Lord Kelvin.</vt:lpstr>
      <vt:lpstr>It’s been 8 years since Darwin published On the Origin of Species.  Tait and Thomson have just published their Treatise on Natural Philosophy, redefining much of physics in terms of energy.</vt:lpstr>
      <vt:lpstr>One of the big questions of the day was : What do atoms look like?</vt:lpstr>
      <vt:lpstr>This is the story of one answer to that question, and the man who was the catalyst for it.</vt:lpstr>
      <vt:lpstr>1831, Dalkeith and Edinburgh</vt:lpstr>
      <vt:lpstr>Two boys are born in Scotland in 1831, only a few months and miles apart.</vt:lpstr>
      <vt:lpstr>Both Tait and Maxwell lose a parent in their youth and are educated by another family  member.</vt:lpstr>
      <vt:lpstr>They go to school at Edinburgh Academy and become friends, despite being in different years.</vt:lpstr>
      <vt:lpstr>Aged 16, they go to the University of Edinburgh to study mathematics and natural philosophy.</vt:lpstr>
      <vt:lpstr>After only a year, Tait decides he is ready for Cambridge and enters Peterhouse in 1848. Maxwell is left behind.</vt:lpstr>
      <vt:lpstr>In January 1852, Tait becomes the youngest ever person to be Senior Wrangler in the Tripos (aged 20 years and 8 months). </vt:lpstr>
      <vt:lpstr>After graduating, Tait wins a Fellowship at Peterhouse and begins coaching other students.</vt:lpstr>
      <vt:lpstr>In 1854 Tait becomes a professor at Queen’s College, Belfast, while in 1856 Maxwell becomes a professor at the University of Aberdeen.</vt:lpstr>
      <vt:lpstr>In 1859 the friends both apply for the newly vacant Chair of Natural Philosophy in Edinburgh. Only one of them can succeed…</vt:lpstr>
      <vt:lpstr>Tait gets the job, on the basis of his teaching.</vt:lpstr>
      <vt:lpstr>Tait indeed became a “lecturing machine”. His classes were renowned for their enthusiasm, lucidity, demonstrations and interest.</vt:lpstr>
      <vt:lpstr>One student was J.M.Barrie.</vt:lpstr>
      <vt:lpstr>Tait also worked tirelessly on maths and physics ideas, including quaternions, thermodynamics, thermoelectricity, the kinetic theory of gases and the four-colour problem.</vt:lpstr>
      <vt:lpstr>He became friends with William Thomson, who was Professor of Natural Philosophy at Glasgow.</vt:lpstr>
      <vt:lpstr>“We never agreed to differ, always fought it out. But it was almost as great a pleasure to fight with Tait as to agree with him.”  Kelvin</vt:lpstr>
      <vt:lpstr>One day Tait invites Thomson to his laboratory...</vt:lpstr>
      <vt:lpstr>January 1867, back in the lab…</vt:lpstr>
      <vt:lpstr>In his laboratory, in 1867, Tait has set up an amazing experiment. Two big cardboard boxes are oozing with thick pungent smoke from holes cut in the front.</vt:lpstr>
      <vt:lpstr>Kelvin stands watching, as Tait hits a towel stretched over the end of the box.</vt:lpstr>
      <vt:lpstr>Rings of smoke emerged, at first violent and wobbly but quickly stabilising, sailing gracefully across the room “like solid rings of india-rubber”.</vt:lpstr>
      <vt:lpstr>Using a second cannon, Tait is able to make two rings bounce off each other, or fit one inside the other. Kelvin is amazed.</vt:lpstr>
      <vt:lpstr>Tait explains Helmholtz’s theory that closed vortex lines in a fluid are a stable configuration. Once a ring is formed it remains a ring forever.</vt:lpstr>
      <vt:lpstr>Suddenly, Kelvin has an idea.</vt:lpstr>
      <vt:lpstr>“What if atoms are knotted vortices of the æther?”</vt:lpstr>
      <vt:lpstr>The æther was an ideal fluid, so vortices would never dissipate. They were discrete objects in a continuous system. And different configurations meant different chemical elements. </vt:lpstr>
      <vt:lpstr>For example, sodium atoms might be two linked rings, which would explain why the emission spectrum had two lines in it.</vt:lpstr>
      <vt:lpstr>PowerPoint Presentation</vt:lpstr>
      <vt:lpstr>Tait is initally skeptical.  “The enormous number of lines in the spectra of certain elementary substances show that…the form of the corresponding vortex atoms cannot be regarded as very simple. Hence the difficulty, ‘What has become of all the simpler vortex atoms?’ or ‘Why have we not a much greater number of elements than those already known to us?’.” </vt:lpstr>
      <vt:lpstr>However, Tait is soon won over by the beauty and simplicity of the theory. He sets to work investigating the mathematical theory of knots…</vt:lpstr>
      <vt:lpstr>1870s, Edinburgh</vt:lpstr>
      <vt:lpstr>A mathematical knot is a closed loop of string, with no free ends.</vt:lpstr>
      <vt:lpstr>The only people to have studied knots before Tait were Gauss and his student Listing.</vt:lpstr>
      <vt:lpstr>Gauss investigated different knots and braids.  He invented the linking integral to count the number of times two knots twisted around each other.</vt:lpstr>
      <vt:lpstr>Listing studied methods of distinguishing knots.  He also investigated symmetries of knots, including inversion (rotation) and perversion (mirroring).</vt:lpstr>
      <vt:lpstr>For example, he conjectured that the mirror images of trefoils were different knots.</vt:lpstr>
      <vt:lpstr>Tait invented his own notation to describe knots.</vt:lpstr>
      <vt:lpstr>He tried to find all knots of each crossing number (or knottiness) by writing down all the possible ‘words’ of the knots.</vt:lpstr>
      <vt:lpstr>PowerPoint Presentation</vt:lpstr>
      <vt:lpstr>During his investigations, Tait noticed various things.</vt:lpstr>
      <vt:lpstr>Some crossings can be removed without changing the knots. These he called ‘nugatory’.</vt:lpstr>
      <vt:lpstr>“If the crossings are alternately over and under then no reduction is possible unless there be nugatory crossings.”</vt:lpstr>
      <vt:lpstr>Two diagrams of the same knot are related by a series of “flypes”.</vt:lpstr>
      <vt:lpstr>If we walk around the knot then the crossings come in two varieties.</vt:lpstr>
      <vt:lpstr>Knots which are amphicheiral (their own mirror images) must have equal numbers of positive and negative crossings.</vt:lpstr>
      <vt:lpstr>Tait wrote down his ideas, sealed them in an envelope and took it to the Royal Society of Edinburgh for safekeeping...</vt:lpstr>
      <vt:lpstr>Using his conjectures, he made a systematic list of all the knots with up to 7 crossings.  There were originally 579 ‘words’ which eventually represented only 8 different knots.</vt:lpstr>
      <vt:lpstr>PowerPoint Presentation</vt:lpstr>
      <vt:lpstr>Tait’s work became a sensation at the Royal Society of Edinburgh and he really believed he was on the road to a periodic table of knotted elements.</vt:lpstr>
      <vt:lpstr>With the help of two friends, Kirkman and Little, he made tables of knots with up to 10 (alternating) crossings.  They didn’t make a single mistake.</vt:lpstr>
      <vt:lpstr>A hundred years later…</vt:lpstr>
      <vt:lpstr>Although the vortex theory of atoms turned out to be wrong, knot theory flourished as an important area of mathematics.</vt:lpstr>
      <vt:lpstr>And yet, nobody in all that time had been able to prove whether Tait was right or wrong about the conjectures he made.</vt:lpstr>
      <vt:lpstr>Until one day, in 1984, on the other side of the world, one man made a breakthrough in knot theory. His name was Vaughan Jones, and he invented the Jones polynomial.</vt:lpstr>
      <vt:lpstr>The Jones polynomial was able to eliminate the ambiguity in the writhe introduced by nugatory crossings.</vt:lpstr>
      <vt:lpstr>Using the Jones polynomial, 3 of Tait’s conjectures were proved true in 1987 by Kauffman, Murasugi and Thistlethwaite:   - A reduced alternating diagram has the smallest number of crossings. - An alternating knot with zero writhe is amphicheiral. - An alternating amphicheiral knot must have an even number of crossings.</vt:lpstr>
      <vt:lpstr>By a magical coincidence, it was in 1987 that Tait’s envelope of conjectures was found at the Royal Society of Edinburgh.</vt:lpstr>
      <vt:lpstr>However, only one of his conjectures was in the envelope.</vt:lpstr>
      <vt:lpstr>The only other sheet inside was a completely unrelated piece of mathematics.</vt:lpstr>
      <vt:lpstr>The final conjecture was only proved true in 1991 by Menasco and Thistlethwaite:  - Any two alternating diagrams of the same knot are related by a sequence of flypes.</vt:lpstr>
      <vt:lpstr>However, Tait never realised that ‘prime’ non-alternating knots existed. </vt:lpstr>
      <vt:lpstr>In 1974 Perko showed that these two knots were actually the same knot, even though they were not related by flypes.</vt:lpstr>
      <vt:lpstr>And in 1998 Hoste and Thistlethwaite showed that there was indeed an odd crossing-number amphicheiral knot. This is the only known such knot.</vt:lpstr>
      <vt:lpstr>We still don’t have a general method of deciding whether a knot is amphicheiral or when two diagrams represent the same knot.</vt:lpstr>
      <vt:lpstr>Knot tables of up to 11 crossings were only completed in 1969.  We now have tables of knots with up to 22 crossings, of which there are 6,217,553,258.</vt:lpstr>
      <vt:lpstr>Knots are once again being used in science.</vt:lpstr>
      <vt:lpstr>This trefoil-shaped molecule was first made in 1989, and a pentafoil knot was made for the first time by the Edinburgh chemist David Leigh.</vt:lpstr>
      <vt:lpstr>This figure-8 knot is made out of DNA. Your body has to untangle knots every day, and we still don’t understand how.</vt:lpstr>
      <vt:lpstr>In string theory, particles are once again being thought of as 1-dimensional strings.</vt:lpstr>
      <vt:lpstr>From 1879-1901 Tait was General Secretary of the Royal Society of Edinburgh, twice winning the Keith Medal for his mathematics.</vt:lpstr>
      <vt:lpstr>In 1880 Tait was offered a Fellowship in the Royal Society. He declined on the grounds that another of his friends had been refused membership.</vt:lpstr>
      <vt:lpstr>Tait resigned his Chair in March 1901 at the age of 70, having taught over 9000 pupils the ‘great truths’ of science.</vt:lpstr>
      <vt:lpstr>On 4 July 1901, Peter Guthrie Tait passed peacefully away.</vt:lpstr>
      <vt:lpstr>“In his loveable simplicity and warmth of heart one sometimes forgot his great gifts of intellect.”  Former colleague</vt:lpstr>
      <vt:lpstr>“There was, to the last, a delightful boyishness of heart such as is assuredly a precious thing to possess.”  Edinburgh University Student magazine </vt:lpstr>
      <vt:lpstr>Tait was a great man, a great scientist, a great mathematician, and a catalyst for some of the best scientists of his day.</vt:lpstr>
      <vt:lpstr>The End</vt:lpstr>
      <vt:lpstr>@haggismaths</vt:lpstr>
    </vt:vector>
  </TitlesOfParts>
  <Company>Haggis WorldRule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Collins</dc:creator>
  <cp:lastModifiedBy>Julia Collins</cp:lastModifiedBy>
  <cp:revision>207</cp:revision>
  <dcterms:created xsi:type="dcterms:W3CDTF">2012-10-18T20:48:28Z</dcterms:created>
  <dcterms:modified xsi:type="dcterms:W3CDTF">2012-10-31T13:07:48Z</dcterms:modified>
</cp:coreProperties>
</file>