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77.xml" ContentType="application/vnd.openxmlformats-officedocument.presentationml.slideMaster+xml"/>
  <Override PartName="/ppt/slides/slide36.xml" ContentType="application/vnd.openxmlformats-officedocument.presentationml.slid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theme/theme87.xml" ContentType="application/vnd.openxmlformats-officedocument.theme+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theme/theme65.xml" ContentType="application/vnd.openxmlformats-officedocument.theme+xml"/>
  <Override PartName="/ppt/theme/theme76.xml" ContentType="application/vnd.openxmlformats-officedocument.theme+xml"/>
  <Override PartName="/ppt/slideLayouts/slideLayout13.xml" ContentType="application/vnd.openxmlformats-officedocument.presentationml.slideLayout+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49.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theme/theme59.xml" ContentType="application/vnd.openxmlformats-officedocument.theme+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theme/theme73.xml" ContentType="application/vnd.openxmlformats-officedocument.them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2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Masters/slideMaster79.xml" ContentType="application/vnd.openxmlformats-officedocument.presentationml.slideMaster+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Masters/slideMaster86.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Masters/slideMaster75.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49.xml" ContentType="application/vnd.openxmlformats-officedocument.theme+xml"/>
  <Override PartName="/ppt/theme/theme67.xml" ContentType="application/vnd.openxmlformats-officedocument.theme+xml"/>
  <Override PartName="/ppt/theme/theme78.xml" ContentType="application/vnd.openxmlformats-officedocument.theme+xml"/>
  <Override PartName="/ppt/slideLayouts/slideLayout15.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Masters/slideMaster82.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theme/theme38.xml" ContentType="application/vnd.openxmlformats-officedocument.theme+xml"/>
  <Override PartName="/ppt/theme/theme56.xml" ContentType="application/vnd.openxmlformats-officedocument.theme+xml"/>
  <Override PartName="/ppt/theme/theme85.xml" ContentType="application/vnd.openxmlformats-officedocument.them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Masters/slideMaster71.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theme/theme45.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slideLayouts/slideLayout11.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theme/theme70.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Masters/slideMaster76.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heme/theme79.xml" ContentType="application/vnd.openxmlformats-officedocument.them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39.xml" ContentType="application/vnd.openxmlformats-officedocument.theme+xml"/>
  <Override PartName="/ppt/theme/theme68.xml" ContentType="application/vnd.openxmlformats-officedocument.theme+xml"/>
  <Override PartName="/ppt/slideLayouts/slideLayout16.xml" ContentType="application/vnd.openxmlformats-officedocument.presentationml.slideLayout+xml"/>
  <Override PartName="/ppt/theme/theme86.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theme/theme57.xml" ContentType="application/vnd.openxmlformats-officedocument.theme+xml"/>
  <Override PartName="/ppt/theme/theme75.xml" ContentType="application/vnd.openxmlformats-officedocument.them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theme/theme17.xml" ContentType="application/vnd.openxmlformats-officedocument.theme+xml"/>
  <Override PartName="/ppt/theme/theme35.xml" ContentType="application/vnd.openxmlformats-officedocument.theme+xml"/>
  <Override PartName="/ppt/theme/theme64.xml" ContentType="application/vnd.openxmlformats-officedocument.theme+xml"/>
  <Override PartName="/ppt/theme/theme82.xml" ContentType="application/vnd.openxmlformats-officedocument.theme+xml"/>
  <Override PartName="/ppt/slideLayouts/slideLayout12.xml" ContentType="application/vnd.openxmlformats-officedocument.presentationml.slideLayout+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69.xml" ContentType="application/vnd.openxmlformats-officedocument.theme+xml"/>
  <Override PartName="/ppt/slideLayouts/slideLayout17.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heme/theme36.xml" ContentType="application/vnd.openxmlformats-officedocument.theme+xml"/>
  <Override PartName="/ppt/theme/theme83.xml" ContentType="application/vnd.openxmlformats-officedocument.theme+xml"/>
  <Override PartName="/ppt/slideLayouts/slideLayout20.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notesSlides/notesSlide3.xml" ContentType="application/vnd.openxmlformats-officedocument.presentationml.notesSlide+xml"/>
  <Default Extension="bin" ContentType="application/vnd.openxmlformats-officedocument.oleObject"/>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88.xml" ContentType="application/vnd.openxmlformats-officedocument.them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heme/theme77.xml" ContentType="application/vnd.openxmlformats-officedocument.them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theme/theme19.xml" ContentType="application/vnd.openxmlformats-officedocument.theme+xml"/>
  <Override PartName="/ppt/theme/theme66.xml" ContentType="application/vnd.openxmlformats-officedocument.theme+xml"/>
  <Override PartName="/ppt/slideLayouts/slideLayout14.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30" r:id="rId2"/>
    <p:sldMasterId id="2147483832" r:id="rId3"/>
    <p:sldMasterId id="2147483834" r:id="rId4"/>
    <p:sldMasterId id="2147483836" r:id="rId5"/>
    <p:sldMasterId id="2147483838" r:id="rId6"/>
    <p:sldMasterId id="2147483840" r:id="rId7"/>
    <p:sldMasterId id="2147483842" r:id="rId8"/>
    <p:sldMasterId id="2147483844" r:id="rId9"/>
    <p:sldMasterId id="2147483846" r:id="rId10"/>
    <p:sldMasterId id="2147483848" r:id="rId11"/>
    <p:sldMasterId id="2147483850" r:id="rId12"/>
    <p:sldMasterId id="2147483852" r:id="rId13"/>
    <p:sldMasterId id="2147483854" r:id="rId14"/>
    <p:sldMasterId id="2147483856" r:id="rId15"/>
    <p:sldMasterId id="2147483858" r:id="rId16"/>
    <p:sldMasterId id="2147483860" r:id="rId17"/>
    <p:sldMasterId id="2147483862" r:id="rId18"/>
    <p:sldMasterId id="2147483864" r:id="rId19"/>
    <p:sldMasterId id="2147483866" r:id="rId20"/>
    <p:sldMasterId id="2147483868" r:id="rId21"/>
    <p:sldMasterId id="2147483870" r:id="rId22"/>
    <p:sldMasterId id="2147483872" r:id="rId23"/>
    <p:sldMasterId id="2147483874" r:id="rId24"/>
    <p:sldMasterId id="2147483876" r:id="rId25"/>
    <p:sldMasterId id="2147483878" r:id="rId26"/>
    <p:sldMasterId id="2147483880" r:id="rId27"/>
    <p:sldMasterId id="2147483882" r:id="rId28"/>
    <p:sldMasterId id="2147483884" r:id="rId29"/>
    <p:sldMasterId id="2147483886" r:id="rId30"/>
    <p:sldMasterId id="2147483888" r:id="rId31"/>
    <p:sldMasterId id="2147483890" r:id="rId32"/>
    <p:sldMasterId id="2147483892" r:id="rId33"/>
    <p:sldMasterId id="2147483894" r:id="rId34"/>
    <p:sldMasterId id="2147483896" r:id="rId35"/>
    <p:sldMasterId id="2147483898" r:id="rId36"/>
    <p:sldMasterId id="2147483994" r:id="rId37"/>
    <p:sldMasterId id="2147483996" r:id="rId38"/>
    <p:sldMasterId id="2147483998" r:id="rId39"/>
    <p:sldMasterId id="2147484000" r:id="rId40"/>
    <p:sldMasterId id="2147484002" r:id="rId41"/>
    <p:sldMasterId id="2147484004" r:id="rId42"/>
    <p:sldMasterId id="2147484006" r:id="rId43"/>
    <p:sldMasterId id="2147484008" r:id="rId44"/>
    <p:sldMasterId id="2147484010" r:id="rId45"/>
    <p:sldMasterId id="2147484012" r:id="rId46"/>
    <p:sldMasterId id="2147484014" r:id="rId47"/>
    <p:sldMasterId id="2147484016" r:id="rId48"/>
    <p:sldMasterId id="2147484018" r:id="rId49"/>
    <p:sldMasterId id="2147484020" r:id="rId50"/>
    <p:sldMasterId id="2147484022" r:id="rId51"/>
    <p:sldMasterId id="2147484024" r:id="rId52"/>
    <p:sldMasterId id="2147484026" r:id="rId53"/>
    <p:sldMasterId id="2147484028" r:id="rId54"/>
    <p:sldMasterId id="2147484030" r:id="rId55"/>
    <p:sldMasterId id="2147484032" r:id="rId56"/>
    <p:sldMasterId id="2147484034" r:id="rId57"/>
    <p:sldMasterId id="2147484036" r:id="rId58"/>
    <p:sldMasterId id="2147484038" r:id="rId59"/>
    <p:sldMasterId id="2147484040" r:id="rId60"/>
    <p:sldMasterId id="2147484041" r:id="rId61"/>
    <p:sldMasterId id="2147484043" r:id="rId62"/>
    <p:sldMasterId id="2147484045" r:id="rId63"/>
    <p:sldMasterId id="2147484047" r:id="rId64"/>
    <p:sldMasterId id="2147484049" r:id="rId65"/>
    <p:sldMasterId id="2147484051" r:id="rId66"/>
    <p:sldMasterId id="2147484053" r:id="rId67"/>
    <p:sldMasterId id="2147484055" r:id="rId68"/>
    <p:sldMasterId id="2147484057" r:id="rId69"/>
    <p:sldMasterId id="2147484059" r:id="rId70"/>
    <p:sldMasterId id="2147484061" r:id="rId71"/>
    <p:sldMasterId id="2147484063" r:id="rId72"/>
    <p:sldMasterId id="2147484065" r:id="rId73"/>
    <p:sldMasterId id="2147484067" r:id="rId74"/>
    <p:sldMasterId id="2147484069" r:id="rId75"/>
    <p:sldMasterId id="2147484071" r:id="rId76"/>
    <p:sldMasterId id="2147484073" r:id="rId77"/>
    <p:sldMasterId id="2147484075" r:id="rId78"/>
    <p:sldMasterId id="2147484077" r:id="rId79"/>
    <p:sldMasterId id="2147484079" r:id="rId80"/>
    <p:sldMasterId id="2147484081" r:id="rId81"/>
    <p:sldMasterId id="2147484083" r:id="rId82"/>
    <p:sldMasterId id="2147484085" r:id="rId83"/>
    <p:sldMasterId id="2147484087" r:id="rId84"/>
    <p:sldMasterId id="2147484089" r:id="rId85"/>
    <p:sldMasterId id="2147484090" r:id="rId86"/>
  </p:sldMasterIdLst>
  <p:notesMasterIdLst>
    <p:notesMasterId r:id="rId134"/>
  </p:notesMasterIdLst>
  <p:handoutMasterIdLst>
    <p:handoutMasterId r:id="rId135"/>
  </p:handoutMasterIdLst>
  <p:sldIdLst>
    <p:sldId id="282" r:id="rId87"/>
    <p:sldId id="260" r:id="rId88"/>
    <p:sldId id="283" r:id="rId89"/>
    <p:sldId id="284" r:id="rId90"/>
    <p:sldId id="285" r:id="rId91"/>
    <p:sldId id="322" r:id="rId92"/>
    <p:sldId id="323" r:id="rId93"/>
    <p:sldId id="324" r:id="rId94"/>
    <p:sldId id="325" r:id="rId95"/>
    <p:sldId id="326" r:id="rId96"/>
    <p:sldId id="327" r:id="rId97"/>
    <p:sldId id="278" r:id="rId98"/>
    <p:sldId id="267" r:id="rId99"/>
    <p:sldId id="290" r:id="rId100"/>
    <p:sldId id="291" r:id="rId101"/>
    <p:sldId id="292" r:id="rId102"/>
    <p:sldId id="293" r:id="rId103"/>
    <p:sldId id="294" r:id="rId104"/>
    <p:sldId id="295" r:id="rId105"/>
    <p:sldId id="296" r:id="rId106"/>
    <p:sldId id="297" r:id="rId107"/>
    <p:sldId id="298" r:id="rId108"/>
    <p:sldId id="299" r:id="rId109"/>
    <p:sldId id="300" r:id="rId110"/>
    <p:sldId id="301" r:id="rId111"/>
    <p:sldId id="302" r:id="rId112"/>
    <p:sldId id="303" r:id="rId113"/>
    <p:sldId id="304" r:id="rId114"/>
    <p:sldId id="305" r:id="rId115"/>
    <p:sldId id="306" r:id="rId116"/>
    <p:sldId id="307" r:id="rId117"/>
    <p:sldId id="308" r:id="rId118"/>
    <p:sldId id="309" r:id="rId119"/>
    <p:sldId id="310" r:id="rId120"/>
    <p:sldId id="311" r:id="rId121"/>
    <p:sldId id="312" r:id="rId122"/>
    <p:sldId id="313" r:id="rId123"/>
    <p:sldId id="314" r:id="rId124"/>
    <p:sldId id="279" r:id="rId125"/>
    <p:sldId id="269" r:id="rId126"/>
    <p:sldId id="270" r:id="rId127"/>
    <p:sldId id="280" r:id="rId128"/>
    <p:sldId id="281" r:id="rId129"/>
    <p:sldId id="328" r:id="rId130"/>
    <p:sldId id="288" r:id="rId131"/>
    <p:sldId id="289" r:id="rId132"/>
    <p:sldId id="277" r:id="rId133"/>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B34"/>
    <a:srgbClr val="B48634"/>
    <a:srgbClr val="BF8634"/>
    <a:srgbClr val="FFFFFF"/>
    <a:srgbClr val="000000"/>
    <a:srgbClr val="CC6600"/>
    <a:srgbClr val="0102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varScale="1">
        <p:scale>
          <a:sx n="107" d="100"/>
          <a:sy n="107" d="100"/>
        </p:scale>
        <p:origin x="-84" y="-102"/>
      </p:cViewPr>
      <p:guideLst>
        <p:guide orient="horz" pos="2160"/>
        <p:guide pos="2880"/>
      </p:guideLst>
    </p:cSldViewPr>
  </p:slideViewPr>
  <p:outlineViewPr>
    <p:cViewPr>
      <p:scale>
        <a:sx n="33" d="100"/>
        <a:sy n="33" d="100"/>
      </p:scale>
      <p:origin x="0" y="15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202" y="-90"/>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3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3.xml"/><Relationship Id="rId112" Type="http://schemas.openxmlformats.org/officeDocument/2006/relationships/slide" Target="slides/slide26.xml"/><Relationship Id="rId133" Type="http://schemas.openxmlformats.org/officeDocument/2006/relationships/slide" Target="slides/slide47.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2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6.xml"/><Relationship Id="rId123" Type="http://schemas.openxmlformats.org/officeDocument/2006/relationships/slide" Target="slides/slide37.xml"/><Relationship Id="rId128" Type="http://schemas.openxmlformats.org/officeDocument/2006/relationships/slide" Target="slides/slide42.xml"/><Relationship Id="rId5" Type="http://schemas.openxmlformats.org/officeDocument/2006/relationships/slideMaster" Target="slideMasters/slideMaster5.xml"/><Relationship Id="rId90" Type="http://schemas.openxmlformats.org/officeDocument/2006/relationships/slide" Target="slides/slide4.xml"/><Relationship Id="rId95" Type="http://schemas.openxmlformats.org/officeDocument/2006/relationships/slide" Target="slides/slide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27.xml"/><Relationship Id="rId118" Type="http://schemas.openxmlformats.org/officeDocument/2006/relationships/slide" Target="slides/slide32.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 Target="slides/slide7.xml"/><Relationship Id="rId98" Type="http://schemas.openxmlformats.org/officeDocument/2006/relationships/slide" Target="slides/slide12.xml"/><Relationship Id="rId12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7.xml"/><Relationship Id="rId108" Type="http://schemas.openxmlformats.org/officeDocument/2006/relationships/slide" Target="slides/slide22.xml"/><Relationship Id="rId116" Type="http://schemas.openxmlformats.org/officeDocument/2006/relationships/slide" Target="slides/slide30.xml"/><Relationship Id="rId124" Type="http://schemas.openxmlformats.org/officeDocument/2006/relationships/slide" Target="slides/slide38.xml"/><Relationship Id="rId129" Type="http://schemas.openxmlformats.org/officeDocument/2006/relationships/slide" Target="slides/slide43.xml"/><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 Target="slides/slide2.xml"/><Relationship Id="rId91" Type="http://schemas.openxmlformats.org/officeDocument/2006/relationships/slide" Target="slides/slide5.xml"/><Relationship Id="rId96" Type="http://schemas.openxmlformats.org/officeDocument/2006/relationships/slide" Target="slides/slide10.xml"/><Relationship Id="rId111" Type="http://schemas.openxmlformats.org/officeDocument/2006/relationships/slide" Target="slides/slide25.xml"/><Relationship Id="rId132"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0.xml"/><Relationship Id="rId114" Type="http://schemas.openxmlformats.org/officeDocument/2006/relationships/slide" Target="slides/slide28.xml"/><Relationship Id="rId119" Type="http://schemas.openxmlformats.org/officeDocument/2006/relationships/slide" Target="slides/slide33.xml"/><Relationship Id="rId12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8.xml"/><Relationship Id="rId99" Type="http://schemas.openxmlformats.org/officeDocument/2006/relationships/slide" Target="slides/slide13.xml"/><Relationship Id="rId101" Type="http://schemas.openxmlformats.org/officeDocument/2006/relationships/slide" Target="slides/slide15.xml"/><Relationship Id="rId122" Type="http://schemas.openxmlformats.org/officeDocument/2006/relationships/slide" Target="slides/slide36.xml"/><Relationship Id="rId130" Type="http://schemas.openxmlformats.org/officeDocument/2006/relationships/slide" Target="slides/slide44.xml"/><Relationship Id="rId13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3.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1.xml"/><Relationship Id="rId104" Type="http://schemas.openxmlformats.org/officeDocument/2006/relationships/slide" Target="slides/slide18.xml"/><Relationship Id="rId120" Type="http://schemas.openxmlformats.org/officeDocument/2006/relationships/slide" Target="slides/slide34.xml"/><Relationship Id="rId12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xml"/><Relationship Id="rId110" Type="http://schemas.openxmlformats.org/officeDocument/2006/relationships/slide" Target="slides/slide24.xml"/><Relationship Id="rId115" Type="http://schemas.openxmlformats.org/officeDocument/2006/relationships/slide" Target="slides/slide29.xml"/><Relationship Id="rId131" Type="http://schemas.openxmlformats.org/officeDocument/2006/relationships/slide" Target="slides/slide45.xml"/><Relationship Id="rId136" Type="http://schemas.openxmlformats.org/officeDocument/2006/relationships/presProps" Target="presProps.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4.xml"/><Relationship Id="rId105" Type="http://schemas.openxmlformats.org/officeDocument/2006/relationships/slide" Target="slides/slide19.xml"/><Relationship Id="rId126"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B58B911-DDE1-46FC-8467-DBC7758028DB}" type="slidenum">
              <a:rPr lang="en-GB"/>
              <a:pPr>
                <a:defRPr/>
              </a:pPr>
              <a:t>‹#›</a:t>
            </a:fld>
            <a:endParaRPr lang="en-GB"/>
          </a:p>
        </p:txBody>
      </p:sp>
      <p:sp>
        <p:nvSpPr>
          <p:cNvPr id="6" name="Date Placeholder 5"/>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D1CDDCD1-BC6E-421C-A63C-D8A502753ABE}" type="datetimeFigureOut">
              <a:rPr lang="en-US"/>
              <a:pPr>
                <a:defRPr/>
              </a:pPr>
              <a:t>3/12/2013</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1FEBEF-54BF-4EB4-9CBA-8AB7BC29024B}" type="datetimeFigureOut">
              <a:rPr lang="en-US"/>
              <a:pPr>
                <a:defRPr/>
              </a:pPr>
              <a:t>3/12/2013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091830-FD26-48CE-842A-E92DAAA809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6740424-7BEE-4B9B-9EF6-A6AEA703F4D7}"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278B72C-52B6-4D1A-BF65-51B894939B7C}" type="slidenum">
              <a:rPr lang="en-GB" smtClean="0"/>
              <a:pPr>
                <a:defRPr/>
              </a:pPr>
              <a:t>43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DB85B94-CD89-4024-89CB-2802485AB4CE}" type="slidenum">
              <a:rPr lang="en-GB" smtClean="0"/>
              <a:pPr>
                <a:defRPr/>
              </a:pPr>
              <a:t>44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41EA3D7-7A26-4C6F-A7B1-4FBA5A341516}" type="slidenum">
              <a:rPr lang="en-GB" smtClean="0"/>
              <a:pPr>
                <a:defRPr/>
              </a:pPr>
              <a:t>45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8117D8B-3BEF-4B14-A9D3-C470ABA1FE42}" type="slidenum">
              <a:rPr lang="en-GB" smtClean="0"/>
              <a:pPr>
                <a:defRPr/>
              </a:pPr>
              <a:t>47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D260572-238D-4D7E-8843-4BB226473BEB}"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9973E3C-36F5-48BF-8A8D-8CA9E7E11D33}"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C1EBFFE-6AA3-4970-90CB-9098AA543CE0}" type="slidenum">
              <a:rPr lang="en-GB" smtClean="0"/>
              <a:pPr>
                <a:defRPr/>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93EDB0B-DCDB-442B-B52B-835DD2DA89E6}" type="slidenum">
              <a:rPr lang="en-GB" smtClean="0"/>
              <a:pPr>
                <a:defRPr/>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9FA445F-EE78-4876-8649-7FEB0C223A32}" type="slidenum">
              <a:rPr lang="en-GB" smtClean="0"/>
              <a:pPr>
                <a:defRPr/>
              </a:pPr>
              <a:t>39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0BAA846-FA6C-4C3B-A1BE-C677861E3AEF}" type="slidenum">
              <a:rPr lang="en-GB" smtClean="0"/>
              <a:pPr>
                <a:defRPr/>
              </a:pPr>
              <a:t>40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CFD29A8-75E7-40CD-B14E-409E1D81C272}" type="slidenum">
              <a:rPr lang="en-GB" smtClean="0"/>
              <a:pPr>
                <a:defRPr/>
              </a:pPr>
              <a:t>41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C35511A-CB84-4DE6-B920-C24088BBEB83}" type="slidenum">
              <a:rPr lang="en-GB" smtClean="0"/>
              <a:pPr>
                <a:defRPr/>
              </a:pPr>
              <a:t>42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30"/>
          <p:cNvSpPr txBox="1">
            <a:spLocks noChangeArrowheads="1"/>
          </p:cNvSpPr>
          <p:nvPr userDrawn="1"/>
        </p:nvSpPr>
        <p:spPr bwMode="auto">
          <a:xfrm>
            <a:off x="250825" y="4652963"/>
            <a:ext cx="3124200" cy="155892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GB" sz="1600" b="1" dirty="0"/>
              <a:t>Z/Yen Group Limited</a:t>
            </a:r>
          </a:p>
          <a:p>
            <a:pPr eaLnBrk="0" fontAlgn="auto" hangingPunct="0">
              <a:spcBef>
                <a:spcPts val="0"/>
              </a:spcBef>
              <a:spcAft>
                <a:spcPts val="0"/>
              </a:spcAft>
              <a:defRPr/>
            </a:pPr>
            <a:r>
              <a:rPr lang="en-GB" sz="1600" dirty="0"/>
              <a:t>Risk/Reward Managers</a:t>
            </a:r>
          </a:p>
          <a:p>
            <a:pPr eaLnBrk="0" fontAlgn="auto" hangingPunct="0">
              <a:spcBef>
                <a:spcPts val="0"/>
              </a:spcBef>
              <a:spcAft>
                <a:spcPts val="0"/>
              </a:spcAft>
              <a:defRPr/>
            </a:pPr>
            <a:r>
              <a:rPr lang="en-GB" sz="1600" dirty="0" smtClean="0"/>
              <a:t>90 </a:t>
            </a:r>
            <a:r>
              <a:rPr lang="en-GB" sz="1600" dirty="0" err="1" smtClean="0"/>
              <a:t>Basinghall</a:t>
            </a:r>
            <a:r>
              <a:rPr lang="en-GB" sz="1600" dirty="0" smtClean="0"/>
              <a:t> Street</a:t>
            </a:r>
            <a:endParaRPr lang="en-GB" sz="1600" dirty="0"/>
          </a:p>
          <a:p>
            <a:pPr eaLnBrk="0" fontAlgn="auto" hangingPunct="0">
              <a:spcBef>
                <a:spcPts val="0"/>
              </a:spcBef>
              <a:spcAft>
                <a:spcPts val="0"/>
              </a:spcAft>
              <a:defRPr/>
            </a:pPr>
            <a:r>
              <a:rPr lang="en-GB" sz="1600" dirty="0"/>
              <a:t>London </a:t>
            </a:r>
            <a:r>
              <a:rPr lang="en-GB" sz="1600" dirty="0" smtClean="0"/>
              <a:t>EC2V</a:t>
            </a:r>
            <a:r>
              <a:rPr lang="en-GB" sz="1600" baseline="0" dirty="0" smtClean="0"/>
              <a:t> 5AY</a:t>
            </a:r>
            <a:endParaRPr lang="en-GB" sz="1600" dirty="0"/>
          </a:p>
          <a:p>
            <a:pPr eaLnBrk="0" fontAlgn="auto" hangingPunct="0">
              <a:spcBef>
                <a:spcPts val="0"/>
              </a:spcBef>
              <a:spcAft>
                <a:spcPts val="0"/>
              </a:spcAft>
              <a:defRPr/>
            </a:pPr>
            <a:r>
              <a:rPr lang="en-GB" sz="1600" dirty="0"/>
              <a:t>United Kingdom</a:t>
            </a:r>
          </a:p>
          <a:p>
            <a:pPr eaLnBrk="0" fontAlgn="auto" hangingPunct="0">
              <a:spcBef>
                <a:spcPts val="0"/>
              </a:spcBef>
              <a:spcAft>
                <a:spcPts val="0"/>
              </a:spcAft>
              <a:defRPr/>
            </a:pPr>
            <a:r>
              <a:rPr lang="en-GB" sz="1600" dirty="0" err="1"/>
              <a:t>tel</a:t>
            </a:r>
            <a:r>
              <a:rPr lang="en-GB" sz="1600" dirty="0"/>
              <a:t>: +44 (20) 7562-9562</a:t>
            </a:r>
          </a:p>
        </p:txBody>
      </p:sp>
      <p:sp>
        <p:nvSpPr>
          <p:cNvPr id="5" name="TextBox 4"/>
          <p:cNvSpPr txBox="1"/>
          <p:nvPr userDrawn="1"/>
        </p:nvSpPr>
        <p:spPr>
          <a:xfrm>
            <a:off x="2843213" y="981075"/>
            <a:ext cx="6049962" cy="338138"/>
          </a:xfrm>
          <a:prstGeom prst="rect">
            <a:avLst/>
          </a:prstGeom>
          <a:noFill/>
        </p:spPr>
        <p:txBody>
          <a:bodyPr>
            <a:spAutoFit/>
          </a:bodyPr>
          <a:lstStyle/>
          <a:p>
            <a:pPr algn="r" fontAlgn="auto">
              <a:spcBef>
                <a:spcPts val="0"/>
              </a:spcBef>
              <a:spcAft>
                <a:spcPts val="0"/>
              </a:spcAft>
              <a:defRPr/>
            </a:pPr>
            <a:r>
              <a:rPr lang="cy-GB" sz="1600" i="1" dirty="0">
                <a:solidFill>
                  <a:srgbClr val="F03B34"/>
                </a:solidFill>
                <a:latin typeface="Verdana" pitchFamily="34" charset="0"/>
              </a:rPr>
              <a:t>“When would we know our financial system is working?”</a:t>
            </a:r>
            <a:endParaRPr lang="en-US" sz="1600" i="1" dirty="0">
              <a:solidFill>
                <a:srgbClr val="F03B34"/>
              </a:solidFill>
              <a:latin typeface="Verdana" pitchFamily="34" charset="0"/>
            </a:endParaRPr>
          </a:p>
        </p:txBody>
      </p:sp>
      <p:sp>
        <p:nvSpPr>
          <p:cNvPr id="2" name="Title 1"/>
          <p:cNvSpPr>
            <a:spLocks noGrp="1"/>
          </p:cNvSpPr>
          <p:nvPr>
            <p:ph type="ctrTitle"/>
          </p:nvPr>
        </p:nvSpPr>
        <p:spPr>
          <a:xfrm>
            <a:off x="971600" y="116632"/>
            <a:ext cx="7920880" cy="792088"/>
          </a:xfrm>
          <a:gradFill>
            <a:gsLst>
              <a:gs pos="100000">
                <a:srgbClr val="F03B34"/>
              </a:gs>
              <a:gs pos="99000">
                <a:srgbClr val="C00000">
                  <a:alpha val="0"/>
                </a:srgbClr>
              </a:gs>
            </a:gsLst>
          </a:gradFill>
          <a:ln w="12700">
            <a:noFill/>
          </a:ln>
          <a:effectLst>
            <a:outerShdw blurRad="50800" dist="50800" dir="5400000" algn="ctr" rotWithShape="0">
              <a:srgbClr val="000000">
                <a:alpha val="0"/>
              </a:srgbClr>
            </a:outerShdw>
          </a:effectLst>
        </p:spPr>
        <p:txBody>
          <a:bodyPr/>
          <a:lstStyle>
            <a:lvl1pPr>
              <a:defRPr/>
            </a:lvl1pPr>
          </a:lstStyle>
          <a:p>
            <a:endParaRPr lang="en-US" dirty="0"/>
          </a:p>
        </p:txBody>
      </p:sp>
      <p:sp>
        <p:nvSpPr>
          <p:cNvPr id="3" name="Subtitle 2"/>
          <p:cNvSpPr>
            <a:spLocks noGrp="1"/>
          </p:cNvSpPr>
          <p:nvPr>
            <p:ph type="subTitle" idx="1"/>
          </p:nvPr>
        </p:nvSpPr>
        <p:spPr>
          <a:xfrm>
            <a:off x="251520" y="2428868"/>
            <a:ext cx="8640960" cy="1000132"/>
          </a:xfrm>
          <a:noFill/>
        </p:spPr>
        <p:txBody>
          <a:bodyPr/>
          <a:lstStyle>
            <a:lvl1pPr marL="0" indent="0" algn="ctr">
              <a:buNone/>
              <a:defRPr sz="4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5"/>
          <p:cNvSpPr>
            <a:spLocks noGrp="1"/>
          </p:cNvSpPr>
          <p:nvPr>
            <p:ph type="dt" sz="half" idx="10"/>
          </p:nvPr>
        </p:nvSpPr>
        <p:spPr>
          <a:xfrm>
            <a:off x="250825" y="6381750"/>
            <a:ext cx="2133600" cy="365125"/>
          </a:xfrm>
        </p:spPr>
        <p:txBody>
          <a:bodyPr/>
          <a:lstStyle>
            <a:lvl1pPr>
              <a:defRPr/>
            </a:lvl1pPr>
          </a:lstStyle>
          <a:p>
            <a:pPr>
              <a:defRPr/>
            </a:pPr>
            <a:fld id="{70588DCC-1131-43E5-9267-F8987D4A1823}" type="datetime3">
              <a:rPr lang="en-US"/>
              <a:pPr>
                <a:defRPr/>
              </a:pPr>
              <a:t>12 March 2013</a:t>
            </a:fld>
            <a:endParaRPr lang="en-US"/>
          </a:p>
        </p:txBody>
      </p:sp>
      <p:sp>
        <p:nvSpPr>
          <p:cNvPr id="9" name="Slide Number Placeholder 8"/>
          <p:cNvSpPr>
            <a:spLocks noGrp="1"/>
          </p:cNvSpPr>
          <p:nvPr>
            <p:ph type="sldNum" sz="quarter" idx="11"/>
          </p:nvPr>
        </p:nvSpPr>
        <p:spPr/>
        <p:txBody>
          <a:bodyPr/>
          <a:lstStyle>
            <a:lvl1pPr>
              <a:defRPr/>
            </a:lvl1pPr>
          </a:lstStyle>
          <a:p>
            <a:pPr>
              <a:defRPr/>
            </a:pPr>
            <a:fld id="{BC68B17C-2CF3-4E00-AD91-5C1227242597}" type="slidenum">
              <a:rPr lang="en-US"/>
              <a:pPr>
                <a:defRPr/>
              </a:pPr>
              <a:t>‹#›</a:t>
            </a:fld>
            <a:endParaRPr lang="en-US" dirty="0"/>
          </a:p>
        </p:txBody>
      </p:sp>
      <p:pic>
        <p:nvPicPr>
          <p:cNvPr id="10" name="Picture 9" descr="Logo_red.jpg"/>
          <p:cNvPicPr>
            <a:picLocks noChangeAspect="1"/>
          </p:cNvPicPr>
          <p:nvPr userDrawn="1"/>
        </p:nvPicPr>
        <p:blipFill>
          <a:blip r:embed="rId2" cstate="print"/>
          <a:stretch>
            <a:fillRect/>
          </a:stretch>
        </p:blipFill>
        <p:spPr>
          <a:xfrm>
            <a:off x="5590950" y="4719786"/>
            <a:ext cx="2941490" cy="13015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1196752"/>
            <a:ext cx="1621984" cy="5089768"/>
          </a:xfrm>
          <a:gradFill flip="none" rotWithShape="1">
            <a:gsLst>
              <a:gs pos="100000">
                <a:srgbClr val="F03B34"/>
              </a:gs>
              <a:gs pos="99000">
                <a:srgbClr val="C00000">
                  <a:alpha val="0"/>
                </a:srgbClr>
              </a:gs>
            </a:gsLst>
            <a:lin ang="10800000" scaled="1"/>
            <a:tileRect/>
          </a:gradFill>
          <a:ln>
            <a:gradFill>
              <a:gsLst>
                <a:gs pos="0">
                  <a:srgbClr val="FFFFFF"/>
                </a:gs>
                <a:gs pos="50000">
                  <a:schemeClr val="accent1">
                    <a:tint val="44500"/>
                    <a:satMod val="160000"/>
                  </a:schemeClr>
                </a:gs>
                <a:gs pos="100000">
                  <a:schemeClr val="accent1">
                    <a:tint val="23500"/>
                    <a:satMod val="160000"/>
                  </a:schemeClr>
                </a:gs>
              </a:gsLst>
              <a:lin ang="5400000" scaled="0"/>
            </a:gradFill>
          </a:ln>
          <a:effectLst/>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971600" y="1196752"/>
            <a:ext cx="6264696" cy="5089768"/>
          </a:xfrm>
        </p:spPr>
        <p:txBody>
          <a:bodyPr vert="eaVert"/>
          <a:lstStyle>
            <a:lvl1pPr>
              <a:buClr>
                <a:srgbClr val="F03B34"/>
              </a:buClr>
              <a:defRPr/>
            </a:lvl1pPr>
            <a:lvl2pPr>
              <a:buClr>
                <a:srgbClr val="F03B34"/>
              </a:buClr>
              <a:defRPr/>
            </a:lvl2pPr>
            <a:lvl3pPr>
              <a:buClr>
                <a:srgbClr val="F03B34"/>
              </a:buClr>
              <a:defRPr/>
            </a:lvl3pPr>
            <a:lvl4pPr>
              <a:buClr>
                <a:srgbClr val="F03B34"/>
              </a:buClr>
              <a:defRPr/>
            </a:lvl4pPr>
            <a:lvl5pPr>
              <a:buClr>
                <a:srgbClr val="F03B3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2BF03DAB-C331-4090-8D72-5330F9F17EDD}" type="datetime3">
              <a:rPr lang="en-US"/>
              <a:pPr>
                <a:defRPr/>
              </a:pPr>
              <a:t>12 March 2013</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2D82C778-CAFA-4D8E-B249-B0162F73855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17" name="Footer Placeholder 16"/>
          <p:cNvSpPr>
            <a:spLocks noGrp="1"/>
          </p:cNvSpPr>
          <p:nvPr>
            <p:ph type="ftr" sz="quarter" idx="11"/>
          </p:nvPr>
        </p:nvSpPr>
        <p:spPr/>
        <p:txBody>
          <a:bodyPr/>
          <a:lstStyle/>
          <a:p>
            <a:endParaRPr lang="nl-NL">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E448A56-A2C3-48AB-9328-EB3CDE1A9363}" type="slidenum">
              <a:rPr lang="nl-NL" smtClean="0"/>
              <a:pPr/>
              <a:t>‹#›</a:t>
            </a:fld>
            <a:endParaRPr lang="nl-NL"/>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5" name="Footer Placeholder 4"/>
          <p:cNvSpPr>
            <a:spLocks noGrp="1"/>
          </p:cNvSpPr>
          <p:nvPr>
            <p:ph type="ftr" sz="quarter" idx="11"/>
          </p:nvPr>
        </p:nvSpPr>
        <p:spPr/>
        <p:txBody>
          <a:bodyPr/>
          <a:lstStyle/>
          <a:p>
            <a:endParaRPr lang="nl-NL">
              <a:solidFill>
                <a:srgbClr val="696464"/>
              </a:solidFill>
            </a:endParaRPr>
          </a:p>
        </p:txBody>
      </p:sp>
      <p:sp>
        <p:nvSpPr>
          <p:cNvPr id="6" name="Slide Number Placeholder 5"/>
          <p:cNvSpPr>
            <a:spLocks noGrp="1"/>
          </p:cNvSpPr>
          <p:nvPr>
            <p:ph type="sldNum" sz="quarter" idx="12"/>
          </p:nvPr>
        </p:nvSpPr>
        <p:spPr/>
        <p:txBody>
          <a:bodyPr/>
          <a:lstStyle/>
          <a:p>
            <a:fld id="{9E448A56-A2C3-48AB-9328-EB3CDE1A9363}" type="slidenum">
              <a:rPr lang="nl-NL" smtClean="0"/>
              <a:pPr/>
              <a:t>‹#›</a:t>
            </a:fld>
            <a:endParaRPr lang="nl-NL"/>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nl-NL">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9E448A56-A2C3-48AB-9328-EB3CDE1A936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6" name="Footer Placeholder 5"/>
          <p:cNvSpPr>
            <a:spLocks noGrp="1"/>
          </p:cNvSpPr>
          <p:nvPr>
            <p:ph type="ftr" sz="quarter" idx="11"/>
          </p:nvPr>
        </p:nvSpPr>
        <p:spPr/>
        <p:txBody>
          <a:bodyPr/>
          <a:lstStyle/>
          <a:p>
            <a:endParaRPr lang="nl-NL">
              <a:solidFill>
                <a:srgbClr val="696464"/>
              </a:solidFill>
            </a:endParaRPr>
          </a:p>
        </p:txBody>
      </p:sp>
      <p:sp>
        <p:nvSpPr>
          <p:cNvPr id="7" name="Slide Number Placeholder 6"/>
          <p:cNvSpPr>
            <a:spLocks noGrp="1"/>
          </p:cNvSpPr>
          <p:nvPr>
            <p:ph type="sldNum" sz="quarter" idx="12"/>
          </p:nvPr>
        </p:nvSpPr>
        <p:spPr/>
        <p:txBody>
          <a:bodyPr/>
          <a:lstStyle/>
          <a:p>
            <a:fld id="{9E448A56-A2C3-48AB-9328-EB3CDE1A9363}" type="slidenum">
              <a:rPr lang="nl-NL" smtClean="0"/>
              <a:pPr/>
              <a:t>‹#›</a:t>
            </a:fld>
            <a:endParaRPr lang="nl-NL"/>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8" name="Footer Placeholder 7"/>
          <p:cNvSpPr>
            <a:spLocks noGrp="1"/>
          </p:cNvSpPr>
          <p:nvPr>
            <p:ph type="ftr" sz="quarter" idx="11"/>
          </p:nvPr>
        </p:nvSpPr>
        <p:spPr/>
        <p:txBody>
          <a:bodyPr/>
          <a:lstStyle/>
          <a:p>
            <a:endParaRPr lang="nl-NL">
              <a:solidFill>
                <a:srgbClr val="696464"/>
              </a:solidFill>
            </a:endParaRPr>
          </a:p>
        </p:txBody>
      </p:sp>
      <p:sp>
        <p:nvSpPr>
          <p:cNvPr id="9" name="Slide Number Placeholder 8"/>
          <p:cNvSpPr>
            <a:spLocks noGrp="1"/>
          </p:cNvSpPr>
          <p:nvPr>
            <p:ph type="sldNum" sz="quarter" idx="12"/>
          </p:nvPr>
        </p:nvSpPr>
        <p:spPr/>
        <p:txBody>
          <a:bodyPr/>
          <a:lstStyle/>
          <a:p>
            <a:fld id="{9E448A56-A2C3-48AB-9328-EB3CDE1A9363}" type="slidenum">
              <a:rPr lang="nl-NL" smtClean="0"/>
              <a:pPr/>
              <a:t>‹#›</a:t>
            </a:fld>
            <a:endParaRPr lang="nl-NL"/>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4" name="Footer Placeholder 3"/>
          <p:cNvSpPr>
            <a:spLocks noGrp="1"/>
          </p:cNvSpPr>
          <p:nvPr>
            <p:ph type="ftr" sz="quarter" idx="11"/>
          </p:nvPr>
        </p:nvSpPr>
        <p:spPr/>
        <p:txBody>
          <a:bodyPr/>
          <a:lstStyle/>
          <a:p>
            <a:endParaRPr lang="nl-NL">
              <a:solidFill>
                <a:srgbClr val="696464"/>
              </a:solidFill>
            </a:endParaRPr>
          </a:p>
        </p:txBody>
      </p:sp>
      <p:sp>
        <p:nvSpPr>
          <p:cNvPr id="5" name="Slide Number Placeholder 4"/>
          <p:cNvSpPr>
            <a:spLocks noGrp="1"/>
          </p:cNvSpPr>
          <p:nvPr>
            <p:ph type="sldNum" sz="quarter" idx="12"/>
          </p:nvPr>
        </p:nvSpPr>
        <p:spPr/>
        <p:txBody>
          <a:bodyPr/>
          <a:lstStyle/>
          <a:p>
            <a:fld id="{9E448A56-A2C3-48AB-9328-EB3CDE1A9363}" type="slidenum">
              <a:rPr lang="nl-NL" smtClean="0"/>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3" name="Footer Placeholder 2"/>
          <p:cNvSpPr>
            <a:spLocks noGrp="1"/>
          </p:cNvSpPr>
          <p:nvPr>
            <p:ph type="ftr" sz="quarter" idx="11"/>
          </p:nvPr>
        </p:nvSpPr>
        <p:spPr/>
        <p:txBody>
          <a:bodyPr/>
          <a:lstStyle/>
          <a:p>
            <a:endParaRPr lang="nl-NL">
              <a:solidFill>
                <a:srgbClr val="696464"/>
              </a:solidFill>
            </a:endParaRPr>
          </a:p>
        </p:txBody>
      </p:sp>
      <p:sp>
        <p:nvSpPr>
          <p:cNvPr id="4" name="Slide Number Placeholder 3"/>
          <p:cNvSpPr>
            <a:spLocks noGrp="1"/>
          </p:cNvSpPr>
          <p:nvPr>
            <p:ph type="sldNum" sz="quarter" idx="12"/>
          </p:nvPr>
        </p:nvSpPr>
        <p:spPr/>
        <p:txBody>
          <a:bodyPr/>
          <a:lstStyle/>
          <a:p>
            <a:fld id="{9E448A56-A2C3-48AB-9328-EB3CDE1A9363}" type="slidenum">
              <a:rPr lang="nl-NL" smtClean="0"/>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6" name="Footer Placeholder 5"/>
          <p:cNvSpPr>
            <a:spLocks noGrp="1"/>
          </p:cNvSpPr>
          <p:nvPr>
            <p:ph type="ftr" sz="quarter" idx="11"/>
          </p:nvPr>
        </p:nvSpPr>
        <p:spPr/>
        <p:txBody>
          <a:bodyPr/>
          <a:lstStyle/>
          <a:p>
            <a:endParaRPr lang="nl-NL">
              <a:solidFill>
                <a:srgbClr val="696464"/>
              </a:solidFill>
            </a:endParaRPr>
          </a:p>
        </p:txBody>
      </p:sp>
      <p:sp>
        <p:nvSpPr>
          <p:cNvPr id="7" name="Slide Number Placeholder 6"/>
          <p:cNvSpPr>
            <a:spLocks noGrp="1"/>
          </p:cNvSpPr>
          <p:nvPr>
            <p:ph type="sldNum" sz="quarter" idx="12"/>
          </p:nvPr>
        </p:nvSpPr>
        <p:spPr/>
        <p:txBody>
          <a:bodyPr/>
          <a:lstStyle/>
          <a:p>
            <a:fld id="{9E448A56-A2C3-48AB-9328-EB3CDE1A9363}" type="slidenum">
              <a:rPr lang="nl-NL" smtClean="0"/>
              <a:pPr/>
              <a:t>‹#›</a:t>
            </a:fld>
            <a:endParaRPr lang="nl-NL"/>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nl-NL">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9E448A56-A2C3-48AB-9328-EB3CDE1A9363}" type="slidenum">
              <a:rPr lang="nl-NL" smtClean="0"/>
              <a:pPr/>
              <a:t>‹#›</a:t>
            </a:fld>
            <a:endParaRPr lang="nl-NL"/>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14422"/>
            <a:ext cx="7920880" cy="5143536"/>
          </a:xfrm>
        </p:spPr>
        <p:txBody>
          <a:bodyPr/>
          <a:lstStyle>
            <a:lvl1pPr>
              <a:buClr>
                <a:srgbClr val="F03B34"/>
              </a:buClr>
              <a:defRPr/>
            </a:lvl1pPr>
            <a:lvl2pPr>
              <a:buClr>
                <a:srgbClr val="F03B34"/>
              </a:buClr>
              <a:defRPr/>
            </a:lvl2pPr>
            <a:lvl3pPr>
              <a:buClr>
                <a:srgbClr val="F03B34"/>
              </a:buClr>
              <a:defRPr/>
            </a:lvl3pPr>
            <a:lvl4pPr>
              <a:buClr>
                <a:srgbClr val="F03B34"/>
              </a:buClr>
              <a:defRPr/>
            </a:lvl4pPr>
            <a:lvl5pPr>
              <a:buClr>
                <a:srgbClr val="F03B34"/>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971600" y="262389"/>
            <a:ext cx="7920880" cy="646331"/>
          </a:xfrm>
          <a:prstGeom prst="rect">
            <a:avLst/>
          </a:prstGeo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013D9FB2-BEE6-4843-892F-025FA48DA0CC}" type="datetime3">
              <a:rPr lang="en-US"/>
              <a:pPr>
                <a:defRPr/>
              </a:pPr>
              <a:t>12 March 2013</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69822556-A674-4872-A7DC-0E34467BB5B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5" name="Footer Placeholder 4"/>
          <p:cNvSpPr>
            <a:spLocks noGrp="1"/>
          </p:cNvSpPr>
          <p:nvPr>
            <p:ph type="ftr" sz="quarter" idx="11"/>
          </p:nvPr>
        </p:nvSpPr>
        <p:spPr/>
        <p:txBody>
          <a:bodyPr/>
          <a:lstStyle/>
          <a:p>
            <a:endParaRPr lang="nl-NL">
              <a:solidFill>
                <a:srgbClr val="696464"/>
              </a:solidFill>
            </a:endParaRPr>
          </a:p>
        </p:txBody>
      </p:sp>
      <p:sp>
        <p:nvSpPr>
          <p:cNvPr id="6" name="Slide Number Placeholder 5"/>
          <p:cNvSpPr>
            <a:spLocks noGrp="1"/>
          </p:cNvSpPr>
          <p:nvPr>
            <p:ph type="sldNum" sz="quarter" idx="12"/>
          </p:nvPr>
        </p:nvSpPr>
        <p:spPr/>
        <p:txBody>
          <a:bodyPr/>
          <a:lstStyle/>
          <a:p>
            <a:fld id="{9E448A56-A2C3-48AB-9328-EB3CDE1A9363}" type="slidenum">
              <a:rPr lang="nl-NL" smtClean="0"/>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C412E-9E88-40F9-94FF-754EC9EC3F79}" type="datetimeFigureOut">
              <a:rPr lang="nl-NL" smtClean="0">
                <a:solidFill>
                  <a:srgbClr val="696464"/>
                </a:solidFill>
              </a:rPr>
              <a:pPr/>
              <a:t>12-3-2013</a:t>
            </a:fld>
            <a:endParaRPr lang="nl-NL">
              <a:solidFill>
                <a:srgbClr val="696464"/>
              </a:solidFill>
            </a:endParaRPr>
          </a:p>
        </p:txBody>
      </p:sp>
      <p:sp>
        <p:nvSpPr>
          <p:cNvPr id="5" name="Footer Placeholder 4"/>
          <p:cNvSpPr>
            <a:spLocks noGrp="1"/>
          </p:cNvSpPr>
          <p:nvPr>
            <p:ph type="ftr" sz="quarter" idx="11"/>
          </p:nvPr>
        </p:nvSpPr>
        <p:spPr/>
        <p:txBody>
          <a:bodyPr/>
          <a:lstStyle/>
          <a:p>
            <a:endParaRPr lang="nl-NL">
              <a:solidFill>
                <a:srgbClr val="696464"/>
              </a:solidFill>
            </a:endParaRPr>
          </a:p>
        </p:txBody>
      </p:sp>
      <p:sp>
        <p:nvSpPr>
          <p:cNvPr id="6" name="Slide Number Placeholder 5"/>
          <p:cNvSpPr>
            <a:spLocks noGrp="1"/>
          </p:cNvSpPr>
          <p:nvPr>
            <p:ph type="sldNum" sz="quarter" idx="12"/>
          </p:nvPr>
        </p:nvSpPr>
        <p:spPr/>
        <p:txBody>
          <a:bodyPr/>
          <a:lstStyle/>
          <a:p>
            <a:fld id="{9E448A56-A2C3-48AB-9328-EB3CDE1A9363}"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262389"/>
            <a:ext cx="7920880" cy="646331"/>
          </a:xfr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lvl1pPr algn="ctr" defTabSz="914400" rtl="0" eaLnBrk="1" latinLnBrk="0" hangingPunct="1">
              <a:spcBef>
                <a:spcPct val="0"/>
              </a:spcBef>
              <a:buNone/>
              <a:defRPr lang="en-US" sz="3600" b="1" kern="1200" dirty="0">
                <a:solidFill>
                  <a:schemeClr val="tx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71600" y="1285860"/>
            <a:ext cx="3888432" cy="5000660"/>
          </a:xfrm>
        </p:spPr>
        <p:txBody>
          <a:bodyPr/>
          <a:lstStyle>
            <a:lvl1pPr>
              <a:buClr>
                <a:srgbClr val="F03B34"/>
              </a:buClr>
              <a:defRPr sz="2800"/>
            </a:lvl1pPr>
            <a:lvl2pPr>
              <a:buClr>
                <a:srgbClr val="F03B34"/>
              </a:buClr>
              <a:defRPr sz="2400"/>
            </a:lvl2pPr>
            <a:lvl3pPr>
              <a:buClr>
                <a:srgbClr val="F03B34"/>
              </a:buClr>
              <a:defRPr sz="2000"/>
            </a:lvl3pPr>
            <a:lvl4pPr>
              <a:buClr>
                <a:srgbClr val="F03B34"/>
              </a:buClr>
              <a:defRPr sz="1800"/>
            </a:lvl4pPr>
            <a:lvl5pPr>
              <a:buClr>
                <a:srgbClr val="F03B34"/>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04048" y="1285860"/>
            <a:ext cx="3892304" cy="5000660"/>
          </a:xfrm>
        </p:spPr>
        <p:txBody>
          <a:bodyPr/>
          <a:lstStyle>
            <a:lvl1pPr>
              <a:buClr>
                <a:srgbClr val="F03B34"/>
              </a:buClr>
              <a:defRPr sz="2800"/>
            </a:lvl1pPr>
            <a:lvl2pPr>
              <a:buClr>
                <a:srgbClr val="F03B34"/>
              </a:buClr>
              <a:defRPr sz="2400"/>
            </a:lvl2pPr>
            <a:lvl3pPr>
              <a:buClr>
                <a:srgbClr val="F03B34"/>
              </a:buClr>
              <a:defRPr sz="2000"/>
            </a:lvl3pPr>
            <a:lvl4pPr>
              <a:buClr>
                <a:srgbClr val="F03B34"/>
              </a:buClr>
              <a:defRPr sz="1800"/>
            </a:lvl4pPr>
            <a:lvl5pPr>
              <a:buClr>
                <a:srgbClr val="F03B34"/>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7D82AEB6-B822-4A74-9D58-ACAD66B30B96}" type="datetime3">
              <a:rPr lang="en-US"/>
              <a:pPr>
                <a:defRPr/>
              </a:pPr>
              <a:t>12 March 2013</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5FA01EF6-6A1F-4D8E-85E0-D86F0B5474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lvl1pPr algn="ctr" defTabSz="914400" rtl="0" eaLnBrk="1" latinLnBrk="0" hangingPunct="1">
              <a:spcBef>
                <a:spcPct val="0"/>
              </a:spcBef>
              <a:buNone/>
              <a:defRPr lang="en-US" sz="3600" b="1" kern="1200" dirty="0">
                <a:solidFill>
                  <a:schemeClr val="tx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71600" y="1285860"/>
            <a:ext cx="3888432"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71600" y="2000240"/>
            <a:ext cx="3888432" cy="4286280"/>
          </a:xfrm>
        </p:spPr>
        <p:txBody>
          <a:bodyPr/>
          <a:lstStyle>
            <a:lvl1pPr>
              <a:buClr>
                <a:srgbClr val="F03B34"/>
              </a:buClr>
              <a:defRPr sz="2400"/>
            </a:lvl1pPr>
            <a:lvl2pPr>
              <a:buClr>
                <a:srgbClr val="F03B34"/>
              </a:buClr>
              <a:defRPr sz="2000"/>
            </a:lvl2pPr>
            <a:lvl3pPr>
              <a:buClr>
                <a:srgbClr val="F03B34"/>
              </a:buClr>
              <a:defRPr sz="1800"/>
            </a:lvl3pPr>
            <a:lvl4pPr>
              <a:buClr>
                <a:srgbClr val="F03B34"/>
              </a:buClr>
              <a:defRPr sz="1600"/>
            </a:lvl4pPr>
            <a:lvl5pPr>
              <a:buClr>
                <a:srgbClr val="F03B34"/>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32039" y="1285860"/>
            <a:ext cx="3926241"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32040" y="2000240"/>
            <a:ext cx="3926241" cy="4286280"/>
          </a:xfrm>
        </p:spPr>
        <p:txBody>
          <a:bodyPr/>
          <a:lstStyle>
            <a:lvl1pPr>
              <a:buClr>
                <a:srgbClr val="F03B34"/>
              </a:buClr>
              <a:defRPr sz="2400"/>
            </a:lvl1pPr>
            <a:lvl2pPr>
              <a:buClr>
                <a:srgbClr val="F03B34"/>
              </a:buClr>
              <a:defRPr sz="2000"/>
            </a:lvl2pPr>
            <a:lvl3pPr>
              <a:buClr>
                <a:srgbClr val="F03B34"/>
              </a:buClr>
              <a:defRPr sz="1800"/>
            </a:lvl3pPr>
            <a:lvl4pPr>
              <a:buClr>
                <a:srgbClr val="F03B34"/>
              </a:buClr>
              <a:defRPr sz="1600"/>
            </a:lvl4pPr>
            <a:lvl5pPr>
              <a:buClr>
                <a:srgbClr val="F03B34"/>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581BF1A2-4392-40DF-A085-1C944437D592}" type="datetime3">
              <a:rPr lang="en-US"/>
              <a:pPr>
                <a:defRPr/>
              </a:pPr>
              <a:t>12 March 2013</a:t>
            </a:fld>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A5D0DC62-A3CC-4596-9BF9-CD15CDCB93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1600" y="228377"/>
            <a:ext cx="7920880" cy="680343"/>
          </a:xfr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gradFill>
          </a:ln>
          <a:effectLst/>
        </p:spPr>
        <p:txBody>
          <a:bodyPr/>
          <a:lstStyle/>
          <a:p>
            <a:r>
              <a:rPr lang="en-US" dirty="0"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EED33CE2-E833-48B2-8221-F86D40F54CF2}" type="datetime3">
              <a:rPr lang="en-US"/>
              <a:pPr>
                <a:defRPr/>
              </a:pPr>
              <a:t>12 March 2013</a:t>
            </a:fld>
            <a:endParaRPr lang="en-US" dirty="0"/>
          </a:p>
        </p:txBody>
      </p:sp>
      <p:sp>
        <p:nvSpPr>
          <p:cNvPr id="4" name="Slide Number Placeholder 12"/>
          <p:cNvSpPr>
            <a:spLocks noGrp="1"/>
          </p:cNvSpPr>
          <p:nvPr>
            <p:ph type="sldNum" sz="quarter" idx="11"/>
          </p:nvPr>
        </p:nvSpPr>
        <p:spPr/>
        <p:txBody>
          <a:bodyPr/>
          <a:lstStyle>
            <a:lvl1pPr>
              <a:defRPr/>
            </a:lvl1pPr>
          </a:lstStyle>
          <a:p>
            <a:pPr>
              <a:defRPr/>
            </a:pPr>
            <a:fld id="{0BB80126-9379-4081-9E9F-CC1321E506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1F2F0A1-DEF5-4EF0-97AC-40B93BA6C303}" type="datetime3">
              <a:rPr lang="en-US"/>
              <a:pPr>
                <a:defRPr/>
              </a:pPr>
              <a:t>12 March 2013</a:t>
            </a:fld>
            <a:endParaRPr lang="en-US" dirty="0"/>
          </a:p>
        </p:txBody>
      </p:sp>
      <p:sp>
        <p:nvSpPr>
          <p:cNvPr id="3" name="Slide Number Placeholder 12"/>
          <p:cNvSpPr>
            <a:spLocks noGrp="1"/>
          </p:cNvSpPr>
          <p:nvPr>
            <p:ph type="sldNum" sz="quarter" idx="11"/>
          </p:nvPr>
        </p:nvSpPr>
        <p:spPr/>
        <p:txBody>
          <a:bodyPr/>
          <a:lstStyle>
            <a:lvl1pPr>
              <a:defRPr/>
            </a:lvl1pPr>
          </a:lstStyle>
          <a:p>
            <a:pPr>
              <a:defRPr/>
            </a:pPr>
            <a:fld id="{D115EE59-7F56-403A-BCAB-8E9C1FB69E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600" y="1018744"/>
            <a:ext cx="3528392" cy="838620"/>
          </a:xfrm>
          <a:gradFill>
            <a:gsLst>
              <a:gs pos="100000">
                <a:srgbClr val="F03B34"/>
              </a:gs>
              <a:gs pos="99000">
                <a:srgbClr val="C00000">
                  <a:alpha val="0"/>
                </a:srgbClr>
              </a:gs>
            </a:gsLst>
          </a:gradFill>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85728"/>
            <a:ext cx="4357718" cy="60007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71600" y="1928802"/>
            <a:ext cx="3528392" cy="4357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32298FE4-9DE9-4F06-9405-5C9FBBFBD9D4}" type="datetime3">
              <a:rPr lang="en-US"/>
              <a:pPr>
                <a:defRPr/>
              </a:pPr>
              <a:t>12 March 2013</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C3C2BDC2-C099-403D-96DE-6EC253D4F6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gradFill>
            <a:gsLst>
              <a:gs pos="100000">
                <a:srgbClr val="F03B34"/>
              </a:gs>
              <a:gs pos="99000">
                <a:srgbClr val="C00000">
                  <a:alpha val="0"/>
                </a:srgbClr>
              </a:gs>
            </a:gsLst>
          </a:gradFill>
          <a:effectLst/>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919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FDD6A76C-F79E-41C5-925A-A19C8BFA3F06}" type="datetime3">
              <a:rPr lang="en-US"/>
              <a:pPr>
                <a:defRPr/>
              </a:pPr>
              <a:t>12 March 2013</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614CB571-AC8F-4A49-887D-7CEE1D193AC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F03B34"/>
              </a:gs>
              <a:gs pos="99000">
                <a:srgbClr val="C00000">
                  <a:alpha val="0"/>
                </a:srgbClr>
              </a:gs>
            </a:gsLst>
          </a:gra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AA68705F-AEB2-4AAA-BA4B-AE21AB97EEF7}" type="datetime3">
              <a:rPr lang="en-US"/>
              <a:pPr>
                <a:defRPr/>
              </a:pPr>
              <a:t>12 March 2013</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125F65B3-14AC-4E8D-B1D5-301229DD24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8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216">
            <a:alpha val="0"/>
          </a:srgbClr>
        </a:solidFill>
        <a:effectLst/>
      </p:bgPr>
    </p:bg>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ounded Rectangle 22"/>
          <p:cNvSpPr/>
          <p:nvPr userDrawn="1"/>
        </p:nvSpPr>
        <p:spPr>
          <a:xfrm>
            <a:off x="0" y="71438"/>
            <a:ext cx="9001125" cy="6786562"/>
          </a:xfrm>
          <a:prstGeom prst="roundRect">
            <a:avLst>
              <a:gd name="adj" fmla="val 3067"/>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Placeholder 1"/>
          <p:cNvSpPr>
            <a:spLocks noGrp="1"/>
          </p:cNvSpPr>
          <p:nvPr>
            <p:ph type="title"/>
          </p:nvPr>
        </p:nvSpPr>
        <p:spPr>
          <a:xfrm>
            <a:off x="971550" y="260350"/>
            <a:ext cx="7921625" cy="646113"/>
          </a:xfrm>
          <a:prstGeom prst="rect">
            <a:avLst/>
          </a:prstGeo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vert="horz" wrap="square" lIns="91440" tIns="45720" rIns="91440" bIns="45720" rtlCol="0" anchor="ctr">
            <a:spAutoFit/>
          </a:bodyPr>
          <a:lstStyle/>
          <a:p>
            <a:r>
              <a:rPr lang="en-US" dirty="0" smtClean="0"/>
              <a:t>Click to edit Master title style</a:t>
            </a:r>
            <a:endParaRPr lang="en-US" dirty="0"/>
          </a:p>
        </p:txBody>
      </p:sp>
      <p:sp>
        <p:nvSpPr>
          <p:cNvPr id="4101" name="Text Placeholder 2"/>
          <p:cNvSpPr>
            <a:spLocks noGrp="1"/>
          </p:cNvSpPr>
          <p:nvPr>
            <p:ph type="body" idx="1"/>
          </p:nvPr>
        </p:nvSpPr>
        <p:spPr bwMode="auto">
          <a:xfrm>
            <a:off x="971550" y="1214438"/>
            <a:ext cx="7921625"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userDrawn="1"/>
        </p:nvSpPr>
        <p:spPr>
          <a:xfrm>
            <a:off x="7715250" y="6592888"/>
            <a:ext cx="1292225" cy="407987"/>
          </a:xfrm>
          <a:prstGeom prst="rect">
            <a:avLst/>
          </a:prstGeom>
        </p:spPr>
        <p:txBody>
          <a:bodyPr>
            <a:spAutoFit/>
          </a:bodyPr>
          <a:lstStyle/>
          <a:p>
            <a:pPr fontAlgn="auto">
              <a:spcBef>
                <a:spcPts val="0"/>
              </a:spcBef>
              <a:spcAft>
                <a:spcPts val="0"/>
              </a:spcAft>
              <a:defRPr/>
            </a:pPr>
            <a:r>
              <a:rPr lang="en-US" sz="1000" dirty="0">
                <a:solidFill>
                  <a:schemeClr val="bg1"/>
                </a:solidFill>
                <a:latin typeface="Times New Roman" pitchFamily="18" charset="0"/>
                <a:cs typeface="Times New Roman" pitchFamily="18" charset="0"/>
              </a:rPr>
              <a:t>© </a:t>
            </a:r>
            <a:r>
              <a:rPr lang="cy-GB" sz="1000" dirty="0">
                <a:solidFill>
                  <a:schemeClr val="bg1"/>
                </a:solidFill>
                <a:latin typeface="Times New Roman" pitchFamily="18" charset="0"/>
                <a:cs typeface="Times New Roman" pitchFamily="18" charset="0"/>
              </a:rPr>
              <a:t>Z/Yen Group 2010</a:t>
            </a:r>
            <a:endParaRPr lang="en-US" sz="1000" dirty="0">
              <a:solidFill>
                <a:schemeClr val="bg1"/>
              </a:solidFill>
              <a:latin typeface="Times New Roman" pitchFamily="18" charset="0"/>
              <a:cs typeface="Times New Roman" pitchFamily="18" charset="0"/>
            </a:endParaRPr>
          </a:p>
          <a:p>
            <a:pPr fontAlgn="auto">
              <a:spcBef>
                <a:spcPts val="0"/>
              </a:spcBef>
              <a:spcAft>
                <a:spcPts val="0"/>
              </a:spcAft>
              <a:defRPr/>
            </a:pPr>
            <a:r>
              <a:rPr lang="en-US" sz="1050" dirty="0">
                <a:solidFill>
                  <a:schemeClr val="bg1"/>
                </a:solidFill>
                <a:latin typeface="Verdana" pitchFamily="34" charset="0"/>
              </a:rPr>
              <a:t> </a:t>
            </a:r>
            <a:endParaRPr lang="en-US" sz="1050" dirty="0">
              <a:latin typeface="+mn-lt"/>
            </a:endParaRPr>
          </a:p>
        </p:txBody>
      </p:sp>
      <p:sp>
        <p:nvSpPr>
          <p:cNvPr id="10" name="Date Placeholder 9"/>
          <p:cNvSpPr>
            <a:spLocks noGrp="1"/>
          </p:cNvSpPr>
          <p:nvPr>
            <p:ph type="dt" sz="half" idx="2"/>
          </p:nvPr>
        </p:nvSpPr>
        <p:spPr>
          <a:xfrm>
            <a:off x="97155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1004FC-DB0C-4250-B654-341B68D5FB14}" type="datetime3">
              <a:rPr lang="en-US"/>
              <a:pPr>
                <a:defRPr/>
              </a:pPr>
              <a:t>12 March 2013</a:t>
            </a:fld>
            <a:endParaRPr lang="en-US" dirty="0"/>
          </a:p>
        </p:txBody>
      </p:sp>
      <p:sp>
        <p:nvSpPr>
          <p:cNvPr id="13" name="Slide Number Placeholder 12"/>
          <p:cNvSpPr>
            <a:spLocks noGrp="1"/>
          </p:cNvSpPr>
          <p:nvPr>
            <p:ph type="sldNum" sz="quarter" idx="4"/>
          </p:nvPr>
        </p:nvSpPr>
        <p:spPr>
          <a:xfrm>
            <a:off x="3878263" y="63817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718FD7EE-21BB-48D2-BBB2-7CFAA80BD6A5}" type="slidenum">
              <a:rPr lang="en-US"/>
              <a:pPr>
                <a:defRPr/>
              </a:pPr>
              <a:t>‹#›</a:t>
            </a:fld>
            <a:endParaRPr lang="en-US" dirty="0"/>
          </a:p>
        </p:txBody>
      </p:sp>
      <p:pic>
        <p:nvPicPr>
          <p:cNvPr id="15" name="Picture 14" descr="Logo_red.jpg"/>
          <p:cNvPicPr>
            <a:picLocks noChangeAspect="1"/>
          </p:cNvPicPr>
          <p:nvPr userDrawn="1"/>
        </p:nvPicPr>
        <p:blipFill>
          <a:blip r:embed="rId12" cstate="print"/>
          <a:stretch>
            <a:fillRect/>
          </a:stretch>
        </p:blipFill>
        <p:spPr>
          <a:xfrm>
            <a:off x="107503" y="332656"/>
            <a:ext cx="864097" cy="382332"/>
          </a:xfrm>
          <a:prstGeom prst="rect">
            <a:avLst/>
          </a:prstGeom>
        </p:spPr>
      </p:pic>
    </p:spTree>
  </p:cSld>
  <p:clrMap bg1="lt1" tx1="dk1" bg2="lt2" tx2="dk2" accent1="accent1" accent2="accent2" accent3="accent3" accent4="accent4" accent5="accent5" accent6="accent6" hlink="hlink" folHlink="folHlink"/>
  <p:sldLayoutIdLst>
    <p:sldLayoutId id="2147483992"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en-US" sz="3600" b="1" kern="1200" dirty="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03B34"/>
        </a:buClr>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03B34"/>
        </a:buClr>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03B34"/>
        </a:buClr>
        <a:buFont typeface="Wingdings"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03B34"/>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03B34"/>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3317" name="Group 22"/>
          <p:cNvGrpSpPr>
            <a:grpSpLocks/>
          </p:cNvGrpSpPr>
          <p:nvPr userDrawn="1"/>
        </p:nvGrpSpPr>
        <p:grpSpPr bwMode="auto">
          <a:xfrm>
            <a:off x="-17463" y="0"/>
            <a:ext cx="9180513" cy="606425"/>
            <a:chOff x="-23" y="0"/>
            <a:chExt cx="5783" cy="382"/>
          </a:xfrm>
        </p:grpSpPr>
        <p:grpSp>
          <p:nvGrpSpPr>
            <p:cNvPr id="1331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332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4341" name="Group 22"/>
          <p:cNvGrpSpPr>
            <a:grpSpLocks/>
          </p:cNvGrpSpPr>
          <p:nvPr userDrawn="1"/>
        </p:nvGrpSpPr>
        <p:grpSpPr bwMode="auto">
          <a:xfrm>
            <a:off x="-17463" y="0"/>
            <a:ext cx="9180513" cy="606425"/>
            <a:chOff x="-23" y="0"/>
            <a:chExt cx="5783" cy="382"/>
          </a:xfrm>
        </p:grpSpPr>
        <p:grpSp>
          <p:nvGrpSpPr>
            <p:cNvPr id="1434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434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5365" name="Group 22"/>
          <p:cNvGrpSpPr>
            <a:grpSpLocks/>
          </p:cNvGrpSpPr>
          <p:nvPr userDrawn="1"/>
        </p:nvGrpSpPr>
        <p:grpSpPr bwMode="auto">
          <a:xfrm>
            <a:off x="-17463" y="0"/>
            <a:ext cx="9180513" cy="606425"/>
            <a:chOff x="-23" y="0"/>
            <a:chExt cx="5783" cy="382"/>
          </a:xfrm>
        </p:grpSpPr>
        <p:grpSp>
          <p:nvGrpSpPr>
            <p:cNvPr id="1536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537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6389" name="Group 22"/>
          <p:cNvGrpSpPr>
            <a:grpSpLocks/>
          </p:cNvGrpSpPr>
          <p:nvPr userDrawn="1"/>
        </p:nvGrpSpPr>
        <p:grpSpPr bwMode="auto">
          <a:xfrm>
            <a:off x="-17463" y="0"/>
            <a:ext cx="9180513" cy="606425"/>
            <a:chOff x="-23" y="0"/>
            <a:chExt cx="5783" cy="382"/>
          </a:xfrm>
        </p:grpSpPr>
        <p:grpSp>
          <p:nvGrpSpPr>
            <p:cNvPr id="1639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639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7413" name="Group 22"/>
          <p:cNvGrpSpPr>
            <a:grpSpLocks/>
          </p:cNvGrpSpPr>
          <p:nvPr userDrawn="1"/>
        </p:nvGrpSpPr>
        <p:grpSpPr bwMode="auto">
          <a:xfrm>
            <a:off x="-17463" y="0"/>
            <a:ext cx="9180513" cy="606425"/>
            <a:chOff x="-23" y="0"/>
            <a:chExt cx="5783" cy="382"/>
          </a:xfrm>
        </p:grpSpPr>
        <p:grpSp>
          <p:nvGrpSpPr>
            <p:cNvPr id="1741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741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8437" name="Group 22"/>
          <p:cNvGrpSpPr>
            <a:grpSpLocks/>
          </p:cNvGrpSpPr>
          <p:nvPr userDrawn="1"/>
        </p:nvGrpSpPr>
        <p:grpSpPr bwMode="auto">
          <a:xfrm>
            <a:off x="-17463" y="0"/>
            <a:ext cx="9180513" cy="606425"/>
            <a:chOff x="-23" y="0"/>
            <a:chExt cx="5783" cy="382"/>
          </a:xfrm>
        </p:grpSpPr>
        <p:grpSp>
          <p:nvGrpSpPr>
            <p:cNvPr id="1843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844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9461" name="Group 22"/>
          <p:cNvGrpSpPr>
            <a:grpSpLocks/>
          </p:cNvGrpSpPr>
          <p:nvPr userDrawn="1"/>
        </p:nvGrpSpPr>
        <p:grpSpPr bwMode="auto">
          <a:xfrm>
            <a:off x="-17463" y="0"/>
            <a:ext cx="9180513" cy="606425"/>
            <a:chOff x="-23" y="0"/>
            <a:chExt cx="5783" cy="382"/>
          </a:xfrm>
        </p:grpSpPr>
        <p:grpSp>
          <p:nvGrpSpPr>
            <p:cNvPr id="1946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946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0485" name="Group 22"/>
          <p:cNvGrpSpPr>
            <a:grpSpLocks/>
          </p:cNvGrpSpPr>
          <p:nvPr userDrawn="1"/>
        </p:nvGrpSpPr>
        <p:grpSpPr bwMode="auto">
          <a:xfrm>
            <a:off x="-17463" y="0"/>
            <a:ext cx="9180513" cy="606425"/>
            <a:chOff x="-23" y="0"/>
            <a:chExt cx="5783" cy="382"/>
          </a:xfrm>
        </p:grpSpPr>
        <p:grpSp>
          <p:nvGrpSpPr>
            <p:cNvPr id="2048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049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1509" name="Group 22"/>
          <p:cNvGrpSpPr>
            <a:grpSpLocks/>
          </p:cNvGrpSpPr>
          <p:nvPr userDrawn="1"/>
        </p:nvGrpSpPr>
        <p:grpSpPr bwMode="auto">
          <a:xfrm>
            <a:off x="-17463" y="0"/>
            <a:ext cx="9180513" cy="606425"/>
            <a:chOff x="-23" y="0"/>
            <a:chExt cx="5783" cy="382"/>
          </a:xfrm>
        </p:grpSpPr>
        <p:grpSp>
          <p:nvGrpSpPr>
            <p:cNvPr id="2151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151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2533" name="Group 22"/>
          <p:cNvGrpSpPr>
            <a:grpSpLocks/>
          </p:cNvGrpSpPr>
          <p:nvPr userDrawn="1"/>
        </p:nvGrpSpPr>
        <p:grpSpPr bwMode="auto">
          <a:xfrm>
            <a:off x="-17463" y="0"/>
            <a:ext cx="9180513" cy="606425"/>
            <a:chOff x="-23" y="0"/>
            <a:chExt cx="5783" cy="382"/>
          </a:xfrm>
        </p:grpSpPr>
        <p:grpSp>
          <p:nvGrpSpPr>
            <p:cNvPr id="2253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253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5125" name="Group 22"/>
          <p:cNvGrpSpPr>
            <a:grpSpLocks/>
          </p:cNvGrpSpPr>
          <p:nvPr userDrawn="1"/>
        </p:nvGrpSpPr>
        <p:grpSpPr bwMode="auto">
          <a:xfrm>
            <a:off x="-17463" y="0"/>
            <a:ext cx="9180513" cy="606425"/>
            <a:chOff x="-23" y="0"/>
            <a:chExt cx="5783" cy="382"/>
          </a:xfrm>
        </p:grpSpPr>
        <p:grpSp>
          <p:nvGrpSpPr>
            <p:cNvPr id="512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513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3557" name="Group 22"/>
          <p:cNvGrpSpPr>
            <a:grpSpLocks/>
          </p:cNvGrpSpPr>
          <p:nvPr userDrawn="1"/>
        </p:nvGrpSpPr>
        <p:grpSpPr bwMode="auto">
          <a:xfrm>
            <a:off x="-17463" y="0"/>
            <a:ext cx="9180513" cy="606425"/>
            <a:chOff x="-23" y="0"/>
            <a:chExt cx="5783" cy="382"/>
          </a:xfrm>
        </p:grpSpPr>
        <p:grpSp>
          <p:nvGrpSpPr>
            <p:cNvPr id="2355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356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4581" name="Group 22"/>
          <p:cNvGrpSpPr>
            <a:grpSpLocks/>
          </p:cNvGrpSpPr>
          <p:nvPr userDrawn="1"/>
        </p:nvGrpSpPr>
        <p:grpSpPr bwMode="auto">
          <a:xfrm>
            <a:off x="-17463" y="0"/>
            <a:ext cx="9180513" cy="606425"/>
            <a:chOff x="-23" y="0"/>
            <a:chExt cx="5783" cy="382"/>
          </a:xfrm>
        </p:grpSpPr>
        <p:grpSp>
          <p:nvGrpSpPr>
            <p:cNvPr id="2458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458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5605" name="Group 22"/>
          <p:cNvGrpSpPr>
            <a:grpSpLocks/>
          </p:cNvGrpSpPr>
          <p:nvPr userDrawn="1"/>
        </p:nvGrpSpPr>
        <p:grpSpPr bwMode="auto">
          <a:xfrm>
            <a:off x="-17463" y="0"/>
            <a:ext cx="9180513" cy="606425"/>
            <a:chOff x="-23" y="0"/>
            <a:chExt cx="5783" cy="382"/>
          </a:xfrm>
        </p:grpSpPr>
        <p:grpSp>
          <p:nvGrpSpPr>
            <p:cNvPr id="2560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561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6629" name="Group 22"/>
          <p:cNvGrpSpPr>
            <a:grpSpLocks/>
          </p:cNvGrpSpPr>
          <p:nvPr userDrawn="1"/>
        </p:nvGrpSpPr>
        <p:grpSpPr bwMode="auto">
          <a:xfrm>
            <a:off x="-17463" y="0"/>
            <a:ext cx="9180513" cy="606425"/>
            <a:chOff x="-23" y="0"/>
            <a:chExt cx="5783" cy="382"/>
          </a:xfrm>
        </p:grpSpPr>
        <p:grpSp>
          <p:nvGrpSpPr>
            <p:cNvPr id="2663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663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7653" name="Group 22"/>
          <p:cNvGrpSpPr>
            <a:grpSpLocks/>
          </p:cNvGrpSpPr>
          <p:nvPr userDrawn="1"/>
        </p:nvGrpSpPr>
        <p:grpSpPr bwMode="auto">
          <a:xfrm>
            <a:off x="-17463" y="0"/>
            <a:ext cx="9180513" cy="606425"/>
            <a:chOff x="-23" y="0"/>
            <a:chExt cx="5783" cy="382"/>
          </a:xfrm>
        </p:grpSpPr>
        <p:grpSp>
          <p:nvGrpSpPr>
            <p:cNvPr id="2765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765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8677" name="Group 22"/>
          <p:cNvGrpSpPr>
            <a:grpSpLocks/>
          </p:cNvGrpSpPr>
          <p:nvPr userDrawn="1"/>
        </p:nvGrpSpPr>
        <p:grpSpPr bwMode="auto">
          <a:xfrm>
            <a:off x="-17463" y="0"/>
            <a:ext cx="9180513" cy="606425"/>
            <a:chOff x="-23" y="0"/>
            <a:chExt cx="5783" cy="382"/>
          </a:xfrm>
        </p:grpSpPr>
        <p:grpSp>
          <p:nvGrpSpPr>
            <p:cNvPr id="2867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868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29701" name="Group 22"/>
          <p:cNvGrpSpPr>
            <a:grpSpLocks/>
          </p:cNvGrpSpPr>
          <p:nvPr userDrawn="1"/>
        </p:nvGrpSpPr>
        <p:grpSpPr bwMode="auto">
          <a:xfrm>
            <a:off x="-17463" y="0"/>
            <a:ext cx="9180513" cy="606425"/>
            <a:chOff x="-23" y="0"/>
            <a:chExt cx="5783" cy="382"/>
          </a:xfrm>
        </p:grpSpPr>
        <p:grpSp>
          <p:nvGrpSpPr>
            <p:cNvPr id="2970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2970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0725" name="Group 22"/>
          <p:cNvGrpSpPr>
            <a:grpSpLocks/>
          </p:cNvGrpSpPr>
          <p:nvPr userDrawn="1"/>
        </p:nvGrpSpPr>
        <p:grpSpPr bwMode="auto">
          <a:xfrm>
            <a:off x="-17463" y="0"/>
            <a:ext cx="9180513" cy="606425"/>
            <a:chOff x="-23" y="0"/>
            <a:chExt cx="5783" cy="382"/>
          </a:xfrm>
        </p:grpSpPr>
        <p:grpSp>
          <p:nvGrpSpPr>
            <p:cNvPr id="3072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073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1749" name="Group 22"/>
          <p:cNvGrpSpPr>
            <a:grpSpLocks/>
          </p:cNvGrpSpPr>
          <p:nvPr userDrawn="1"/>
        </p:nvGrpSpPr>
        <p:grpSpPr bwMode="auto">
          <a:xfrm>
            <a:off x="-17463" y="0"/>
            <a:ext cx="9180513" cy="606425"/>
            <a:chOff x="-23" y="0"/>
            <a:chExt cx="5783" cy="382"/>
          </a:xfrm>
        </p:grpSpPr>
        <p:grpSp>
          <p:nvGrpSpPr>
            <p:cNvPr id="3175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175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2773" name="Group 22"/>
          <p:cNvGrpSpPr>
            <a:grpSpLocks/>
          </p:cNvGrpSpPr>
          <p:nvPr userDrawn="1"/>
        </p:nvGrpSpPr>
        <p:grpSpPr bwMode="auto">
          <a:xfrm>
            <a:off x="-17463" y="0"/>
            <a:ext cx="9180513" cy="606425"/>
            <a:chOff x="-23" y="0"/>
            <a:chExt cx="5783" cy="382"/>
          </a:xfrm>
        </p:grpSpPr>
        <p:grpSp>
          <p:nvGrpSpPr>
            <p:cNvPr id="3277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277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6149" name="Group 22"/>
          <p:cNvGrpSpPr>
            <a:grpSpLocks/>
          </p:cNvGrpSpPr>
          <p:nvPr userDrawn="1"/>
        </p:nvGrpSpPr>
        <p:grpSpPr bwMode="auto">
          <a:xfrm>
            <a:off x="-17463" y="0"/>
            <a:ext cx="9180513" cy="606425"/>
            <a:chOff x="-23" y="0"/>
            <a:chExt cx="5783" cy="382"/>
          </a:xfrm>
        </p:grpSpPr>
        <p:grpSp>
          <p:nvGrpSpPr>
            <p:cNvPr id="615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615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3797" name="Group 22"/>
          <p:cNvGrpSpPr>
            <a:grpSpLocks/>
          </p:cNvGrpSpPr>
          <p:nvPr userDrawn="1"/>
        </p:nvGrpSpPr>
        <p:grpSpPr bwMode="auto">
          <a:xfrm>
            <a:off x="-17463" y="0"/>
            <a:ext cx="9180513" cy="606425"/>
            <a:chOff x="-23" y="0"/>
            <a:chExt cx="5783" cy="382"/>
          </a:xfrm>
        </p:grpSpPr>
        <p:grpSp>
          <p:nvGrpSpPr>
            <p:cNvPr id="3379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380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4821" name="Group 22"/>
          <p:cNvGrpSpPr>
            <a:grpSpLocks/>
          </p:cNvGrpSpPr>
          <p:nvPr userDrawn="1"/>
        </p:nvGrpSpPr>
        <p:grpSpPr bwMode="auto">
          <a:xfrm>
            <a:off x="-17463" y="0"/>
            <a:ext cx="9180513" cy="606425"/>
            <a:chOff x="-23" y="0"/>
            <a:chExt cx="5783" cy="382"/>
          </a:xfrm>
        </p:grpSpPr>
        <p:grpSp>
          <p:nvGrpSpPr>
            <p:cNvPr id="3482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482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5845" name="Group 22"/>
          <p:cNvGrpSpPr>
            <a:grpSpLocks/>
          </p:cNvGrpSpPr>
          <p:nvPr userDrawn="1"/>
        </p:nvGrpSpPr>
        <p:grpSpPr bwMode="auto">
          <a:xfrm>
            <a:off x="-17463" y="0"/>
            <a:ext cx="9180513" cy="606425"/>
            <a:chOff x="-23" y="0"/>
            <a:chExt cx="5783" cy="382"/>
          </a:xfrm>
        </p:grpSpPr>
        <p:grpSp>
          <p:nvGrpSpPr>
            <p:cNvPr id="3584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585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6869" name="Group 22"/>
          <p:cNvGrpSpPr>
            <a:grpSpLocks/>
          </p:cNvGrpSpPr>
          <p:nvPr userDrawn="1"/>
        </p:nvGrpSpPr>
        <p:grpSpPr bwMode="auto">
          <a:xfrm>
            <a:off x="-17463" y="0"/>
            <a:ext cx="9180513" cy="606425"/>
            <a:chOff x="-23" y="0"/>
            <a:chExt cx="5783" cy="382"/>
          </a:xfrm>
        </p:grpSpPr>
        <p:grpSp>
          <p:nvGrpSpPr>
            <p:cNvPr id="3687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687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7893" name="Group 22"/>
          <p:cNvGrpSpPr>
            <a:grpSpLocks/>
          </p:cNvGrpSpPr>
          <p:nvPr userDrawn="1"/>
        </p:nvGrpSpPr>
        <p:grpSpPr bwMode="auto">
          <a:xfrm>
            <a:off x="-17463" y="0"/>
            <a:ext cx="9180513" cy="606425"/>
            <a:chOff x="-23" y="0"/>
            <a:chExt cx="5783" cy="382"/>
          </a:xfrm>
        </p:grpSpPr>
        <p:grpSp>
          <p:nvGrpSpPr>
            <p:cNvPr id="3789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789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38917" name="Group 22"/>
          <p:cNvGrpSpPr>
            <a:grpSpLocks/>
          </p:cNvGrpSpPr>
          <p:nvPr userDrawn="1"/>
        </p:nvGrpSpPr>
        <p:grpSpPr bwMode="auto">
          <a:xfrm>
            <a:off x="-17463" y="0"/>
            <a:ext cx="9180513" cy="606425"/>
            <a:chOff x="-23" y="0"/>
            <a:chExt cx="5783" cy="382"/>
          </a:xfrm>
        </p:grpSpPr>
        <p:grpSp>
          <p:nvGrpSpPr>
            <p:cNvPr id="3891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3892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9938" name="Picture 11" descr="UCL_Night3mediaresources"/>
          <p:cNvPicPr>
            <a:picLocks noChangeAspect="1" noChangeArrowheads="1"/>
          </p:cNvPicPr>
          <p:nvPr userDrawn="1"/>
        </p:nvPicPr>
        <p:blipFill>
          <a:blip r:embed="rId2" cstate="print"/>
          <a:srcRect/>
          <a:stretch>
            <a:fillRect/>
          </a:stretch>
        </p:blipFill>
        <p:spPr bwMode="auto">
          <a:xfrm>
            <a:off x="0" y="260350"/>
            <a:ext cx="9467850" cy="6621463"/>
          </a:xfrm>
          <a:prstGeom prst="rect">
            <a:avLst/>
          </a:prstGeom>
          <a:noFill/>
          <a:ln w="9525">
            <a:noFill/>
            <a:miter lim="800000"/>
            <a:headEnd/>
            <a:tailEnd/>
          </a:ln>
        </p:spPr>
      </p:pic>
      <p:pic>
        <p:nvPicPr>
          <p:cNvPr id="39939" name="Picture 8" descr="Pink1024"/>
          <p:cNvPicPr>
            <a:picLocks noChangeAspect="1" noChangeArrowheads="1"/>
          </p:cNvPicPr>
          <p:nvPr userDrawn="1"/>
        </p:nvPicPr>
        <p:blipFill>
          <a:blip r:embed="rId3" cstate="print">
            <a:clrChange>
              <a:clrFrom>
                <a:srgbClr val="000000"/>
              </a:clrFrom>
              <a:clrTo>
                <a:srgbClr val="000000">
                  <a:alpha val="0"/>
                </a:srgbClr>
              </a:clrTo>
            </a:clrChange>
          </a:blip>
          <a:srcRect/>
          <a:stretch>
            <a:fillRect/>
          </a:stretch>
        </p:blipFill>
        <p:spPr bwMode="auto">
          <a:xfrm>
            <a:off x="0" y="0"/>
            <a:ext cx="91440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7173" name="Group 22"/>
          <p:cNvGrpSpPr>
            <a:grpSpLocks/>
          </p:cNvGrpSpPr>
          <p:nvPr userDrawn="1"/>
        </p:nvGrpSpPr>
        <p:grpSpPr bwMode="auto">
          <a:xfrm>
            <a:off x="-17463" y="0"/>
            <a:ext cx="9180513" cy="606425"/>
            <a:chOff x="-23" y="0"/>
            <a:chExt cx="5783" cy="382"/>
          </a:xfrm>
        </p:grpSpPr>
        <p:grpSp>
          <p:nvGrpSpPr>
            <p:cNvPr id="717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717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8197" name="Group 22"/>
          <p:cNvGrpSpPr>
            <a:grpSpLocks/>
          </p:cNvGrpSpPr>
          <p:nvPr userDrawn="1"/>
        </p:nvGrpSpPr>
        <p:grpSpPr bwMode="auto">
          <a:xfrm>
            <a:off x="-17463" y="0"/>
            <a:ext cx="9180513" cy="606425"/>
            <a:chOff x="-23" y="0"/>
            <a:chExt cx="5783" cy="382"/>
          </a:xfrm>
        </p:grpSpPr>
        <p:grpSp>
          <p:nvGrpSpPr>
            <p:cNvPr id="8199"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8202"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9221" name="Group 22"/>
          <p:cNvGrpSpPr>
            <a:grpSpLocks/>
          </p:cNvGrpSpPr>
          <p:nvPr userDrawn="1"/>
        </p:nvGrpSpPr>
        <p:grpSpPr bwMode="auto">
          <a:xfrm>
            <a:off x="-17463" y="0"/>
            <a:ext cx="9180513" cy="606425"/>
            <a:chOff x="-23" y="0"/>
            <a:chExt cx="5783" cy="382"/>
          </a:xfrm>
        </p:grpSpPr>
        <p:grpSp>
          <p:nvGrpSpPr>
            <p:cNvPr id="9223"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9226"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29BB9AA6-47C8-40A3-9860-5FD0F4F2E9BC}"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a:solidFill>
                <a:srgbClr val="000000"/>
              </a:solidFill>
              <a:latin typeface="Arial" pitchFamily="34" charset="0"/>
            </a:endParaRPr>
          </a:p>
          <a:p>
            <a:endParaRPr lang="en-GB">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solidFill>
                <a:srgbClr val="000000"/>
              </a:solidFill>
              <a:latin typeface="Arial" pitchFamily="34" charset="0"/>
            </a:endParaRPr>
          </a:p>
          <a:p>
            <a:r>
              <a:rPr lang="en-GB">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0245" name="Group 22"/>
          <p:cNvGrpSpPr>
            <a:grpSpLocks/>
          </p:cNvGrpSpPr>
          <p:nvPr userDrawn="1"/>
        </p:nvGrpSpPr>
        <p:grpSpPr bwMode="auto">
          <a:xfrm>
            <a:off x="-17463" y="0"/>
            <a:ext cx="9180513" cy="606425"/>
            <a:chOff x="-23" y="0"/>
            <a:chExt cx="5783" cy="382"/>
          </a:xfrm>
        </p:grpSpPr>
        <p:grpSp>
          <p:nvGrpSpPr>
            <p:cNvPr id="10247"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0250"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1269" name="Group 22"/>
          <p:cNvGrpSpPr>
            <a:grpSpLocks/>
          </p:cNvGrpSpPr>
          <p:nvPr userDrawn="1"/>
        </p:nvGrpSpPr>
        <p:grpSpPr bwMode="auto">
          <a:xfrm>
            <a:off x="-17463" y="0"/>
            <a:ext cx="9180513" cy="606425"/>
            <a:chOff x="-23" y="0"/>
            <a:chExt cx="5783" cy="382"/>
          </a:xfrm>
        </p:grpSpPr>
        <p:grpSp>
          <p:nvGrpSpPr>
            <p:cNvPr id="11271"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1274"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71500" y="1196975"/>
            <a:ext cx="82296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Title Placeholder 21"/>
          <p:cNvSpPr>
            <a:spLocks noGrp="1"/>
          </p:cNvSpPr>
          <p:nvPr>
            <p:ph type="title"/>
          </p:nvPr>
        </p:nvSpPr>
        <p:spPr bwMode="auto">
          <a:xfrm>
            <a:off x="571500" y="120650"/>
            <a:ext cx="81915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8"/>
          <p:cNvSpPr>
            <a:spLocks noChangeArrowheads="1"/>
          </p:cNvSpPr>
          <p:nvPr userDrawn="1"/>
        </p:nvSpPr>
        <p:spPr bwMode="auto">
          <a:xfrm>
            <a:off x="590550" y="820738"/>
            <a:ext cx="8553450" cy="228600"/>
          </a:xfrm>
          <a:prstGeom prst="rect">
            <a:avLst/>
          </a:prstGeom>
          <a:solidFill>
            <a:srgbClr val="000064"/>
          </a:solidFill>
          <a:ln w="50800" cap="rnd" cmpd="dbl" algn="ctr">
            <a:noFill/>
            <a:miter lim="800000"/>
            <a:headEnd/>
            <a:tailEnd/>
          </a:ln>
        </p:spPr>
        <p:txBody>
          <a:bodyPr anchor="ctr"/>
          <a:lstStyle/>
          <a:p>
            <a:pPr algn="ctr"/>
            <a:r>
              <a:rPr lang="en-GB" smtClean="0">
                <a:solidFill>
                  <a:srgbClr val="FFFFFF"/>
                </a:solidFill>
                <a:latin typeface="Tw Cen MT" pitchFamily="34" charset="0"/>
              </a:rPr>
              <a:t>`</a:t>
            </a:r>
          </a:p>
        </p:txBody>
      </p:sp>
      <p:sp>
        <p:nvSpPr>
          <p:cNvPr id="23" name="Slide Number Placeholder 22"/>
          <p:cNvSpPr>
            <a:spLocks/>
          </p:cNvSpPr>
          <p:nvPr userDrawn="1"/>
        </p:nvSpPr>
        <p:spPr bwMode="auto">
          <a:xfrm>
            <a:off x="0" y="822325"/>
            <a:ext cx="533400" cy="230188"/>
          </a:xfrm>
          <a:prstGeom prst="rect">
            <a:avLst/>
          </a:prstGeom>
          <a:solidFill>
            <a:srgbClr val="CC2626"/>
          </a:solidFill>
          <a:ln w="9525">
            <a:noFill/>
            <a:miter lim="800000"/>
            <a:headEnd/>
            <a:tailEnd/>
          </a:ln>
        </p:spPr>
        <p:txBody>
          <a:bodyPr anchor="ctr"/>
          <a:lstStyle>
            <a:lvl1pPr algn="ctr" eaLnBrk="1" latinLnBrk="0" hangingPunct="1">
              <a:defRPr kumimoji="0" sz="1400" b="1">
                <a:solidFill>
                  <a:srgbClr val="FFFFFF"/>
                </a:solidFill>
              </a:defRPr>
            </a:lvl1pPr>
          </a:lstStyle>
          <a:p>
            <a:pPr fontAlgn="auto">
              <a:spcBef>
                <a:spcPts val="0"/>
              </a:spcBef>
              <a:spcAft>
                <a:spcPts val="0"/>
              </a:spcAft>
              <a:defRPr/>
            </a:pPr>
            <a:fld id="{73929DBB-6D84-40E9-BA76-6AA0B1105C0A}" type="slidenum">
              <a:rPr lang="en-GB" smtClean="0">
                <a:latin typeface="Arial"/>
              </a:rPr>
              <a:pPr fontAlgn="auto">
                <a:spcBef>
                  <a:spcPts val="0"/>
                </a:spcBef>
                <a:spcAft>
                  <a:spcPts val="0"/>
                </a:spcAft>
                <a:defRPr/>
              </a:pPr>
              <a:t>‹#›</a:t>
            </a:fld>
            <a:endParaRPr lang="en-GB">
              <a:latin typeface="Arial"/>
            </a:endParaRPr>
          </a:p>
        </p:txBody>
      </p:sp>
      <p:sp>
        <p:nvSpPr>
          <p:cNvPr id="4113" name="Rectangle 17"/>
          <p:cNvSpPr>
            <a:spLocks noGrp="1" noChangeArrowheads="1"/>
          </p:cNvSpPr>
          <p:nvPr>
            <p:ph type="dt" sz="half" idx="2"/>
          </p:nvPr>
        </p:nvSpPr>
        <p:spPr bwMode="auto">
          <a:xfrm>
            <a:off x="69024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GB" smtClean="0">
              <a:solidFill>
                <a:srgbClr val="000000"/>
              </a:solidFill>
              <a:latin typeface="Arial" pitchFamily="34" charset="0"/>
            </a:endParaRPr>
          </a:p>
          <a:p>
            <a:endParaRPr lang="en-GB" smtClean="0">
              <a:solidFill>
                <a:srgbClr val="000000"/>
              </a:solidFill>
              <a:latin typeface="Arial" pitchFamily="34" charset="0"/>
            </a:endParaRPr>
          </a:p>
        </p:txBody>
      </p:sp>
      <p:sp>
        <p:nvSpPr>
          <p:cNvPr id="4114" name="Rectangle 18"/>
          <p:cNvSpPr>
            <a:spLocks noGrp="1" noChangeArrowheads="1"/>
          </p:cNvSpPr>
          <p:nvPr>
            <p:ph type="ftr" sz="quarter" idx="3"/>
          </p:nvPr>
        </p:nvSpPr>
        <p:spPr bwMode="auto">
          <a:xfrm>
            <a:off x="131763"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smtClean="0">
              <a:solidFill>
                <a:srgbClr val="000000"/>
              </a:solidFill>
              <a:latin typeface="Arial" pitchFamily="34" charset="0"/>
            </a:endParaRPr>
          </a:p>
          <a:p>
            <a:r>
              <a:rPr lang="en-GB" smtClean="0">
                <a:solidFill>
                  <a:srgbClr val="000000"/>
                </a:solidFill>
                <a:latin typeface="Arial" pitchFamily="34" charset="0"/>
              </a:rPr>
              <a:t>genevieve.patenaude@ed.ac.uk</a:t>
            </a:r>
          </a:p>
        </p:txBody>
      </p:sp>
      <p:pic>
        <p:nvPicPr>
          <p:cNvPr id="4115" name="Picture 19" descr="UNIVED_TWOC"/>
          <p:cNvPicPr>
            <a:picLocks noChangeAspect="1" noChangeArrowheads="1"/>
          </p:cNvPicPr>
          <p:nvPr userDrawn="1"/>
        </p:nvPicPr>
        <p:blipFill>
          <a:blip r:embed="rId2" cstate="print"/>
          <a:srcRect/>
          <a:stretch>
            <a:fillRect/>
          </a:stretch>
        </p:blipFill>
        <p:spPr bwMode="auto">
          <a:xfrm>
            <a:off x="8169275" y="44450"/>
            <a:ext cx="723900" cy="777875"/>
          </a:xfrm>
          <a:prstGeom prst="rect">
            <a:avLst/>
          </a:prstGeom>
          <a:noFill/>
        </p:spPr>
      </p:pic>
    </p:spTree>
  </p:cSld>
  <p:clrMap bg1="lt1" tx1="dk1" bg2="lt2" tx2="dk2" accent1="accent1" accent2="accent2" accent3="accent3" accent4="accent4" accent5="accent5" accent6="accent6" hlink="hlink" folHlink="folHlink"/>
  <p:hf sldNum="0" hdr="0"/>
  <p:txStyles>
    <p:titleStyle>
      <a:lvl1pPr algn="l" rtl="0" fontAlgn="base">
        <a:spcBef>
          <a:spcPct val="0"/>
        </a:spcBef>
        <a:spcAft>
          <a:spcPct val="0"/>
        </a:spcAft>
        <a:defRPr sz="3600">
          <a:solidFill>
            <a:srgbClr val="000064"/>
          </a:solidFill>
          <a:latin typeface="+mj-lt"/>
          <a:ea typeface="+mj-ea"/>
          <a:cs typeface="+mj-cs"/>
        </a:defRPr>
      </a:lvl1pPr>
      <a:lvl2pPr algn="l" rtl="0" fontAlgn="base">
        <a:spcBef>
          <a:spcPct val="0"/>
        </a:spcBef>
        <a:spcAft>
          <a:spcPct val="0"/>
        </a:spcAft>
        <a:defRPr sz="3600">
          <a:solidFill>
            <a:srgbClr val="000064"/>
          </a:solidFill>
          <a:latin typeface="Arial" pitchFamily="34" charset="0"/>
          <a:cs typeface="Arial" pitchFamily="34" charset="0"/>
        </a:defRPr>
      </a:lvl2pPr>
      <a:lvl3pPr algn="l" rtl="0" fontAlgn="base">
        <a:spcBef>
          <a:spcPct val="0"/>
        </a:spcBef>
        <a:spcAft>
          <a:spcPct val="0"/>
        </a:spcAft>
        <a:defRPr sz="3600">
          <a:solidFill>
            <a:srgbClr val="000064"/>
          </a:solidFill>
          <a:latin typeface="Arial" pitchFamily="34" charset="0"/>
          <a:cs typeface="Arial" pitchFamily="34" charset="0"/>
        </a:defRPr>
      </a:lvl3pPr>
      <a:lvl4pPr algn="l" rtl="0" fontAlgn="base">
        <a:spcBef>
          <a:spcPct val="0"/>
        </a:spcBef>
        <a:spcAft>
          <a:spcPct val="0"/>
        </a:spcAft>
        <a:defRPr sz="3600">
          <a:solidFill>
            <a:srgbClr val="000064"/>
          </a:solidFill>
          <a:latin typeface="Arial" pitchFamily="34" charset="0"/>
          <a:cs typeface="Arial" pitchFamily="34" charset="0"/>
        </a:defRPr>
      </a:lvl4pPr>
      <a:lvl5pPr algn="l" rtl="0" fontAlgn="base">
        <a:spcBef>
          <a:spcPct val="0"/>
        </a:spcBef>
        <a:spcAft>
          <a:spcPct val="0"/>
        </a:spcAft>
        <a:defRPr sz="3600">
          <a:solidFill>
            <a:srgbClr val="000064"/>
          </a:solidFill>
          <a:latin typeface="Arial" pitchFamily="34" charset="0"/>
          <a:cs typeface="Arial" pitchFamily="34" charset="0"/>
        </a:defRPr>
      </a:lvl5pPr>
      <a:lvl6pPr marL="457200" algn="l" rtl="0" fontAlgn="base">
        <a:spcBef>
          <a:spcPct val="0"/>
        </a:spcBef>
        <a:spcAft>
          <a:spcPct val="0"/>
        </a:spcAft>
        <a:defRPr sz="3600">
          <a:solidFill>
            <a:srgbClr val="000064"/>
          </a:solidFill>
          <a:latin typeface="Arial" pitchFamily="34" charset="0"/>
          <a:cs typeface="Arial" pitchFamily="34" charset="0"/>
        </a:defRPr>
      </a:lvl6pPr>
      <a:lvl7pPr marL="914400" algn="l" rtl="0" fontAlgn="base">
        <a:spcBef>
          <a:spcPct val="0"/>
        </a:spcBef>
        <a:spcAft>
          <a:spcPct val="0"/>
        </a:spcAft>
        <a:defRPr sz="3600">
          <a:solidFill>
            <a:srgbClr val="000064"/>
          </a:solidFill>
          <a:latin typeface="Arial" pitchFamily="34" charset="0"/>
          <a:cs typeface="Arial" pitchFamily="34" charset="0"/>
        </a:defRPr>
      </a:lvl7pPr>
      <a:lvl8pPr marL="1371600" algn="l" rtl="0" fontAlgn="base">
        <a:spcBef>
          <a:spcPct val="0"/>
        </a:spcBef>
        <a:spcAft>
          <a:spcPct val="0"/>
        </a:spcAft>
        <a:defRPr sz="3600">
          <a:solidFill>
            <a:srgbClr val="000064"/>
          </a:solidFill>
          <a:latin typeface="Arial" pitchFamily="34" charset="0"/>
          <a:cs typeface="Arial" pitchFamily="34" charset="0"/>
        </a:defRPr>
      </a:lvl8pPr>
      <a:lvl9pPr marL="1828800" algn="l" rtl="0" fontAlgn="base">
        <a:spcBef>
          <a:spcPct val="0"/>
        </a:spcBef>
        <a:spcAft>
          <a:spcPct val="0"/>
        </a:spcAft>
        <a:defRPr sz="3600">
          <a:solidFill>
            <a:srgbClr val="000064"/>
          </a:solidFill>
          <a:latin typeface="Arial" pitchFamily="34" charset="0"/>
          <a:cs typeface="Arial" pitchFamily="34" charset="0"/>
        </a:defRPr>
      </a:lvl9pPr>
    </p:titleStyle>
    <p:bodyStyle>
      <a:lvl1pPr marL="342900" indent="-342900" algn="l" rtl="0" fontAlgn="base">
        <a:spcBef>
          <a:spcPct val="20000"/>
        </a:spcBef>
        <a:spcAft>
          <a:spcPct val="0"/>
        </a:spcAft>
        <a:defRPr sz="3200">
          <a:solidFill>
            <a:srgbClr val="000064"/>
          </a:solidFill>
          <a:latin typeface="+mn-lt"/>
          <a:ea typeface="+mn-ea"/>
          <a:cs typeface="+mn-cs"/>
        </a:defRPr>
      </a:lvl1pPr>
      <a:lvl2pPr marL="742950" indent="-285750" algn="l" rtl="0" fontAlgn="base">
        <a:spcBef>
          <a:spcPct val="20000"/>
        </a:spcBef>
        <a:spcAft>
          <a:spcPct val="0"/>
        </a:spcAft>
        <a:defRPr sz="2800">
          <a:solidFill>
            <a:srgbClr val="000064"/>
          </a:solidFill>
          <a:latin typeface="+mn-lt"/>
          <a:cs typeface="+mn-cs"/>
        </a:defRPr>
      </a:lvl2pPr>
      <a:lvl3pPr marL="1143000" indent="-228600" algn="l" rtl="0" fontAlgn="base">
        <a:spcBef>
          <a:spcPct val="20000"/>
        </a:spcBef>
        <a:spcAft>
          <a:spcPct val="0"/>
        </a:spcAft>
        <a:defRPr sz="2400">
          <a:solidFill>
            <a:srgbClr val="000064"/>
          </a:solidFill>
          <a:latin typeface="+mn-lt"/>
          <a:cs typeface="+mn-cs"/>
        </a:defRPr>
      </a:lvl3pPr>
      <a:lvl4pPr marL="1600200" indent="-228600" algn="l" rtl="0" fontAlgn="base">
        <a:spcBef>
          <a:spcPct val="20000"/>
        </a:spcBef>
        <a:spcAft>
          <a:spcPct val="0"/>
        </a:spcAft>
        <a:defRPr sz="2000">
          <a:solidFill>
            <a:srgbClr val="000064"/>
          </a:solidFill>
          <a:latin typeface="+mn-lt"/>
          <a:cs typeface="+mn-cs"/>
        </a:defRPr>
      </a:lvl4pPr>
      <a:lvl5pPr marL="2057400" indent="-228600" algn="l" rtl="0" fontAlgn="base">
        <a:spcBef>
          <a:spcPct val="20000"/>
        </a:spcBef>
        <a:spcAft>
          <a:spcPct val="0"/>
        </a:spcAft>
        <a:defRPr sz="2000">
          <a:solidFill>
            <a:srgbClr val="000064"/>
          </a:solidFill>
          <a:latin typeface="+mn-lt"/>
          <a:cs typeface="+mn-cs"/>
        </a:defRPr>
      </a:lvl5pPr>
      <a:lvl6pPr marL="2514600" indent="-228600" algn="l" rtl="0" fontAlgn="base">
        <a:spcBef>
          <a:spcPct val="20000"/>
        </a:spcBef>
        <a:spcAft>
          <a:spcPct val="0"/>
        </a:spcAft>
        <a:defRPr sz="2000">
          <a:solidFill>
            <a:srgbClr val="000064"/>
          </a:solidFill>
          <a:latin typeface="+mn-lt"/>
          <a:cs typeface="+mn-cs"/>
        </a:defRPr>
      </a:lvl6pPr>
      <a:lvl7pPr marL="2971800" indent="-228600" algn="l" rtl="0" fontAlgn="base">
        <a:spcBef>
          <a:spcPct val="20000"/>
        </a:spcBef>
        <a:spcAft>
          <a:spcPct val="0"/>
        </a:spcAft>
        <a:defRPr sz="2000">
          <a:solidFill>
            <a:srgbClr val="000064"/>
          </a:solidFill>
          <a:latin typeface="+mn-lt"/>
          <a:cs typeface="+mn-cs"/>
        </a:defRPr>
      </a:lvl7pPr>
      <a:lvl8pPr marL="3429000" indent="-228600" algn="l" rtl="0" fontAlgn="base">
        <a:spcBef>
          <a:spcPct val="20000"/>
        </a:spcBef>
        <a:spcAft>
          <a:spcPct val="0"/>
        </a:spcAft>
        <a:defRPr sz="2000">
          <a:solidFill>
            <a:srgbClr val="000064"/>
          </a:solidFill>
          <a:latin typeface="+mn-lt"/>
          <a:cs typeface="+mn-cs"/>
        </a:defRPr>
      </a:lvl8pPr>
      <a:lvl9pPr marL="3886200" indent="-228600" algn="l" rtl="0" fontAlgn="base">
        <a:spcBef>
          <a:spcPct val="20000"/>
        </a:spcBef>
        <a:spcAft>
          <a:spcPct val="0"/>
        </a:spcAft>
        <a:defRPr sz="2000">
          <a:solidFill>
            <a:srgbClr val="0000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371C412E-9E88-40F9-94FF-754EC9EC3F79}" type="datetimeFigureOut">
              <a:rPr lang="nl-NL" smtClean="0">
                <a:solidFill>
                  <a:srgbClr val="696464"/>
                </a:solidFill>
                <a:latin typeface="Perpetua"/>
              </a:rPr>
              <a:pPr fontAlgn="auto">
                <a:spcBef>
                  <a:spcPts val="0"/>
                </a:spcBef>
                <a:spcAft>
                  <a:spcPts val="0"/>
                </a:spcAft>
              </a:pPr>
              <a:t>12-3-2013</a:t>
            </a:fld>
            <a:endParaRPr lang="nl-NL">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nl-NL">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9E448A56-A2C3-48AB-9328-EB3CDE1A9363}" type="slidenum">
              <a:rPr lang="nl-NL" smtClean="0"/>
              <a:pPr fontAlgn="auto">
                <a:spcBef>
                  <a:spcPts val="0"/>
                </a:spcBef>
                <a:spcAft>
                  <a:spcPts val="0"/>
                </a:spcAft>
              </a:pPr>
              <a:t>‹#›</a:t>
            </a:fld>
            <a:endParaRPr lang="nl-NL"/>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Text Box 6"/>
          <p:cNvSpPr txBox="1">
            <a:spLocks noChangeArrowheads="1"/>
          </p:cNvSpPr>
          <p:nvPr userDrawn="1"/>
        </p:nvSpPr>
        <p:spPr bwMode="auto">
          <a:xfrm>
            <a:off x="107950" y="100013"/>
            <a:ext cx="2317750" cy="304800"/>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nvGrpSpPr>
          <p:cNvPr id="12293" name="Group 22"/>
          <p:cNvGrpSpPr>
            <a:grpSpLocks/>
          </p:cNvGrpSpPr>
          <p:nvPr userDrawn="1"/>
        </p:nvGrpSpPr>
        <p:grpSpPr bwMode="auto">
          <a:xfrm>
            <a:off x="-17463" y="0"/>
            <a:ext cx="9180513" cy="606425"/>
            <a:chOff x="-23" y="0"/>
            <a:chExt cx="5783" cy="382"/>
          </a:xfrm>
        </p:grpSpPr>
        <p:grpSp>
          <p:nvGrpSpPr>
            <p:cNvPr id="12295" name="Group 18"/>
            <p:cNvGrpSpPr>
              <a:grpSpLocks/>
            </p:cNvGrpSpPr>
            <p:nvPr userDrawn="1"/>
          </p:nvGrpSpPr>
          <p:grpSpPr bwMode="auto">
            <a:xfrm>
              <a:off x="-23" y="0"/>
              <a:ext cx="5783" cy="382"/>
              <a:chOff x="-12" y="-24"/>
              <a:chExt cx="5783" cy="382"/>
            </a:xfrm>
          </p:grpSpPr>
          <p:sp>
            <p:nvSpPr>
              <p:cNvPr id="3091" name="Rectangle 19"/>
              <p:cNvSpPr>
                <a:spLocks noChangeArrowheads="1"/>
              </p:cNvSpPr>
              <p:nvPr userDrawn="1"/>
            </p:nvSpPr>
            <p:spPr bwMode="auto">
              <a:xfrm>
                <a:off x="0" y="222"/>
                <a:ext cx="5760" cy="136"/>
              </a:xfrm>
              <a:prstGeom prst="rect">
                <a:avLst/>
              </a:prstGeom>
              <a:solidFill>
                <a:srgbClr val="3366FF"/>
              </a:solidFill>
              <a:ln w="9525">
                <a:solidFill>
                  <a:srgbClr val="3366FF"/>
                </a:solidFill>
                <a:miter lim="800000"/>
                <a:headEnd/>
                <a:tailEnd/>
              </a:ln>
              <a:effectLst/>
            </p:spPr>
            <p:txBody>
              <a:bodyPr wrap="none" anchor="ctr"/>
              <a:lstStyle/>
              <a:p>
                <a:pPr>
                  <a:defRPr/>
                </a:pPr>
                <a:endParaRPr lang="en-GB">
                  <a:solidFill>
                    <a:srgbClr val="000000"/>
                  </a:solidFill>
                  <a:cs typeface="Arial" charset="0"/>
                </a:endParaRPr>
              </a:p>
            </p:txBody>
          </p:sp>
          <p:pic>
            <p:nvPicPr>
              <p:cNvPr id="12298" name="Picture 12" descr="Black1024"/>
              <p:cNvPicPr>
                <a:picLocks noChangeAspect="1" noChangeArrowheads="1"/>
              </p:cNvPicPr>
              <p:nvPr userDrawn="1"/>
            </p:nvPicPr>
            <p:blipFill>
              <a:blip r:embed="rId2" cstate="print"/>
              <a:srcRect/>
              <a:stretch>
                <a:fillRect/>
              </a:stretch>
            </p:blipFill>
            <p:spPr bwMode="auto">
              <a:xfrm>
                <a:off x="-12" y="-24"/>
                <a:ext cx="5783" cy="324"/>
              </a:xfrm>
              <a:prstGeom prst="rect">
                <a:avLst/>
              </a:prstGeom>
              <a:solidFill>
                <a:srgbClr val="3366FF"/>
              </a:solidFill>
              <a:ln w="9525">
                <a:noFill/>
                <a:miter lim="800000"/>
                <a:headEnd/>
                <a:tailEnd/>
              </a:ln>
            </p:spPr>
          </p:pic>
        </p:grpSp>
        <p:sp>
          <p:nvSpPr>
            <p:cNvPr id="3093" name="Text Box 21"/>
            <p:cNvSpPr txBox="1">
              <a:spLocks noChangeArrowheads="1"/>
            </p:cNvSpPr>
            <p:nvPr userDrawn="1"/>
          </p:nvSpPr>
          <p:spPr bwMode="auto">
            <a:xfrm>
              <a:off x="68" y="80"/>
              <a:ext cx="1460" cy="192"/>
            </a:xfrm>
            <a:prstGeom prst="rect">
              <a:avLst/>
            </a:prstGeom>
            <a:noFill/>
            <a:ln w="9525">
              <a:noFill/>
              <a:miter lim="800000"/>
              <a:headEnd/>
              <a:tailEnd/>
            </a:ln>
            <a:effectLst/>
          </p:spPr>
          <p:txBody>
            <a:bodyPr wrap="none">
              <a:spAutoFit/>
            </a:bodyPr>
            <a:lstStyle/>
            <a:p>
              <a:pPr>
                <a:defRPr/>
              </a:pPr>
              <a:r>
                <a:rPr lang="en-GB" sz="1400" b="1">
                  <a:solidFill>
                    <a:srgbClr val="FFFFFF"/>
                  </a:solidFill>
                  <a:cs typeface="Arial" charset="0"/>
                </a:rPr>
                <a:t>UCL ENERGY INSTITUTE</a:t>
              </a:r>
            </a:p>
          </p:txBody>
        </p:sp>
      </p:grpSp>
      <p:sp>
        <p:nvSpPr>
          <p:cNvPr id="3095" name="Text Box 23"/>
          <p:cNvSpPr txBox="1">
            <a:spLocks noChangeArrowheads="1"/>
          </p:cNvSpPr>
          <p:nvPr userDrawn="1"/>
        </p:nvSpPr>
        <p:spPr bwMode="auto">
          <a:xfrm>
            <a:off x="0" y="6715125"/>
            <a:ext cx="9144000" cy="254000"/>
          </a:xfrm>
          <a:prstGeom prst="rect">
            <a:avLst/>
          </a:prstGeom>
          <a:solidFill>
            <a:schemeClr val="tx1"/>
          </a:solidFill>
          <a:ln w="9525">
            <a:solidFill>
              <a:schemeClr val="tx1"/>
            </a:solidFill>
            <a:miter lim="800000"/>
            <a:headEnd/>
            <a:tailEnd/>
          </a:ln>
          <a:effectLst/>
        </p:spPr>
        <p:txBody>
          <a:bodyPr>
            <a:spAutoFit/>
          </a:bodyPr>
          <a:lstStyle/>
          <a:p>
            <a:pPr>
              <a:defRPr/>
            </a:pPr>
            <a:endParaRPr lang="en-GB" sz="1000">
              <a:solidFill>
                <a:srgbClr val="0066CC"/>
              </a:solidFill>
              <a:cs typeface="Arial" charset="0"/>
            </a:endParaRP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thorstenbeck.com/" TargetMode="External"/><Relationship Id="rId2" Type="http://schemas.openxmlformats.org/officeDocument/2006/relationships/hyperlink" Target="mailto:T.Beck@uvt.nl" TargetMode="Externa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www.longfinance.net/publications.html" TargetMode="External"/><Relationship Id="rId2" Type="http://schemas.openxmlformats.org/officeDocument/2006/relationships/hyperlink" Target="http://www.longfinance.net/events.html" TargetMode="External"/><Relationship Id="rId1" Type="http://schemas.openxmlformats.org/officeDocument/2006/relationships/slideLayout" Target="../slideLayouts/slideLayout2.xml"/><Relationship Id="rId4" Type="http://schemas.openxmlformats.org/officeDocument/2006/relationships/hyperlink" Target="http://www.longfinance.net/online-community.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0" y="-26639"/>
            <a:ext cx="7921625" cy="1077218"/>
          </a:xfrm>
        </p:spPr>
        <p:txBody>
          <a:bodyPr/>
          <a:lstStyle/>
          <a:p>
            <a:pPr>
              <a:defRPr/>
            </a:pPr>
            <a:r>
              <a:rPr lang="cy-GB" sz="3200" dirty="0" smtClean="0"/>
              <a:t>Long Finance </a:t>
            </a:r>
            <a:r>
              <a:rPr lang="cy-GB" sz="3200" dirty="0" smtClean="0"/>
              <a:t/>
            </a:r>
            <a:br>
              <a:rPr lang="cy-GB" sz="3200" dirty="0" smtClean="0"/>
            </a:br>
            <a:r>
              <a:rPr lang="cy-GB" sz="3200" dirty="0" smtClean="0"/>
              <a:t>Spring </a:t>
            </a:r>
            <a:r>
              <a:rPr lang="cy-GB" sz="3200" dirty="0" smtClean="0"/>
              <a:t>Conference 2013</a:t>
            </a:r>
            <a:endParaRPr sz="3200" dirty="0"/>
          </a:p>
        </p:txBody>
      </p:sp>
      <p:sp>
        <p:nvSpPr>
          <p:cNvPr id="43011" name="Subtitle 2"/>
          <p:cNvSpPr>
            <a:spLocks noGrp="1"/>
          </p:cNvSpPr>
          <p:nvPr>
            <p:ph type="subTitle" idx="1"/>
          </p:nvPr>
        </p:nvSpPr>
        <p:spPr>
          <a:xfrm>
            <a:off x="179512" y="2068835"/>
            <a:ext cx="8713663" cy="1000125"/>
          </a:xfrm>
        </p:spPr>
        <p:txBody>
          <a:bodyPr/>
          <a:lstStyle/>
          <a:p>
            <a:r>
              <a:rPr lang="cy-GB" dirty="0" smtClean="0">
                <a:latin typeface="Arial" charset="0"/>
                <a:cs typeface="Arial" charset="0"/>
              </a:rPr>
              <a:t>How to Innovate, What to Regulate </a:t>
            </a:r>
            <a:r>
              <a:rPr lang="cy-GB" sz="3200" dirty="0" smtClean="0">
                <a:latin typeface="Arial" charset="0"/>
                <a:cs typeface="Arial" charset="0"/>
              </a:rPr>
              <a:t>Achieving Real Change on the Road to Long Finance</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9" name="Rectangle 11"/>
          <p:cNvSpPr>
            <a:spLocks noChangeArrowheads="1"/>
          </p:cNvSpPr>
          <p:nvPr/>
        </p:nvSpPr>
        <p:spPr bwMode="auto">
          <a:xfrm>
            <a:off x="1042988" y="188913"/>
            <a:ext cx="7849492" cy="792162"/>
          </a:xfrm>
          <a:prstGeom prst="rect">
            <a:avLst/>
          </a:prstGeom>
          <a:gradFill>
            <a:gsLst>
              <a:gs pos="100000">
                <a:srgbClr val="F03B34"/>
              </a:gs>
              <a:gs pos="99000">
                <a:srgbClr val="C00000">
                  <a:alpha val="0"/>
                </a:srgbClr>
              </a:gs>
            </a:gsLst>
            <a:lin ang="5400000" scaled="0"/>
          </a:gradFill>
          <a:ln w="9525">
            <a:noFill/>
            <a:miter lim="800000"/>
            <a:headEnd/>
            <a:tailEnd/>
          </a:ln>
        </p:spPr>
        <p:txBody>
          <a:bodyPr anchor="ctr"/>
          <a:lstStyle/>
          <a:p>
            <a:pPr algn="ctr"/>
            <a:r>
              <a:rPr lang="en-GB" sz="3200" b="1" dirty="0">
                <a:latin typeface="Arial" charset="0"/>
              </a:rPr>
              <a:t>Innovation Without Standards</a:t>
            </a:r>
            <a:endParaRPr lang="en-US" sz="3200" b="1" dirty="0">
              <a:latin typeface="Arial" charset="0"/>
            </a:endParaRPr>
          </a:p>
        </p:txBody>
      </p:sp>
      <p:pic>
        <p:nvPicPr>
          <p:cNvPr id="345095" name="Picture 7"/>
          <p:cNvPicPr>
            <a:picLocks noChangeAspect="1" noChangeArrowheads="1"/>
          </p:cNvPicPr>
          <p:nvPr/>
        </p:nvPicPr>
        <p:blipFill>
          <a:blip r:embed="rId2" cstate="print"/>
          <a:srcRect/>
          <a:stretch>
            <a:fillRect/>
          </a:stretch>
        </p:blipFill>
        <p:spPr bwMode="auto">
          <a:xfrm>
            <a:off x="755576" y="1268760"/>
            <a:ext cx="7345363" cy="5205412"/>
          </a:xfrm>
          <a:prstGeom prst="rect">
            <a:avLst/>
          </a:prstGeom>
          <a:noFill/>
          <a:ln w="9525" algn="ctr">
            <a:noFill/>
            <a:miter lim="800000"/>
            <a:headEnd/>
            <a:tailEnd/>
          </a:ln>
          <a:effectLst/>
        </p:spPr>
      </p:pic>
      <p:sp>
        <p:nvSpPr>
          <p:cNvPr id="345092" name="Rectangle 4"/>
          <p:cNvSpPr>
            <a:spLocks noGrp="1" noChangeArrowheads="1"/>
          </p:cNvSpPr>
          <p:nvPr>
            <p:ph type="title"/>
          </p:nvPr>
        </p:nvSpPr>
        <p:spPr>
          <a:xfrm>
            <a:off x="1043608" y="260648"/>
            <a:ext cx="7848872" cy="752351"/>
          </a:xfrm>
        </p:spPr>
        <p:txBody>
          <a:bodyPr/>
          <a:lstStyle/>
          <a:p>
            <a:r>
              <a:rPr lang="en-GB" sz="3200" dirty="0"/>
              <a:t>Innovation Trees</a:t>
            </a:r>
            <a:endParaRPr lang="en-US" sz="3200" dirty="0"/>
          </a:p>
        </p:txBody>
      </p:sp>
      <p:sp>
        <p:nvSpPr>
          <p:cNvPr id="345094" name="Text Box 6"/>
          <p:cNvSpPr txBox="1">
            <a:spLocks noChangeArrowheads="1"/>
          </p:cNvSpPr>
          <p:nvPr/>
        </p:nvSpPr>
        <p:spPr bwMode="auto">
          <a:xfrm>
            <a:off x="3867076" y="6524625"/>
            <a:ext cx="4657725" cy="336550"/>
          </a:xfrm>
          <a:prstGeom prst="rect">
            <a:avLst/>
          </a:prstGeom>
          <a:noFill/>
          <a:ln w="9525" algn="ctr">
            <a:noFill/>
            <a:miter lim="800000"/>
            <a:headEnd/>
            <a:tailEnd/>
          </a:ln>
          <a:effectLst/>
        </p:spPr>
        <p:txBody>
          <a:bodyPr wrap="none">
            <a:spAutoFit/>
          </a:bodyPr>
          <a:lstStyle/>
          <a:p>
            <a:r>
              <a:rPr lang="en-GB" sz="1600">
                <a:latin typeface="Arial" charset="0"/>
              </a:rPr>
              <a:t>[Source: DTI Economics Paper Number 12, 2005]</a:t>
            </a:r>
            <a:endParaRPr lang="en-US" sz="1600">
              <a:latin typeface="Arial" charset="0"/>
            </a:endParaRPr>
          </a:p>
        </p:txBody>
      </p:sp>
      <p:pic>
        <p:nvPicPr>
          <p:cNvPr id="345096" name="Picture 8"/>
          <p:cNvPicPr>
            <a:picLocks noChangeAspect="1" noChangeArrowheads="1"/>
          </p:cNvPicPr>
          <p:nvPr/>
        </p:nvPicPr>
        <p:blipFill>
          <a:blip r:embed="rId3" cstate="print"/>
          <a:srcRect/>
          <a:stretch>
            <a:fillRect/>
          </a:stretch>
        </p:blipFill>
        <p:spPr bwMode="auto">
          <a:xfrm>
            <a:off x="895276" y="2836863"/>
            <a:ext cx="7064375" cy="2065337"/>
          </a:xfrm>
          <a:prstGeom prst="rect">
            <a:avLst/>
          </a:prstGeom>
          <a:noFill/>
          <a:ln w="9525" algn="ctr">
            <a:noFill/>
            <a:miter lim="800000"/>
            <a:headEnd/>
            <a:tailEnd/>
          </a:ln>
          <a:effectLst/>
        </p:spPr>
      </p:pic>
      <p:pic>
        <p:nvPicPr>
          <p:cNvPr id="345097" name="Picture 9"/>
          <p:cNvPicPr>
            <a:picLocks noChangeAspect="1" noChangeArrowheads="1"/>
          </p:cNvPicPr>
          <p:nvPr/>
        </p:nvPicPr>
        <p:blipFill>
          <a:blip r:embed="rId4" cstate="print"/>
          <a:srcRect/>
          <a:stretch>
            <a:fillRect/>
          </a:stretch>
        </p:blipFill>
        <p:spPr bwMode="auto">
          <a:xfrm>
            <a:off x="895276" y="2509838"/>
            <a:ext cx="7064375" cy="2720975"/>
          </a:xfrm>
          <a:prstGeom prst="rect">
            <a:avLst/>
          </a:prstGeom>
          <a:noFill/>
          <a:ln w="9525" algn="ctr">
            <a:noFill/>
            <a:miter lim="800000"/>
            <a:headEnd/>
            <a:tailEnd/>
          </a:ln>
          <a:effectLst/>
        </p:spPr>
      </p:pic>
      <p:pic>
        <p:nvPicPr>
          <p:cNvPr id="345098" name="Picture 10"/>
          <p:cNvPicPr>
            <a:picLocks noChangeAspect="1" noChangeArrowheads="1"/>
          </p:cNvPicPr>
          <p:nvPr/>
        </p:nvPicPr>
        <p:blipFill>
          <a:blip r:embed="rId5" cstate="print"/>
          <a:srcRect/>
          <a:stretch>
            <a:fillRect/>
          </a:stretch>
        </p:blipFill>
        <p:spPr bwMode="auto">
          <a:xfrm>
            <a:off x="2331964" y="2544763"/>
            <a:ext cx="4191000" cy="2651125"/>
          </a:xfrm>
          <a:prstGeom prst="rect">
            <a:avLst/>
          </a:prstGeom>
          <a:noFill/>
          <a:ln w="9525" algn="ctr">
            <a:noFill/>
            <a:miter lim="800000"/>
            <a:headEnd/>
            <a:tailEnd/>
          </a:ln>
          <a:effectLst/>
        </p:spPr>
      </p:pic>
      <p:sp>
        <p:nvSpPr>
          <p:cNvPr id="345100" name="Rectangle 12"/>
          <p:cNvSpPr>
            <a:spLocks noChangeArrowheads="1"/>
          </p:cNvSpPr>
          <p:nvPr/>
        </p:nvSpPr>
        <p:spPr bwMode="auto">
          <a:xfrm>
            <a:off x="1066800" y="188640"/>
            <a:ext cx="7825680" cy="792162"/>
          </a:xfrm>
          <a:prstGeom prst="rect">
            <a:avLst/>
          </a:prstGeom>
          <a:gradFill>
            <a:gsLst>
              <a:gs pos="100000">
                <a:srgbClr val="F03B34"/>
              </a:gs>
              <a:gs pos="99000">
                <a:srgbClr val="C00000">
                  <a:alpha val="0"/>
                </a:srgbClr>
              </a:gs>
            </a:gsLst>
            <a:lin ang="5400000" scaled="0"/>
          </a:gradFill>
          <a:ln w="9525">
            <a:noFill/>
            <a:miter lim="800000"/>
            <a:headEnd/>
            <a:tailEnd/>
          </a:ln>
        </p:spPr>
        <p:txBody>
          <a:bodyPr anchor="ctr"/>
          <a:lstStyle/>
          <a:p>
            <a:pPr algn="ctr"/>
            <a:r>
              <a:rPr lang="en-GB" sz="3200" b="1" dirty="0">
                <a:latin typeface="Arial" charset="0"/>
              </a:rPr>
              <a:t>Patent (or Standard) Clustering</a:t>
            </a:r>
            <a:endParaRPr lang="en-US" sz="3200" b="1" dirty="0">
              <a:latin typeface="Arial" charset="0"/>
            </a:endParaRPr>
          </a:p>
        </p:txBody>
      </p:sp>
      <p:sp>
        <p:nvSpPr>
          <p:cNvPr id="345101" name="Rectangle 13"/>
          <p:cNvSpPr>
            <a:spLocks noChangeArrowheads="1"/>
          </p:cNvSpPr>
          <p:nvPr/>
        </p:nvSpPr>
        <p:spPr bwMode="auto">
          <a:xfrm>
            <a:off x="1043608" y="188640"/>
            <a:ext cx="7849492" cy="792162"/>
          </a:xfrm>
          <a:prstGeom prst="rect">
            <a:avLst/>
          </a:prstGeom>
          <a:gradFill>
            <a:gsLst>
              <a:gs pos="100000">
                <a:srgbClr val="F03B34"/>
              </a:gs>
              <a:gs pos="99000">
                <a:srgbClr val="C00000">
                  <a:alpha val="0"/>
                </a:srgbClr>
              </a:gs>
            </a:gsLst>
            <a:lin ang="5400000" scaled="0"/>
          </a:gradFill>
          <a:ln w="9525">
            <a:noFill/>
            <a:miter lim="800000"/>
            <a:headEnd/>
            <a:tailEnd/>
          </a:ln>
        </p:spPr>
        <p:txBody>
          <a:bodyPr anchor="ctr"/>
          <a:lstStyle/>
          <a:p>
            <a:pPr algn="ctr"/>
            <a:r>
              <a:rPr lang="en-GB" sz="3200" b="1" dirty="0">
                <a:latin typeface="Arial" charset="0"/>
              </a:rPr>
              <a:t>Proprietary De Facto Standard</a:t>
            </a:r>
            <a:endParaRPr lang="en-US" sz="32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45095"/>
                                        </p:tgtEl>
                                      </p:cBhvr>
                                    </p:animEffect>
                                    <p:set>
                                      <p:cBhvr>
                                        <p:cTn id="7" dur="1" fill="hold">
                                          <p:stCondLst>
                                            <p:cond delay="499"/>
                                          </p:stCondLst>
                                        </p:cTn>
                                        <p:tgtEl>
                                          <p:spTgt spid="34509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45092"/>
                                        </p:tgtEl>
                                      </p:cBhvr>
                                    </p:animEffect>
                                    <p:set>
                                      <p:cBhvr>
                                        <p:cTn id="10" dur="1" fill="hold">
                                          <p:stCondLst>
                                            <p:cond delay="499"/>
                                          </p:stCondLst>
                                        </p:cTn>
                                        <p:tgtEl>
                                          <p:spTgt spid="345092"/>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345099"/>
                                        </p:tgtEl>
                                        <p:attrNameLst>
                                          <p:attrName>style.visibility</p:attrName>
                                        </p:attrNameLst>
                                      </p:cBhvr>
                                      <p:to>
                                        <p:strVal val="visible"/>
                                      </p:to>
                                    </p:set>
                                    <p:animEffect transition="in" filter="blinds(horizontal)">
                                      <p:cBhvr>
                                        <p:cTn id="13" dur="500"/>
                                        <p:tgtEl>
                                          <p:spTgt spid="345099"/>
                                        </p:tgtEl>
                                      </p:cBhvr>
                                    </p:animEffect>
                                  </p:childTnLst>
                                </p:cTn>
                              </p:par>
                              <p:par>
                                <p:cTn id="14" presetID="3" presetClass="entr" presetSubtype="10" fill="hold" nodeType="withEffect">
                                  <p:stCondLst>
                                    <p:cond delay="0"/>
                                  </p:stCondLst>
                                  <p:childTnLst>
                                    <p:set>
                                      <p:cBhvr>
                                        <p:cTn id="15" dur="1" fill="hold">
                                          <p:stCondLst>
                                            <p:cond delay="0"/>
                                          </p:stCondLst>
                                        </p:cTn>
                                        <p:tgtEl>
                                          <p:spTgt spid="345096"/>
                                        </p:tgtEl>
                                        <p:attrNameLst>
                                          <p:attrName>style.visibility</p:attrName>
                                        </p:attrNameLst>
                                      </p:cBhvr>
                                      <p:to>
                                        <p:strVal val="visible"/>
                                      </p:to>
                                    </p:set>
                                    <p:animEffect transition="in" filter="blinds(horizontal)">
                                      <p:cBhvr>
                                        <p:cTn id="16" dur="500"/>
                                        <p:tgtEl>
                                          <p:spTgt spid="34509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345099"/>
                                        </p:tgtEl>
                                      </p:cBhvr>
                                    </p:animEffect>
                                    <p:set>
                                      <p:cBhvr>
                                        <p:cTn id="21" dur="1" fill="hold">
                                          <p:stCondLst>
                                            <p:cond delay="499"/>
                                          </p:stCondLst>
                                        </p:cTn>
                                        <p:tgtEl>
                                          <p:spTgt spid="345099"/>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345096"/>
                                        </p:tgtEl>
                                      </p:cBhvr>
                                    </p:animEffect>
                                    <p:set>
                                      <p:cBhvr>
                                        <p:cTn id="24" dur="1" fill="hold">
                                          <p:stCondLst>
                                            <p:cond delay="499"/>
                                          </p:stCondLst>
                                        </p:cTn>
                                        <p:tgtEl>
                                          <p:spTgt spid="345096"/>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345100"/>
                                        </p:tgtEl>
                                        <p:attrNameLst>
                                          <p:attrName>style.visibility</p:attrName>
                                        </p:attrNameLst>
                                      </p:cBhvr>
                                      <p:to>
                                        <p:strVal val="visible"/>
                                      </p:to>
                                    </p:set>
                                    <p:animEffect transition="in" filter="blinds(horizontal)">
                                      <p:cBhvr>
                                        <p:cTn id="27" dur="500"/>
                                        <p:tgtEl>
                                          <p:spTgt spid="345100"/>
                                        </p:tgtEl>
                                      </p:cBhvr>
                                    </p:animEffect>
                                  </p:childTnLst>
                                </p:cTn>
                              </p:par>
                              <p:par>
                                <p:cTn id="28" presetID="3" presetClass="entr" presetSubtype="10" fill="hold" nodeType="withEffect">
                                  <p:stCondLst>
                                    <p:cond delay="0"/>
                                  </p:stCondLst>
                                  <p:childTnLst>
                                    <p:set>
                                      <p:cBhvr>
                                        <p:cTn id="29" dur="1" fill="hold">
                                          <p:stCondLst>
                                            <p:cond delay="0"/>
                                          </p:stCondLst>
                                        </p:cTn>
                                        <p:tgtEl>
                                          <p:spTgt spid="345097"/>
                                        </p:tgtEl>
                                        <p:attrNameLst>
                                          <p:attrName>style.visibility</p:attrName>
                                        </p:attrNameLst>
                                      </p:cBhvr>
                                      <p:to>
                                        <p:strVal val="visible"/>
                                      </p:to>
                                    </p:set>
                                    <p:animEffect transition="in" filter="blinds(horizontal)">
                                      <p:cBhvr>
                                        <p:cTn id="30" dur="500"/>
                                        <p:tgtEl>
                                          <p:spTgt spid="34509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345100"/>
                                        </p:tgtEl>
                                      </p:cBhvr>
                                    </p:animEffect>
                                    <p:set>
                                      <p:cBhvr>
                                        <p:cTn id="35" dur="1" fill="hold">
                                          <p:stCondLst>
                                            <p:cond delay="499"/>
                                          </p:stCondLst>
                                        </p:cTn>
                                        <p:tgtEl>
                                          <p:spTgt spid="345100"/>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345097"/>
                                        </p:tgtEl>
                                      </p:cBhvr>
                                    </p:animEffect>
                                    <p:set>
                                      <p:cBhvr>
                                        <p:cTn id="38" dur="1" fill="hold">
                                          <p:stCondLst>
                                            <p:cond delay="499"/>
                                          </p:stCondLst>
                                        </p:cTn>
                                        <p:tgtEl>
                                          <p:spTgt spid="345097"/>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345098"/>
                                        </p:tgtEl>
                                        <p:attrNameLst>
                                          <p:attrName>style.visibility</p:attrName>
                                        </p:attrNameLst>
                                      </p:cBhvr>
                                      <p:to>
                                        <p:strVal val="visible"/>
                                      </p:to>
                                    </p:set>
                                    <p:animEffect transition="in" filter="blinds(horizontal)">
                                      <p:cBhvr>
                                        <p:cTn id="41" dur="500"/>
                                        <p:tgtEl>
                                          <p:spTgt spid="34509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45101"/>
                                        </p:tgtEl>
                                        <p:attrNameLst>
                                          <p:attrName>style.visibility</p:attrName>
                                        </p:attrNameLst>
                                      </p:cBhvr>
                                      <p:to>
                                        <p:strVal val="visible"/>
                                      </p:to>
                                    </p:set>
                                    <p:animEffect transition="in" filter="blinds(horizontal)">
                                      <p:cBhvr>
                                        <p:cTn id="44" dur="500"/>
                                        <p:tgtEl>
                                          <p:spTgt spid="345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9" grpId="0" animBg="1"/>
      <p:bldP spid="345099" grpId="1" animBg="1"/>
      <p:bldP spid="345092" grpId="0" animBg="1"/>
      <p:bldP spid="345100" grpId="0" animBg="1"/>
      <p:bldP spid="345100" grpId="1" animBg="1"/>
      <p:bldP spid="345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01" name="Rectangle 9"/>
          <p:cNvSpPr>
            <a:spLocks noGrp="1" noChangeArrowheads="1"/>
          </p:cNvSpPr>
          <p:nvPr>
            <p:ph type="title"/>
          </p:nvPr>
        </p:nvSpPr>
        <p:spPr/>
        <p:txBody>
          <a:bodyPr/>
          <a:lstStyle/>
          <a:p>
            <a:r>
              <a:rPr lang="en-GB" dirty="0"/>
              <a:t>Biologically Diverse Innovation</a:t>
            </a:r>
            <a:endParaRPr lang="en-US" dirty="0"/>
          </a:p>
        </p:txBody>
      </p:sp>
      <p:graphicFrame>
        <p:nvGraphicFramePr>
          <p:cNvPr id="341000" name="Object 8"/>
          <p:cNvGraphicFramePr>
            <a:graphicFrameLocks noChangeAspect="1"/>
          </p:cNvGraphicFramePr>
          <p:nvPr/>
        </p:nvGraphicFramePr>
        <p:xfrm>
          <a:off x="117308" y="1196753"/>
          <a:ext cx="8738263" cy="5256436"/>
        </p:xfrm>
        <a:graphic>
          <a:graphicData uri="http://schemas.openxmlformats.org/presentationml/2006/ole">
            <p:oleObj spid="_x0000_s166914" name="Photo Editor Photo" r:id="rId3" imgW="3406435" imgH="2049958"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Agenda</a:t>
            </a:r>
            <a:endParaRPr lang="en-GB" dirty="0"/>
          </a:p>
        </p:txBody>
      </p:sp>
      <p:sp>
        <p:nvSpPr>
          <p:cNvPr id="48133" name="Content Placeholder 2"/>
          <p:cNvSpPr>
            <a:spLocks noGrp="1"/>
          </p:cNvSpPr>
          <p:nvPr>
            <p:ph idx="1"/>
          </p:nvPr>
        </p:nvSpPr>
        <p:spPr>
          <a:xfrm>
            <a:off x="971550" y="908050"/>
            <a:ext cx="7992938" cy="5834063"/>
          </a:xfrm>
        </p:spPr>
        <p:txBody>
          <a:bodyPr/>
          <a:lstStyle/>
          <a:p>
            <a:pPr>
              <a:spcBef>
                <a:spcPct val="0"/>
              </a:spcBef>
              <a:buFont typeface="Arial" charset="0"/>
              <a:buNone/>
            </a:pPr>
            <a:r>
              <a:rPr lang="en-GB" sz="1700" b="1" dirty="0" smtClean="0">
                <a:latin typeface="Arial" charset="0"/>
                <a:cs typeface="Arial" charset="0"/>
              </a:rPr>
              <a:t>14:30 – 14:35</a:t>
            </a:r>
            <a:r>
              <a:rPr lang="en-GB" sz="1700" dirty="0" smtClean="0">
                <a:latin typeface="Arial" charset="0"/>
                <a:cs typeface="Arial" charset="0"/>
              </a:rPr>
              <a:t>	Welcome - Matt Hale, Bank of America Merrill Lynch</a:t>
            </a:r>
          </a:p>
          <a:p>
            <a:pPr>
              <a:spcBef>
                <a:spcPct val="0"/>
              </a:spcBef>
              <a:buFont typeface="Arial" charset="0"/>
              <a:buNone/>
            </a:pPr>
            <a:endParaRPr lang="en-GB" sz="1700"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14:35 – 14:45</a:t>
            </a:r>
            <a:r>
              <a:rPr lang="en-GB" sz="1700" dirty="0" smtClean="0">
                <a:latin typeface="Arial" charset="0"/>
                <a:cs typeface="Arial" charset="0"/>
              </a:rPr>
              <a:t>	Introduction – Professor Michael Mainelli, Z/Yen Group</a:t>
            </a:r>
          </a:p>
          <a:p>
            <a:pPr>
              <a:spcBef>
                <a:spcPct val="0"/>
              </a:spcBef>
              <a:buFont typeface="Arial" charset="0"/>
              <a:buNone/>
            </a:pPr>
            <a:endParaRPr lang="en-GB" sz="1700"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14:45 – 15:15	</a:t>
            </a:r>
            <a:r>
              <a:rPr lang="en-GB" sz="1700" dirty="0" smtClean="0">
                <a:latin typeface="Arial" charset="0"/>
                <a:cs typeface="Arial" charset="0"/>
              </a:rPr>
              <a:t>Keynote: </a:t>
            </a:r>
            <a:r>
              <a:rPr lang="en-GB" sz="1700" b="1" i="1" dirty="0" smtClean="0">
                <a:latin typeface="Arial" charset="0"/>
                <a:cs typeface="Arial" charset="0"/>
              </a:rPr>
              <a:t>“Financial Innovation: The Bright and Dark 			Sides” </a:t>
            </a:r>
            <a:r>
              <a:rPr lang="en-GB" sz="1700" i="1" dirty="0" smtClean="0">
                <a:latin typeface="Arial" charset="0"/>
                <a:cs typeface="Arial" charset="0"/>
              </a:rPr>
              <a:t>-</a:t>
            </a:r>
            <a:r>
              <a:rPr lang="en-GB" sz="1700" b="1" i="1" dirty="0" smtClean="0">
                <a:latin typeface="Arial" charset="0"/>
                <a:cs typeface="Arial" charset="0"/>
              </a:rPr>
              <a:t> </a:t>
            </a:r>
            <a:r>
              <a:rPr lang="en-GB" sz="1700" dirty="0" smtClean="0">
                <a:latin typeface="Arial" charset="0"/>
                <a:cs typeface="Arial" charset="0"/>
              </a:rPr>
              <a:t>Professor Thorsten Beck, Tilburg University</a:t>
            </a:r>
          </a:p>
          <a:p>
            <a:pPr>
              <a:spcBef>
                <a:spcPct val="0"/>
              </a:spcBef>
              <a:buFont typeface="Arial" charset="0"/>
              <a:buNone/>
            </a:pPr>
            <a:endParaRPr lang="en-GB" sz="1700" b="1"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15:15 – 15:55	</a:t>
            </a:r>
            <a:r>
              <a:rPr lang="en-GB" sz="1700" dirty="0" smtClean="0">
                <a:latin typeface="Arial" charset="0"/>
                <a:cs typeface="Arial" charset="0"/>
              </a:rPr>
              <a:t>Panel: </a:t>
            </a:r>
            <a:r>
              <a:rPr lang="en-GB" sz="1700" b="1" i="1" dirty="0" smtClean="0">
                <a:latin typeface="Arial" charset="0"/>
                <a:cs typeface="Arial" charset="0"/>
              </a:rPr>
              <a:t>“Financial Innovation: the Good, the Bad and 			the Ugly”</a:t>
            </a:r>
          </a:p>
          <a:p>
            <a:pPr>
              <a:spcBef>
                <a:spcPct val="0"/>
              </a:spcBef>
              <a:buFont typeface="Arial" charset="0"/>
              <a:buNone/>
            </a:pPr>
            <a:endParaRPr lang="en-GB" sz="1700" b="1" i="1"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15:55 – 16:20</a:t>
            </a:r>
            <a:r>
              <a:rPr lang="en-GB" sz="1700" b="1" i="1" dirty="0" smtClean="0">
                <a:latin typeface="Arial" charset="0"/>
                <a:cs typeface="Arial" charset="0"/>
              </a:rPr>
              <a:t>	</a:t>
            </a:r>
            <a:r>
              <a:rPr lang="en-GB" sz="1700" dirty="0" smtClean="0">
                <a:latin typeface="Arial" charset="0"/>
                <a:cs typeface="Arial" charset="0"/>
              </a:rPr>
              <a:t>Break</a:t>
            </a:r>
          </a:p>
          <a:p>
            <a:pPr>
              <a:spcBef>
                <a:spcPct val="0"/>
              </a:spcBef>
              <a:buFont typeface="Arial" charset="0"/>
              <a:buNone/>
            </a:pPr>
            <a:endParaRPr lang="en-GB" sz="1700" b="1" i="1"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16:20 – 16:35	</a:t>
            </a:r>
            <a:r>
              <a:rPr lang="en-GB" sz="1700" dirty="0" smtClean="0">
                <a:latin typeface="Arial" charset="0"/>
                <a:cs typeface="Arial" charset="0"/>
              </a:rPr>
              <a:t>Presentation: </a:t>
            </a:r>
            <a:r>
              <a:rPr lang="en-GB" sz="1700" b="1" i="1" dirty="0" smtClean="0">
                <a:latin typeface="Arial" charset="0"/>
                <a:cs typeface="Arial" charset="0"/>
              </a:rPr>
              <a:t>“Investment Opportunities in Green 			Technology” – </a:t>
            </a:r>
            <a:r>
              <a:rPr lang="en-GB" sz="1700" dirty="0" err="1" smtClean="0"/>
              <a:t>Rt</a:t>
            </a:r>
            <a:r>
              <a:rPr lang="en-GB" sz="1700" dirty="0" smtClean="0"/>
              <a:t> Hon Gregory Barker, Minister of State for 		Department of Energy &amp; Climate Change</a:t>
            </a:r>
            <a:endParaRPr lang="en-GB" sz="1700" dirty="0" smtClean="0">
              <a:latin typeface="Arial" charset="0"/>
              <a:cs typeface="Arial" charset="0"/>
            </a:endParaRPr>
          </a:p>
          <a:p>
            <a:pPr>
              <a:spcBef>
                <a:spcPct val="0"/>
              </a:spcBef>
              <a:buFont typeface="Arial" charset="0"/>
              <a:buNone/>
            </a:pPr>
            <a:endParaRPr lang="en-GB" sz="1700" b="1" i="1" dirty="0" smtClean="0">
              <a:latin typeface="Arial" charset="0"/>
              <a:cs typeface="Arial" charset="0"/>
            </a:endParaRPr>
          </a:p>
          <a:p>
            <a:pPr>
              <a:spcBef>
                <a:spcPct val="0"/>
              </a:spcBef>
              <a:buNone/>
            </a:pPr>
            <a:r>
              <a:rPr lang="en-GB" sz="1700" b="1" dirty="0" smtClean="0">
                <a:latin typeface="Arial" charset="0"/>
                <a:cs typeface="Arial" charset="0"/>
              </a:rPr>
              <a:t>16:35 – 17:20	</a:t>
            </a:r>
            <a:r>
              <a:rPr lang="en-GB" sz="1700" dirty="0" smtClean="0">
                <a:latin typeface="Arial" charset="0"/>
                <a:cs typeface="Arial" charset="0"/>
              </a:rPr>
              <a:t>Panel: </a:t>
            </a:r>
            <a:r>
              <a:rPr lang="en-GB" sz="1700" b="1" i="1" dirty="0" smtClean="0">
                <a:latin typeface="Arial" charset="0"/>
                <a:cs typeface="Arial" charset="0"/>
              </a:rPr>
              <a:t>“</a:t>
            </a:r>
            <a:r>
              <a:rPr lang="en-GB" sz="1700" b="1" i="1" dirty="0" smtClean="0"/>
              <a:t>Six Degrees of Innovation: Investing in Green 		Technology</a:t>
            </a:r>
            <a:r>
              <a:rPr lang="en-GB" sz="1700" b="1" i="1" dirty="0" smtClean="0">
                <a:latin typeface="Arial" charset="0"/>
                <a:cs typeface="Arial" charset="0"/>
              </a:rPr>
              <a:t>”</a:t>
            </a:r>
          </a:p>
          <a:p>
            <a:pPr>
              <a:spcBef>
                <a:spcPct val="0"/>
              </a:spcBef>
              <a:buFont typeface="Arial" charset="0"/>
              <a:buNone/>
            </a:pPr>
            <a:endParaRPr lang="en-GB" sz="1700" b="1" i="1"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17:20 – 17:30	</a:t>
            </a:r>
            <a:r>
              <a:rPr lang="en-GB" sz="1700" dirty="0" smtClean="0">
                <a:latin typeface="Arial" charset="0"/>
                <a:cs typeface="Arial" charset="0"/>
              </a:rPr>
              <a:t>Closing remarks </a:t>
            </a:r>
          </a:p>
          <a:p>
            <a:pPr>
              <a:spcBef>
                <a:spcPct val="0"/>
              </a:spcBef>
              <a:buFont typeface="Arial" charset="0"/>
              <a:buNone/>
            </a:pPr>
            <a:endParaRPr lang="en-GB" sz="1700" b="1" dirty="0" smtClean="0">
              <a:latin typeface="Arial" charset="0"/>
              <a:cs typeface="Arial" charset="0"/>
            </a:endParaRPr>
          </a:p>
          <a:p>
            <a:pPr>
              <a:spcBef>
                <a:spcPct val="0"/>
              </a:spcBef>
              <a:buFont typeface="Arial" charset="0"/>
              <a:buNone/>
            </a:pPr>
            <a:r>
              <a:rPr lang="en-GB" sz="1700" b="1" dirty="0" smtClean="0">
                <a:latin typeface="Arial" charset="0"/>
                <a:cs typeface="Arial" charset="0"/>
              </a:rPr>
              <a:t>17:30 – 18:30	</a:t>
            </a:r>
            <a:r>
              <a:rPr lang="en-GB" sz="1700" dirty="0" smtClean="0">
                <a:latin typeface="Arial" charset="0"/>
                <a:cs typeface="Arial" charset="0"/>
              </a:rPr>
              <a:t>Reception</a:t>
            </a:r>
          </a:p>
          <a:p>
            <a:pPr algn="ctr">
              <a:buFont typeface="Arial" charset="0"/>
              <a:buNone/>
            </a:pPr>
            <a:endParaRPr lang="en-GB"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dirty="0" smtClean="0"/>
              <a:t>Keynote Address</a:t>
            </a:r>
            <a:endParaRPr dirty="0"/>
          </a:p>
        </p:txBody>
      </p:sp>
      <p:sp>
        <p:nvSpPr>
          <p:cNvPr id="49157" name="Content Placeholder 2"/>
          <p:cNvSpPr>
            <a:spLocks noGrp="1"/>
          </p:cNvSpPr>
          <p:nvPr>
            <p:ph idx="1"/>
          </p:nvPr>
        </p:nvSpPr>
        <p:spPr>
          <a:xfrm>
            <a:off x="287337" y="1196752"/>
            <a:ext cx="8677151" cy="5143500"/>
          </a:xfrm>
        </p:spPr>
        <p:txBody>
          <a:bodyPr/>
          <a:lstStyle/>
          <a:p>
            <a:pPr algn="ctr">
              <a:buNone/>
            </a:pPr>
            <a:endParaRPr lang="cy-GB" sz="3600" b="1" dirty="0" smtClean="0">
              <a:latin typeface="Arial" charset="0"/>
              <a:cs typeface="Arial" charset="0"/>
            </a:endParaRPr>
          </a:p>
          <a:p>
            <a:pPr algn="ctr">
              <a:buNone/>
            </a:pPr>
            <a:r>
              <a:rPr lang="cy-GB" sz="3600" b="1" dirty="0" smtClean="0">
                <a:latin typeface="Arial" charset="0"/>
                <a:cs typeface="Arial" charset="0"/>
              </a:rPr>
              <a:t>“</a:t>
            </a:r>
            <a:r>
              <a:rPr lang="en-GB" sz="3600" b="1" i="1" dirty="0" smtClean="0">
                <a:latin typeface="Arial" charset="0"/>
                <a:cs typeface="Arial" charset="0"/>
              </a:rPr>
              <a:t>Financial Innovation: The Bright and Dark Sides</a:t>
            </a:r>
            <a:r>
              <a:rPr lang="cy-GB" sz="3600" b="1" dirty="0" smtClean="0">
                <a:latin typeface="Arial" charset="0"/>
                <a:cs typeface="Arial" charset="0"/>
              </a:rPr>
              <a:t>”</a:t>
            </a:r>
          </a:p>
          <a:p>
            <a:pPr algn="ctr">
              <a:buFont typeface="Arial" charset="0"/>
              <a:buNone/>
            </a:pPr>
            <a:endParaRPr lang="cy-GB" sz="3600" b="1" dirty="0" smtClean="0">
              <a:latin typeface="Arial" charset="0"/>
              <a:cs typeface="Arial" charset="0"/>
            </a:endParaRPr>
          </a:p>
          <a:p>
            <a:pPr algn="ctr">
              <a:buFont typeface="Arial" charset="0"/>
              <a:buNone/>
            </a:pPr>
            <a:r>
              <a:rPr lang="cy-GB" sz="3600" b="1" dirty="0" smtClean="0">
                <a:latin typeface="Arial" charset="0"/>
                <a:cs typeface="Arial" charset="0"/>
              </a:rPr>
              <a:t>Professor Thorsten Beck</a:t>
            </a:r>
          </a:p>
          <a:p>
            <a:pPr algn="ctr">
              <a:buFont typeface="Arial" charset="0"/>
              <a:buNone/>
            </a:pPr>
            <a:r>
              <a:rPr lang="cy-GB" sz="3600" b="1" dirty="0" smtClean="0">
                <a:latin typeface="Arial" charset="0"/>
                <a:cs typeface="Arial" charset="0"/>
              </a:rPr>
              <a:t>Professor of Economics, Tilburg University</a:t>
            </a:r>
            <a:endParaRPr lang="en-US" sz="3600" b="1"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t>Thorsten Beck</a:t>
            </a:r>
            <a:endParaRPr lang="nl-NL" sz="3200" dirty="0"/>
          </a:p>
        </p:txBody>
      </p:sp>
      <p:sp>
        <p:nvSpPr>
          <p:cNvPr id="2" name="Title 1"/>
          <p:cNvSpPr>
            <a:spLocks noGrp="1"/>
          </p:cNvSpPr>
          <p:nvPr>
            <p:ph type="ctrTitle"/>
          </p:nvPr>
        </p:nvSpPr>
        <p:spPr/>
        <p:txBody>
          <a:bodyPr/>
          <a:lstStyle/>
          <a:p>
            <a:r>
              <a:rPr lang="en-US" dirty="0" smtClean="0"/>
              <a:t>Financial Innovation: </a:t>
            </a:r>
            <a:br>
              <a:rPr lang="en-US" dirty="0" smtClean="0"/>
            </a:br>
            <a:r>
              <a:rPr lang="en-US" dirty="0" smtClean="0"/>
              <a:t>The Bright and the Dark Sides</a:t>
            </a:r>
            <a:endParaRPr lang="nl-NL" dirty="0"/>
          </a:p>
        </p:txBody>
      </p:sp>
      <p:pic>
        <p:nvPicPr>
          <p:cNvPr id="6" name="Picture 5" descr="ebc kleur"/>
          <p:cNvPicPr>
            <a:picLocks noChangeAspect="1" noChangeArrowheads="1"/>
          </p:cNvPicPr>
          <p:nvPr/>
        </p:nvPicPr>
        <p:blipFill>
          <a:blip r:embed="rId2" cstate="print"/>
          <a:srcRect/>
          <a:stretch>
            <a:fillRect/>
          </a:stretch>
        </p:blipFill>
        <p:spPr bwMode="auto">
          <a:xfrm>
            <a:off x="5257800" y="4191000"/>
            <a:ext cx="2339975" cy="23399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3" cstate="print"/>
          <a:srcRect/>
          <a:stretch>
            <a:fillRect/>
          </a:stretch>
        </p:blipFill>
        <p:spPr bwMode="auto">
          <a:xfrm>
            <a:off x="1066800" y="4800600"/>
            <a:ext cx="3409950" cy="1009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nl-NL" dirty="0"/>
          </a:p>
        </p:txBody>
      </p:sp>
      <p:sp>
        <p:nvSpPr>
          <p:cNvPr id="3" name="Content Placeholder 2"/>
          <p:cNvSpPr>
            <a:spLocks noGrp="1"/>
          </p:cNvSpPr>
          <p:nvPr>
            <p:ph sz="quarter" idx="1"/>
          </p:nvPr>
        </p:nvSpPr>
        <p:spPr>
          <a:xfrm>
            <a:off x="914400" y="1447800"/>
            <a:ext cx="7772400" cy="5029200"/>
          </a:xfrm>
        </p:spPr>
        <p:txBody>
          <a:bodyPr>
            <a:normAutofit/>
          </a:bodyPr>
          <a:lstStyle/>
          <a:p>
            <a:r>
              <a:rPr lang="en-US" sz="3000" dirty="0"/>
              <a:t>“</a:t>
            </a:r>
            <a:r>
              <a:rPr lang="en-US" sz="3000" i="1" dirty="0"/>
              <a:t>Everybody talks about financial innovation, but (almost) nobody empirically tests hypotheses about it.</a:t>
            </a:r>
            <a:r>
              <a:rPr lang="en-US" sz="3000" dirty="0"/>
              <a:t>” </a:t>
            </a:r>
            <a:r>
              <a:rPr lang="en-US" sz="3000" dirty="0" smtClean="0"/>
              <a:t>Frame </a:t>
            </a:r>
            <a:r>
              <a:rPr lang="en-US" sz="3000" dirty="0"/>
              <a:t>and White (2004)</a:t>
            </a:r>
            <a:endParaRPr lang="nl-NL" sz="3000" dirty="0"/>
          </a:p>
          <a:p>
            <a:endParaRPr lang="en-US" sz="3000" i="1" dirty="0" smtClean="0"/>
          </a:p>
          <a:p>
            <a:r>
              <a:rPr lang="en-US" sz="3000" i="1" dirty="0" smtClean="0"/>
              <a:t>I wish somebody would give me some shred of evidence linking financial innovation with a benefit to the economy.”   </a:t>
            </a:r>
            <a:r>
              <a:rPr lang="en-US" sz="3000" dirty="0" smtClean="0"/>
              <a:t>Paul Volcker</a:t>
            </a:r>
          </a:p>
          <a:p>
            <a:pPr>
              <a:buNone/>
            </a:pPr>
            <a:endParaRPr lang="nl-NL"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dirty="0" smtClean="0"/>
              <a:t>This presentation</a:t>
            </a:r>
            <a:endParaRPr lang="nl-NL" dirty="0"/>
          </a:p>
        </p:txBody>
      </p:sp>
      <p:sp>
        <p:nvSpPr>
          <p:cNvPr id="3" name="Content Placeholder 2"/>
          <p:cNvSpPr>
            <a:spLocks noGrp="1"/>
          </p:cNvSpPr>
          <p:nvPr>
            <p:ph sz="quarter" idx="1"/>
          </p:nvPr>
        </p:nvSpPr>
        <p:spPr>
          <a:xfrm>
            <a:off x="914400" y="1828800"/>
            <a:ext cx="7772400" cy="4191000"/>
          </a:xfrm>
        </p:spPr>
        <p:txBody>
          <a:bodyPr>
            <a:normAutofit/>
          </a:bodyPr>
          <a:lstStyle/>
          <a:p>
            <a:r>
              <a:rPr lang="en-US" sz="3000" dirty="0" smtClean="0"/>
              <a:t>What is financial innovation?</a:t>
            </a:r>
          </a:p>
          <a:p>
            <a:r>
              <a:rPr lang="en-US" sz="3000" dirty="0" smtClean="0"/>
              <a:t>What does theory tell us?</a:t>
            </a:r>
          </a:p>
          <a:p>
            <a:r>
              <a:rPr lang="en-US" sz="3000" dirty="0" smtClean="0"/>
              <a:t>How do we measure it?</a:t>
            </a:r>
          </a:p>
          <a:p>
            <a:r>
              <a:rPr lang="en-US" sz="3000" dirty="0" smtClean="0"/>
              <a:t>What is the impact?</a:t>
            </a:r>
          </a:p>
          <a:p>
            <a:r>
              <a:rPr lang="en-US" sz="3000" dirty="0" smtClean="0"/>
              <a:t>Conclusions for finance and growth debate</a:t>
            </a:r>
          </a:p>
          <a:p>
            <a:endParaRPr lang="en-US" sz="3000" dirty="0" smtClean="0"/>
          </a:p>
          <a:p>
            <a:r>
              <a:rPr lang="en-US" dirty="0" smtClean="0"/>
              <a:t>Based on: Beck, Chen, Lin and Song (2012): Financial Innovation: The Bright and Dark Sides</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dirty="0" smtClean="0"/>
              <a:t>What is financial innovation? (1)</a:t>
            </a:r>
            <a:endParaRPr lang="nl-NL" dirty="0"/>
          </a:p>
        </p:txBody>
      </p:sp>
      <p:pic>
        <p:nvPicPr>
          <p:cNvPr id="4" name="Picture 5"/>
          <p:cNvPicPr>
            <a:picLocks noChangeAspect="1" noChangeArrowheads="1"/>
          </p:cNvPicPr>
          <p:nvPr/>
        </p:nvPicPr>
        <p:blipFill>
          <a:blip r:embed="rId2" cstate="print"/>
          <a:srcRect/>
          <a:stretch>
            <a:fillRect/>
          </a:stretch>
        </p:blipFill>
        <p:spPr bwMode="auto">
          <a:xfrm>
            <a:off x="6172200" y="3124200"/>
            <a:ext cx="2743200" cy="2753359"/>
          </a:xfrm>
          <a:prstGeom prst="rect">
            <a:avLst/>
          </a:prstGeom>
          <a:noFill/>
          <a:ln w="9525">
            <a:noFill/>
            <a:miter lim="800000"/>
            <a:headEnd/>
            <a:tailEnd/>
          </a:ln>
        </p:spPr>
      </p:pic>
      <p:pic>
        <p:nvPicPr>
          <p:cNvPr id="5" name="Picture 4"/>
          <p:cNvPicPr/>
          <p:nvPr/>
        </p:nvPicPr>
        <p:blipFill>
          <a:blip r:embed="rId3" cstate="print"/>
          <a:stretch>
            <a:fillRect/>
          </a:stretch>
        </p:blipFill>
        <p:spPr>
          <a:xfrm>
            <a:off x="228600" y="4343400"/>
            <a:ext cx="3329880" cy="2240632"/>
          </a:xfrm>
          <a:prstGeom prst="rect">
            <a:avLst/>
          </a:prstGeom>
          <a:ln w="3175">
            <a:noFill/>
          </a:ln>
        </p:spPr>
      </p:pic>
      <p:pic>
        <p:nvPicPr>
          <p:cNvPr id="6" name="Picture 5"/>
          <p:cNvPicPr/>
          <p:nvPr/>
        </p:nvPicPr>
        <p:blipFill rotWithShape="1">
          <a:blip r:embed="rId4" cstate="print"/>
          <a:srcRect b="11548"/>
          <a:stretch/>
        </p:blipFill>
        <p:spPr>
          <a:xfrm>
            <a:off x="2209800" y="1524000"/>
            <a:ext cx="3671300" cy="2362200"/>
          </a:xfrm>
          <a:prstGeom prst="rect">
            <a:avLst/>
          </a:prstGeom>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financial innovation? (2)</a:t>
            </a:r>
            <a:endParaRPr lang="nl-NL" dirty="0"/>
          </a:p>
        </p:txBody>
      </p:sp>
      <p:sp>
        <p:nvSpPr>
          <p:cNvPr id="3" name="Content Placeholder 2"/>
          <p:cNvSpPr>
            <a:spLocks noGrp="1"/>
          </p:cNvSpPr>
          <p:nvPr>
            <p:ph sz="quarter" idx="1"/>
          </p:nvPr>
        </p:nvSpPr>
        <p:spPr>
          <a:xfrm>
            <a:off x="914400" y="1447800"/>
            <a:ext cx="7772400" cy="5181600"/>
          </a:xfrm>
        </p:spPr>
        <p:txBody>
          <a:bodyPr>
            <a:normAutofit fontScale="85000" lnSpcReduction="20000"/>
          </a:bodyPr>
          <a:lstStyle/>
          <a:p>
            <a:r>
              <a:rPr lang="en-US" dirty="0" smtClean="0"/>
              <a:t>New process improve efficiency: </a:t>
            </a:r>
          </a:p>
          <a:p>
            <a:pPr lvl="1"/>
            <a:r>
              <a:rPr lang="en-US" dirty="0" smtClean="0"/>
              <a:t>Credit scoring has enabled more effective screening and therefore going down-market, but: </a:t>
            </a:r>
            <a:r>
              <a:rPr lang="en-US" dirty="0" smtClean="0">
                <a:solidFill>
                  <a:srgbClr val="FF0000"/>
                </a:solidFill>
              </a:rPr>
              <a:t>credit overexpansion</a:t>
            </a:r>
          </a:p>
          <a:p>
            <a:pPr lvl="1"/>
            <a:r>
              <a:rPr lang="en-US" dirty="0" smtClean="0"/>
              <a:t>New delivery channels: mobile banking, agency banking etc. </a:t>
            </a:r>
          </a:p>
          <a:p>
            <a:pPr lvl="1"/>
            <a:r>
              <a:rPr lang="en-US" dirty="0" smtClean="0"/>
              <a:t>High frequency trading: higher efficiency by arbitraging away price gaps, but: </a:t>
            </a:r>
            <a:r>
              <a:rPr lang="en-US" dirty="0" smtClean="0">
                <a:solidFill>
                  <a:srgbClr val="FF0000"/>
                </a:solidFill>
              </a:rPr>
              <a:t>higher volatility? More crashes?</a:t>
            </a:r>
          </a:p>
          <a:p>
            <a:r>
              <a:rPr lang="en-US" dirty="0" smtClean="0"/>
              <a:t>New products to meet demand:</a:t>
            </a:r>
          </a:p>
          <a:p>
            <a:pPr lvl="1"/>
            <a:r>
              <a:rPr lang="en-US" dirty="0" smtClean="0"/>
              <a:t>New securities: risk diversification vs. </a:t>
            </a:r>
            <a:r>
              <a:rPr lang="en-US" dirty="0" smtClean="0">
                <a:solidFill>
                  <a:srgbClr val="FF0000"/>
                </a:solidFill>
              </a:rPr>
              <a:t>regulatory arbitrage and </a:t>
            </a:r>
            <a:r>
              <a:rPr lang="en-US" dirty="0" err="1" smtClean="0">
                <a:solidFill>
                  <a:srgbClr val="FF0000"/>
                </a:solidFill>
              </a:rPr>
              <a:t>mis</a:t>
            </a:r>
            <a:r>
              <a:rPr lang="en-US" dirty="0" smtClean="0">
                <a:solidFill>
                  <a:srgbClr val="FF0000"/>
                </a:solidFill>
              </a:rPr>
              <a:t>-selling (Lehman Brother certificates, anyone?)</a:t>
            </a:r>
          </a:p>
          <a:p>
            <a:pPr lvl="1"/>
            <a:r>
              <a:rPr lang="en-US" dirty="0" smtClean="0"/>
              <a:t>Rainfall insurance in developing countries</a:t>
            </a:r>
          </a:p>
          <a:p>
            <a:r>
              <a:rPr lang="en-US" dirty="0" smtClean="0"/>
              <a:t>New financial institutions to support new investment needs and bring additional competition</a:t>
            </a:r>
          </a:p>
          <a:p>
            <a:pPr lvl="1"/>
            <a:r>
              <a:rPr lang="en-US" dirty="0" smtClean="0"/>
              <a:t>Investment banks to support railroad expansion</a:t>
            </a:r>
          </a:p>
          <a:p>
            <a:pPr lvl="1"/>
            <a:r>
              <a:rPr lang="en-US" dirty="0" smtClean="0"/>
              <a:t>Venture capital funds to support IT companies</a:t>
            </a:r>
          </a:p>
          <a:p>
            <a:pPr lvl="1"/>
            <a:r>
              <a:rPr lang="en-US" dirty="0" smtClean="0"/>
              <a:t>Mobile phone companies offering mobile payment services</a:t>
            </a:r>
          </a:p>
          <a:p>
            <a:pPr lvl="1"/>
            <a:r>
              <a:rPr lang="en-US" dirty="0" smtClean="0"/>
              <a:t>Internet banks have lower costs, but….  </a:t>
            </a:r>
            <a:r>
              <a:rPr lang="en-US" dirty="0" err="1" smtClean="0">
                <a:solidFill>
                  <a:srgbClr val="FF0000"/>
                </a:solidFill>
              </a:rPr>
              <a:t>Icesave</a:t>
            </a:r>
            <a:r>
              <a:rPr lang="en-US" dirty="0" smtClean="0">
                <a:solidFill>
                  <a:srgbClr val="FF0000"/>
                </a:solidFill>
              </a:rPr>
              <a:t> deposits, anyone? </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theory tell us?</a:t>
            </a:r>
            <a:endParaRPr lang="nl-NL" dirty="0"/>
          </a:p>
        </p:txBody>
      </p:sp>
      <p:sp>
        <p:nvSpPr>
          <p:cNvPr id="5" name="Content Placeholder 4"/>
          <p:cNvSpPr>
            <a:spLocks noGrp="1"/>
          </p:cNvSpPr>
          <p:nvPr>
            <p:ph sz="quarter" idx="1"/>
          </p:nvPr>
        </p:nvSpPr>
        <p:spPr/>
        <p:txBody>
          <a:bodyPr>
            <a:normAutofit fontScale="92500" lnSpcReduction="20000"/>
          </a:bodyPr>
          <a:lstStyle/>
          <a:p>
            <a:r>
              <a:rPr lang="en-US" dirty="0" smtClean="0"/>
              <a:t>Innovation-growth hypothesis – the bright side: </a:t>
            </a:r>
            <a:r>
              <a:rPr lang="en-US" dirty="0"/>
              <a:t>financial innovations reduce agency costs, facilitate risk sharing, complete the market, and ultimately improve </a:t>
            </a:r>
            <a:r>
              <a:rPr lang="en-US" dirty="0" err="1"/>
              <a:t>allocative</a:t>
            </a:r>
            <a:r>
              <a:rPr lang="en-US" dirty="0"/>
              <a:t> efficiency and economic growth</a:t>
            </a:r>
            <a:endParaRPr lang="en-US" dirty="0" smtClean="0"/>
          </a:p>
          <a:p>
            <a:r>
              <a:rPr lang="en-US" dirty="0" smtClean="0"/>
              <a:t>Innovation-fragility hypothesis – the dark side:</a:t>
            </a:r>
            <a:r>
              <a:rPr lang="en-US" dirty="0"/>
              <a:t> financial innovations as the root cause of the recent Global Financial </a:t>
            </a:r>
            <a:r>
              <a:rPr lang="en-US" dirty="0" smtClean="0"/>
              <a:t>Crisis</a:t>
            </a:r>
          </a:p>
          <a:p>
            <a:pPr lvl="1"/>
            <a:r>
              <a:rPr lang="en-US" dirty="0" smtClean="0"/>
              <a:t>credit </a:t>
            </a:r>
            <a:r>
              <a:rPr lang="en-US" dirty="0"/>
              <a:t>expansion that helped feed the boom and subsequent bust in housing </a:t>
            </a:r>
            <a:r>
              <a:rPr lang="en-US" dirty="0" smtClean="0"/>
              <a:t>prices</a:t>
            </a:r>
          </a:p>
          <a:p>
            <a:pPr lvl="1"/>
            <a:r>
              <a:rPr lang="en-US" dirty="0"/>
              <a:t>engineering securities perceived to be safe but exposed to neglected </a:t>
            </a:r>
            <a:r>
              <a:rPr lang="en-US" dirty="0" smtClean="0"/>
              <a:t>risks</a:t>
            </a:r>
          </a:p>
          <a:p>
            <a:pPr lvl="1"/>
            <a:r>
              <a:rPr lang="en-US" dirty="0"/>
              <a:t>helping banks and investment banks design structured products to exploit investors’ misunderstandings of financial </a:t>
            </a:r>
            <a:r>
              <a:rPr lang="en-US" dirty="0" smtClean="0"/>
              <a:t>markets</a:t>
            </a:r>
          </a:p>
          <a:p>
            <a:pPr lvl="1"/>
            <a:r>
              <a:rPr lang="en-US" dirty="0" smtClean="0"/>
              <a:t>regulatory arbitrage</a:t>
            </a:r>
          </a:p>
          <a:p>
            <a:r>
              <a:rPr lang="en-US" dirty="0" smtClean="0"/>
              <a:t>Not necessarily exclusive views</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29870"/>
            <a:ext cx="7920880" cy="646331"/>
          </a:xfrm>
        </p:spPr>
        <p:txBody>
          <a:bodyPr/>
          <a:lstStyle/>
          <a:p>
            <a:pPr algn="l">
              <a:defRPr/>
            </a:pPr>
            <a:r>
              <a:rPr lang="en-GB" sz="3200" dirty="0" smtClean="0"/>
              <a:t>                      </a:t>
            </a:r>
            <a:r>
              <a:rPr lang="en-GB" dirty="0" smtClean="0"/>
              <a:t> Welcome</a:t>
            </a:r>
            <a:endParaRPr lang="en-GB" dirty="0"/>
          </a:p>
        </p:txBody>
      </p:sp>
      <p:sp>
        <p:nvSpPr>
          <p:cNvPr id="44037" name="Content Placeholder 2"/>
          <p:cNvSpPr>
            <a:spLocks noGrp="1"/>
          </p:cNvSpPr>
          <p:nvPr>
            <p:ph idx="1"/>
          </p:nvPr>
        </p:nvSpPr>
        <p:spPr>
          <a:xfrm>
            <a:off x="395536" y="1124744"/>
            <a:ext cx="8352928" cy="5143500"/>
          </a:xfrm>
        </p:spPr>
        <p:txBody>
          <a:bodyPr/>
          <a:lstStyle/>
          <a:p>
            <a:pPr algn="ctr">
              <a:buFont typeface="Arial" charset="0"/>
              <a:buNone/>
            </a:pPr>
            <a:endParaRPr lang="en-GB" sz="2800" dirty="0" smtClean="0">
              <a:latin typeface="Arial" charset="0"/>
              <a:cs typeface="Arial" charset="0"/>
            </a:endParaRPr>
          </a:p>
          <a:p>
            <a:pPr algn="ctr">
              <a:buFont typeface="Arial" charset="0"/>
              <a:buNone/>
            </a:pPr>
            <a:endParaRPr lang="en-GB" sz="2800" b="1" dirty="0" smtClean="0">
              <a:latin typeface="Arial" charset="0"/>
              <a:cs typeface="Arial" charset="0"/>
            </a:endParaRPr>
          </a:p>
          <a:p>
            <a:pPr algn="ctr">
              <a:buNone/>
            </a:pPr>
            <a:r>
              <a:rPr lang="en-GB" sz="3600" b="1" dirty="0" smtClean="0">
                <a:latin typeface="Arial" charset="0"/>
                <a:cs typeface="Arial" charset="0"/>
              </a:rPr>
              <a:t>Matt Hale</a:t>
            </a:r>
          </a:p>
          <a:p>
            <a:pPr algn="ctr">
              <a:buNone/>
            </a:pPr>
            <a:endParaRPr lang="en-GB" sz="3600" b="1" dirty="0" smtClean="0">
              <a:latin typeface="Arial" charset="0"/>
              <a:cs typeface="Arial" charset="0"/>
            </a:endParaRPr>
          </a:p>
          <a:p>
            <a:pPr algn="ctr">
              <a:buFont typeface="Arial" charset="0"/>
              <a:buNone/>
            </a:pPr>
            <a:r>
              <a:rPr lang="en-GB" sz="3600" b="1" dirty="0" smtClean="0">
                <a:latin typeface="Arial" charset="0"/>
                <a:cs typeface="Arial" charset="0"/>
              </a:rPr>
              <a:t> Regional Environmental Executive, </a:t>
            </a:r>
          </a:p>
          <a:p>
            <a:pPr algn="ctr">
              <a:buFont typeface="Arial" charset="0"/>
              <a:buNone/>
            </a:pPr>
            <a:r>
              <a:rPr lang="en-GB" sz="3600" b="1" dirty="0" smtClean="0">
                <a:latin typeface="Arial" charset="0"/>
                <a:cs typeface="Arial" charset="0"/>
              </a:rPr>
              <a:t>Bank of America Merrill Lynch</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how do we measure it?</a:t>
            </a:r>
            <a:endParaRPr lang="nl-NL" dirty="0"/>
          </a:p>
        </p:txBody>
      </p:sp>
      <p:sp>
        <p:nvSpPr>
          <p:cNvPr id="3" name="Content Placeholder 2"/>
          <p:cNvSpPr>
            <a:spLocks noGrp="1"/>
          </p:cNvSpPr>
          <p:nvPr>
            <p:ph sz="quarter" idx="1"/>
          </p:nvPr>
        </p:nvSpPr>
        <p:spPr>
          <a:xfrm>
            <a:off x="914400" y="1447800"/>
            <a:ext cx="7772400" cy="5105400"/>
          </a:xfrm>
        </p:spPr>
        <p:txBody>
          <a:bodyPr>
            <a:normAutofit fontScale="92500" lnSpcReduction="20000"/>
          </a:bodyPr>
          <a:lstStyle/>
          <a:p>
            <a:r>
              <a:rPr lang="en-US" dirty="0" smtClean="0"/>
              <a:t>Most papers assess specific innovations (new securities, credit scoring etc.)</a:t>
            </a:r>
          </a:p>
          <a:p>
            <a:r>
              <a:rPr lang="en-US" dirty="0" smtClean="0"/>
              <a:t>What about general impact?</a:t>
            </a:r>
          </a:p>
          <a:p>
            <a:r>
              <a:rPr lang="en-US" dirty="0" smtClean="0"/>
              <a:t>Patent data not available, therefore look at input data</a:t>
            </a:r>
          </a:p>
          <a:p>
            <a:r>
              <a:rPr lang="en-US" dirty="0" smtClean="0"/>
              <a:t>OECD’s Analytical Business Enterprise Research and Development (ANBERD) database </a:t>
            </a:r>
          </a:p>
          <a:p>
            <a:r>
              <a:rPr lang="en-US" dirty="0" smtClean="0"/>
              <a:t>Enterprise and bank surveys via the OECD/</a:t>
            </a:r>
            <a:r>
              <a:rPr lang="en-US" dirty="0" err="1" smtClean="0"/>
              <a:t>Eurostat</a:t>
            </a:r>
            <a:r>
              <a:rPr lang="en-US" dirty="0" smtClean="0"/>
              <a:t> International Survey of Resources Devoted to R&amp;D</a:t>
            </a:r>
          </a:p>
          <a:p>
            <a:r>
              <a:rPr lang="en-US" b="1" dirty="0" smtClean="0"/>
              <a:t>“</a:t>
            </a:r>
            <a:r>
              <a:rPr lang="en-US" dirty="0" smtClean="0"/>
              <a:t>major changes aimed at enhancing your competitive position, your performance, your know-how or your capabilities for future enhancements. These can be new or significantly improved goods, services or processes for making or providing them. It includes spending on innovation activities, for example on machinery and equipment, R&amp;D, training, goods and service design or marketing.”</a:t>
            </a:r>
            <a:endParaRPr lang="nl-NL"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innovation</a:t>
            </a:r>
            <a:endParaRPr lang="nl-NL" dirty="0"/>
          </a:p>
        </p:txBody>
      </p:sp>
      <p:sp>
        <p:nvSpPr>
          <p:cNvPr id="3" name="Content Placeholder 2"/>
          <p:cNvSpPr>
            <a:spLocks noGrp="1"/>
          </p:cNvSpPr>
          <p:nvPr>
            <p:ph sz="quarter" idx="1"/>
          </p:nvPr>
        </p:nvSpPr>
        <p:spPr>
          <a:xfrm>
            <a:off x="914400" y="1447800"/>
            <a:ext cx="7772400" cy="5029200"/>
          </a:xfrm>
        </p:spPr>
        <p:txBody>
          <a:bodyPr>
            <a:normAutofit/>
          </a:bodyPr>
          <a:lstStyle/>
          <a:p>
            <a:r>
              <a:rPr lang="en-US" dirty="0" smtClean="0"/>
              <a:t>Data available (for large X-section) 1996 to 2006</a:t>
            </a:r>
          </a:p>
          <a:p>
            <a:r>
              <a:rPr lang="en-US" dirty="0" smtClean="0"/>
              <a:t>32 countries (o/w 26 OECD), almost all high-income</a:t>
            </a:r>
          </a:p>
          <a:p>
            <a:r>
              <a:rPr lang="en-US" dirty="0" smtClean="0"/>
              <a:t>2 indicators</a:t>
            </a:r>
          </a:p>
          <a:p>
            <a:pPr lvl="1"/>
            <a:r>
              <a:rPr lang="en-US" i="1" dirty="0"/>
              <a:t>Financial R&amp;D Intensity (Value Added</a:t>
            </a:r>
            <a:r>
              <a:rPr lang="en-US" i="1" dirty="0" smtClean="0"/>
              <a:t>)</a:t>
            </a:r>
          </a:p>
          <a:p>
            <a:pPr lvl="1"/>
            <a:r>
              <a:rPr lang="en-US" i="1" dirty="0" smtClean="0"/>
              <a:t>Financial </a:t>
            </a:r>
            <a:r>
              <a:rPr lang="en-US" i="1" dirty="0"/>
              <a:t>R&amp;D Intensity </a:t>
            </a:r>
            <a:r>
              <a:rPr lang="en-US" i="1" dirty="0" smtClean="0"/>
              <a:t>(Cost)</a:t>
            </a:r>
          </a:p>
          <a:p>
            <a:r>
              <a:rPr lang="en-US" dirty="0" smtClean="0"/>
              <a:t>Positive correlation with Private Credit to GDP</a:t>
            </a:r>
            <a:endParaRPr lang="nl-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innovation is relatively low</a:t>
            </a:r>
            <a:endParaRPr lang="nl-NL" dirty="0"/>
          </a:p>
        </p:txBody>
      </p:sp>
      <p:sp>
        <p:nvSpPr>
          <p:cNvPr id="4" name="Content Placeholder 3"/>
          <p:cNvSpPr>
            <a:spLocks noGrp="1"/>
          </p:cNvSpPr>
          <p:nvPr>
            <p:ph sz="quarter" idx="1"/>
          </p:nvPr>
        </p:nvSpPr>
        <p:spPr>
          <a:xfrm>
            <a:off x="914400" y="4724400"/>
            <a:ext cx="7772400" cy="1752600"/>
          </a:xfrm>
        </p:spPr>
        <p:txBody>
          <a:bodyPr/>
          <a:lstStyle/>
          <a:p>
            <a:pPr>
              <a:buNone/>
            </a:pPr>
            <a:r>
              <a:rPr lang="en-US" dirty="0" smtClean="0"/>
              <a:t>Compare to:</a:t>
            </a:r>
          </a:p>
          <a:p>
            <a:pPr>
              <a:buNone/>
            </a:pPr>
            <a:r>
              <a:rPr lang="en-US" dirty="0" smtClean="0"/>
              <a:t>Service R&amp;D Intensity (Value Added): 0.428</a:t>
            </a:r>
          </a:p>
          <a:p>
            <a:pPr>
              <a:buNone/>
            </a:pPr>
            <a:r>
              <a:rPr lang="en-US" dirty="0" smtClean="0"/>
              <a:t>Manufacturing R&amp;D Intensity (Value Added): 2.113</a:t>
            </a: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151762" y="1981200"/>
            <a:ext cx="8763638" cy="2228850"/>
          </a:xfrm>
          <a:prstGeom prst="rect">
            <a:avLst/>
          </a:prstGeom>
          <a:noFill/>
          <a:ln w="9525">
            <a:noFill/>
            <a:miter lim="800000"/>
            <a:headEnd/>
            <a:tailEnd/>
          </a:ln>
          <a:effectLst/>
        </p:spPr>
      </p:pic>
      <p:sp>
        <p:nvSpPr>
          <p:cNvPr id="6" name="Rectangle 5"/>
          <p:cNvSpPr/>
          <p:nvPr/>
        </p:nvSpPr>
        <p:spPr>
          <a:xfrm>
            <a:off x="2971800" y="2667000"/>
            <a:ext cx="762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innovation over time</a:t>
            </a:r>
            <a:endParaRPr lang="nl-NL" dirty="0"/>
          </a:p>
        </p:txBody>
      </p:sp>
      <p:pic>
        <p:nvPicPr>
          <p:cNvPr id="4" name="Picture 3"/>
          <p:cNvPicPr/>
          <p:nvPr/>
        </p:nvPicPr>
        <p:blipFill>
          <a:blip r:embed="rId2" cstate="print"/>
          <a:srcRect/>
          <a:stretch>
            <a:fillRect/>
          </a:stretch>
        </p:blipFill>
        <p:spPr bwMode="auto">
          <a:xfrm>
            <a:off x="609600" y="1254642"/>
            <a:ext cx="7083055" cy="5069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these data make sense? (1)</a:t>
            </a:r>
            <a:endParaRPr lang="nl-NL" dirty="0"/>
          </a:p>
        </p:txBody>
      </p:sp>
      <p:pic>
        <p:nvPicPr>
          <p:cNvPr id="4" name="Picture 3"/>
          <p:cNvPicPr/>
          <p:nvPr/>
        </p:nvPicPr>
        <p:blipFill>
          <a:blip r:embed="rId2" cstate="print"/>
          <a:srcRect/>
          <a:stretch>
            <a:fillRect/>
          </a:stretch>
        </p:blipFill>
        <p:spPr bwMode="auto">
          <a:xfrm>
            <a:off x="1143000" y="1557337"/>
            <a:ext cx="7162799"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these data make sense? (2)</a:t>
            </a:r>
            <a:endParaRPr lang="nl-NL" dirty="0"/>
          </a:p>
        </p:txBody>
      </p:sp>
      <p:pic>
        <p:nvPicPr>
          <p:cNvPr id="4" name="Picture 3"/>
          <p:cNvPicPr/>
          <p:nvPr/>
        </p:nvPicPr>
        <p:blipFill>
          <a:blip r:embed="rId2" cstate="print"/>
          <a:srcRect/>
          <a:stretch>
            <a:fillRect/>
          </a:stretch>
        </p:blipFill>
        <p:spPr bwMode="auto">
          <a:xfrm>
            <a:off x="838200" y="1555750"/>
            <a:ext cx="7162800" cy="492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 these data make sense? (3)</a:t>
            </a:r>
            <a:endParaRPr lang="nl-NL" dirty="0"/>
          </a:p>
        </p:txBody>
      </p:sp>
      <p:pic>
        <p:nvPicPr>
          <p:cNvPr id="6" name="Picture 5"/>
          <p:cNvPicPr/>
          <p:nvPr/>
        </p:nvPicPr>
        <p:blipFill>
          <a:blip r:embed="rId2" cstate="print"/>
          <a:srcRect/>
          <a:stretch>
            <a:fillRect/>
          </a:stretch>
        </p:blipFill>
        <p:spPr bwMode="auto">
          <a:xfrm>
            <a:off x="762000" y="1600200"/>
            <a:ext cx="7086599"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“effects” of financial innovation</a:t>
            </a:r>
            <a:endParaRPr lang="nl-NL" dirty="0"/>
          </a:p>
        </p:txBody>
      </p:sp>
      <p:sp>
        <p:nvSpPr>
          <p:cNvPr id="3" name="Content Placeholder 2"/>
          <p:cNvSpPr>
            <a:spLocks noGrp="1"/>
          </p:cNvSpPr>
          <p:nvPr>
            <p:ph sz="quarter" idx="1"/>
          </p:nvPr>
        </p:nvSpPr>
        <p:spPr/>
        <p:txBody>
          <a:bodyPr/>
          <a:lstStyle/>
          <a:p>
            <a:r>
              <a:rPr lang="en-US" dirty="0" smtClean="0"/>
              <a:t>GDP per capita growth and growth opportunities</a:t>
            </a:r>
          </a:p>
          <a:p>
            <a:r>
              <a:rPr lang="en-US" dirty="0" smtClean="0"/>
              <a:t>Growth and growth volatility of industries with different needs of external finance or R&amp;D intensity</a:t>
            </a:r>
          </a:p>
          <a:p>
            <a:r>
              <a:rPr lang="en-US" dirty="0" smtClean="0"/>
              <a:t>Bank fragility</a:t>
            </a:r>
          </a:p>
          <a:p>
            <a:r>
              <a:rPr lang="en-US" dirty="0" smtClean="0"/>
              <a:t>Bank profitability during current crisis</a:t>
            </a:r>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The “effects” of financial innovation</a:t>
            </a:r>
            <a:endParaRPr lang="nl-NL" dirty="0"/>
          </a:p>
        </p:txBody>
      </p:sp>
      <p:sp>
        <p:nvSpPr>
          <p:cNvPr id="3" name="Content Placeholder 2"/>
          <p:cNvSpPr>
            <a:spLocks noGrp="1"/>
          </p:cNvSpPr>
          <p:nvPr>
            <p:ph sz="quarter" idx="1"/>
          </p:nvPr>
        </p:nvSpPr>
        <p:spPr>
          <a:xfrm>
            <a:off x="914400" y="914400"/>
            <a:ext cx="7772400" cy="5943600"/>
          </a:xfrm>
        </p:spPr>
        <p:txBody>
          <a:bodyPr>
            <a:normAutofit fontScale="92500" lnSpcReduction="10000"/>
          </a:bodyPr>
          <a:lstStyle/>
          <a:p>
            <a:r>
              <a:rPr lang="en-US" dirty="0" smtClean="0"/>
              <a:t>GDP per capita growth and growth opportunities</a:t>
            </a:r>
          </a:p>
          <a:p>
            <a:pPr lvl="1"/>
            <a:r>
              <a:rPr lang="en-US" dirty="0" smtClean="0"/>
              <a:t>Countries with higher levels of financial innovation convert </a:t>
            </a:r>
            <a:r>
              <a:rPr lang="en-US" dirty="0" smtClean="0">
                <a:solidFill>
                  <a:srgbClr val="92D050"/>
                </a:solidFill>
              </a:rPr>
              <a:t>growth opportunities </a:t>
            </a:r>
            <a:r>
              <a:rPr lang="en-US" dirty="0" smtClean="0"/>
              <a:t>more strongly into GDP per capita growth</a:t>
            </a:r>
          </a:p>
          <a:p>
            <a:r>
              <a:rPr lang="en-US" dirty="0" smtClean="0"/>
              <a:t>Growth and growth volatility of industries with different needs of external finance or R&amp;D intensity</a:t>
            </a:r>
          </a:p>
          <a:p>
            <a:pPr lvl="1"/>
            <a:r>
              <a:rPr lang="en-US" dirty="0" smtClean="0"/>
              <a:t>Industries more reliant on external finance and R&amp;D </a:t>
            </a:r>
            <a:r>
              <a:rPr lang="en-US" dirty="0" smtClean="0">
                <a:solidFill>
                  <a:srgbClr val="92D050"/>
                </a:solidFill>
              </a:rPr>
              <a:t>grow faster</a:t>
            </a:r>
            <a:r>
              <a:rPr lang="en-US" dirty="0" smtClean="0"/>
              <a:t>, but also </a:t>
            </a:r>
            <a:r>
              <a:rPr lang="en-US" dirty="0" smtClean="0">
                <a:solidFill>
                  <a:srgbClr val="FF0000"/>
                </a:solidFill>
              </a:rPr>
              <a:t>more volatile </a:t>
            </a:r>
            <a:r>
              <a:rPr lang="en-US" dirty="0" smtClean="0"/>
              <a:t>in countries with higher levels of financial innovation</a:t>
            </a:r>
          </a:p>
          <a:p>
            <a:r>
              <a:rPr lang="en-US" dirty="0" smtClean="0"/>
              <a:t>Bank fragility</a:t>
            </a:r>
          </a:p>
          <a:p>
            <a:pPr lvl="1"/>
            <a:r>
              <a:rPr lang="en-US" dirty="0" smtClean="0"/>
              <a:t>In countries with higher levels of financial innovation, </a:t>
            </a:r>
            <a:r>
              <a:rPr lang="en-US" dirty="0" smtClean="0">
                <a:solidFill>
                  <a:srgbClr val="FF0000"/>
                </a:solidFill>
              </a:rPr>
              <a:t>banks are more fragile</a:t>
            </a:r>
            <a:r>
              <a:rPr lang="en-US" dirty="0" smtClean="0"/>
              <a:t>, especially smaller banks, less traditional banks and faster growing banks</a:t>
            </a:r>
          </a:p>
          <a:p>
            <a:pPr lvl="1"/>
            <a:r>
              <a:rPr lang="en-US" dirty="0" smtClean="0"/>
              <a:t>This effect comes through higher volatility</a:t>
            </a:r>
          </a:p>
          <a:p>
            <a:r>
              <a:rPr lang="en-US" dirty="0" smtClean="0"/>
              <a:t>Bank profitability during current crisis</a:t>
            </a:r>
          </a:p>
          <a:p>
            <a:pPr lvl="1"/>
            <a:r>
              <a:rPr lang="en-US" dirty="0" smtClean="0"/>
              <a:t>Banks in countries with higher levels of financial innovation suffered </a:t>
            </a:r>
            <a:r>
              <a:rPr lang="en-US" dirty="0" smtClean="0">
                <a:solidFill>
                  <a:srgbClr val="FF0000"/>
                </a:solidFill>
              </a:rPr>
              <a:t>higher profit reductions during recent crisis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nl-NL" dirty="0"/>
          </a:p>
        </p:txBody>
      </p:sp>
      <p:sp>
        <p:nvSpPr>
          <p:cNvPr id="3" name="Content Placeholder 2"/>
          <p:cNvSpPr>
            <a:spLocks noGrp="1"/>
          </p:cNvSpPr>
          <p:nvPr>
            <p:ph sz="quarter" idx="1"/>
          </p:nvPr>
        </p:nvSpPr>
        <p:spPr/>
        <p:txBody>
          <a:bodyPr/>
          <a:lstStyle/>
          <a:p>
            <a:r>
              <a:rPr lang="en-US" dirty="0" smtClean="0"/>
              <a:t>Financial innovation is an important part of the finance-growth relationship</a:t>
            </a:r>
          </a:p>
          <a:p>
            <a:r>
              <a:rPr lang="en-US" dirty="0" smtClean="0"/>
              <a:t>But it also increases risks and fragility in the financial system</a:t>
            </a:r>
          </a:p>
          <a:p>
            <a:r>
              <a:rPr lang="en-US" dirty="0" smtClean="0"/>
              <a:t>Needed: adjustment of regulatory framework</a:t>
            </a:r>
          </a:p>
          <a:p>
            <a:pPr lvl="1"/>
            <a:r>
              <a:rPr lang="en-US" dirty="0" smtClean="0"/>
              <a:t>Should certain forms of financial innovation take place outside deposit-taking banks?</a:t>
            </a:r>
          </a:p>
          <a:p>
            <a:pPr lvl="1"/>
            <a:r>
              <a:rPr lang="en-US" dirty="0" smtClean="0"/>
              <a:t>Higher capital charges for certain new products? </a:t>
            </a:r>
          </a:p>
          <a:p>
            <a:pPr lvl="1"/>
            <a:r>
              <a:rPr lang="en-US" dirty="0" smtClean="0"/>
              <a:t>Constant supervisory upgrading necessary</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2389"/>
            <a:ext cx="7920880" cy="646331"/>
          </a:xfrm>
        </p:spPr>
        <p:txBody>
          <a:bodyPr/>
          <a:lstStyle/>
          <a:p>
            <a:pPr algn="l">
              <a:defRPr/>
            </a:pPr>
            <a:r>
              <a:rPr lang="en-GB" dirty="0" smtClean="0"/>
              <a:t>                  Introduction </a:t>
            </a:r>
            <a:endParaRPr lang="en-GB" dirty="0"/>
          </a:p>
        </p:txBody>
      </p:sp>
      <p:sp>
        <p:nvSpPr>
          <p:cNvPr id="45061" name="Content Placeholder 2"/>
          <p:cNvSpPr>
            <a:spLocks noGrp="1"/>
          </p:cNvSpPr>
          <p:nvPr>
            <p:ph idx="1"/>
          </p:nvPr>
        </p:nvSpPr>
        <p:spPr>
          <a:xfrm>
            <a:off x="323528" y="1214438"/>
            <a:ext cx="8569647" cy="5143500"/>
          </a:xfrm>
        </p:spPr>
        <p:txBody>
          <a:bodyPr/>
          <a:lstStyle/>
          <a:p>
            <a:pPr algn="ctr">
              <a:buFont typeface="Arial" charset="0"/>
              <a:buNone/>
            </a:pPr>
            <a:endParaRPr lang="en-GB" dirty="0" smtClean="0">
              <a:latin typeface="Arial" charset="0"/>
              <a:cs typeface="Arial" charset="0"/>
            </a:endParaRPr>
          </a:p>
          <a:p>
            <a:pPr algn="ctr">
              <a:buFont typeface="Arial" charset="0"/>
              <a:buNone/>
            </a:pPr>
            <a:endParaRPr lang="en-GB" dirty="0" smtClean="0">
              <a:latin typeface="Arial" charset="0"/>
              <a:cs typeface="Arial" charset="0"/>
            </a:endParaRPr>
          </a:p>
          <a:p>
            <a:pPr algn="ctr">
              <a:buFont typeface="Arial" charset="0"/>
              <a:buNone/>
            </a:pPr>
            <a:r>
              <a:rPr lang="en-GB" sz="3600" b="1" dirty="0" smtClean="0">
                <a:latin typeface="Arial" charset="0"/>
                <a:cs typeface="Arial" charset="0"/>
              </a:rPr>
              <a:t>Professor Michael Mainelli</a:t>
            </a:r>
          </a:p>
          <a:p>
            <a:pPr algn="ctr">
              <a:buFont typeface="Arial" charset="0"/>
              <a:buNone/>
            </a:pPr>
            <a:r>
              <a:rPr lang="en-GB" sz="3600" b="1" dirty="0" smtClean="0">
                <a:latin typeface="Arial" charset="0"/>
                <a:cs typeface="Arial" charset="0"/>
              </a:rPr>
              <a:t> </a:t>
            </a:r>
          </a:p>
          <a:p>
            <a:pPr algn="ctr">
              <a:buFont typeface="Arial" charset="0"/>
              <a:buNone/>
            </a:pPr>
            <a:r>
              <a:rPr lang="en-GB" sz="3600" b="1" dirty="0" smtClean="0">
                <a:latin typeface="Arial" charset="0"/>
                <a:cs typeface="Arial" charset="0"/>
              </a:rPr>
              <a:t>Chairman, Z/Yen Group</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697162"/>
          </a:xfrm>
        </p:spPr>
        <p:txBody>
          <a:bodyPr>
            <a:normAutofit/>
          </a:bodyPr>
          <a:lstStyle/>
          <a:p>
            <a:r>
              <a:rPr lang="en-US" dirty="0" smtClean="0"/>
              <a:t>Financial innovation, financial development and growth – </a:t>
            </a:r>
            <a:br>
              <a:rPr lang="en-US" dirty="0" smtClean="0"/>
            </a:br>
            <a:r>
              <a:rPr lang="en-US" dirty="0" smtClean="0"/>
              <a:t>some broader considerations</a:t>
            </a:r>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096962"/>
          </a:xfrm>
        </p:spPr>
        <p:txBody>
          <a:bodyPr>
            <a:normAutofit/>
          </a:bodyPr>
          <a:lstStyle/>
          <a:p>
            <a:r>
              <a:rPr lang="en-US" dirty="0" smtClean="0"/>
              <a:t>Finance is pro-growth</a:t>
            </a:r>
            <a:endParaRPr lang="nl-NL" dirty="0"/>
          </a:p>
        </p:txBody>
      </p:sp>
      <p:pic>
        <p:nvPicPr>
          <p:cNvPr id="1026" name="Picture 2"/>
          <p:cNvPicPr>
            <a:picLocks noChangeAspect="1" noChangeArrowheads="1"/>
          </p:cNvPicPr>
          <p:nvPr/>
        </p:nvPicPr>
        <p:blipFill>
          <a:blip r:embed="rId2" cstate="print"/>
          <a:srcRect/>
          <a:stretch>
            <a:fillRect/>
          </a:stretch>
        </p:blipFill>
        <p:spPr bwMode="auto">
          <a:xfrm>
            <a:off x="467544" y="1268760"/>
            <a:ext cx="8248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8075240" cy="1143000"/>
          </a:xfrm>
        </p:spPr>
        <p:txBody>
          <a:bodyPr/>
          <a:lstStyle/>
          <a:p>
            <a:r>
              <a:rPr lang="en-US" dirty="0" smtClean="0"/>
              <a:t>…but also fragile</a:t>
            </a:r>
            <a:endParaRPr lang="nl-NL" b="1" dirty="0">
              <a:solidFill>
                <a:schemeClr val="tx2"/>
              </a:solidFill>
            </a:endParaRPr>
          </a:p>
        </p:txBody>
      </p:sp>
      <p:pic>
        <p:nvPicPr>
          <p:cNvPr id="1026" name="Picture 2"/>
          <p:cNvPicPr>
            <a:picLocks noChangeAspect="1" noChangeArrowheads="1"/>
          </p:cNvPicPr>
          <p:nvPr/>
        </p:nvPicPr>
        <p:blipFill>
          <a:blip r:embed="rId2" cstate="print"/>
          <a:srcRect/>
          <a:stretch>
            <a:fillRect/>
          </a:stretch>
        </p:blipFill>
        <p:spPr bwMode="auto">
          <a:xfrm>
            <a:off x="683568" y="1340768"/>
            <a:ext cx="8030956" cy="4433887"/>
          </a:xfrm>
          <a:prstGeom prst="rect">
            <a:avLst/>
          </a:prstGeom>
          <a:noFill/>
          <a:ln w="9525">
            <a:noFill/>
            <a:miter lim="800000"/>
            <a:headEnd/>
            <a:tailEnd/>
          </a:ln>
        </p:spPr>
      </p:pic>
      <p:sp>
        <p:nvSpPr>
          <p:cNvPr id="4" name="Rectangle 3"/>
          <p:cNvSpPr/>
          <p:nvPr/>
        </p:nvSpPr>
        <p:spPr>
          <a:xfrm>
            <a:off x="899592" y="5949280"/>
            <a:ext cx="544177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fontAlgn="auto">
              <a:spcBef>
                <a:spcPts val="0"/>
              </a:spcBef>
              <a:spcAft>
                <a:spcPts val="0"/>
              </a:spcAft>
            </a:pPr>
            <a:r>
              <a:rPr lang="en-US" dirty="0" smtClean="0">
                <a:solidFill>
                  <a:prstClr val="black"/>
                </a:solidFill>
              </a:rPr>
              <a:t>Output losses relative to potential output; </a:t>
            </a:r>
          </a:p>
          <a:p>
            <a:pPr indent="-457200" fontAlgn="auto">
              <a:spcBef>
                <a:spcPts val="0"/>
              </a:spcBef>
              <a:spcAft>
                <a:spcPts val="0"/>
              </a:spcAft>
            </a:pPr>
            <a:r>
              <a:rPr lang="en-US" dirty="0" smtClean="0">
                <a:solidFill>
                  <a:prstClr val="black"/>
                </a:solidFill>
              </a:rPr>
              <a:t>Source: Laeven and Valencia (2010)</a:t>
            </a:r>
            <a:endParaRPr lang="nl-NL" dirty="0">
              <a:solidFill>
                <a:prstClr val="black"/>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defRPr/>
            </a:pPr>
            <a:r>
              <a:rPr lang="en-US" dirty="0" smtClean="0"/>
              <a:t>Too much finance?</a:t>
            </a:r>
            <a:endParaRPr lang="nl-NL" dirty="0"/>
          </a:p>
        </p:txBody>
      </p:sp>
      <p:pic>
        <p:nvPicPr>
          <p:cNvPr id="12291" name="Picture 2"/>
          <p:cNvPicPr>
            <a:picLocks noChangeAspect="1" noChangeArrowheads="1"/>
          </p:cNvPicPr>
          <p:nvPr/>
        </p:nvPicPr>
        <p:blipFill>
          <a:blip r:embed="rId2" cstate="print"/>
          <a:srcRect/>
          <a:stretch>
            <a:fillRect/>
          </a:stretch>
        </p:blipFill>
        <p:spPr bwMode="auto">
          <a:xfrm>
            <a:off x="0" y="914400"/>
            <a:ext cx="4800600" cy="4298356"/>
          </a:xfrm>
          <a:prstGeom prst="rect">
            <a:avLst/>
          </a:prstGeom>
          <a:noFill/>
          <a:ln w="9525">
            <a:noFill/>
            <a:miter lim="800000"/>
            <a:headEnd/>
            <a:tailEnd/>
          </a:ln>
        </p:spPr>
      </p:pic>
      <p:sp>
        <p:nvSpPr>
          <p:cNvPr id="4" name="Rectangle 3"/>
          <p:cNvSpPr/>
          <p:nvPr/>
        </p:nvSpPr>
        <p:spPr>
          <a:xfrm>
            <a:off x="838200" y="5410200"/>
            <a:ext cx="3429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black"/>
                </a:solidFill>
              </a:rPr>
              <a:t>Arcand, </a:t>
            </a:r>
            <a:r>
              <a:rPr lang="en-US" sz="1600" dirty="0" err="1">
                <a:solidFill>
                  <a:prstClr val="black"/>
                </a:solidFill>
              </a:rPr>
              <a:t>Berkes</a:t>
            </a:r>
            <a:r>
              <a:rPr lang="en-US" sz="1600" dirty="0">
                <a:solidFill>
                  <a:prstClr val="black"/>
                </a:solidFill>
              </a:rPr>
              <a:t> and </a:t>
            </a:r>
            <a:r>
              <a:rPr lang="en-US" sz="1600" dirty="0" err="1" smtClean="0">
                <a:solidFill>
                  <a:prstClr val="black"/>
                </a:solidFill>
              </a:rPr>
              <a:t>Panizza</a:t>
            </a:r>
            <a:r>
              <a:rPr lang="en-US" sz="1600" dirty="0" smtClean="0">
                <a:solidFill>
                  <a:prstClr val="black"/>
                </a:solidFill>
              </a:rPr>
              <a:t>, 2012</a:t>
            </a:r>
            <a:endParaRPr lang="nl-NL" sz="1600" dirty="0">
              <a:solidFill>
                <a:prstClr val="black"/>
              </a:solidFill>
            </a:endParaRPr>
          </a:p>
        </p:txBody>
      </p:sp>
      <p:pic>
        <p:nvPicPr>
          <p:cNvPr id="5" name="Picture 2"/>
          <p:cNvPicPr>
            <a:picLocks noChangeAspect="1" noChangeArrowheads="1"/>
          </p:cNvPicPr>
          <p:nvPr/>
        </p:nvPicPr>
        <p:blipFill>
          <a:blip r:embed="rId3" cstate="print"/>
          <a:srcRect/>
          <a:stretch>
            <a:fillRect/>
          </a:stretch>
        </p:blipFill>
        <p:spPr bwMode="auto">
          <a:xfrm>
            <a:off x="4427984" y="2276872"/>
            <a:ext cx="4572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went wrong in the </a:t>
            </a:r>
            <a:br>
              <a:rPr lang="en-US" dirty="0" smtClean="0"/>
            </a:br>
            <a:r>
              <a:rPr lang="en-US" dirty="0" smtClean="0"/>
              <a:t>developed world?</a:t>
            </a:r>
            <a:endParaRPr lang="nl-NL" dirty="0"/>
          </a:p>
        </p:txBody>
      </p:sp>
      <p:sp>
        <p:nvSpPr>
          <p:cNvPr id="3" name="Content Placeholder 2"/>
          <p:cNvSpPr>
            <a:spLocks noGrp="1"/>
          </p:cNvSpPr>
          <p:nvPr>
            <p:ph sz="quarter" idx="1"/>
          </p:nvPr>
        </p:nvSpPr>
        <p:spPr/>
        <p:txBody>
          <a:bodyPr>
            <a:normAutofit/>
          </a:bodyPr>
          <a:lstStyle/>
          <a:p>
            <a:r>
              <a:rPr lang="en-US" dirty="0" smtClean="0"/>
              <a:t>Finance helps only to get to the technology frontier, but not beyond (</a:t>
            </a:r>
            <a:r>
              <a:rPr lang="en-US" dirty="0" err="1" smtClean="0"/>
              <a:t>Aghion</a:t>
            </a:r>
            <a:r>
              <a:rPr lang="en-US" dirty="0" smtClean="0"/>
              <a:t> et al., 2005)</a:t>
            </a:r>
          </a:p>
          <a:p>
            <a:r>
              <a:rPr lang="en-US" dirty="0" smtClean="0"/>
              <a:t>Financial institutions have moved beyond financial intermediation to other activities (</a:t>
            </a:r>
            <a:r>
              <a:rPr lang="en-US" dirty="0" err="1" smtClean="0"/>
              <a:t>Demirguc-Kunt</a:t>
            </a:r>
            <a:r>
              <a:rPr lang="en-US" dirty="0" smtClean="0"/>
              <a:t> and Huizinga, 2010)</a:t>
            </a:r>
          </a:p>
          <a:p>
            <a:r>
              <a:rPr lang="en-US" dirty="0" smtClean="0"/>
              <a:t>Most of financial deepening in high-income countries has gone to households, not enterprises (Beck et al., 2012)</a:t>
            </a:r>
          </a:p>
          <a:p>
            <a:r>
              <a:rPr lang="en-US" dirty="0" smtClean="0"/>
              <a:t>Financial system has grown too big at expense of real economy (Bolton et al., 2011; </a:t>
            </a:r>
            <a:r>
              <a:rPr lang="en-US" dirty="0" err="1" smtClean="0"/>
              <a:t>Philippon</a:t>
            </a:r>
            <a:r>
              <a:rPr lang="en-US" dirty="0" smtClean="0"/>
              <a:t>, 2010)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kind of financial sector – financial intermediation vs. financial center view</a:t>
            </a:r>
            <a:endParaRPr lang="nl-NL" sz="2800" dirty="0"/>
          </a:p>
        </p:txBody>
      </p:sp>
      <p:sp>
        <p:nvSpPr>
          <p:cNvPr id="3" name="Content Placeholder 2"/>
          <p:cNvSpPr>
            <a:spLocks noGrp="1"/>
          </p:cNvSpPr>
          <p:nvPr>
            <p:ph sz="quarter" idx="1"/>
          </p:nvPr>
        </p:nvSpPr>
        <p:spPr/>
        <p:txBody>
          <a:bodyPr/>
          <a:lstStyle/>
          <a:p>
            <a:r>
              <a:rPr lang="en-US" dirty="0" smtClean="0"/>
              <a:t>Financial intermediation or facilitator view</a:t>
            </a:r>
          </a:p>
          <a:p>
            <a:pPr lvl="1"/>
            <a:r>
              <a:rPr lang="en-US" dirty="0" smtClean="0"/>
              <a:t>Finance as “meta-sector” supporting rest of economy</a:t>
            </a:r>
          </a:p>
          <a:p>
            <a:r>
              <a:rPr lang="en-US" dirty="0" smtClean="0"/>
              <a:t>Financial center view</a:t>
            </a:r>
          </a:p>
          <a:p>
            <a:pPr lvl="1"/>
            <a:r>
              <a:rPr lang="en-US" dirty="0" smtClean="0"/>
              <a:t>One of many sectors</a:t>
            </a:r>
          </a:p>
          <a:p>
            <a:pPr lvl="1"/>
            <a:r>
              <a:rPr lang="en-US" dirty="0" smtClean="0"/>
              <a:t>Nationally centered financial center stronghold based on relative comparative advantages such as skill base, </a:t>
            </a:r>
            <a:r>
              <a:rPr lang="en-US" b="1" u="sng" dirty="0" smtClean="0"/>
              <a:t>favorable regulatory policies, subsidies</a:t>
            </a:r>
            <a:r>
              <a:rPr lang="en-US" dirty="0" smtClean="0"/>
              <a:t>, etc.</a:t>
            </a:r>
            <a:endParaRPr lang="nl-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kind of financial sector – financial intermediation vs. financial center view</a:t>
            </a:r>
            <a:endParaRPr lang="nl-NL" sz="3200" dirty="0"/>
          </a:p>
        </p:txBody>
      </p:sp>
      <p:sp>
        <p:nvSpPr>
          <p:cNvPr id="3" name="Content Placeholder 2"/>
          <p:cNvSpPr>
            <a:spLocks noGrp="1"/>
          </p:cNvSpPr>
          <p:nvPr>
            <p:ph sz="quarter" idx="1"/>
          </p:nvPr>
        </p:nvSpPr>
        <p:spPr>
          <a:xfrm>
            <a:off x="914400" y="1447800"/>
            <a:ext cx="7772400" cy="5410200"/>
          </a:xfrm>
        </p:spPr>
        <p:txBody>
          <a:bodyPr>
            <a:normAutofit/>
          </a:bodyPr>
          <a:lstStyle/>
          <a:p>
            <a:r>
              <a:rPr lang="en-US" sz="2000" dirty="0" smtClean="0"/>
              <a:t>Private Credit to GDP vs. Value added of financial sector in GDP</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Long-term: intermediation matters, not sector size</a:t>
            </a:r>
          </a:p>
          <a:p>
            <a:pPr lvl="1"/>
            <a:r>
              <a:rPr lang="en-US" sz="2000" dirty="0" smtClean="0"/>
              <a:t>Higher growth and lower volatility</a:t>
            </a:r>
          </a:p>
          <a:p>
            <a:r>
              <a:rPr lang="en-US" sz="2000" dirty="0" smtClean="0"/>
              <a:t>Short-term: size is associated with higher volatility in high income countries, intermediation with higher growth in low-income countries</a:t>
            </a:r>
          </a:p>
          <a:p>
            <a:r>
              <a:rPr lang="en-US" sz="2000" dirty="0" smtClean="0"/>
              <a:t>Kneer (2012): evidence for brain drain from skill-intensive industries to financial sector</a:t>
            </a:r>
          </a:p>
          <a:p>
            <a:endParaRPr lang="nl-NL" sz="2000" dirty="0"/>
          </a:p>
        </p:txBody>
      </p:sp>
      <p:pic>
        <p:nvPicPr>
          <p:cNvPr id="4" name="Picture 3"/>
          <p:cNvPicPr/>
          <p:nvPr/>
        </p:nvPicPr>
        <p:blipFill>
          <a:blip r:embed="rId2" cstate="print"/>
          <a:srcRect/>
          <a:stretch>
            <a:fillRect/>
          </a:stretch>
        </p:blipFill>
        <p:spPr bwMode="auto">
          <a:xfrm>
            <a:off x="3657600" y="1905000"/>
            <a:ext cx="4025049" cy="2425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a:bodyPr>
          <a:lstStyle/>
          <a:p>
            <a:r>
              <a:rPr lang="en-US" sz="3200" dirty="0" smtClean="0"/>
              <a:t>Implications for regulatory reform debate</a:t>
            </a:r>
            <a:endParaRPr lang="nl-NL" sz="3200" dirty="0"/>
          </a:p>
        </p:txBody>
      </p:sp>
      <p:sp>
        <p:nvSpPr>
          <p:cNvPr id="3" name="Content Placeholder 2"/>
          <p:cNvSpPr>
            <a:spLocks noGrp="1"/>
          </p:cNvSpPr>
          <p:nvPr>
            <p:ph sz="quarter" idx="1"/>
          </p:nvPr>
        </p:nvSpPr>
        <p:spPr/>
        <p:txBody>
          <a:bodyPr/>
          <a:lstStyle/>
          <a:p>
            <a:r>
              <a:rPr lang="en-US" dirty="0" smtClean="0"/>
              <a:t>Back to basics!</a:t>
            </a:r>
          </a:p>
          <a:p>
            <a:r>
              <a:rPr lang="en-US" dirty="0" smtClean="0"/>
              <a:t>Focus on intermediation</a:t>
            </a:r>
          </a:p>
          <a:p>
            <a:r>
              <a:rPr lang="en-US" dirty="0" smtClean="0"/>
              <a:t>It’s about services, not specific institutions</a:t>
            </a:r>
          </a:p>
          <a:p>
            <a:r>
              <a:rPr lang="en-US" dirty="0" smtClean="0"/>
              <a:t>Over-reaching of financial sector due to financial safety net subsidy</a:t>
            </a:r>
          </a:p>
          <a:p>
            <a:pPr lvl="1"/>
            <a:r>
              <a:rPr lang="en-US" dirty="0" smtClean="0"/>
              <a:t>Financial safety net reform</a:t>
            </a:r>
          </a:p>
          <a:p>
            <a:pPr lvl="1"/>
            <a:r>
              <a:rPr lang="en-US" dirty="0" smtClean="0"/>
              <a:t>Start with resolution </a:t>
            </a:r>
          </a:p>
          <a:p>
            <a:r>
              <a:rPr lang="en-US" dirty="0" smtClean="0"/>
              <a:t>Financial innovation: yes, but within an appropriate regulatory framework</a:t>
            </a:r>
            <a:endParaRPr lang="nl-N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5000" dirty="0" smtClean="0"/>
              <a:t>Thank you</a:t>
            </a:r>
            <a:endParaRPr lang="nl-NL" sz="5000" dirty="0"/>
          </a:p>
        </p:txBody>
      </p:sp>
      <p:sp>
        <p:nvSpPr>
          <p:cNvPr id="3" name="Content Placeholder 2"/>
          <p:cNvSpPr>
            <a:spLocks noGrp="1"/>
          </p:cNvSpPr>
          <p:nvPr>
            <p:ph sz="quarter" idx="1"/>
          </p:nvPr>
        </p:nvSpPr>
        <p:spPr/>
        <p:txBody>
          <a:bodyPr/>
          <a:lstStyle/>
          <a:p>
            <a:pPr>
              <a:buNone/>
            </a:pPr>
            <a:r>
              <a:rPr lang="en-US" dirty="0" smtClean="0"/>
              <a:t>Comments and suggestions?</a:t>
            </a:r>
          </a:p>
          <a:p>
            <a:pPr>
              <a:buNone/>
            </a:pPr>
            <a:endParaRPr lang="en-US" dirty="0" smtClean="0"/>
          </a:p>
          <a:p>
            <a:pPr>
              <a:buNone/>
            </a:pPr>
            <a:r>
              <a:rPr lang="en-US" dirty="0" smtClean="0">
                <a:solidFill>
                  <a:schemeClr val="tx2"/>
                </a:solidFill>
                <a:hlinkClick r:id="rId2"/>
              </a:rPr>
              <a:t>T.Beck@uvt.nl</a:t>
            </a:r>
            <a:endParaRPr lang="en-US" dirty="0" smtClean="0">
              <a:solidFill>
                <a:schemeClr val="tx2"/>
              </a:solidFill>
            </a:endParaRPr>
          </a:p>
          <a:p>
            <a:pPr>
              <a:buNone/>
            </a:pPr>
            <a:endParaRPr lang="en-US" dirty="0" smtClean="0"/>
          </a:p>
          <a:p>
            <a:pPr>
              <a:buNone/>
            </a:pPr>
            <a:r>
              <a:rPr lang="en-US" dirty="0" smtClean="0">
                <a:hlinkClick r:id="rId3"/>
              </a:rPr>
              <a:t>www.thorstenbeck.com</a:t>
            </a:r>
            <a:r>
              <a:rPr lang="en-US" dirty="0" smtClean="0"/>
              <a:t> </a:t>
            </a:r>
            <a:endParaRPr lang="en-US" dirty="0" smtClean="0">
              <a:solidFill>
                <a:schemeClr val="tx2"/>
              </a:solidFill>
            </a:endParaRPr>
          </a:p>
        </p:txBody>
      </p:sp>
      <p:pic>
        <p:nvPicPr>
          <p:cNvPr id="8" name="Picture 7" descr="ebc kleur"/>
          <p:cNvPicPr>
            <a:picLocks noChangeAspect="1" noChangeArrowheads="1"/>
          </p:cNvPicPr>
          <p:nvPr/>
        </p:nvPicPr>
        <p:blipFill>
          <a:blip r:embed="rId4" cstate="print"/>
          <a:srcRect/>
          <a:stretch>
            <a:fillRect/>
          </a:stretch>
        </p:blipFill>
        <p:spPr bwMode="auto">
          <a:xfrm>
            <a:off x="5257800" y="4191000"/>
            <a:ext cx="2339975" cy="23399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noChangeArrowheads="1"/>
          </p:cNvPicPr>
          <p:nvPr/>
        </p:nvPicPr>
        <p:blipFill>
          <a:blip r:embed="rId5" cstate="print"/>
          <a:srcRect/>
          <a:stretch>
            <a:fillRect/>
          </a:stretch>
        </p:blipFill>
        <p:spPr bwMode="auto">
          <a:xfrm>
            <a:off x="1066800" y="4800600"/>
            <a:ext cx="3409950" cy="1009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dirty="0" smtClean="0"/>
              <a:t>Panel Discussion 1</a:t>
            </a:r>
            <a:endParaRPr dirty="0"/>
          </a:p>
        </p:txBody>
      </p:sp>
      <p:sp>
        <p:nvSpPr>
          <p:cNvPr id="82949" name="Content Placeholder 2"/>
          <p:cNvSpPr>
            <a:spLocks noGrp="1"/>
          </p:cNvSpPr>
          <p:nvPr>
            <p:ph idx="1"/>
          </p:nvPr>
        </p:nvSpPr>
        <p:spPr>
          <a:xfrm>
            <a:off x="971551" y="1052736"/>
            <a:ext cx="7848922" cy="1728787"/>
          </a:xfrm>
        </p:spPr>
        <p:txBody>
          <a:bodyPr/>
          <a:lstStyle/>
          <a:p>
            <a:pPr algn="ctr">
              <a:buNone/>
            </a:pPr>
            <a:r>
              <a:rPr lang="en-GB" sz="3600" b="1" i="1" dirty="0" smtClean="0">
                <a:latin typeface="Arial" charset="0"/>
                <a:cs typeface="Arial" charset="0"/>
              </a:rPr>
              <a:t>“Financial Innovation: the Good, the Bad and the Ugly”</a:t>
            </a:r>
            <a:endParaRPr lang="en-US" sz="3600" b="1" dirty="0" smtClean="0">
              <a:latin typeface="Arial" charset="0"/>
              <a:cs typeface="Arial" charset="0"/>
            </a:endParaRPr>
          </a:p>
        </p:txBody>
      </p:sp>
      <p:sp>
        <p:nvSpPr>
          <p:cNvPr id="82953" name="TextBox 6"/>
          <p:cNvSpPr txBox="1">
            <a:spLocks noChangeArrowheads="1"/>
          </p:cNvSpPr>
          <p:nvPr/>
        </p:nvSpPr>
        <p:spPr bwMode="auto">
          <a:xfrm>
            <a:off x="971601" y="6093296"/>
            <a:ext cx="7776864" cy="461665"/>
          </a:xfrm>
          <a:prstGeom prst="rect">
            <a:avLst/>
          </a:prstGeom>
          <a:noFill/>
          <a:ln w="9525">
            <a:noFill/>
            <a:miter lim="800000"/>
            <a:headEnd/>
            <a:tailEnd/>
          </a:ln>
        </p:spPr>
        <p:txBody>
          <a:bodyPr wrap="square">
            <a:spAutoFit/>
          </a:bodyPr>
          <a:lstStyle/>
          <a:p>
            <a:pPr algn="ctr"/>
            <a:r>
              <a:rPr lang="cy-GB" sz="2400" b="1" i="1" dirty="0"/>
              <a:t>Professor Michael Mainelli </a:t>
            </a:r>
            <a:r>
              <a:rPr lang="cy-GB" sz="2400" dirty="0"/>
              <a:t>(Chair)</a:t>
            </a:r>
            <a:endParaRPr lang="en-US" sz="2400" dirty="0"/>
          </a:p>
        </p:txBody>
      </p:sp>
      <p:sp>
        <p:nvSpPr>
          <p:cNvPr id="9" name="TextBox 8"/>
          <p:cNvSpPr txBox="1"/>
          <p:nvPr/>
        </p:nvSpPr>
        <p:spPr>
          <a:xfrm>
            <a:off x="1115616" y="2708920"/>
            <a:ext cx="7632848" cy="2677656"/>
          </a:xfrm>
          <a:prstGeom prst="rect">
            <a:avLst/>
          </a:prstGeom>
          <a:noFill/>
        </p:spPr>
        <p:txBody>
          <a:bodyPr wrap="square" rtlCol="0">
            <a:spAutoFit/>
          </a:bodyPr>
          <a:lstStyle/>
          <a:p>
            <a:pPr algn="ctr"/>
            <a:r>
              <a:rPr lang="en-GB" sz="2400" b="1" i="1" dirty="0" smtClean="0">
                <a:cs typeface="Arial" charset="0"/>
              </a:rPr>
              <a:t>Professor Thorsten Beck</a:t>
            </a:r>
          </a:p>
          <a:p>
            <a:pPr algn="ctr"/>
            <a:r>
              <a:rPr lang="en-GB" sz="2400" dirty="0" smtClean="0">
                <a:cs typeface="Arial" charset="0"/>
              </a:rPr>
              <a:t> Tilburg University</a:t>
            </a:r>
          </a:p>
          <a:p>
            <a:pPr algn="ctr"/>
            <a:endParaRPr lang="en-GB" sz="2400" dirty="0" smtClean="0">
              <a:cs typeface="Arial" charset="0"/>
            </a:endParaRPr>
          </a:p>
          <a:p>
            <a:pPr algn="ctr"/>
            <a:r>
              <a:rPr lang="en-GB" sz="2400" b="1" i="1" dirty="0" smtClean="0">
                <a:cs typeface="Arial" charset="0"/>
              </a:rPr>
              <a:t>Barbara Ridpath</a:t>
            </a:r>
          </a:p>
          <a:p>
            <a:pPr algn="ctr"/>
            <a:endParaRPr lang="en-GB" sz="2400" dirty="0" smtClean="0">
              <a:cs typeface="Arial" charset="0"/>
            </a:endParaRPr>
          </a:p>
          <a:p>
            <a:pPr algn="ctr"/>
            <a:r>
              <a:rPr lang="en-GB" sz="2400" b="1" i="1" dirty="0" smtClean="0">
                <a:cs typeface="Arial" charset="0"/>
              </a:rPr>
              <a:t>John </a:t>
            </a:r>
            <a:r>
              <a:rPr lang="en-GB" sz="2400" b="1" i="1" dirty="0" err="1" smtClean="0">
                <a:cs typeface="Arial" charset="0"/>
              </a:rPr>
              <a:t>Authers</a:t>
            </a:r>
            <a:endParaRPr lang="en-GB" sz="2400" b="1" i="1" dirty="0" smtClean="0">
              <a:cs typeface="Arial" charset="0"/>
            </a:endParaRPr>
          </a:p>
          <a:p>
            <a:pPr algn="ctr"/>
            <a:r>
              <a:rPr lang="en-GB" sz="2400" dirty="0" smtClean="0">
                <a:cs typeface="Arial" charset="0"/>
              </a:rPr>
              <a:t>Financial Times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About Long Finance </a:t>
            </a:r>
            <a:endParaRPr lang="en-GB" dirty="0"/>
          </a:p>
        </p:txBody>
      </p:sp>
      <p:pic>
        <p:nvPicPr>
          <p:cNvPr id="46085" name="Content Placeholder 3"/>
          <p:cNvPicPr>
            <a:picLocks noGrp="1" noChangeAspect="1" noChangeArrowheads="1"/>
          </p:cNvPicPr>
          <p:nvPr>
            <p:ph idx="1"/>
          </p:nvPr>
        </p:nvPicPr>
        <p:blipFill>
          <a:blip r:embed="rId3" cstate="print"/>
          <a:srcRect/>
          <a:stretch>
            <a:fillRect/>
          </a:stretch>
        </p:blipFill>
        <p:spPr>
          <a:xfrm>
            <a:off x="1044128" y="1268413"/>
            <a:ext cx="3671888" cy="4745037"/>
          </a:xfrm>
          <a:noFill/>
          <a:ln w="12700">
            <a:solidFill>
              <a:srgbClr val="7030A0"/>
            </a:solidFill>
          </a:ln>
        </p:spPr>
      </p:pic>
      <p:sp>
        <p:nvSpPr>
          <p:cNvPr id="46086" name="TextBox 5"/>
          <p:cNvSpPr txBox="1">
            <a:spLocks noChangeArrowheads="1"/>
          </p:cNvSpPr>
          <p:nvPr/>
        </p:nvSpPr>
        <p:spPr bwMode="auto">
          <a:xfrm>
            <a:off x="4787900" y="1484313"/>
            <a:ext cx="4032250" cy="3970337"/>
          </a:xfrm>
          <a:prstGeom prst="rect">
            <a:avLst/>
          </a:prstGeom>
          <a:noFill/>
          <a:ln w="9525">
            <a:noFill/>
            <a:miter lim="800000"/>
            <a:headEnd/>
            <a:tailEnd/>
          </a:ln>
        </p:spPr>
        <p:txBody>
          <a:bodyPr>
            <a:spAutoFit/>
          </a:bodyPr>
          <a:lstStyle/>
          <a:p>
            <a:pPr algn="ctr"/>
            <a:r>
              <a:rPr lang="cy-GB" b="1" i="1" dirty="0"/>
              <a:t>‘When would we know our financial system is working?’</a:t>
            </a:r>
          </a:p>
          <a:p>
            <a:endParaRPr lang="cy-GB" dirty="0"/>
          </a:p>
          <a:p>
            <a:r>
              <a:rPr lang="cy-GB" b="1" dirty="0"/>
              <a:t>Objectives:</a:t>
            </a:r>
          </a:p>
          <a:p>
            <a:pPr>
              <a:buFont typeface="Symbol" pitchFamily="18" charset="2"/>
              <a:buChar char="¨"/>
            </a:pPr>
            <a:r>
              <a:rPr lang="cy-GB" dirty="0"/>
              <a:t> Expand Frontiers</a:t>
            </a:r>
          </a:p>
          <a:p>
            <a:pPr>
              <a:buFont typeface="Symbol" pitchFamily="18" charset="2"/>
              <a:buChar char="¨"/>
            </a:pPr>
            <a:r>
              <a:rPr lang="cy-GB" dirty="0"/>
              <a:t> Change Systems</a:t>
            </a:r>
          </a:p>
          <a:p>
            <a:pPr>
              <a:buFont typeface="Symbol" pitchFamily="18" charset="2"/>
              <a:buChar char="¨"/>
            </a:pPr>
            <a:r>
              <a:rPr lang="cy-GB" dirty="0"/>
              <a:t> Deliver Services</a:t>
            </a:r>
          </a:p>
          <a:p>
            <a:pPr>
              <a:buFont typeface="Symbol" pitchFamily="18" charset="2"/>
              <a:buChar char="¨"/>
            </a:pPr>
            <a:r>
              <a:rPr lang="cy-GB" dirty="0"/>
              <a:t> Build Communities</a:t>
            </a:r>
          </a:p>
          <a:p>
            <a:endParaRPr lang="cy-GB" dirty="0"/>
          </a:p>
          <a:p>
            <a:r>
              <a:rPr lang="cy-GB" b="1" dirty="0"/>
              <a:t>Programmes:</a:t>
            </a:r>
          </a:p>
          <a:p>
            <a:pPr>
              <a:buFont typeface="Symbol" pitchFamily="18" charset="2"/>
              <a:buChar char="¨"/>
            </a:pPr>
            <a:r>
              <a:rPr lang="cy-GB" dirty="0"/>
              <a:t> London Accord</a:t>
            </a:r>
          </a:p>
          <a:p>
            <a:pPr>
              <a:buFont typeface="Symbol" pitchFamily="18" charset="2"/>
              <a:buChar char="¨"/>
            </a:pPr>
            <a:r>
              <a:rPr lang="cy-GB" dirty="0"/>
              <a:t> Financial </a:t>
            </a:r>
            <a:r>
              <a:rPr lang="cy-GB" dirty="0" smtClean="0"/>
              <a:t>Centre </a:t>
            </a:r>
            <a:r>
              <a:rPr lang="cy-GB" dirty="0"/>
              <a:t>Futures</a:t>
            </a:r>
          </a:p>
          <a:p>
            <a:pPr>
              <a:buFont typeface="Symbol" pitchFamily="18" charset="2"/>
              <a:buChar char="¨"/>
            </a:pPr>
            <a:r>
              <a:rPr lang="cy-GB" dirty="0"/>
              <a:t> Meta-Commerce</a:t>
            </a:r>
          </a:p>
          <a:p>
            <a:pPr>
              <a:buFont typeface="Symbol" pitchFamily="18" charset="2"/>
              <a:buChar char="¨"/>
            </a:pPr>
            <a:r>
              <a:rPr lang="cy-GB" dirty="0"/>
              <a:t> Eternal Coin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cy-GB" dirty="0" smtClean="0"/>
              <a:t>                      Break</a:t>
            </a:r>
            <a:endParaRPr dirty="0"/>
          </a:p>
        </p:txBody>
      </p:sp>
      <p:sp>
        <p:nvSpPr>
          <p:cNvPr id="83973" name="Content Placeholder 2"/>
          <p:cNvSpPr>
            <a:spLocks noGrp="1"/>
          </p:cNvSpPr>
          <p:nvPr>
            <p:ph idx="1"/>
          </p:nvPr>
        </p:nvSpPr>
        <p:spPr>
          <a:xfrm>
            <a:off x="539552" y="1196752"/>
            <a:ext cx="7921625" cy="5143500"/>
          </a:xfrm>
        </p:spPr>
        <p:txBody>
          <a:bodyPr/>
          <a:lstStyle/>
          <a:p>
            <a:pPr algn="ctr">
              <a:buFont typeface="Arial" charset="0"/>
              <a:buNone/>
            </a:pPr>
            <a:r>
              <a:rPr lang="cy-GB" sz="3600" dirty="0" smtClean="0">
                <a:latin typeface="Arial" charset="0"/>
                <a:cs typeface="Arial" charset="0"/>
              </a:rPr>
              <a:t>Please come back </a:t>
            </a:r>
          </a:p>
          <a:p>
            <a:pPr algn="ctr">
              <a:buFont typeface="Arial" charset="0"/>
              <a:buNone/>
            </a:pPr>
            <a:r>
              <a:rPr lang="cy-GB" sz="3600" dirty="0" smtClean="0">
                <a:latin typeface="Arial" charset="0"/>
                <a:cs typeface="Arial" charset="0"/>
              </a:rPr>
              <a:t>to your seats by </a:t>
            </a:r>
            <a:r>
              <a:rPr lang="cy-GB" sz="3600" b="1" dirty="0" smtClean="0">
                <a:latin typeface="Arial" charset="0"/>
                <a:cs typeface="Arial" charset="0"/>
              </a:rPr>
              <a:t>16:20 </a:t>
            </a:r>
          </a:p>
          <a:p>
            <a:pPr algn="ctr">
              <a:buFont typeface="Arial" charset="0"/>
              <a:buNone/>
            </a:pPr>
            <a:endParaRPr lang="en-US" dirty="0" smtClean="0">
              <a:latin typeface="Arial" charset="0"/>
              <a:cs typeface="Arial" charset="0"/>
            </a:endParaRPr>
          </a:p>
        </p:txBody>
      </p:sp>
      <p:pic>
        <p:nvPicPr>
          <p:cNvPr id="6" name="Picture 5" descr="C:\Documents and Settings\zyn-michael\Local Settings\Temporary Internet Files\Content.IE5\9CXAFYWH\MPj04386480000[1].jpg"/>
          <p:cNvPicPr>
            <a:picLocks noChangeAspect="1" noChangeArrowheads="1"/>
          </p:cNvPicPr>
          <p:nvPr/>
        </p:nvPicPr>
        <p:blipFill>
          <a:blip r:embed="rId3" cstate="print"/>
          <a:srcRect/>
          <a:stretch>
            <a:fillRect/>
          </a:stretch>
        </p:blipFill>
        <p:spPr bwMode="auto">
          <a:xfrm>
            <a:off x="2771800" y="2609528"/>
            <a:ext cx="3513559" cy="42484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dirty="0" smtClean="0"/>
              <a:t>Presentation</a:t>
            </a:r>
            <a:endParaRPr dirty="0"/>
          </a:p>
        </p:txBody>
      </p:sp>
      <p:sp>
        <p:nvSpPr>
          <p:cNvPr id="84997" name="Content Placeholder 2"/>
          <p:cNvSpPr>
            <a:spLocks noGrp="1"/>
          </p:cNvSpPr>
          <p:nvPr>
            <p:ph idx="1"/>
          </p:nvPr>
        </p:nvSpPr>
        <p:spPr>
          <a:xfrm>
            <a:off x="179512" y="1214438"/>
            <a:ext cx="8713663" cy="5143500"/>
          </a:xfrm>
        </p:spPr>
        <p:txBody>
          <a:bodyPr/>
          <a:lstStyle/>
          <a:p>
            <a:pPr algn="ctr">
              <a:buFont typeface="Arial" charset="0"/>
              <a:buNone/>
            </a:pPr>
            <a:endParaRPr lang="cy-GB" sz="4000" dirty="0" smtClean="0">
              <a:latin typeface="Arial" charset="0"/>
              <a:cs typeface="Arial" charset="0"/>
            </a:endParaRPr>
          </a:p>
          <a:p>
            <a:pPr algn="ctr">
              <a:buNone/>
            </a:pPr>
            <a:r>
              <a:rPr lang="en-GB" sz="3600" b="1" dirty="0" smtClean="0">
                <a:latin typeface="Arial" charset="0"/>
                <a:cs typeface="Arial" charset="0"/>
              </a:rPr>
              <a:t>“</a:t>
            </a:r>
            <a:r>
              <a:rPr lang="en-GB" sz="3600" b="1" i="1" dirty="0" smtClean="0">
                <a:latin typeface="Arial" charset="0"/>
                <a:cs typeface="Arial" charset="0"/>
              </a:rPr>
              <a:t>Investment Opportunities in Green Technology</a:t>
            </a:r>
            <a:r>
              <a:rPr lang="en-GB" sz="3600" b="1" dirty="0" smtClean="0">
                <a:latin typeface="Arial" charset="0"/>
                <a:cs typeface="Arial" charset="0"/>
              </a:rPr>
              <a:t>”</a:t>
            </a:r>
            <a:endParaRPr lang="cy-GB" sz="3600" b="1" dirty="0" smtClean="0">
              <a:latin typeface="Arial" charset="0"/>
              <a:cs typeface="Arial" charset="0"/>
            </a:endParaRPr>
          </a:p>
          <a:p>
            <a:pPr algn="ctr">
              <a:buFont typeface="Arial" charset="0"/>
              <a:buNone/>
            </a:pPr>
            <a:endParaRPr lang="cy-GB" sz="3600" b="1" dirty="0" smtClean="0">
              <a:latin typeface="Arial" charset="0"/>
              <a:cs typeface="Arial" charset="0"/>
            </a:endParaRPr>
          </a:p>
          <a:p>
            <a:pPr algn="ctr">
              <a:buNone/>
            </a:pPr>
            <a:r>
              <a:rPr lang="en-GB" sz="3600" b="1" dirty="0" err="1" smtClean="0"/>
              <a:t>Rt</a:t>
            </a:r>
            <a:r>
              <a:rPr lang="en-GB" sz="3600" b="1" dirty="0" smtClean="0"/>
              <a:t> Hon Gregory Barker </a:t>
            </a:r>
          </a:p>
          <a:p>
            <a:pPr algn="ctr">
              <a:buNone/>
            </a:pPr>
            <a:r>
              <a:rPr lang="en-GB" sz="3600" b="1" dirty="0" smtClean="0"/>
              <a:t>Minister of State, Department of Energy &amp; Climate Change</a:t>
            </a:r>
            <a:endParaRPr lang="en-US" sz="3600" b="1"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dirty="0" smtClean="0"/>
              <a:t>Panel Discussion 2</a:t>
            </a:r>
            <a:endParaRPr dirty="0"/>
          </a:p>
        </p:txBody>
      </p:sp>
      <p:sp>
        <p:nvSpPr>
          <p:cNvPr id="86021" name="Content Placeholder 2"/>
          <p:cNvSpPr>
            <a:spLocks noGrp="1"/>
          </p:cNvSpPr>
          <p:nvPr>
            <p:ph idx="1"/>
          </p:nvPr>
        </p:nvSpPr>
        <p:spPr>
          <a:xfrm>
            <a:off x="323528" y="1052141"/>
            <a:ext cx="8569647" cy="1728787"/>
          </a:xfrm>
        </p:spPr>
        <p:txBody>
          <a:bodyPr/>
          <a:lstStyle/>
          <a:p>
            <a:pPr algn="ctr">
              <a:buNone/>
            </a:pPr>
            <a:r>
              <a:rPr lang="cy-GB" sz="3600" b="1" dirty="0" smtClean="0">
                <a:latin typeface="Arial" charset="0"/>
                <a:cs typeface="Arial" charset="0"/>
              </a:rPr>
              <a:t>“</a:t>
            </a:r>
            <a:r>
              <a:rPr lang="en-GB" sz="3600" b="1" i="1" dirty="0" smtClean="0"/>
              <a:t>Six Degrees of Innovation: </a:t>
            </a:r>
          </a:p>
          <a:p>
            <a:pPr algn="ctr">
              <a:buNone/>
            </a:pPr>
            <a:r>
              <a:rPr lang="en-GB" sz="3600" b="1" i="1" dirty="0" smtClean="0"/>
              <a:t>Investing in Green Technology</a:t>
            </a:r>
            <a:r>
              <a:rPr lang="cy-GB" sz="3600" b="1" dirty="0" smtClean="0">
                <a:latin typeface="Arial" charset="0"/>
                <a:cs typeface="Arial" charset="0"/>
              </a:rPr>
              <a:t>”</a:t>
            </a:r>
            <a:endParaRPr lang="en-US" sz="3600" b="1" dirty="0" smtClean="0">
              <a:latin typeface="Arial" charset="0"/>
              <a:cs typeface="Arial" charset="0"/>
            </a:endParaRPr>
          </a:p>
        </p:txBody>
      </p:sp>
      <p:sp>
        <p:nvSpPr>
          <p:cNvPr id="86026" name="TextBox 11"/>
          <p:cNvSpPr txBox="1">
            <a:spLocks noChangeArrowheads="1"/>
          </p:cNvSpPr>
          <p:nvPr/>
        </p:nvSpPr>
        <p:spPr bwMode="auto">
          <a:xfrm>
            <a:off x="971601" y="6165850"/>
            <a:ext cx="7704856" cy="461665"/>
          </a:xfrm>
          <a:prstGeom prst="rect">
            <a:avLst/>
          </a:prstGeom>
          <a:noFill/>
          <a:ln w="9525">
            <a:noFill/>
            <a:miter lim="800000"/>
            <a:headEnd/>
            <a:tailEnd/>
          </a:ln>
        </p:spPr>
        <p:txBody>
          <a:bodyPr wrap="square">
            <a:spAutoFit/>
          </a:bodyPr>
          <a:lstStyle/>
          <a:p>
            <a:pPr algn="ctr"/>
            <a:r>
              <a:rPr lang="cy-GB" sz="2400" b="1" i="1" dirty="0"/>
              <a:t>Professor Michael Mainelli </a:t>
            </a:r>
            <a:r>
              <a:rPr lang="cy-GB" sz="2400" dirty="0"/>
              <a:t>(Chair)</a:t>
            </a:r>
            <a:endParaRPr lang="en-US" sz="2400" dirty="0"/>
          </a:p>
        </p:txBody>
      </p:sp>
      <p:sp>
        <p:nvSpPr>
          <p:cNvPr id="9" name="TextBox 8"/>
          <p:cNvSpPr txBox="1"/>
          <p:nvPr/>
        </p:nvSpPr>
        <p:spPr>
          <a:xfrm>
            <a:off x="395536" y="2708920"/>
            <a:ext cx="8568952" cy="3046988"/>
          </a:xfrm>
          <a:prstGeom prst="rect">
            <a:avLst/>
          </a:prstGeom>
          <a:noFill/>
        </p:spPr>
        <p:txBody>
          <a:bodyPr wrap="square" rtlCol="0">
            <a:spAutoFit/>
          </a:bodyPr>
          <a:lstStyle/>
          <a:p>
            <a:pPr algn="ctr"/>
            <a:r>
              <a:rPr lang="en-GB" sz="2400" b="1" dirty="0" err="1" smtClean="0"/>
              <a:t>Rt</a:t>
            </a:r>
            <a:r>
              <a:rPr lang="en-GB" sz="2400" b="1" dirty="0" smtClean="0"/>
              <a:t> Hon Gregory Barker</a:t>
            </a:r>
            <a:r>
              <a:rPr lang="en-GB" sz="2400" dirty="0" smtClean="0"/>
              <a:t> </a:t>
            </a:r>
          </a:p>
          <a:p>
            <a:pPr algn="ctr"/>
            <a:r>
              <a:rPr lang="en-GB" sz="2400" dirty="0" smtClean="0"/>
              <a:t>Minister of State for Department of Energy &amp; Climate Change</a:t>
            </a:r>
            <a:endParaRPr lang="en-GB" sz="2400" dirty="0" smtClean="0">
              <a:cs typeface="Arial" charset="0"/>
            </a:endParaRPr>
          </a:p>
          <a:p>
            <a:pPr algn="ctr"/>
            <a:endParaRPr lang="en-GB" sz="2400" dirty="0" smtClean="0">
              <a:cs typeface="Arial" charset="0"/>
            </a:endParaRPr>
          </a:p>
          <a:p>
            <a:pPr algn="ctr"/>
            <a:r>
              <a:rPr lang="en-GB" sz="2400" b="1" dirty="0" smtClean="0"/>
              <a:t>Chris Hewett </a:t>
            </a:r>
          </a:p>
          <a:p>
            <a:pPr algn="ctr"/>
            <a:r>
              <a:rPr lang="en-GB" sz="2400" dirty="0" smtClean="0"/>
              <a:t>Finance Innovation Lab</a:t>
            </a:r>
          </a:p>
          <a:p>
            <a:pPr algn="ctr"/>
            <a:endParaRPr lang="en-GB" sz="2400" dirty="0" smtClean="0">
              <a:cs typeface="Arial" charset="0"/>
            </a:endParaRPr>
          </a:p>
          <a:p>
            <a:pPr algn="ctr"/>
            <a:r>
              <a:rPr lang="en-GB" sz="2400" b="1" dirty="0" smtClean="0"/>
              <a:t>Professor Richard </a:t>
            </a:r>
            <a:r>
              <a:rPr lang="en-GB" sz="2400" b="1" dirty="0" err="1" smtClean="0"/>
              <a:t>Templer</a:t>
            </a:r>
            <a:r>
              <a:rPr lang="en-GB" sz="2400" b="1" dirty="0" smtClean="0"/>
              <a:t> </a:t>
            </a:r>
          </a:p>
          <a:p>
            <a:pPr algn="ctr"/>
            <a:r>
              <a:rPr lang="en-GB" sz="2400" dirty="0" smtClean="0"/>
              <a:t>Climate-KIC UK </a:t>
            </a:r>
            <a:endParaRPr lang="en-GB"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cy-GB" dirty="0" smtClean="0"/>
              <a:t>            Closing </a:t>
            </a:r>
            <a:r>
              <a:rPr lang="cy-GB" dirty="0" smtClean="0"/>
              <a:t>Remarks</a:t>
            </a:r>
            <a:endParaRPr dirty="0"/>
          </a:p>
        </p:txBody>
      </p:sp>
      <p:sp>
        <p:nvSpPr>
          <p:cNvPr id="87045" name="Content Placeholder 2"/>
          <p:cNvSpPr>
            <a:spLocks noGrp="1"/>
          </p:cNvSpPr>
          <p:nvPr>
            <p:ph idx="1"/>
          </p:nvPr>
        </p:nvSpPr>
        <p:spPr>
          <a:xfrm>
            <a:off x="179512" y="1214438"/>
            <a:ext cx="8713663" cy="5143500"/>
          </a:xfrm>
        </p:spPr>
        <p:txBody>
          <a:bodyPr/>
          <a:lstStyle/>
          <a:p>
            <a:pPr algn="ctr">
              <a:buFont typeface="Arial" charset="0"/>
              <a:buNone/>
            </a:pPr>
            <a:endParaRPr lang="cy-GB" dirty="0" smtClean="0">
              <a:latin typeface="Arial" charset="0"/>
              <a:cs typeface="Arial" charset="0"/>
            </a:endParaRPr>
          </a:p>
          <a:p>
            <a:pPr algn="ctr">
              <a:buFont typeface="Arial" charset="0"/>
              <a:buNone/>
            </a:pPr>
            <a:endParaRPr lang="cy-GB" dirty="0" smtClean="0">
              <a:latin typeface="Arial" charset="0"/>
              <a:cs typeface="Arial" charset="0"/>
            </a:endParaRPr>
          </a:p>
          <a:p>
            <a:pPr algn="ctr">
              <a:buFont typeface="Arial" charset="0"/>
              <a:buNone/>
            </a:pPr>
            <a:r>
              <a:rPr lang="en-GB" sz="3600" b="1" dirty="0" smtClean="0">
                <a:latin typeface="Arial" charset="0"/>
                <a:cs typeface="Arial" charset="0"/>
              </a:rPr>
              <a:t>Professor Michael Mainelli</a:t>
            </a:r>
          </a:p>
          <a:p>
            <a:pPr algn="ctr">
              <a:buFont typeface="Arial" charset="0"/>
              <a:buNone/>
            </a:pPr>
            <a:endParaRPr lang="en-GB" sz="3600" b="1" dirty="0" smtClean="0">
              <a:latin typeface="Arial" charset="0"/>
              <a:cs typeface="Arial" charset="0"/>
            </a:endParaRPr>
          </a:p>
          <a:p>
            <a:pPr algn="ctr">
              <a:buFont typeface="Arial" charset="0"/>
              <a:buNone/>
            </a:pPr>
            <a:r>
              <a:rPr lang="en-GB" sz="3600" b="1" dirty="0" smtClean="0">
                <a:latin typeface="Arial" charset="0"/>
                <a:cs typeface="Arial" charset="0"/>
              </a:rPr>
              <a:t>Chairman, Z/Yen Group</a:t>
            </a:r>
          </a:p>
          <a:p>
            <a:pPr algn="ctr">
              <a:buFont typeface="Arial" charset="0"/>
              <a:buNone/>
            </a:pPr>
            <a:endParaRPr lang="en-GB" sz="3600" b="1"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4313"/>
            <a:ext cx="9144000" cy="792162"/>
          </a:xfrm>
          <a:prstGeom prst="rect">
            <a:avLst/>
          </a:prstGeom>
        </p:spPr>
        <p:txBody>
          <a:bodyPr/>
          <a:lstStyle/>
          <a:p>
            <a:pPr algn="ctr" fontAlgn="auto">
              <a:spcAft>
                <a:spcPts val="0"/>
              </a:spcAft>
              <a:defRPr/>
            </a:pPr>
            <a:r>
              <a:rPr lang="en-GB" sz="4400" dirty="0">
                <a:solidFill>
                  <a:schemeClr val="bg1"/>
                </a:solidFill>
                <a:latin typeface="Arial" pitchFamily="34" charset="0"/>
                <a:ea typeface="+mj-ea"/>
                <a:cs typeface="Arial" pitchFamily="34" charset="0"/>
              </a:rPr>
              <a:t>Systemic Scrunch</a:t>
            </a:r>
            <a:endParaRPr lang="en-US" sz="4400" dirty="0">
              <a:solidFill>
                <a:schemeClr val="bg1"/>
              </a:solidFill>
              <a:latin typeface="Arial" pitchFamily="34" charset="0"/>
              <a:ea typeface="+mj-ea"/>
              <a:cs typeface="Arial" pitchFamily="34" charset="0"/>
            </a:endParaRPr>
          </a:p>
        </p:txBody>
      </p:sp>
      <p:pic>
        <p:nvPicPr>
          <p:cNvPr id="47107" name="Picture 5"/>
          <p:cNvPicPr>
            <a:picLocks noChangeAspect="1" noChangeArrowheads="1"/>
          </p:cNvPicPr>
          <p:nvPr/>
        </p:nvPicPr>
        <p:blipFill>
          <a:blip r:embed="rId3" cstate="print"/>
          <a:srcRect/>
          <a:stretch>
            <a:fillRect/>
          </a:stretch>
        </p:blipFill>
        <p:spPr bwMode="auto">
          <a:xfrm>
            <a:off x="428625" y="1125538"/>
            <a:ext cx="8243888" cy="5286375"/>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lang="cy-GB" dirty="0" smtClean="0"/>
              <a:t>Bright or Dark?</a:t>
            </a:r>
            <a:endParaRPr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dirty="0" smtClean="0"/>
              <a:t>Long Finance Publications</a:t>
            </a:r>
            <a:endParaRPr dirty="0"/>
          </a:p>
        </p:txBody>
      </p:sp>
      <p:pic>
        <p:nvPicPr>
          <p:cNvPr id="7" name="Content Placeholder 6" descr="DAVID_STEVEN_LongFinance - Front Cover.jpg"/>
          <p:cNvPicPr>
            <a:picLocks noGrp="1" noChangeAspect="1"/>
          </p:cNvPicPr>
          <p:nvPr>
            <p:ph sz="half" idx="2"/>
          </p:nvPr>
        </p:nvPicPr>
        <p:blipFill>
          <a:blip r:embed="rId3" cstate="print"/>
          <a:stretch>
            <a:fillRect/>
          </a:stretch>
        </p:blipFill>
        <p:spPr>
          <a:xfrm>
            <a:off x="2267744" y="1484784"/>
            <a:ext cx="1368152" cy="1932649"/>
          </a:xfrm>
          <a:ln>
            <a:solidFill>
              <a:schemeClr val="tx1">
                <a:lumMod val="65000"/>
              </a:schemeClr>
            </a:solidFill>
          </a:ln>
        </p:spPr>
      </p:pic>
      <p:pic>
        <p:nvPicPr>
          <p:cNvPr id="8" name="Content Placeholder 7" descr="In Search Of The Eternal Coin - Front Cover.jpg"/>
          <p:cNvPicPr>
            <a:picLocks noGrp="1" noChangeAspect="1"/>
          </p:cNvPicPr>
          <p:nvPr>
            <p:ph sz="quarter" idx="4"/>
          </p:nvPr>
        </p:nvPicPr>
        <p:blipFill>
          <a:blip r:embed="rId4" cstate="print"/>
          <a:stretch>
            <a:fillRect/>
          </a:stretch>
        </p:blipFill>
        <p:spPr>
          <a:xfrm>
            <a:off x="5580112" y="1484784"/>
            <a:ext cx="1372388" cy="1944215"/>
          </a:xfrm>
          <a:ln>
            <a:solidFill>
              <a:schemeClr val="tx1">
                <a:lumMod val="65000"/>
              </a:schemeClr>
            </a:solidFill>
          </a:ln>
        </p:spPr>
      </p:pic>
      <p:pic>
        <p:nvPicPr>
          <p:cNvPr id="11" name="Picture 10" descr="In Safe Hands COVER.jpg"/>
          <p:cNvPicPr>
            <a:picLocks noChangeAspect="1"/>
          </p:cNvPicPr>
          <p:nvPr/>
        </p:nvPicPr>
        <p:blipFill>
          <a:blip r:embed="rId5" cstate="print"/>
          <a:stretch>
            <a:fillRect/>
          </a:stretch>
        </p:blipFill>
        <p:spPr>
          <a:xfrm>
            <a:off x="3923928" y="3933056"/>
            <a:ext cx="1368152" cy="1933714"/>
          </a:xfrm>
          <a:prstGeom prst="rect">
            <a:avLst/>
          </a:prstGeom>
          <a:ln>
            <a:solidFill>
              <a:schemeClr val="tx1"/>
            </a:solidFill>
          </a:ln>
        </p:spPr>
      </p:pic>
      <p:pic>
        <p:nvPicPr>
          <p:cNvPr id="12" name="Picture 11" descr="GFCI 11 cover.jpg"/>
          <p:cNvPicPr>
            <a:picLocks noChangeAspect="1"/>
          </p:cNvPicPr>
          <p:nvPr/>
        </p:nvPicPr>
        <p:blipFill>
          <a:blip r:embed="rId6" cstate="print"/>
          <a:stretch>
            <a:fillRect/>
          </a:stretch>
        </p:blipFill>
        <p:spPr>
          <a:xfrm>
            <a:off x="5580112" y="3933056"/>
            <a:ext cx="1378658" cy="1944216"/>
          </a:xfrm>
          <a:prstGeom prst="rect">
            <a:avLst/>
          </a:prstGeom>
          <a:ln>
            <a:solidFill>
              <a:schemeClr val="tx1"/>
            </a:solidFill>
          </a:ln>
        </p:spPr>
      </p:pic>
      <p:pic>
        <p:nvPicPr>
          <p:cNvPr id="13" name="Picture 12" descr="GFCI 12 cover.jpg"/>
          <p:cNvPicPr>
            <a:picLocks noChangeAspect="1"/>
          </p:cNvPicPr>
          <p:nvPr/>
        </p:nvPicPr>
        <p:blipFill>
          <a:blip r:embed="rId7" cstate="print"/>
          <a:stretch>
            <a:fillRect/>
          </a:stretch>
        </p:blipFill>
        <p:spPr>
          <a:xfrm>
            <a:off x="611560" y="3933056"/>
            <a:ext cx="1375500" cy="1944216"/>
          </a:xfrm>
          <a:prstGeom prst="rect">
            <a:avLst/>
          </a:prstGeom>
          <a:ln>
            <a:solidFill>
              <a:schemeClr val="tx1"/>
            </a:solidFill>
          </a:ln>
        </p:spPr>
      </p:pic>
      <p:pic>
        <p:nvPicPr>
          <p:cNvPr id="14" name="Picture 13" descr="Future of UK Pensions 2011.jpg"/>
          <p:cNvPicPr>
            <a:picLocks noChangeAspect="1"/>
          </p:cNvPicPr>
          <p:nvPr/>
        </p:nvPicPr>
        <p:blipFill>
          <a:blip r:embed="rId8" cstate="print"/>
          <a:stretch>
            <a:fillRect/>
          </a:stretch>
        </p:blipFill>
        <p:spPr>
          <a:xfrm>
            <a:off x="3923928" y="1484784"/>
            <a:ext cx="1377439" cy="1944216"/>
          </a:xfrm>
          <a:prstGeom prst="rect">
            <a:avLst/>
          </a:prstGeom>
          <a:ln>
            <a:solidFill>
              <a:schemeClr val="tx1"/>
            </a:solidFill>
          </a:ln>
        </p:spPr>
      </p:pic>
      <p:pic>
        <p:nvPicPr>
          <p:cNvPr id="16" name="Picture 15" descr="GFCI 11 cover.jpg"/>
          <p:cNvPicPr>
            <a:picLocks noChangeAspect="1"/>
          </p:cNvPicPr>
          <p:nvPr/>
        </p:nvPicPr>
        <p:blipFill>
          <a:blip r:embed="rId9" cstate="print"/>
          <a:stretch>
            <a:fillRect/>
          </a:stretch>
        </p:blipFill>
        <p:spPr>
          <a:xfrm>
            <a:off x="611560" y="1484784"/>
            <a:ext cx="1374231" cy="1944216"/>
          </a:xfrm>
          <a:prstGeom prst="rect">
            <a:avLst/>
          </a:prstGeom>
          <a:ln>
            <a:solidFill>
              <a:schemeClr val="tx1">
                <a:lumMod val="85000"/>
                <a:lumOff val="15000"/>
              </a:schemeClr>
            </a:solidFill>
          </a:ln>
        </p:spPr>
      </p:pic>
      <p:pic>
        <p:nvPicPr>
          <p:cNvPr id="17" name="Picture 16" descr="Great Game Cover.jpg"/>
          <p:cNvPicPr>
            <a:picLocks noChangeAspect="1"/>
          </p:cNvPicPr>
          <p:nvPr/>
        </p:nvPicPr>
        <p:blipFill>
          <a:blip r:embed="rId10" cstate="print"/>
          <a:stretch>
            <a:fillRect/>
          </a:stretch>
        </p:blipFill>
        <p:spPr>
          <a:xfrm>
            <a:off x="2267744" y="3933056"/>
            <a:ext cx="1378657" cy="1944216"/>
          </a:xfrm>
          <a:prstGeom prst="rect">
            <a:avLst/>
          </a:prstGeom>
          <a:ln>
            <a:solidFill>
              <a:schemeClr val="tx1">
                <a:lumMod val="85000"/>
                <a:lumOff val="15000"/>
              </a:schemeClr>
            </a:solidFill>
          </a:ln>
        </p:spPr>
      </p:pic>
      <p:pic>
        <p:nvPicPr>
          <p:cNvPr id="18" name="Picture 17" descr="DAVID_STEVEN_LongFinance - Front Cover.jpg"/>
          <p:cNvPicPr>
            <a:picLocks noChangeAspect="1"/>
          </p:cNvPicPr>
          <p:nvPr/>
        </p:nvPicPr>
        <p:blipFill>
          <a:blip r:embed="rId11" cstate="print"/>
          <a:stretch>
            <a:fillRect/>
          </a:stretch>
        </p:blipFill>
        <p:spPr>
          <a:xfrm>
            <a:off x="7236296" y="3933056"/>
            <a:ext cx="1368152" cy="1936282"/>
          </a:xfrm>
          <a:prstGeom prst="rect">
            <a:avLst/>
          </a:prstGeom>
        </p:spPr>
      </p:pic>
      <p:pic>
        <p:nvPicPr>
          <p:cNvPr id="19" name="Picture 18" descr="Confidence Accounting Cover.jpg"/>
          <p:cNvPicPr>
            <a:picLocks noChangeAspect="1"/>
          </p:cNvPicPr>
          <p:nvPr/>
        </p:nvPicPr>
        <p:blipFill>
          <a:blip r:embed="rId12" cstate="print"/>
          <a:stretch>
            <a:fillRect/>
          </a:stretch>
        </p:blipFill>
        <p:spPr>
          <a:xfrm>
            <a:off x="7236296" y="1484784"/>
            <a:ext cx="1374698" cy="1944216"/>
          </a:xfrm>
          <a:prstGeom prst="rect">
            <a:avLst/>
          </a:prstGeom>
          <a:ln>
            <a:solidFill>
              <a:schemeClr val="tx1">
                <a:lumMod val="85000"/>
                <a:lumOff val="15000"/>
              </a:schemeClr>
            </a:solidFill>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6"/>
          <p:cNvSpPr>
            <a:spLocks noGrp="1"/>
          </p:cNvSpPr>
          <p:nvPr>
            <p:ph idx="1"/>
          </p:nvPr>
        </p:nvSpPr>
        <p:spPr>
          <a:xfrm>
            <a:off x="179512" y="1052736"/>
            <a:ext cx="8713663" cy="5143500"/>
          </a:xfrm>
        </p:spPr>
        <p:txBody>
          <a:bodyPr/>
          <a:lstStyle/>
          <a:p>
            <a:r>
              <a:rPr lang="en-US" sz="2400" b="1" dirty="0" smtClean="0">
                <a:latin typeface="Arial" charset="0"/>
                <a:cs typeface="Arial" charset="0"/>
              </a:rPr>
              <a:t>Events</a:t>
            </a:r>
          </a:p>
          <a:p>
            <a:pPr lvl="1"/>
            <a:r>
              <a:rPr lang="en-GB" sz="2000" b="1" dirty="0" smtClean="0">
                <a:latin typeface="Arial" charset="0"/>
                <a:cs typeface="Arial" charset="0"/>
              </a:rPr>
              <a:t>The </a:t>
            </a:r>
            <a:r>
              <a:rPr lang="en-GB" sz="2000" b="1" dirty="0" err="1" smtClean="0">
                <a:latin typeface="Arial" charset="0"/>
                <a:cs typeface="Arial" charset="0"/>
              </a:rPr>
              <a:t>Anglosphere</a:t>
            </a:r>
            <a:r>
              <a:rPr lang="en-GB" sz="2000" b="1" dirty="0" smtClean="0">
                <a:latin typeface="Arial" charset="0"/>
                <a:cs typeface="Arial" charset="0"/>
              </a:rPr>
              <a:t> Beyond Churchill: An Exploration of Commonwealth &amp; Commerce – 20 March 2013</a:t>
            </a:r>
          </a:p>
          <a:p>
            <a:pPr lvl="1"/>
            <a:r>
              <a:rPr lang="en-GB" sz="2000" b="1" dirty="0" smtClean="0">
                <a:latin typeface="Arial" charset="0"/>
                <a:cs typeface="Arial" charset="0"/>
              </a:rPr>
              <a:t>Rethinking the Economics of Pensions – 21 March 2013</a:t>
            </a:r>
            <a:endParaRPr lang="en-US" sz="2000" b="1" dirty="0" smtClean="0">
              <a:latin typeface="Arial" charset="0"/>
              <a:cs typeface="Arial" charset="0"/>
            </a:endParaRPr>
          </a:p>
          <a:p>
            <a:pPr lvl="1"/>
            <a:r>
              <a:rPr lang="en-US" sz="2000" b="1" dirty="0" smtClean="0">
                <a:latin typeface="Arial" charset="0"/>
                <a:cs typeface="Arial" charset="0"/>
              </a:rPr>
              <a:t>What Makes a Good Professional – 23 April 2013</a:t>
            </a:r>
          </a:p>
          <a:p>
            <a:pPr lvl="1" algn="ctr">
              <a:buNone/>
            </a:pPr>
            <a:r>
              <a:rPr lang="en-GB" sz="2000" dirty="0" smtClean="0">
                <a:hlinkClick r:id="rId2"/>
              </a:rPr>
              <a:t>www.longfinance.net/events.html</a:t>
            </a:r>
            <a:endParaRPr lang="en-US" sz="2000" b="1" dirty="0" smtClean="0">
              <a:latin typeface="Arial" charset="0"/>
              <a:cs typeface="Arial" charset="0"/>
            </a:endParaRPr>
          </a:p>
          <a:p>
            <a:r>
              <a:rPr lang="en-US" sz="2400" b="1" dirty="0" smtClean="0">
                <a:latin typeface="Arial" charset="0"/>
                <a:cs typeface="Arial" charset="0"/>
              </a:rPr>
              <a:t>Publications</a:t>
            </a:r>
          </a:p>
          <a:p>
            <a:pPr lvl="1"/>
            <a:r>
              <a:rPr lang="en-GB" sz="2000" b="1" dirty="0" smtClean="0">
                <a:latin typeface="Arial" charset="0"/>
                <a:cs typeface="Arial" charset="0"/>
              </a:rPr>
              <a:t>Con Keating et al, “Keep Your Lid On: </a:t>
            </a:r>
            <a:r>
              <a:rPr lang="en-US" sz="2000" b="1" dirty="0" smtClean="0">
                <a:latin typeface="Arial" charset="0"/>
                <a:cs typeface="Arial" charset="0"/>
              </a:rPr>
              <a:t>A Financial Analyst’s View of the Cost and Valuation of DB Pension Provision” – February 2013</a:t>
            </a:r>
          </a:p>
          <a:p>
            <a:pPr lvl="1"/>
            <a:r>
              <a:rPr lang="en-US" sz="2000" b="1" dirty="0" smtClean="0">
                <a:latin typeface="Arial" charset="0"/>
                <a:cs typeface="Arial" charset="0"/>
              </a:rPr>
              <a:t>GFCI 13 – 25 March 2013</a:t>
            </a:r>
          </a:p>
          <a:p>
            <a:pPr lvl="1" algn="ctr">
              <a:buNone/>
            </a:pPr>
            <a:r>
              <a:rPr lang="en-GB" sz="2000" dirty="0" smtClean="0">
                <a:hlinkClick r:id="rId3"/>
              </a:rPr>
              <a:t>www.longfinance.net/publications.html</a:t>
            </a:r>
            <a:endParaRPr lang="en-US" sz="2000" b="1" dirty="0" smtClean="0">
              <a:latin typeface="Arial" charset="0"/>
              <a:cs typeface="Arial" charset="0"/>
              <a:hlinkClick r:id="rId4"/>
            </a:endParaRPr>
          </a:p>
          <a:p>
            <a:r>
              <a:rPr lang="en-US" sz="2400" b="1" dirty="0" smtClean="0">
                <a:latin typeface="Arial" charset="0"/>
                <a:cs typeface="Arial" charset="0"/>
              </a:rPr>
              <a:t>Long Finance Online Community - hear first about the latest news and events</a:t>
            </a:r>
            <a:endParaRPr lang="en-US" sz="2400" b="1" dirty="0" smtClean="0">
              <a:latin typeface="Arial" charset="0"/>
              <a:cs typeface="Arial" charset="0"/>
              <a:hlinkClick r:id="rId4"/>
            </a:endParaRPr>
          </a:p>
          <a:p>
            <a:pPr lvl="1" algn="ctr">
              <a:buNone/>
            </a:pPr>
            <a:r>
              <a:rPr lang="en-US" sz="2000" dirty="0" smtClean="0">
                <a:hlinkClick r:id="rId4"/>
              </a:rPr>
              <a:t>www.longfinance.net/online-community.html</a:t>
            </a:r>
            <a:endParaRPr lang="cy-GB" sz="2000" dirty="0" smtClean="0">
              <a:latin typeface="Arial" charset="0"/>
              <a:cs typeface="Arial" charset="0"/>
            </a:endParaRPr>
          </a:p>
          <a:p>
            <a:pPr lvl="1"/>
            <a:endParaRPr lang="cy-GB" dirty="0" smtClean="0">
              <a:latin typeface="Arial" charset="0"/>
              <a:cs typeface="Arial" charset="0"/>
            </a:endParaRPr>
          </a:p>
          <a:p>
            <a:pPr lvl="1"/>
            <a:endParaRPr lang="en-US" dirty="0" smtClean="0">
              <a:latin typeface="Arial" charset="0"/>
              <a:cs typeface="Arial" charset="0"/>
            </a:endParaRPr>
          </a:p>
        </p:txBody>
      </p:sp>
      <p:sp>
        <p:nvSpPr>
          <p:cNvPr id="2" name="Title 1"/>
          <p:cNvSpPr>
            <a:spLocks noGrp="1"/>
          </p:cNvSpPr>
          <p:nvPr>
            <p:ph type="title"/>
          </p:nvPr>
        </p:nvSpPr>
        <p:spPr/>
        <p:txBody>
          <a:bodyPr/>
          <a:lstStyle/>
          <a:p>
            <a:pPr>
              <a:defRPr/>
            </a:pPr>
            <a:r>
              <a:rPr lang="cy-GB" dirty="0" smtClean="0"/>
              <a:t>Outlook 2013</a:t>
            </a:r>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BACMER_Signature_BLACK.jpg"/>
          <p:cNvPicPr>
            <a:picLocks noChangeAspect="1"/>
          </p:cNvPicPr>
          <p:nvPr/>
        </p:nvPicPr>
        <p:blipFill>
          <a:blip r:embed="rId3" cstate="print"/>
          <a:srcRect/>
          <a:stretch>
            <a:fillRect/>
          </a:stretch>
        </p:blipFill>
        <p:spPr bwMode="auto">
          <a:xfrm>
            <a:off x="2700338" y="1341438"/>
            <a:ext cx="4981575" cy="2005012"/>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cy-GB" dirty="0" smtClean="0"/>
              <a:t>Thanks To Our Sponsors</a:t>
            </a:r>
            <a:endParaRPr dirty="0"/>
          </a:p>
        </p:txBody>
      </p:sp>
      <p:pic>
        <p:nvPicPr>
          <p:cNvPr id="92166" name="Picture 4" descr="Gresham logo_CMYK.jpg"/>
          <p:cNvPicPr>
            <a:picLocks noChangeAspect="1"/>
          </p:cNvPicPr>
          <p:nvPr/>
        </p:nvPicPr>
        <p:blipFill>
          <a:blip r:embed="rId4" cstate="print"/>
          <a:srcRect/>
          <a:stretch>
            <a:fillRect/>
          </a:stretch>
        </p:blipFill>
        <p:spPr bwMode="auto">
          <a:xfrm>
            <a:off x="4067944" y="4149080"/>
            <a:ext cx="1728787" cy="1042988"/>
          </a:xfrm>
          <a:prstGeom prst="rect">
            <a:avLst/>
          </a:prstGeom>
          <a:noFill/>
          <a:ln w="9525">
            <a:noFill/>
            <a:miter lim="800000"/>
            <a:headEnd/>
            <a:tailEnd/>
          </a:ln>
        </p:spPr>
      </p:pic>
      <p:pic>
        <p:nvPicPr>
          <p:cNvPr id="92167" name="Picture 5" descr="ZYen-Group-Logo-To use.jpg"/>
          <p:cNvPicPr>
            <a:picLocks noChangeAspect="1"/>
          </p:cNvPicPr>
          <p:nvPr/>
        </p:nvPicPr>
        <p:blipFill>
          <a:blip r:embed="rId5" cstate="print"/>
          <a:srcRect/>
          <a:stretch>
            <a:fillRect/>
          </a:stretch>
        </p:blipFill>
        <p:spPr bwMode="auto">
          <a:xfrm>
            <a:off x="1908175" y="4092575"/>
            <a:ext cx="1150938" cy="1144588"/>
          </a:xfrm>
          <a:prstGeom prst="rect">
            <a:avLst/>
          </a:prstGeom>
          <a:noFill/>
          <a:ln w="9525">
            <a:noFill/>
            <a:miter lim="800000"/>
            <a:headEnd/>
            <a:tailEnd/>
          </a:ln>
        </p:spPr>
      </p:pic>
      <p:pic>
        <p:nvPicPr>
          <p:cNvPr id="92168" name="Picture 9" descr="col_logo.gif"/>
          <p:cNvPicPr>
            <a:picLocks noChangeAspect="1"/>
          </p:cNvPicPr>
          <p:nvPr/>
        </p:nvPicPr>
        <p:blipFill>
          <a:blip r:embed="rId6" cstate="print"/>
          <a:srcRect/>
          <a:stretch>
            <a:fillRect/>
          </a:stretch>
        </p:blipFill>
        <p:spPr bwMode="auto">
          <a:xfrm>
            <a:off x="6444208" y="4005064"/>
            <a:ext cx="1152525"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FCF Logo.jpg"/>
          <p:cNvPicPr>
            <a:picLocks noChangeAspect="1"/>
          </p:cNvPicPr>
          <p:nvPr/>
        </p:nvPicPr>
        <p:blipFill>
          <a:blip r:embed="rId2" cstate="print"/>
          <a:srcRect/>
          <a:stretch>
            <a:fillRect/>
          </a:stretch>
        </p:blipFill>
        <p:spPr bwMode="auto">
          <a:xfrm>
            <a:off x="6947768" y="1268760"/>
            <a:ext cx="762000" cy="742950"/>
          </a:xfrm>
          <a:prstGeom prst="rect">
            <a:avLst/>
          </a:prstGeom>
          <a:noFill/>
          <a:ln w="9525">
            <a:noFill/>
            <a:miter lim="800000"/>
            <a:headEnd/>
            <a:tailEnd/>
          </a:ln>
        </p:spPr>
      </p:pic>
      <p:pic>
        <p:nvPicPr>
          <p:cNvPr id="88067" name="Picture 4" descr="Meta-Commerce Logo.jpg"/>
          <p:cNvPicPr>
            <a:picLocks noChangeAspect="1"/>
          </p:cNvPicPr>
          <p:nvPr/>
        </p:nvPicPr>
        <p:blipFill>
          <a:blip r:embed="rId3" cstate="print"/>
          <a:stretch>
            <a:fillRect/>
          </a:stretch>
        </p:blipFill>
        <p:spPr bwMode="auto">
          <a:xfrm>
            <a:off x="6876330" y="3143950"/>
            <a:ext cx="935038" cy="831145"/>
          </a:xfrm>
          <a:prstGeom prst="rect">
            <a:avLst/>
          </a:prstGeom>
          <a:noFill/>
          <a:ln w="9525">
            <a:noFill/>
            <a:miter lim="800000"/>
            <a:headEnd/>
            <a:tailEnd/>
          </a:ln>
        </p:spPr>
      </p:pic>
      <p:pic>
        <p:nvPicPr>
          <p:cNvPr id="88068" name="Picture 5" descr="Coin.jpg"/>
          <p:cNvPicPr>
            <a:picLocks noChangeAspect="1"/>
          </p:cNvPicPr>
          <p:nvPr/>
        </p:nvPicPr>
        <p:blipFill>
          <a:blip r:embed="rId4" cstate="print"/>
          <a:srcRect/>
          <a:stretch>
            <a:fillRect/>
          </a:stretch>
        </p:blipFill>
        <p:spPr bwMode="auto">
          <a:xfrm>
            <a:off x="6876330" y="4726335"/>
            <a:ext cx="1008063" cy="1000125"/>
          </a:xfrm>
          <a:prstGeom prst="rect">
            <a:avLst/>
          </a:prstGeom>
          <a:noFill/>
          <a:ln w="9525">
            <a:noFill/>
            <a:miter lim="800000"/>
            <a:headEnd/>
            <a:tailEnd/>
          </a:ln>
        </p:spPr>
      </p:pic>
      <p:pic>
        <p:nvPicPr>
          <p:cNvPr id="88069" name="Picture 15" descr="London_accord_leaf_RGB.jpg"/>
          <p:cNvPicPr>
            <a:picLocks noChangeAspect="1"/>
          </p:cNvPicPr>
          <p:nvPr/>
        </p:nvPicPr>
        <p:blipFill>
          <a:blip r:embed="rId5" cstate="print"/>
          <a:srcRect/>
          <a:stretch>
            <a:fillRect/>
          </a:stretch>
        </p:blipFill>
        <p:spPr bwMode="auto">
          <a:xfrm>
            <a:off x="1187450" y="1196975"/>
            <a:ext cx="1081088" cy="1055688"/>
          </a:xfrm>
          <a:prstGeom prst="rect">
            <a:avLst/>
          </a:prstGeom>
          <a:noFill/>
          <a:ln w="9525">
            <a:noFill/>
            <a:miter lim="800000"/>
            <a:headEnd/>
            <a:tailEnd/>
          </a:ln>
        </p:spPr>
      </p:pic>
      <p:sp>
        <p:nvSpPr>
          <p:cNvPr id="88070" name="TextBox 9"/>
          <p:cNvSpPr txBox="1">
            <a:spLocks noChangeArrowheads="1"/>
          </p:cNvSpPr>
          <p:nvPr/>
        </p:nvSpPr>
        <p:spPr bwMode="auto">
          <a:xfrm>
            <a:off x="1763713" y="1844675"/>
            <a:ext cx="2232025" cy="369888"/>
          </a:xfrm>
          <a:prstGeom prst="rect">
            <a:avLst/>
          </a:prstGeom>
          <a:noFill/>
          <a:ln w="9525">
            <a:noFill/>
            <a:miter lim="800000"/>
            <a:headEnd/>
            <a:tailEnd/>
          </a:ln>
        </p:spPr>
        <p:txBody>
          <a:bodyPr>
            <a:spAutoFit/>
          </a:bodyPr>
          <a:lstStyle/>
          <a:p>
            <a:pPr algn="ctr"/>
            <a:r>
              <a:rPr lang="cy-GB"/>
              <a:t>London Accord</a:t>
            </a:r>
            <a:endParaRPr lang="en-US"/>
          </a:p>
        </p:txBody>
      </p:sp>
      <p:sp>
        <p:nvSpPr>
          <p:cNvPr id="88071" name="TextBox 10"/>
          <p:cNvSpPr txBox="1">
            <a:spLocks noChangeArrowheads="1"/>
          </p:cNvSpPr>
          <p:nvPr/>
        </p:nvSpPr>
        <p:spPr bwMode="auto">
          <a:xfrm>
            <a:off x="6084168" y="2133947"/>
            <a:ext cx="2447925" cy="368300"/>
          </a:xfrm>
          <a:prstGeom prst="rect">
            <a:avLst/>
          </a:prstGeom>
          <a:noFill/>
          <a:ln w="9525">
            <a:noFill/>
            <a:miter lim="800000"/>
            <a:headEnd/>
            <a:tailEnd/>
          </a:ln>
        </p:spPr>
        <p:txBody>
          <a:bodyPr>
            <a:spAutoFit/>
          </a:bodyPr>
          <a:lstStyle/>
          <a:p>
            <a:pPr algn="ctr"/>
            <a:r>
              <a:rPr lang="cy-GB"/>
              <a:t>Financial Centre Futures</a:t>
            </a:r>
            <a:endParaRPr lang="en-US"/>
          </a:p>
        </p:txBody>
      </p:sp>
      <p:sp>
        <p:nvSpPr>
          <p:cNvPr id="88072" name="TextBox 11"/>
          <p:cNvSpPr txBox="1">
            <a:spLocks noChangeArrowheads="1"/>
          </p:cNvSpPr>
          <p:nvPr/>
        </p:nvSpPr>
        <p:spPr bwMode="auto">
          <a:xfrm>
            <a:off x="6263555" y="4150072"/>
            <a:ext cx="2447925" cy="368300"/>
          </a:xfrm>
          <a:prstGeom prst="rect">
            <a:avLst/>
          </a:prstGeom>
          <a:noFill/>
          <a:ln w="9525">
            <a:noFill/>
            <a:miter lim="800000"/>
            <a:headEnd/>
            <a:tailEnd/>
          </a:ln>
        </p:spPr>
        <p:txBody>
          <a:bodyPr>
            <a:spAutoFit/>
          </a:bodyPr>
          <a:lstStyle/>
          <a:p>
            <a:pPr algn="ctr"/>
            <a:r>
              <a:rPr lang="cy-GB"/>
              <a:t>Meta-Commerce</a:t>
            </a:r>
            <a:endParaRPr lang="en-US"/>
          </a:p>
        </p:txBody>
      </p:sp>
      <p:sp>
        <p:nvSpPr>
          <p:cNvPr id="88073" name="TextBox 12"/>
          <p:cNvSpPr txBox="1">
            <a:spLocks noChangeArrowheads="1"/>
          </p:cNvSpPr>
          <p:nvPr/>
        </p:nvSpPr>
        <p:spPr bwMode="auto">
          <a:xfrm>
            <a:off x="6442943" y="5805835"/>
            <a:ext cx="1944687" cy="369887"/>
          </a:xfrm>
          <a:prstGeom prst="rect">
            <a:avLst/>
          </a:prstGeom>
          <a:noFill/>
          <a:ln w="9525">
            <a:noFill/>
            <a:miter lim="800000"/>
            <a:headEnd/>
            <a:tailEnd/>
          </a:ln>
        </p:spPr>
        <p:txBody>
          <a:bodyPr>
            <a:spAutoFit/>
          </a:bodyPr>
          <a:lstStyle/>
          <a:p>
            <a:pPr algn="ctr"/>
            <a:r>
              <a:rPr lang="cy-GB"/>
              <a:t>Eternal Coin</a:t>
            </a:r>
            <a:endParaRPr lang="en-US"/>
          </a:p>
        </p:txBody>
      </p:sp>
      <p:sp>
        <p:nvSpPr>
          <p:cNvPr id="14" name="Title 13"/>
          <p:cNvSpPr>
            <a:spLocks noGrp="1"/>
          </p:cNvSpPr>
          <p:nvPr>
            <p:ph type="title"/>
          </p:nvPr>
        </p:nvSpPr>
        <p:spPr/>
        <p:txBody>
          <a:bodyPr/>
          <a:lstStyle/>
          <a:p>
            <a:pPr>
              <a:defRPr/>
            </a:pPr>
            <a:r>
              <a:rPr lang="cy-GB" dirty="0" smtClean="0"/>
              <a:t>Long Finance Programmes</a:t>
            </a:r>
            <a:endParaRPr dirty="0"/>
          </a:p>
        </p:txBody>
      </p:sp>
      <p:sp>
        <p:nvSpPr>
          <p:cNvPr id="88077" name="Content Placeholder 16"/>
          <p:cNvSpPr>
            <a:spLocks noGrp="1"/>
          </p:cNvSpPr>
          <p:nvPr>
            <p:ph sz="half" idx="2"/>
          </p:nvPr>
        </p:nvSpPr>
        <p:spPr>
          <a:xfrm>
            <a:off x="395536" y="1196975"/>
            <a:ext cx="6120680" cy="5328369"/>
          </a:xfrm>
        </p:spPr>
        <p:txBody>
          <a:bodyPr/>
          <a:lstStyle/>
          <a:p>
            <a:endParaRPr lang="cy-GB" sz="3200" dirty="0" smtClean="0">
              <a:latin typeface="Arial" charset="0"/>
              <a:cs typeface="Arial" charset="0"/>
            </a:endParaRPr>
          </a:p>
          <a:p>
            <a:pPr>
              <a:buFont typeface="Arial" charset="0"/>
              <a:buNone/>
            </a:pPr>
            <a:endParaRPr lang="cy-GB" sz="3200" dirty="0" smtClean="0">
              <a:latin typeface="Arial" charset="0"/>
              <a:cs typeface="Arial" charset="0"/>
            </a:endParaRPr>
          </a:p>
          <a:p>
            <a:pPr lvl="1">
              <a:buFont typeface="Wingdings" pitchFamily="2" charset="2"/>
              <a:buNone/>
            </a:pPr>
            <a:endParaRPr lang="cy-GB" sz="1800" dirty="0" smtClean="0">
              <a:latin typeface="Arial" charset="0"/>
              <a:cs typeface="Arial" charset="0"/>
            </a:endParaRPr>
          </a:p>
          <a:p>
            <a:r>
              <a:rPr lang="cy-GB" sz="2400" dirty="0" smtClean="0">
                <a:latin typeface="Arial" charset="0"/>
                <a:cs typeface="Arial" charset="0"/>
              </a:rPr>
              <a:t>Founded 2005</a:t>
            </a:r>
          </a:p>
          <a:p>
            <a:r>
              <a:rPr lang="cy-GB" sz="2400" dirty="0" smtClean="0">
                <a:latin typeface="Arial" charset="0"/>
                <a:cs typeface="Arial" charset="0"/>
              </a:rPr>
              <a:t>55 contributing organisations </a:t>
            </a:r>
          </a:p>
          <a:p>
            <a:r>
              <a:rPr lang="cy-GB" sz="2400" dirty="0" smtClean="0">
                <a:latin typeface="Arial" charset="0"/>
                <a:cs typeface="Arial" charset="0"/>
              </a:rPr>
              <a:t>Over 360 reports free to access on the website</a:t>
            </a:r>
          </a:p>
          <a:p>
            <a:r>
              <a:rPr lang="cy-GB" sz="2400" dirty="0" smtClean="0">
                <a:latin typeface="Arial" charset="0"/>
                <a:cs typeface="Arial" charset="0"/>
              </a:rPr>
              <a:t>Long Finance’s ‘</a:t>
            </a:r>
            <a:r>
              <a:rPr lang="cy-GB" sz="2400" i="1" dirty="0" smtClean="0">
                <a:latin typeface="Arial" charset="0"/>
                <a:cs typeface="Arial" charset="0"/>
              </a:rPr>
              <a:t>sustainable finance</a:t>
            </a:r>
            <a:r>
              <a:rPr lang="cy-GB" sz="2400" dirty="0" smtClean="0">
                <a:latin typeface="Arial" charset="0"/>
                <a:cs typeface="Arial" charset="0"/>
              </a:rPr>
              <a:t>’ programme</a:t>
            </a:r>
          </a:p>
          <a:p>
            <a:pPr>
              <a:buFont typeface="Arial" charset="0"/>
              <a:buNone/>
            </a:pPr>
            <a:endParaRPr lang="cy-GB" sz="3200" dirty="0" smtClean="0">
              <a:latin typeface="Arial" charset="0"/>
              <a:cs typeface="Arial" charset="0"/>
            </a:endParaRPr>
          </a:p>
          <a:p>
            <a:endParaRPr lang="en-US"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90600" y="116632"/>
            <a:ext cx="7757864" cy="792163"/>
          </a:xfrm>
        </p:spPr>
        <p:txBody>
          <a:bodyPr/>
          <a:lstStyle/>
          <a:p>
            <a:r>
              <a:rPr lang="en-GB" dirty="0" err="1"/>
              <a:t>Definitionally</a:t>
            </a:r>
            <a:r>
              <a:rPr lang="en-GB" dirty="0"/>
              <a:t> Indefinite</a:t>
            </a:r>
            <a:endParaRPr lang="en-US" dirty="0"/>
          </a:p>
        </p:txBody>
      </p:sp>
      <p:sp>
        <p:nvSpPr>
          <p:cNvPr id="359427" name="Rectangle 3"/>
          <p:cNvSpPr>
            <a:spLocks noGrp="1" noChangeArrowheads="1"/>
          </p:cNvSpPr>
          <p:nvPr>
            <p:ph type="body" idx="1"/>
          </p:nvPr>
        </p:nvSpPr>
        <p:spPr>
          <a:xfrm>
            <a:off x="107505" y="980728"/>
            <a:ext cx="8424936" cy="5200650"/>
          </a:xfrm>
        </p:spPr>
        <p:txBody>
          <a:bodyPr/>
          <a:lstStyle/>
          <a:p>
            <a:pPr>
              <a:lnSpc>
                <a:spcPct val="80000"/>
              </a:lnSpc>
              <a:tabLst>
                <a:tab pos="5924550" algn="l"/>
              </a:tabLst>
            </a:pPr>
            <a:r>
              <a:rPr lang="en-US" sz="2400" dirty="0"/>
              <a:t>The introduction of a new good - that is one with which consumers are not yet familiar - or of a new quality of a good. </a:t>
            </a:r>
          </a:p>
          <a:p>
            <a:pPr>
              <a:lnSpc>
                <a:spcPct val="80000"/>
              </a:lnSpc>
              <a:tabLst>
                <a:tab pos="5924550" algn="l"/>
              </a:tabLst>
            </a:pPr>
            <a:r>
              <a:rPr lang="en-US" sz="2400" dirty="0"/>
              <a:t>The introduction of a new method of production, which need by no means be founded upon a discovery scientifically new, and can also exist in a new way of handling a commodity commercially. </a:t>
            </a:r>
          </a:p>
          <a:p>
            <a:pPr>
              <a:lnSpc>
                <a:spcPct val="80000"/>
              </a:lnSpc>
              <a:tabLst>
                <a:tab pos="5924550" algn="l"/>
              </a:tabLst>
            </a:pPr>
            <a:r>
              <a:rPr lang="en-US" sz="2400" dirty="0"/>
              <a:t>The opening of a new market, that is a market into which the particular branch of manufacture of the country in question has not previously entered, whether or not this market has existed before. </a:t>
            </a:r>
          </a:p>
          <a:p>
            <a:pPr>
              <a:lnSpc>
                <a:spcPct val="80000"/>
              </a:lnSpc>
              <a:tabLst>
                <a:tab pos="5924550" algn="l"/>
              </a:tabLst>
            </a:pPr>
            <a:r>
              <a:rPr lang="en-US" sz="2400" dirty="0"/>
              <a:t>The conquest of a new source of supply of raw materials or half-manufactured goods, again irrespective of whether this source already exists or whether it has first to be created. </a:t>
            </a:r>
          </a:p>
          <a:p>
            <a:pPr>
              <a:lnSpc>
                <a:spcPct val="80000"/>
              </a:lnSpc>
              <a:tabLst>
                <a:tab pos="5924550" algn="l"/>
              </a:tabLst>
            </a:pPr>
            <a:r>
              <a:rPr lang="en-US" sz="2400" dirty="0"/>
              <a:t>The carrying out of the new organization of any industry, like the creation of a monopoly position (for example through </a:t>
            </a:r>
            <a:r>
              <a:rPr lang="en-US" sz="2400" dirty="0" err="1"/>
              <a:t>trustification</a:t>
            </a:r>
            <a:r>
              <a:rPr lang="en-US" sz="2400" dirty="0"/>
              <a:t>) or the breaking up of a monopoly position.</a:t>
            </a:r>
          </a:p>
          <a:p>
            <a:pPr>
              <a:lnSpc>
                <a:spcPct val="80000"/>
              </a:lnSpc>
              <a:buFont typeface="Wingdings" pitchFamily="2" charset="2"/>
              <a:buNone/>
              <a:tabLst>
                <a:tab pos="5924550" algn="l"/>
              </a:tabLst>
            </a:pPr>
            <a:endParaRPr lang="en-US" sz="2400" dirty="0"/>
          </a:p>
        </p:txBody>
      </p:sp>
      <p:pic>
        <p:nvPicPr>
          <p:cNvPr id="359429" name="Picture 5" descr="schum"/>
          <p:cNvPicPr>
            <a:picLocks noChangeAspect="1" noChangeArrowheads="1"/>
          </p:cNvPicPr>
          <p:nvPr/>
        </p:nvPicPr>
        <p:blipFill>
          <a:blip r:embed="rId2" cstate="print"/>
          <a:srcRect/>
          <a:stretch>
            <a:fillRect/>
          </a:stretch>
        </p:blipFill>
        <p:spPr bwMode="auto">
          <a:xfrm>
            <a:off x="8091363" y="5616847"/>
            <a:ext cx="873125" cy="10525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4"/>
          <p:cNvSpPr>
            <a:spLocks noGrp="1" noChangeArrowheads="1"/>
          </p:cNvSpPr>
          <p:nvPr>
            <p:ph type="title"/>
          </p:nvPr>
        </p:nvSpPr>
        <p:spPr/>
        <p:txBody>
          <a:bodyPr/>
          <a:lstStyle/>
          <a:p>
            <a:r>
              <a:rPr lang="en-GB" dirty="0"/>
              <a:t>Ando &lt;&gt; Edison</a:t>
            </a:r>
            <a:endParaRPr lang="en-US" dirty="0"/>
          </a:p>
        </p:txBody>
      </p:sp>
      <p:pic>
        <p:nvPicPr>
          <p:cNvPr id="382982" name="Picture 6" descr=" "/>
          <p:cNvPicPr>
            <a:picLocks noChangeAspect="1" noChangeArrowheads="1"/>
          </p:cNvPicPr>
          <p:nvPr/>
        </p:nvPicPr>
        <p:blipFill>
          <a:blip r:embed="rId2" cstate="print"/>
          <a:srcRect/>
          <a:stretch>
            <a:fillRect/>
          </a:stretch>
        </p:blipFill>
        <p:spPr bwMode="auto">
          <a:xfrm>
            <a:off x="395536" y="2170434"/>
            <a:ext cx="4105027" cy="3490814"/>
          </a:xfrm>
          <a:prstGeom prst="rect">
            <a:avLst/>
          </a:prstGeom>
          <a:noFill/>
        </p:spPr>
      </p:pic>
      <p:pic>
        <p:nvPicPr>
          <p:cNvPr id="382984" name="Picture 8" descr="thomas_edison"/>
          <p:cNvPicPr>
            <a:picLocks noChangeAspect="1" noChangeArrowheads="1"/>
          </p:cNvPicPr>
          <p:nvPr/>
        </p:nvPicPr>
        <p:blipFill>
          <a:blip r:embed="rId3" cstate="print"/>
          <a:srcRect/>
          <a:stretch>
            <a:fillRect/>
          </a:stretch>
        </p:blipFill>
        <p:spPr bwMode="auto">
          <a:xfrm>
            <a:off x="5102225" y="1341438"/>
            <a:ext cx="3860800" cy="5327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4"/>
          <p:cNvSpPr>
            <a:spLocks noGrp="1" noChangeArrowheads="1"/>
          </p:cNvSpPr>
          <p:nvPr>
            <p:ph type="title"/>
          </p:nvPr>
        </p:nvSpPr>
        <p:spPr/>
        <p:txBody>
          <a:bodyPr/>
          <a:lstStyle/>
          <a:p>
            <a:r>
              <a:rPr lang="en-GB" dirty="0"/>
              <a:t>Process = Failure</a:t>
            </a:r>
            <a:endParaRPr lang="en-US" dirty="0"/>
          </a:p>
        </p:txBody>
      </p:sp>
      <p:pic>
        <p:nvPicPr>
          <p:cNvPr id="385030" name="Picture 6" descr=" "/>
          <p:cNvPicPr>
            <a:picLocks noChangeAspect="1" noChangeArrowheads="1"/>
          </p:cNvPicPr>
          <p:nvPr/>
        </p:nvPicPr>
        <p:blipFill>
          <a:blip r:embed="rId2" cstate="print"/>
          <a:srcRect/>
          <a:stretch>
            <a:fillRect/>
          </a:stretch>
        </p:blipFill>
        <p:spPr bwMode="auto">
          <a:xfrm>
            <a:off x="2267744" y="1124744"/>
            <a:ext cx="4102100" cy="5516562"/>
          </a:xfrm>
          <a:prstGeom prst="rect">
            <a:avLst/>
          </a:prstGeom>
          <a:noFill/>
        </p:spPr>
      </p:pic>
      <p:sp>
        <p:nvSpPr>
          <p:cNvPr id="385031" name="Text Box 7"/>
          <p:cNvSpPr txBox="1">
            <a:spLocks noChangeArrowheads="1"/>
          </p:cNvSpPr>
          <p:nvPr/>
        </p:nvSpPr>
        <p:spPr bwMode="auto">
          <a:xfrm>
            <a:off x="7235825" y="4865688"/>
            <a:ext cx="1657350" cy="1803400"/>
          </a:xfrm>
          <a:prstGeom prst="rect">
            <a:avLst/>
          </a:prstGeom>
          <a:noFill/>
          <a:ln w="9525" algn="ctr">
            <a:noFill/>
            <a:miter lim="800000"/>
            <a:headEnd/>
            <a:tailEnd/>
          </a:ln>
          <a:effectLst/>
        </p:spPr>
        <p:txBody>
          <a:bodyPr>
            <a:spAutoFit/>
          </a:bodyPr>
          <a:lstStyle/>
          <a:p>
            <a:r>
              <a:rPr lang="en-GB" sz="1600">
                <a:latin typeface="Arial" charset="0"/>
              </a:rPr>
              <a:t>[Source: The Economist, Survey: The Company, “The Tortoise and the Hare”, 26 January 2006]</a:t>
            </a:r>
            <a:endParaRPr lang="en-US" sz="160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971600" y="293166"/>
            <a:ext cx="7920880" cy="584775"/>
          </a:xfrm>
        </p:spPr>
        <p:txBody>
          <a:bodyPr/>
          <a:lstStyle/>
          <a:p>
            <a:r>
              <a:rPr lang="en-GB" sz="3200" dirty="0" err="1"/>
              <a:t>Kealey’s</a:t>
            </a:r>
            <a:r>
              <a:rPr lang="en-GB" sz="3200" dirty="0"/>
              <a:t> Economic Laws </a:t>
            </a:r>
            <a:r>
              <a:rPr lang="en-GB" sz="3200" dirty="0" smtClean="0"/>
              <a:t>Of </a:t>
            </a:r>
            <a:r>
              <a:rPr lang="en-GB" sz="3200" dirty="0"/>
              <a:t>Civil R&amp;D</a:t>
            </a:r>
            <a:endParaRPr lang="en-US" sz="3200" dirty="0"/>
          </a:p>
        </p:txBody>
      </p:sp>
      <p:sp>
        <p:nvSpPr>
          <p:cNvPr id="381955" name="Rectangle 3"/>
          <p:cNvSpPr>
            <a:spLocks noGrp="1" noChangeArrowheads="1"/>
          </p:cNvSpPr>
          <p:nvPr>
            <p:ph type="body" idx="1"/>
          </p:nvPr>
        </p:nvSpPr>
        <p:spPr>
          <a:xfrm>
            <a:off x="611560" y="1397000"/>
            <a:ext cx="6696744" cy="4851400"/>
          </a:xfrm>
        </p:spPr>
        <p:txBody>
          <a:bodyPr/>
          <a:lstStyle/>
          <a:p>
            <a:pPr marL="609600" indent="-609600">
              <a:lnSpc>
                <a:spcPct val="90000"/>
              </a:lnSpc>
              <a:buClr>
                <a:schemeClr val="tx1"/>
              </a:buClr>
              <a:buFont typeface="Wingdings" pitchFamily="2" charset="2"/>
              <a:buAutoNum type="arabicPeriod"/>
            </a:pPr>
            <a:r>
              <a:rPr lang="en-GB" sz="3600" dirty="0"/>
              <a:t>The percentage of national GDP spent increases with national GDP per capita</a:t>
            </a:r>
          </a:p>
          <a:p>
            <a:pPr marL="609600" indent="-609600">
              <a:lnSpc>
                <a:spcPct val="90000"/>
              </a:lnSpc>
              <a:buClr>
                <a:schemeClr val="tx1"/>
              </a:buClr>
              <a:buFont typeface="Wingdings" pitchFamily="2" charset="2"/>
              <a:buAutoNum type="arabicPeriod"/>
            </a:pPr>
            <a:r>
              <a:rPr lang="en-GB" sz="3600" dirty="0"/>
              <a:t>Public and private funding displace each other</a:t>
            </a:r>
          </a:p>
          <a:p>
            <a:pPr marL="609600" indent="-609600">
              <a:lnSpc>
                <a:spcPct val="90000"/>
              </a:lnSpc>
              <a:buClr>
                <a:schemeClr val="tx1"/>
              </a:buClr>
              <a:buFont typeface="Wingdings" pitchFamily="2" charset="2"/>
              <a:buAutoNum type="arabicPeriod"/>
            </a:pPr>
            <a:r>
              <a:rPr lang="en-GB" sz="3600" dirty="0"/>
              <a:t>Public funds displace more than they do themselves </a:t>
            </a:r>
            <a:r>
              <a:rPr lang="en-GB" sz="3600" dirty="0" smtClean="0"/>
              <a:t>provide, i.e. as a multiple</a:t>
            </a:r>
            <a:endParaRPr lang="en-US" sz="3600" dirty="0"/>
          </a:p>
        </p:txBody>
      </p:sp>
      <p:pic>
        <p:nvPicPr>
          <p:cNvPr id="381957" name="Picture 5" descr="Terence Kealey"/>
          <p:cNvPicPr>
            <a:picLocks noChangeAspect="1" noChangeArrowheads="1"/>
          </p:cNvPicPr>
          <p:nvPr/>
        </p:nvPicPr>
        <p:blipFill>
          <a:blip r:embed="rId2" cstate="print"/>
          <a:srcRect/>
          <a:stretch>
            <a:fillRect/>
          </a:stretch>
        </p:blipFill>
        <p:spPr bwMode="auto">
          <a:xfrm>
            <a:off x="6804248" y="5013176"/>
            <a:ext cx="2051720" cy="1714652"/>
          </a:xfrm>
          <a:prstGeom prst="rect">
            <a:avLst/>
          </a:prstGeom>
          <a:noFill/>
        </p:spPr>
      </p:pic>
    </p:spTree>
  </p:cSld>
  <p:clrMapOvr>
    <a:masterClrMapping/>
  </p:clrMapOvr>
  <p:timing>
    <p:tnLst>
      <p:par>
        <p:cTn id="1" dur="indefinite" restart="never" nodeType="tmRoot"/>
      </p:par>
    </p:tnLst>
  </p:timing>
</p:sld>
</file>

<file path=ppt/theme/_rels/theme8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4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6199</TotalTime>
  <Words>1731</Words>
  <Application>Microsoft Office PowerPoint</Application>
  <PresentationFormat>On-screen Show (4:3)</PresentationFormat>
  <Paragraphs>275</Paragraphs>
  <Slides>47</Slides>
  <Notes>13</Notes>
  <HiddenSlides>0</HiddenSlides>
  <MMClips>0</MMClips>
  <ScaleCrop>false</ScaleCrop>
  <HeadingPairs>
    <vt:vector size="6" baseType="variant">
      <vt:variant>
        <vt:lpstr>Theme</vt:lpstr>
      </vt:variant>
      <vt:variant>
        <vt:i4>86</vt:i4>
      </vt:variant>
      <vt:variant>
        <vt:lpstr>Embedded OLE Servers</vt:lpstr>
      </vt:variant>
      <vt:variant>
        <vt:i4>1</vt:i4>
      </vt:variant>
      <vt:variant>
        <vt:lpstr>Slide Titles</vt:lpstr>
      </vt:variant>
      <vt:variant>
        <vt:i4>47</vt:i4>
      </vt:variant>
    </vt:vector>
  </HeadingPairs>
  <TitlesOfParts>
    <vt:vector size="134"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Equity</vt:lpstr>
      <vt:lpstr>Photo Editor Photo</vt:lpstr>
      <vt:lpstr>Long Finance  Spring Conference 2013</vt:lpstr>
      <vt:lpstr>                       Welcome</vt:lpstr>
      <vt:lpstr>                  Introduction </vt:lpstr>
      <vt:lpstr>About Long Finance </vt:lpstr>
      <vt:lpstr>Long Finance Programmes</vt:lpstr>
      <vt:lpstr>Definitionally Indefinite</vt:lpstr>
      <vt:lpstr>Ando &lt;&gt; Edison</vt:lpstr>
      <vt:lpstr>Process = Failure</vt:lpstr>
      <vt:lpstr>Kealey’s Economic Laws Of Civil R&amp;D</vt:lpstr>
      <vt:lpstr>Innovation Trees</vt:lpstr>
      <vt:lpstr>Biologically Diverse Innovation</vt:lpstr>
      <vt:lpstr>Agenda</vt:lpstr>
      <vt:lpstr>Keynote Address</vt:lpstr>
      <vt:lpstr>Financial Innovation:  The Bright and the Dark Sides</vt:lpstr>
      <vt:lpstr>Motivation</vt:lpstr>
      <vt:lpstr>This presentation</vt:lpstr>
      <vt:lpstr>What is financial innovation? (1)</vt:lpstr>
      <vt:lpstr>What is financial innovation? (2)</vt:lpstr>
      <vt:lpstr>What does theory tell us?</vt:lpstr>
      <vt:lpstr>…and how do we measure it?</vt:lpstr>
      <vt:lpstr>Financial innovation</vt:lpstr>
      <vt:lpstr>Financial innovation is relatively low</vt:lpstr>
      <vt:lpstr>Financial innovation over time</vt:lpstr>
      <vt:lpstr>Do these data make sense? (1)</vt:lpstr>
      <vt:lpstr>Do these data make sense? (2)</vt:lpstr>
      <vt:lpstr>Do these data make sense? (3)</vt:lpstr>
      <vt:lpstr>The “effects” of financial innovation</vt:lpstr>
      <vt:lpstr>The “effects” of financial innovation</vt:lpstr>
      <vt:lpstr>Policy implications</vt:lpstr>
      <vt:lpstr>Financial innovation, financial development and growth –  some broader considerations</vt:lpstr>
      <vt:lpstr>Finance is pro-growth</vt:lpstr>
      <vt:lpstr>…but also fragile</vt:lpstr>
      <vt:lpstr>Too much finance?</vt:lpstr>
      <vt:lpstr>What went wrong in the  developed world?</vt:lpstr>
      <vt:lpstr>What kind of financial sector – financial intermediation vs. financial center view</vt:lpstr>
      <vt:lpstr>What kind of financial sector – financial intermediation vs. financial center view</vt:lpstr>
      <vt:lpstr>Implications for regulatory reform debate</vt:lpstr>
      <vt:lpstr>Thank you</vt:lpstr>
      <vt:lpstr>Panel Discussion 1</vt:lpstr>
      <vt:lpstr>                      Break</vt:lpstr>
      <vt:lpstr>Presentation</vt:lpstr>
      <vt:lpstr>Panel Discussion 2</vt:lpstr>
      <vt:lpstr>            Closing Remarks</vt:lpstr>
      <vt:lpstr>Bright or Dark?</vt:lpstr>
      <vt:lpstr>Long Finance Publications</vt:lpstr>
      <vt:lpstr>Outlook 2013</vt:lpstr>
      <vt:lpstr>Thanks To Our Sponsors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zyn-stephanie</dc:creator>
  <cp:lastModifiedBy>zyn-chiara</cp:lastModifiedBy>
  <cp:revision>268</cp:revision>
  <dcterms:created xsi:type="dcterms:W3CDTF">2010-01-14T16:44:58Z</dcterms:created>
  <dcterms:modified xsi:type="dcterms:W3CDTF">2013-03-12T15:07:21Z</dcterms:modified>
</cp:coreProperties>
</file>