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5" r:id="rId2"/>
    <p:sldId id="293" r:id="rId3"/>
    <p:sldId id="312" r:id="rId4"/>
    <p:sldId id="311" r:id="rId5"/>
    <p:sldId id="286" r:id="rId6"/>
    <p:sldId id="310" r:id="rId7"/>
    <p:sldId id="313" r:id="rId8"/>
    <p:sldId id="291" r:id="rId9"/>
    <p:sldId id="318" r:id="rId10"/>
    <p:sldId id="316" r:id="rId11"/>
    <p:sldId id="317" r:id="rId12"/>
    <p:sldId id="304" r:id="rId13"/>
    <p:sldId id="288" r:id="rId14"/>
    <p:sldId id="305" r:id="rId15"/>
    <p:sldId id="319" r:id="rId16"/>
    <p:sldId id="314" r:id="rId17"/>
  </p:sldIdLst>
  <p:sldSz cx="9144000" cy="6858000" type="screen4x3"/>
  <p:notesSz cx="6858000" cy="9734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76" autoAdjust="0"/>
  </p:normalViewPr>
  <p:slideViewPr>
    <p:cSldViewPr>
      <p:cViewPr>
        <p:scale>
          <a:sx n="100" d="100"/>
          <a:sy n="100" d="100"/>
        </p:scale>
        <p:origin x="-109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91DE460F-6625-4534-B069-2C4DB410046C}" type="datetimeFigureOut">
              <a:rPr lang="en-GB" smtClean="0"/>
              <a:t>23/09/2014</a:t>
            </a:fld>
            <a:endParaRPr lang="en-GB"/>
          </a:p>
        </p:txBody>
      </p:sp>
      <p:sp>
        <p:nvSpPr>
          <p:cNvPr id="4" name="Footer Placeholder 3"/>
          <p:cNvSpPr>
            <a:spLocks noGrp="1"/>
          </p:cNvSpPr>
          <p:nvPr>
            <p:ph type="ftr" sz="quarter" idx="2"/>
          </p:nvPr>
        </p:nvSpPr>
        <p:spPr>
          <a:xfrm>
            <a:off x="0" y="9245600"/>
            <a:ext cx="2971800"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245600"/>
            <a:ext cx="2971800" cy="487363"/>
          </a:xfrm>
          <a:prstGeom prst="rect">
            <a:avLst/>
          </a:prstGeom>
        </p:spPr>
        <p:txBody>
          <a:bodyPr vert="horz" lIns="91440" tIns="45720" rIns="91440" bIns="45720" rtlCol="0" anchor="b"/>
          <a:lstStyle>
            <a:lvl1pPr algn="r">
              <a:defRPr sz="1200"/>
            </a:lvl1pPr>
          </a:lstStyle>
          <a:p>
            <a:fld id="{AA12C274-E267-438D-969F-543A165E97CD}" type="slidenum">
              <a:rPr lang="en-GB" smtClean="0"/>
              <a:t>‹#›</a:t>
            </a:fld>
            <a:endParaRPr lang="en-GB"/>
          </a:p>
        </p:txBody>
      </p:sp>
    </p:spTree>
    <p:extLst>
      <p:ext uri="{BB962C8B-B14F-4D97-AF65-F5344CB8AC3E}">
        <p14:creationId xmlns:p14="http://schemas.microsoft.com/office/powerpoint/2010/main" val="1779819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67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6728"/>
          </a:xfrm>
          <a:prstGeom prst="rect">
            <a:avLst/>
          </a:prstGeom>
        </p:spPr>
        <p:txBody>
          <a:bodyPr vert="horz" lIns="91440" tIns="45720" rIns="91440" bIns="45720" rtlCol="0"/>
          <a:lstStyle>
            <a:lvl1pPr algn="r">
              <a:defRPr sz="1200"/>
            </a:lvl1pPr>
          </a:lstStyle>
          <a:p>
            <a:fld id="{F4E63C4A-A960-4B99-862D-FC14D553E0FC}" type="datetimeFigureOut">
              <a:rPr lang="en-GB" smtClean="0"/>
              <a:t>23/09/2014</a:t>
            </a:fld>
            <a:endParaRPr lang="en-GB"/>
          </a:p>
        </p:txBody>
      </p:sp>
      <p:sp>
        <p:nvSpPr>
          <p:cNvPr id="4" name="Slide Image Placeholder 3"/>
          <p:cNvSpPr>
            <a:spLocks noGrp="1" noRot="1" noChangeAspect="1"/>
          </p:cNvSpPr>
          <p:nvPr>
            <p:ph type="sldImg" idx="2"/>
          </p:nvPr>
        </p:nvSpPr>
        <p:spPr>
          <a:xfrm>
            <a:off x="996950" y="730250"/>
            <a:ext cx="4864100" cy="36496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23911"/>
            <a:ext cx="5486400" cy="438054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46133"/>
            <a:ext cx="2971800" cy="4867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46133"/>
            <a:ext cx="2971800" cy="486728"/>
          </a:xfrm>
          <a:prstGeom prst="rect">
            <a:avLst/>
          </a:prstGeom>
        </p:spPr>
        <p:txBody>
          <a:bodyPr vert="horz" lIns="91440" tIns="45720" rIns="91440" bIns="45720" rtlCol="0" anchor="b"/>
          <a:lstStyle>
            <a:lvl1pPr algn="r">
              <a:defRPr sz="1200"/>
            </a:lvl1pPr>
          </a:lstStyle>
          <a:p>
            <a:fld id="{11D67DF7-B409-467C-A705-CFD626DF8131}" type="slidenum">
              <a:rPr lang="en-GB" smtClean="0"/>
              <a:t>‹#›</a:t>
            </a:fld>
            <a:endParaRPr lang="en-GB"/>
          </a:p>
        </p:txBody>
      </p:sp>
    </p:spTree>
    <p:extLst>
      <p:ext uri="{BB962C8B-B14F-4D97-AF65-F5344CB8AC3E}">
        <p14:creationId xmlns:p14="http://schemas.microsoft.com/office/powerpoint/2010/main" val="86685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0D76F-E02E-4E84-85B5-5DF61C7A530B}" type="slidenum">
              <a:rPr lang="en-GB"/>
              <a:pPr/>
              <a:t>1</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8A040-F028-4D0F-B613-0C98C2E1D93E}" type="slidenum">
              <a:rPr lang="en-GB"/>
              <a:pPr/>
              <a:t>4</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5557FF-B3D6-4A9E-ADF6-232A65BE70B4}"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214367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5557FF-B3D6-4A9E-ADF6-232A65BE70B4}"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53966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5557FF-B3D6-4A9E-ADF6-232A65BE70B4}"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99279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CD027E-86D1-4261-A40A-85FF2E52AF39}" type="slidenum">
              <a:rPr lang="en-US"/>
              <a:pPr>
                <a:defRPr/>
              </a:pPr>
              <a:t>‹#›</a:t>
            </a:fld>
            <a:endParaRPr lang="en-US"/>
          </a:p>
        </p:txBody>
      </p:sp>
    </p:spTree>
    <p:extLst>
      <p:ext uri="{BB962C8B-B14F-4D97-AF65-F5344CB8AC3E}">
        <p14:creationId xmlns:p14="http://schemas.microsoft.com/office/powerpoint/2010/main" val="142026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5557FF-B3D6-4A9E-ADF6-232A65BE70B4}"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211894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557FF-B3D6-4A9E-ADF6-232A65BE70B4}"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298997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5557FF-B3D6-4A9E-ADF6-232A65BE70B4}"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344478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5557FF-B3D6-4A9E-ADF6-232A65BE70B4}" type="datetimeFigureOut">
              <a:rPr lang="en-GB" smtClean="0"/>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424099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5557FF-B3D6-4A9E-ADF6-232A65BE70B4}" type="datetimeFigureOut">
              <a:rPr lang="en-GB" smtClean="0"/>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313994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557FF-B3D6-4A9E-ADF6-232A65BE70B4}" type="datetimeFigureOut">
              <a:rPr lang="en-GB" smtClean="0"/>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115146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557FF-B3D6-4A9E-ADF6-232A65BE70B4}"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338368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557FF-B3D6-4A9E-ADF6-232A65BE70B4}"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A573F-1ED8-440A-90D3-4C5366492732}" type="slidenum">
              <a:rPr lang="en-GB" smtClean="0"/>
              <a:t>‹#›</a:t>
            </a:fld>
            <a:endParaRPr lang="en-GB"/>
          </a:p>
        </p:txBody>
      </p:sp>
    </p:spTree>
    <p:extLst>
      <p:ext uri="{BB962C8B-B14F-4D97-AF65-F5344CB8AC3E}">
        <p14:creationId xmlns:p14="http://schemas.microsoft.com/office/powerpoint/2010/main" val="271831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557FF-B3D6-4A9E-ADF6-232A65BE70B4}" type="datetimeFigureOut">
              <a:rPr lang="en-GB" smtClean="0"/>
              <a:t>23/09/2014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A573F-1ED8-440A-90D3-4C5366492732}" type="slidenum">
              <a:rPr lang="en-GB" smtClean="0"/>
              <a:t>‹#›</a:t>
            </a:fld>
            <a:endParaRPr lang="en-GB"/>
          </a:p>
        </p:txBody>
      </p:sp>
    </p:spTree>
    <p:extLst>
      <p:ext uri="{BB962C8B-B14F-4D97-AF65-F5344CB8AC3E}">
        <p14:creationId xmlns:p14="http://schemas.microsoft.com/office/powerpoint/2010/main" val="144163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cad=rja&amp;uact=8&amp;docid=OsaIDyd09kti9M&amp;tbnid=EApFcAlQGV9EdM:&amp;ved=0CAYQjRw&amp;url=https://research.blogs.lincoln.ac.uk/2011/05/26/research-funding-talk-by-the-leverhulme-trust-wednesday-1st-june/&amp;ei=6ectU-bKNe6y0AWuroAw&amp;bvm=bv.62922401,d.ZG4&amp;psig=AFQjCNFuLSorxhzd2gCjiy_09G8OSFJ6Xw&amp;ust=1395603815979889" TargetMode="External"/><Relationship Id="rId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hyperlink" Target="http://en.wikipedia.org/wiki/File:Esrc_logo.png"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Text Box 11"/>
          <p:cNvSpPr txBox="1">
            <a:spLocks noChangeArrowheads="1"/>
          </p:cNvSpPr>
          <p:nvPr/>
        </p:nvSpPr>
        <p:spPr bwMode="auto">
          <a:xfrm>
            <a:off x="-27012" y="6381328"/>
            <a:ext cx="9144000" cy="369332"/>
          </a:xfrm>
          <a:prstGeom prst="rect">
            <a:avLst/>
          </a:prstGeom>
          <a:noFill/>
          <a:ln w="9525">
            <a:noFill/>
            <a:miter lim="800000"/>
            <a:headEnd/>
            <a:tailEnd/>
          </a:ln>
          <a:effectLst/>
        </p:spPr>
        <p:txBody>
          <a:bodyPr>
            <a:spAutoFit/>
          </a:bodyPr>
          <a:lstStyle/>
          <a:p>
            <a:pPr algn="ctr"/>
            <a:r>
              <a:rPr lang="en-US" b="1" dirty="0" smtClean="0">
                <a:latin typeface="Arial" charset="0"/>
                <a:cs typeface="Arial" charset="0"/>
              </a:rPr>
              <a:t>http</a:t>
            </a:r>
            <a:r>
              <a:rPr lang="en-US" b="1" dirty="0">
                <a:latin typeface="Arial" charset="0"/>
                <a:cs typeface="Arial" charset="0"/>
              </a:rPr>
              <a:t>://www.geog.cam.ac.uk/research/projects/occupations/</a:t>
            </a:r>
          </a:p>
        </p:txBody>
      </p:sp>
      <p:sp>
        <p:nvSpPr>
          <p:cNvPr id="14348" name="Text Box 12"/>
          <p:cNvSpPr txBox="1">
            <a:spLocks noChangeArrowheads="1"/>
          </p:cNvSpPr>
          <p:nvPr/>
        </p:nvSpPr>
        <p:spPr bwMode="auto">
          <a:xfrm>
            <a:off x="0" y="4039692"/>
            <a:ext cx="9144000" cy="369332"/>
          </a:xfrm>
          <a:prstGeom prst="rect">
            <a:avLst/>
          </a:prstGeom>
          <a:noFill/>
          <a:ln w="9525">
            <a:noFill/>
            <a:miter lim="800000"/>
            <a:headEnd/>
            <a:tailEnd/>
          </a:ln>
          <a:effectLst/>
        </p:spPr>
        <p:txBody>
          <a:bodyPr wrap="square">
            <a:spAutoFit/>
          </a:bodyPr>
          <a:lstStyle/>
          <a:p>
            <a:pPr algn="ctr"/>
            <a:r>
              <a:rPr lang="en-GB" dirty="0" smtClean="0">
                <a:latin typeface="Arial" charset="0"/>
                <a:cs typeface="Arial" charset="0"/>
              </a:rPr>
              <a:t>Research funded </a:t>
            </a:r>
            <a:r>
              <a:rPr lang="en-GB" dirty="0">
                <a:latin typeface="Arial" charset="0"/>
                <a:cs typeface="Arial" charset="0"/>
              </a:rPr>
              <a:t>by </a:t>
            </a:r>
            <a:r>
              <a:rPr lang="en-GB" dirty="0" smtClean="0">
                <a:latin typeface="Arial" charset="0"/>
                <a:cs typeface="Arial" charset="0"/>
              </a:rPr>
              <a:t>two </a:t>
            </a:r>
            <a:r>
              <a:rPr lang="en-GB" dirty="0" err="1" smtClean="0">
                <a:latin typeface="Arial" charset="0"/>
                <a:cs typeface="Arial" charset="0"/>
              </a:rPr>
              <a:t>Leverhulme</a:t>
            </a:r>
            <a:r>
              <a:rPr lang="en-GB" dirty="0" smtClean="0">
                <a:latin typeface="Arial" charset="0"/>
                <a:cs typeface="Arial" charset="0"/>
              </a:rPr>
              <a:t> Trust grants, </a:t>
            </a:r>
            <a:r>
              <a:rPr lang="en-GB" dirty="0">
                <a:latin typeface="Arial" charset="0"/>
                <a:cs typeface="Arial" charset="0"/>
              </a:rPr>
              <a:t>two E.S.R.C. </a:t>
            </a:r>
            <a:r>
              <a:rPr lang="en-GB" dirty="0" smtClean="0">
                <a:latin typeface="Arial" charset="0"/>
                <a:cs typeface="Arial" charset="0"/>
              </a:rPr>
              <a:t>grants, the Isaac</a:t>
            </a:r>
            <a:endParaRPr lang="en-US" dirty="0">
              <a:latin typeface="Arial" charset="0"/>
              <a:cs typeface="Arial" charset="0"/>
            </a:endParaRPr>
          </a:p>
        </p:txBody>
      </p:sp>
      <p:sp>
        <p:nvSpPr>
          <p:cNvPr id="14349" name="Text Box 13"/>
          <p:cNvSpPr txBox="1">
            <a:spLocks noChangeArrowheads="1"/>
          </p:cNvSpPr>
          <p:nvPr/>
        </p:nvSpPr>
        <p:spPr bwMode="auto">
          <a:xfrm>
            <a:off x="0" y="0"/>
            <a:ext cx="9144000" cy="2708434"/>
          </a:xfrm>
          <a:prstGeom prst="rect">
            <a:avLst/>
          </a:prstGeom>
          <a:noFill/>
          <a:ln w="9525">
            <a:noFill/>
            <a:miter lim="800000"/>
            <a:headEnd/>
            <a:tailEnd/>
          </a:ln>
          <a:effectLst/>
        </p:spPr>
        <p:txBody>
          <a:bodyPr>
            <a:spAutoFit/>
          </a:bodyPr>
          <a:lstStyle/>
          <a:p>
            <a:pPr algn="ctr"/>
            <a:r>
              <a:rPr lang="en-GB" sz="3000" b="1" i="1" dirty="0" smtClean="0"/>
              <a:t>Occupational </a:t>
            </a:r>
            <a:r>
              <a:rPr lang="en-GB" sz="3000" b="1" i="1" dirty="0" smtClean="0"/>
              <a:t>structure </a:t>
            </a:r>
            <a:r>
              <a:rPr lang="en-GB" sz="3000" b="1" i="1" dirty="0" smtClean="0"/>
              <a:t>and population change before and during the British Industrial Revolution</a:t>
            </a:r>
            <a:endParaRPr lang="en-GB" sz="3000" b="1" i="1" dirty="0" smtClean="0"/>
          </a:p>
          <a:p>
            <a:pPr algn="ctr"/>
            <a:endParaRPr lang="en-GB" sz="3000" dirty="0"/>
          </a:p>
          <a:p>
            <a:pPr algn="ctr"/>
            <a:r>
              <a:rPr lang="en-GB" sz="2000" dirty="0" smtClean="0"/>
              <a:t>Presentation for the launch event for the</a:t>
            </a:r>
          </a:p>
          <a:p>
            <a:pPr algn="ctr"/>
            <a:r>
              <a:rPr lang="en-GB" sz="2000" dirty="0" smtClean="0"/>
              <a:t> 4</a:t>
            </a:r>
            <a:r>
              <a:rPr lang="en-GB" sz="2000" baseline="30000" dirty="0" smtClean="0"/>
              <a:t>th</a:t>
            </a:r>
            <a:r>
              <a:rPr lang="en-GB" sz="2000" dirty="0" smtClean="0"/>
              <a:t> edition of the </a:t>
            </a:r>
            <a:r>
              <a:rPr lang="en-GB" sz="2000" i="1" dirty="0" smtClean="0"/>
              <a:t>Cambridge Economic History of Modern Britain</a:t>
            </a:r>
            <a:r>
              <a:rPr lang="en-GB" sz="2000" dirty="0" smtClean="0"/>
              <a:t>.</a:t>
            </a:r>
            <a:endParaRPr lang="en-GB" sz="2000" dirty="0" smtClean="0"/>
          </a:p>
          <a:p>
            <a:pPr algn="ctr"/>
            <a:r>
              <a:rPr lang="en-GB" sz="2000" dirty="0" smtClean="0"/>
              <a:t>Gresham College, London, 24</a:t>
            </a:r>
            <a:r>
              <a:rPr lang="en-GB" sz="2000" baseline="30000" dirty="0" smtClean="0"/>
              <a:t>th</a:t>
            </a:r>
            <a:r>
              <a:rPr lang="en-GB" sz="2000" dirty="0" smtClean="0"/>
              <a:t> </a:t>
            </a:r>
            <a:r>
              <a:rPr lang="en-GB" sz="2000" dirty="0" smtClean="0"/>
              <a:t>September 2014  </a:t>
            </a:r>
            <a:endParaRPr lang="en-GB" sz="2000" dirty="0"/>
          </a:p>
          <a:p>
            <a:pPr algn="ctr"/>
            <a:endParaRPr lang="en-GB" sz="2000" b="1" dirty="0"/>
          </a:p>
        </p:txBody>
      </p:sp>
      <p:sp>
        <p:nvSpPr>
          <p:cNvPr id="14350" name="Text Box 14"/>
          <p:cNvSpPr txBox="1">
            <a:spLocks noChangeArrowheads="1"/>
          </p:cNvSpPr>
          <p:nvPr/>
        </p:nvSpPr>
        <p:spPr bwMode="auto">
          <a:xfrm>
            <a:off x="1763688" y="2901952"/>
            <a:ext cx="5562600" cy="1677382"/>
          </a:xfrm>
          <a:prstGeom prst="rect">
            <a:avLst/>
          </a:prstGeom>
          <a:noFill/>
          <a:ln w="9525">
            <a:noFill/>
            <a:miter lim="800000"/>
            <a:headEnd/>
            <a:tailEnd/>
          </a:ln>
          <a:effectLst/>
        </p:spPr>
        <p:txBody>
          <a:bodyPr>
            <a:spAutoFit/>
          </a:bodyPr>
          <a:lstStyle/>
          <a:p>
            <a:pPr algn="ctr">
              <a:spcBef>
                <a:spcPts val="600"/>
              </a:spcBef>
            </a:pPr>
            <a:r>
              <a:rPr lang="en-GB" sz="2800" b="1" dirty="0"/>
              <a:t>Leigh </a:t>
            </a:r>
            <a:r>
              <a:rPr lang="en-GB" sz="2800" b="1" dirty="0" smtClean="0"/>
              <a:t>Shaw-Taylor</a:t>
            </a:r>
          </a:p>
          <a:p>
            <a:pPr algn="ctr">
              <a:spcBef>
                <a:spcPts val="600"/>
              </a:spcBef>
            </a:pPr>
            <a:r>
              <a:rPr lang="en-GB" sz="2800" dirty="0" smtClean="0"/>
              <a:t>Email: lmws2@cam.ac.uk</a:t>
            </a:r>
          </a:p>
          <a:p>
            <a:pPr algn="ctr">
              <a:spcBef>
                <a:spcPct val="50000"/>
              </a:spcBef>
            </a:pPr>
            <a:endParaRPr lang="en-GB" sz="2800" b="1" dirty="0"/>
          </a:p>
        </p:txBody>
      </p:sp>
      <p:grpSp>
        <p:nvGrpSpPr>
          <p:cNvPr id="3" name="Group 2"/>
          <p:cNvGrpSpPr/>
          <p:nvPr/>
        </p:nvGrpSpPr>
        <p:grpSpPr>
          <a:xfrm>
            <a:off x="1876450" y="4920218"/>
            <a:ext cx="5337076" cy="1196557"/>
            <a:chOff x="0" y="4221088"/>
            <a:chExt cx="5337076" cy="1196557"/>
          </a:xfrm>
        </p:grpSpPr>
        <p:pic>
          <p:nvPicPr>
            <p:cNvPr id="20482" name="Picture 2" descr="British Academy logo"/>
            <p:cNvPicPr>
              <a:picLocks noChangeAspect="1" noChangeArrowheads="1"/>
            </p:cNvPicPr>
            <p:nvPr/>
          </p:nvPicPr>
          <p:blipFill>
            <a:blip r:embed="rId3" cstate="print"/>
            <a:srcRect/>
            <a:stretch>
              <a:fillRect/>
            </a:stretch>
          </p:blipFill>
          <p:spPr bwMode="auto">
            <a:xfrm>
              <a:off x="3752900" y="4774041"/>
              <a:ext cx="1584176" cy="633670"/>
            </a:xfrm>
            <a:prstGeom prst="rect">
              <a:avLst/>
            </a:prstGeom>
            <a:noFill/>
          </p:spPr>
        </p:pic>
        <p:pic>
          <p:nvPicPr>
            <p:cNvPr id="20488" name="Picture 8" descr="https://encrypted-tbn0.gstatic.com/images?q=tbn:ANd9GcTbtn01PTBUcmW_oAGvL3VfGpDdDoZvzwsMpqv41auy1ICZeei4">
              <a:hlinkClick r:id="rId4"/>
            </p:cNvPr>
            <p:cNvPicPr>
              <a:picLocks noChangeAspect="1" noChangeArrowheads="1"/>
            </p:cNvPicPr>
            <p:nvPr/>
          </p:nvPicPr>
          <p:blipFill>
            <a:blip r:embed="rId5" cstate="print"/>
            <a:srcRect/>
            <a:stretch>
              <a:fillRect/>
            </a:stretch>
          </p:blipFill>
          <p:spPr bwMode="auto">
            <a:xfrm>
              <a:off x="942251" y="4459188"/>
              <a:ext cx="1145473" cy="958457"/>
            </a:xfrm>
            <a:prstGeom prst="rect">
              <a:avLst/>
            </a:prstGeom>
            <a:noFill/>
          </p:spPr>
        </p:pic>
        <p:pic>
          <p:nvPicPr>
            <p:cNvPr id="20490" name="Picture 10" descr="https://encrypted-tbn1.gstatic.com/images?q=tbn:ANd9GcTh29BlaMOSD8yeVQE0R1MrVkPhjXDTZmFU-Vj31roT5Uf3DbCFxQ">
              <a:hlinkClick r:id="rId6"/>
            </p:cNvPr>
            <p:cNvPicPr>
              <a:picLocks noChangeAspect="1" noChangeArrowheads="1"/>
            </p:cNvPicPr>
            <p:nvPr/>
          </p:nvPicPr>
          <p:blipFill>
            <a:blip r:embed="rId7" cstate="print"/>
            <a:srcRect/>
            <a:stretch>
              <a:fillRect/>
            </a:stretch>
          </p:blipFill>
          <p:spPr bwMode="auto">
            <a:xfrm>
              <a:off x="2195736" y="4647375"/>
              <a:ext cx="1296144" cy="725841"/>
            </a:xfrm>
            <a:prstGeom prst="rect">
              <a:avLst/>
            </a:prstGeom>
            <a:noFill/>
          </p:spPr>
        </p:pic>
        <p:pic>
          <p:nvPicPr>
            <p:cNvPr id="20492" name="Picture 12" descr="Image by permission of the Bank of England"/>
            <p:cNvPicPr>
              <a:picLocks noChangeAspect="1" noChangeArrowheads="1"/>
            </p:cNvPicPr>
            <p:nvPr/>
          </p:nvPicPr>
          <p:blipFill>
            <a:blip r:embed="rId8" cstate="print"/>
            <a:srcRect/>
            <a:stretch>
              <a:fillRect/>
            </a:stretch>
          </p:blipFill>
          <p:spPr bwMode="auto">
            <a:xfrm>
              <a:off x="0" y="4221088"/>
              <a:ext cx="798709" cy="1105906"/>
            </a:xfrm>
            <a:prstGeom prst="rect">
              <a:avLst/>
            </a:prstGeom>
            <a:noFill/>
          </p:spPr>
        </p:pic>
      </p:grpSp>
      <p:sp>
        <p:nvSpPr>
          <p:cNvPr id="13" name="Rectangle 12"/>
          <p:cNvSpPr/>
          <p:nvPr/>
        </p:nvSpPr>
        <p:spPr>
          <a:xfrm>
            <a:off x="0" y="4394668"/>
            <a:ext cx="9144000" cy="369332"/>
          </a:xfrm>
          <a:prstGeom prst="rect">
            <a:avLst/>
          </a:prstGeom>
        </p:spPr>
        <p:txBody>
          <a:bodyPr wrap="square">
            <a:spAutoFit/>
          </a:bodyPr>
          <a:lstStyle/>
          <a:p>
            <a:pPr algn="ctr"/>
            <a:r>
              <a:rPr lang="en-GB" dirty="0" smtClean="0">
                <a:latin typeface="Arial" charset="0"/>
                <a:cs typeface="Arial" charset="0"/>
              </a:rPr>
              <a:t>Newton Trust and with additional funding from the British Academy</a:t>
            </a:r>
            <a:endParaRPr lang="en-US" dirty="0">
              <a:latin typeface="Arial" charset="0"/>
              <a:cs typeface="Arial" charset="0"/>
            </a:endParaRPr>
          </a:p>
        </p:txBody>
      </p:sp>
      <p:pic>
        <p:nvPicPr>
          <p:cNvPr id="13315" name="Picture 3" descr="Colour logo CMYK_DM"/>
          <p:cNvPicPr>
            <a:picLocks noChangeAspect="1" noChangeArrowheads="1"/>
          </p:cNvPicPr>
          <p:nvPr/>
        </p:nvPicPr>
        <p:blipFill>
          <a:blip r:embed="rId9" cstate="print">
            <a:extLst>
              <a:ext uri="{28A0092B-C50C-407E-A947-70E740481C1C}">
                <a14:useLocalDpi xmlns:a14="http://schemas.microsoft.com/office/drawing/2010/main" val="0"/>
              </a:ext>
            </a:extLst>
          </a:blip>
          <a:srcRect l="12617" t="27022" r="12210" b="28006"/>
          <a:stretch>
            <a:fillRect/>
          </a:stretch>
        </p:blipFill>
        <p:spPr bwMode="auto">
          <a:xfrm>
            <a:off x="0" y="2563890"/>
            <a:ext cx="2726804" cy="67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logo_final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1253" y="2502188"/>
            <a:ext cx="2557350" cy="8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30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46050"/>
          </a:xfrm>
        </p:spPr>
        <p:txBody>
          <a:bodyPr>
            <a:normAutofit fontScale="90000"/>
          </a:bodyPr>
          <a:lstStyle/>
          <a:p>
            <a:r>
              <a:rPr lang="en-GB" sz="3200" b="1" dirty="0" smtClean="0"/>
              <a:t>Key conclusions on occupational structure 1700-1871</a:t>
            </a:r>
            <a:endParaRPr lang="en-GB" sz="3200" b="1" dirty="0"/>
          </a:p>
        </p:txBody>
      </p:sp>
      <p:sp>
        <p:nvSpPr>
          <p:cNvPr id="3" name="Content Placeholder 2"/>
          <p:cNvSpPr>
            <a:spLocks noGrp="1"/>
          </p:cNvSpPr>
          <p:nvPr>
            <p:ph idx="1"/>
          </p:nvPr>
        </p:nvSpPr>
        <p:spPr>
          <a:xfrm>
            <a:off x="179512" y="836712"/>
            <a:ext cx="8856984" cy="4525963"/>
          </a:xfrm>
        </p:spPr>
        <p:txBody>
          <a:bodyPr>
            <a:noAutofit/>
          </a:bodyPr>
          <a:lstStyle/>
          <a:p>
            <a:r>
              <a:rPr lang="en-GB" sz="2000" dirty="0" smtClean="0"/>
              <a:t>Employment in the secondary sector c.1700 was twice as large as previous revisionism had suggested at 37% of the male labour force.</a:t>
            </a:r>
          </a:p>
          <a:p>
            <a:r>
              <a:rPr lang="en-GB" sz="2000" dirty="0" smtClean="0"/>
              <a:t>The structural shift towards secondary sector employment during the classic Industrial Revolution was therefore modest 37% – 46 % 1700- 1871.</a:t>
            </a:r>
          </a:p>
          <a:p>
            <a:r>
              <a:rPr lang="en-GB" sz="2000" dirty="0" smtClean="0"/>
              <a:t>It follows that secondary sector productivity growth, and hence secondary sector technological change was substantially larger than Crafts suggested – though still nowhere near the rates Deane and Cole suggested.</a:t>
            </a:r>
          </a:p>
          <a:p>
            <a:r>
              <a:rPr lang="en-GB" sz="2000" dirty="0"/>
              <a:t>Most of the growth in the relative importance of the secondary sector conventionally associated with the Industrial Revolution clearly took place before </a:t>
            </a:r>
            <a:r>
              <a:rPr lang="en-GB" sz="2000" dirty="0" smtClean="0"/>
              <a:t>1700</a:t>
            </a:r>
          </a:p>
          <a:p>
            <a:r>
              <a:rPr lang="en-GB" sz="2000" dirty="0" smtClean="0"/>
              <a:t>The major structural change in employment was a relative shift from agriculture to the tertiary sector.</a:t>
            </a:r>
          </a:p>
          <a:p>
            <a:r>
              <a:rPr lang="en-GB" sz="2000" dirty="0" smtClean="0"/>
              <a:t>Taken as a whole, tertiary sector growth during the period has been neglected.  Clearly, the growth of service sector employment was a fundamentally important component of the Industrial Revolution.  </a:t>
            </a:r>
          </a:p>
          <a:p>
            <a:r>
              <a:rPr lang="en-GB" sz="2000" dirty="0" smtClean="0"/>
              <a:t>The new data on tertiary sector growth will increase growth rates somewhat over the current Crafts and Harley figures but will not restore the Deane and Cole picture.  </a:t>
            </a:r>
          </a:p>
        </p:txBody>
      </p:sp>
    </p:spTree>
    <p:extLst>
      <p:ext uri="{BB962C8B-B14F-4D97-AF65-F5344CB8AC3E}">
        <p14:creationId xmlns:p14="http://schemas.microsoft.com/office/powerpoint/2010/main" val="72389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8496944" cy="461665"/>
          </a:xfrm>
          <a:prstGeom prst="rect">
            <a:avLst/>
          </a:prstGeom>
          <a:noFill/>
        </p:spPr>
        <p:txBody>
          <a:bodyPr wrap="square" rtlCol="0">
            <a:spAutoFit/>
          </a:bodyPr>
          <a:lstStyle/>
          <a:p>
            <a:pPr algn="ctr"/>
            <a:r>
              <a:rPr lang="en-GB" sz="2400" b="1" dirty="0" smtClean="0"/>
              <a:t>English population Geography 1600-1871</a:t>
            </a:r>
            <a:endParaRPr lang="en-GB"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680116641"/>
              </p:ext>
            </p:extLst>
          </p:nvPr>
        </p:nvGraphicFramePr>
        <p:xfrm>
          <a:off x="214312" y="751682"/>
          <a:ext cx="8715375" cy="4724400"/>
        </p:xfrm>
        <a:graphic>
          <a:graphicData uri="http://schemas.openxmlformats.org/presentationml/2006/ole">
            <mc:AlternateContent xmlns:mc="http://schemas.openxmlformats.org/markup-compatibility/2006">
              <mc:Choice xmlns:v="urn:schemas-microsoft-com:vml" Requires="v">
                <p:oleObj spid="_x0000_s24591" name="Worksheet" r:id="rId3" imgW="8715443" imgH="4724310" progId="Excel.Sheet.12">
                  <p:embed/>
                </p:oleObj>
              </mc:Choice>
              <mc:Fallback>
                <p:oleObj name="Worksheet" r:id="rId3" imgW="8715443" imgH="4724310" progId="Excel.Sheet.12">
                  <p:embed/>
                  <p:pic>
                    <p:nvPicPr>
                      <p:cNvPr id="0" name=""/>
                      <p:cNvPicPr/>
                      <p:nvPr/>
                    </p:nvPicPr>
                    <p:blipFill>
                      <a:blip r:embed="rId4"/>
                      <a:stretch>
                        <a:fillRect/>
                      </a:stretch>
                    </p:blipFill>
                    <p:spPr>
                      <a:xfrm>
                        <a:off x="214312" y="751682"/>
                        <a:ext cx="8715375" cy="4724400"/>
                      </a:xfrm>
                      <a:prstGeom prst="rect">
                        <a:avLst/>
                      </a:prstGeom>
                    </p:spPr>
                  </p:pic>
                </p:oleObj>
              </mc:Fallback>
            </mc:AlternateContent>
          </a:graphicData>
        </a:graphic>
      </p:graphicFrame>
      <p:sp>
        <p:nvSpPr>
          <p:cNvPr id="7" name="TextBox 6"/>
          <p:cNvSpPr txBox="1"/>
          <p:nvPr/>
        </p:nvSpPr>
        <p:spPr>
          <a:xfrm>
            <a:off x="23789" y="5681260"/>
            <a:ext cx="9120212"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London’s relative expansion was predominantly early modern but surged forward again in the C19th.</a:t>
            </a:r>
          </a:p>
          <a:p>
            <a:pPr marL="285750" indent="-285750">
              <a:buFont typeface="Arial" panose="020B0604020202020204" pitchFamily="34" charset="0"/>
              <a:buChar char="•"/>
            </a:pPr>
            <a:r>
              <a:rPr lang="en-GB" dirty="0" smtClean="0"/>
              <a:t>The rise of the industrial counties was predominantly in the C18th and C19th but clearly gaining ground vis a vis the more agricultural counties before 1700.</a:t>
            </a:r>
          </a:p>
        </p:txBody>
      </p:sp>
      <p:sp>
        <p:nvSpPr>
          <p:cNvPr id="8" name="Oval 7"/>
          <p:cNvSpPr/>
          <p:nvPr/>
        </p:nvSpPr>
        <p:spPr>
          <a:xfrm>
            <a:off x="2079078" y="1738597"/>
            <a:ext cx="7092280" cy="36004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flipV="1">
            <a:off x="2181672" y="1484784"/>
            <a:ext cx="68323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flipV="1">
            <a:off x="2209030" y="3933056"/>
            <a:ext cx="68323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267744" y="4278816"/>
            <a:ext cx="7092280" cy="36004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9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08223" cy="604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1052736"/>
            <a:ext cx="5544616"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dirty="0" smtClean="0"/>
              <a:t>The </a:t>
            </a:r>
            <a:r>
              <a:rPr lang="en-GB" sz="2000" dirty="0" smtClean="0"/>
              <a:t>economy underwent a profound spatial restructuring during the Industrial Revolution.</a:t>
            </a:r>
          </a:p>
          <a:p>
            <a:pPr marL="342900" indent="-342900">
              <a:spcAft>
                <a:spcPts val="600"/>
              </a:spcAft>
              <a:buFont typeface="Arial" panose="020B0604020202020204" pitchFamily="34" charset="0"/>
              <a:buChar char="•"/>
            </a:pPr>
            <a:r>
              <a:rPr lang="en-GB" sz="2000" dirty="0" smtClean="0"/>
              <a:t>In 1750 25% of the population lived in towns of over 5,000 and there was only one town over 100,000.  By 1851 the urbanisation rate had risen to 49% and by 1901 to 75% by which time there were 34 towns over 100,000.</a:t>
            </a:r>
          </a:p>
          <a:p>
            <a:pPr marL="342900" indent="-342900">
              <a:spcAft>
                <a:spcPts val="600"/>
              </a:spcAft>
              <a:buFont typeface="Arial" panose="020B0604020202020204" pitchFamily="34" charset="0"/>
              <a:buChar char="•"/>
            </a:pPr>
            <a:r>
              <a:rPr lang="en-GB" sz="2000" dirty="0" smtClean="0"/>
              <a:t>But, note that urbanisation was underway from the mid-sixteenth century, which suggests that occupational structure had already begun its structural shift away from agriculture at that date</a:t>
            </a:r>
            <a:endParaRPr lang="en-GB" sz="2000" dirty="0"/>
          </a:p>
        </p:txBody>
      </p:sp>
    </p:spTree>
    <p:extLst>
      <p:ext uri="{BB962C8B-B14F-4D97-AF65-F5344CB8AC3E}">
        <p14:creationId xmlns:p14="http://schemas.microsoft.com/office/powerpoint/2010/main" val="12984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a:off x="3945593" y="1412776"/>
            <a:ext cx="11304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538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66" y="32387"/>
            <a:ext cx="9898374" cy="6564965"/>
          </a:xfrm>
          <a:prstGeom prst="rect">
            <a:avLst/>
          </a:prstGeom>
          <a:solidFill>
            <a:srgbClr val="FFFF00"/>
          </a:solidFill>
          <a:ln w="9525">
            <a:solidFill>
              <a:srgbClr val="FFFF00"/>
            </a:solidFill>
            <a:miter lim="800000"/>
            <a:headEnd/>
            <a:tailEnd/>
          </a:ln>
        </p:spPr>
      </p:pic>
      <p:grpSp>
        <p:nvGrpSpPr>
          <p:cNvPr id="15377" name="Group 15376"/>
          <p:cNvGrpSpPr/>
          <p:nvPr/>
        </p:nvGrpSpPr>
        <p:grpSpPr>
          <a:xfrm>
            <a:off x="2033713" y="2067269"/>
            <a:ext cx="2155397" cy="3161165"/>
            <a:chOff x="2033713" y="2067269"/>
            <a:chExt cx="2155397" cy="3161165"/>
          </a:xfrm>
        </p:grpSpPr>
        <p:sp>
          <p:nvSpPr>
            <p:cNvPr id="6" name="TextBox 5"/>
            <p:cNvSpPr txBox="1"/>
            <p:nvPr/>
          </p:nvSpPr>
          <p:spPr>
            <a:xfrm>
              <a:off x="2033713" y="2067269"/>
              <a:ext cx="2155397" cy="2554545"/>
            </a:xfrm>
            <a:prstGeom prst="rect">
              <a:avLst/>
            </a:prstGeom>
            <a:noFill/>
          </p:spPr>
          <p:txBody>
            <a:bodyPr wrap="square" rtlCol="0">
              <a:spAutoFit/>
            </a:bodyPr>
            <a:lstStyle/>
            <a:p>
              <a:r>
                <a:rPr lang="en-GB" sz="2000" dirty="0" smtClean="0"/>
                <a:t>Coroner’s inquests, 1560s and 1590s. N= c.300.  Data from Steve Gunn and Tomas </a:t>
              </a:r>
              <a:r>
                <a:rPr lang="en-GB" sz="2000" dirty="0" err="1" smtClean="0"/>
                <a:t>Gromelski</a:t>
              </a:r>
              <a:endParaRPr lang="en-GB" sz="2000" dirty="0" smtClean="0"/>
            </a:p>
            <a:p>
              <a:r>
                <a:rPr lang="en-GB" sz="2000" i="1" dirty="0" smtClean="0"/>
                <a:t>Sample is small so tentative only</a:t>
              </a:r>
              <a:endParaRPr lang="en-GB" sz="2000" i="1" dirty="0"/>
            </a:p>
          </p:txBody>
        </p:sp>
        <p:cxnSp>
          <p:nvCxnSpPr>
            <p:cNvPr id="8" name="Straight Arrow Connector 7"/>
            <p:cNvCxnSpPr/>
            <p:nvPr/>
          </p:nvCxnSpPr>
          <p:spPr>
            <a:xfrm>
              <a:off x="2555776" y="4642537"/>
              <a:ext cx="1008112" cy="585897"/>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702077" y="4501513"/>
              <a:ext cx="487033" cy="608180"/>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grpSp>
        <p:nvGrpSpPr>
          <p:cNvPr id="15378" name="Group 15377"/>
          <p:cNvGrpSpPr/>
          <p:nvPr/>
        </p:nvGrpSpPr>
        <p:grpSpPr>
          <a:xfrm>
            <a:off x="539552" y="3140096"/>
            <a:ext cx="1512169" cy="2242126"/>
            <a:chOff x="539552" y="3140096"/>
            <a:chExt cx="1512169" cy="2242126"/>
          </a:xfrm>
        </p:grpSpPr>
        <p:sp>
          <p:nvSpPr>
            <p:cNvPr id="5" name="TextBox 4"/>
            <p:cNvSpPr txBox="1"/>
            <p:nvPr/>
          </p:nvSpPr>
          <p:spPr>
            <a:xfrm>
              <a:off x="539552" y="3140096"/>
              <a:ext cx="1512169" cy="1938992"/>
            </a:xfrm>
            <a:prstGeom prst="rect">
              <a:avLst/>
            </a:prstGeom>
            <a:noFill/>
          </p:spPr>
          <p:txBody>
            <a:bodyPr wrap="square" rtlCol="0">
              <a:spAutoFit/>
            </a:bodyPr>
            <a:lstStyle/>
            <a:p>
              <a:r>
                <a:rPr lang="en-GB" sz="2000" dirty="0" smtClean="0"/>
                <a:t>R.M. Smith, highly preliminary estimates from 1377-81 poll taxes</a:t>
              </a:r>
              <a:endParaRPr lang="en-GB" sz="2000" dirty="0"/>
            </a:p>
          </p:txBody>
        </p:sp>
        <p:cxnSp>
          <p:nvCxnSpPr>
            <p:cNvPr id="25" name="Straight Arrow Connector 24"/>
            <p:cNvCxnSpPr/>
            <p:nvPr/>
          </p:nvCxnSpPr>
          <p:spPr>
            <a:xfrm>
              <a:off x="899592" y="4962175"/>
              <a:ext cx="0" cy="420047"/>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grpSp>
        <p:nvGrpSpPr>
          <p:cNvPr id="22" name="Group 21"/>
          <p:cNvGrpSpPr/>
          <p:nvPr/>
        </p:nvGrpSpPr>
        <p:grpSpPr>
          <a:xfrm>
            <a:off x="539552" y="1124744"/>
            <a:ext cx="8604448" cy="4824536"/>
            <a:chOff x="539552" y="1124744"/>
            <a:chExt cx="8604448" cy="4824536"/>
          </a:xfrm>
        </p:grpSpPr>
        <p:sp>
          <p:nvSpPr>
            <p:cNvPr id="7" name="TextBox 6"/>
            <p:cNvSpPr txBox="1"/>
            <p:nvPr/>
          </p:nvSpPr>
          <p:spPr>
            <a:xfrm>
              <a:off x="6876256" y="1228110"/>
              <a:ext cx="1106329" cy="369332"/>
            </a:xfrm>
            <a:prstGeom prst="rect">
              <a:avLst/>
            </a:prstGeom>
            <a:noFill/>
          </p:spPr>
          <p:txBody>
            <a:bodyPr wrap="none" rtlCol="0">
              <a:spAutoFit/>
            </a:bodyPr>
            <a:lstStyle/>
            <a:p>
              <a:r>
                <a:rPr lang="en-GB" dirty="0" smtClean="0"/>
                <a:t>Hard data</a:t>
              </a:r>
              <a:endParaRPr lang="en-GB" dirty="0"/>
            </a:p>
          </p:txBody>
        </p:sp>
        <p:cxnSp>
          <p:nvCxnSpPr>
            <p:cNvPr id="11" name="Straight Arrow Connector 10"/>
            <p:cNvCxnSpPr/>
            <p:nvPr/>
          </p:nvCxnSpPr>
          <p:spPr>
            <a:xfrm flipH="1">
              <a:off x="5364088" y="1412776"/>
              <a:ext cx="13681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9552" y="1412776"/>
              <a:ext cx="13681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013537" y="1412776"/>
              <a:ext cx="11304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5220072" y="1124744"/>
              <a:ext cx="0" cy="4824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32888" y="1228110"/>
              <a:ext cx="1999137" cy="369332"/>
            </a:xfrm>
            <a:prstGeom prst="rect">
              <a:avLst/>
            </a:prstGeom>
            <a:noFill/>
          </p:spPr>
          <p:txBody>
            <a:bodyPr wrap="none" rtlCol="0">
              <a:spAutoFit/>
            </a:bodyPr>
            <a:lstStyle/>
            <a:p>
              <a:r>
                <a:rPr lang="en-GB" dirty="0" smtClean="0"/>
                <a:t>Tentative estimates</a:t>
              </a:r>
              <a:endParaRPr lang="en-GB" dirty="0"/>
            </a:p>
          </p:txBody>
        </p:sp>
        <p:cxnSp>
          <p:nvCxnSpPr>
            <p:cNvPr id="35" name="Straight Arrow Connector 34"/>
            <p:cNvCxnSpPr/>
            <p:nvPr/>
          </p:nvCxnSpPr>
          <p:spPr>
            <a:xfrm>
              <a:off x="3932025" y="1412776"/>
              <a:ext cx="11304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871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2" y="188640"/>
            <a:ext cx="9216794" cy="611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75556" y="1686538"/>
            <a:ext cx="2993637" cy="4104456"/>
            <a:chOff x="575556" y="1686538"/>
            <a:chExt cx="2993637" cy="4104456"/>
          </a:xfrm>
        </p:grpSpPr>
        <p:cxnSp>
          <p:nvCxnSpPr>
            <p:cNvPr id="8" name="Straight Connector 7"/>
            <p:cNvCxnSpPr/>
            <p:nvPr/>
          </p:nvCxnSpPr>
          <p:spPr>
            <a:xfrm>
              <a:off x="3561603" y="1686538"/>
              <a:ext cx="0" cy="410445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75556" y="2169105"/>
              <a:ext cx="2993637" cy="3108543"/>
              <a:chOff x="575556" y="2169105"/>
              <a:chExt cx="2993637" cy="3108543"/>
            </a:xfrm>
          </p:grpSpPr>
          <p:sp>
            <p:nvSpPr>
              <p:cNvPr id="12" name="TextBox 11"/>
              <p:cNvSpPr txBox="1"/>
              <p:nvPr/>
            </p:nvSpPr>
            <p:spPr>
              <a:xfrm>
                <a:off x="683568" y="2169105"/>
                <a:ext cx="2808311" cy="3108543"/>
              </a:xfrm>
              <a:prstGeom prst="rect">
                <a:avLst/>
              </a:prstGeom>
              <a:noFill/>
            </p:spPr>
            <p:txBody>
              <a:bodyPr wrap="square" rtlCol="0">
                <a:spAutoFit/>
              </a:bodyPr>
              <a:lstStyle/>
              <a:p>
                <a:pPr algn="ctr"/>
                <a:r>
                  <a:rPr lang="en-GB" dirty="0" smtClean="0"/>
                  <a:t>Slow labour-intensive structural change.</a:t>
                </a:r>
              </a:p>
              <a:p>
                <a:pPr algn="ctr"/>
                <a:endParaRPr lang="en-GB" sz="800" dirty="0"/>
              </a:p>
              <a:p>
                <a:pPr algn="ctr"/>
                <a:r>
                  <a:rPr lang="en-GB" dirty="0" smtClean="0"/>
                  <a:t>V. Modest diversification </a:t>
                </a:r>
                <a:r>
                  <a:rPr lang="en-GB" dirty="0" smtClean="0"/>
                  <a:t>of secondary sector consumption but significant improvement in diets.</a:t>
                </a:r>
              </a:p>
              <a:p>
                <a:pPr algn="ctr"/>
                <a:endParaRPr lang="en-GB" sz="800" dirty="0"/>
              </a:p>
              <a:p>
                <a:pPr algn="ctr"/>
                <a:r>
                  <a:rPr lang="en-GB" dirty="0" smtClean="0"/>
                  <a:t>Early movement </a:t>
                </a:r>
                <a:r>
                  <a:rPr lang="en-GB" dirty="0" smtClean="0"/>
                  <a:t>away from Malthusian </a:t>
                </a:r>
                <a:r>
                  <a:rPr lang="en-GB" dirty="0" smtClean="0"/>
                  <a:t>cliff after Black Death improved </a:t>
                </a:r>
                <a:r>
                  <a:rPr lang="en-GB" dirty="0" err="1" smtClean="0"/>
                  <a:t>labour:land</a:t>
                </a:r>
                <a:r>
                  <a:rPr lang="en-GB" dirty="0" smtClean="0"/>
                  <a:t> balance.</a:t>
                </a:r>
                <a:endParaRPr lang="en-GB" dirty="0"/>
              </a:p>
            </p:txBody>
          </p:sp>
          <p:cxnSp>
            <p:nvCxnSpPr>
              <p:cNvPr id="16" name="Straight Arrow Connector 15"/>
              <p:cNvCxnSpPr/>
              <p:nvPr/>
            </p:nvCxnSpPr>
            <p:spPr>
              <a:xfrm>
                <a:off x="2993129" y="2636132"/>
                <a:ext cx="57606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5556" y="2636132"/>
                <a:ext cx="4680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6444208" y="1122710"/>
            <a:ext cx="2699792" cy="5371660"/>
            <a:chOff x="6454231" y="1775867"/>
            <a:chExt cx="2699792" cy="5371660"/>
          </a:xfrm>
          <a:solidFill>
            <a:schemeClr val="bg1"/>
          </a:solidFill>
        </p:grpSpPr>
        <p:sp>
          <p:nvSpPr>
            <p:cNvPr id="14" name="TextBox 13"/>
            <p:cNvSpPr txBox="1"/>
            <p:nvPr/>
          </p:nvSpPr>
          <p:spPr>
            <a:xfrm>
              <a:off x="6642689" y="1775867"/>
              <a:ext cx="2511334" cy="2308324"/>
            </a:xfrm>
            <a:prstGeom prst="rect">
              <a:avLst/>
            </a:prstGeom>
            <a:grpFill/>
          </p:spPr>
          <p:txBody>
            <a:bodyPr wrap="square" rtlCol="0">
              <a:spAutoFit/>
            </a:bodyPr>
            <a:lstStyle/>
            <a:p>
              <a:r>
                <a:rPr lang="en-GB" dirty="0" smtClean="0"/>
                <a:t>Structural </a:t>
              </a:r>
              <a:r>
                <a:rPr lang="en-GB" dirty="0" smtClean="0"/>
                <a:t>change largely from agriculture to the tertiary </a:t>
              </a:r>
              <a:r>
                <a:rPr lang="en-GB" dirty="0" smtClean="0"/>
                <a:t>sector. Technologically </a:t>
              </a:r>
              <a:r>
                <a:rPr lang="en-GB" dirty="0" smtClean="0"/>
                <a:t>intensive Increases in output per head in the secondary </a:t>
              </a:r>
              <a:r>
                <a:rPr lang="en-GB" dirty="0" smtClean="0"/>
                <a:t>sector – Industrial Revolution.</a:t>
              </a:r>
              <a:endParaRPr lang="en-GB" dirty="0"/>
            </a:p>
          </p:txBody>
        </p:sp>
        <p:sp>
          <p:nvSpPr>
            <p:cNvPr id="40" name="TextBox 39"/>
            <p:cNvSpPr txBox="1"/>
            <p:nvPr/>
          </p:nvSpPr>
          <p:spPr>
            <a:xfrm>
              <a:off x="6454231" y="6224197"/>
              <a:ext cx="2627784" cy="923330"/>
            </a:xfrm>
            <a:prstGeom prst="rect">
              <a:avLst/>
            </a:prstGeom>
            <a:grpFill/>
          </p:spPr>
          <p:txBody>
            <a:bodyPr wrap="square" rtlCol="0">
              <a:spAutoFit/>
            </a:bodyPr>
            <a:lstStyle/>
            <a:p>
              <a:r>
                <a:rPr lang="en-GB" dirty="0" smtClean="0"/>
                <a:t>Incomes of all classes probably rose. Definitely so </a:t>
              </a:r>
              <a:r>
                <a:rPr lang="en-GB" dirty="0" smtClean="0"/>
                <a:t>from </a:t>
              </a:r>
              <a:r>
                <a:rPr lang="en-GB" dirty="0" smtClean="0"/>
                <a:t>the mid </a:t>
              </a:r>
              <a:r>
                <a:rPr lang="en-GB" dirty="0" smtClean="0"/>
                <a:t>C19th</a:t>
              </a:r>
              <a:endParaRPr lang="en-GB" dirty="0"/>
            </a:p>
          </p:txBody>
        </p:sp>
      </p:grpSp>
      <p:grpSp>
        <p:nvGrpSpPr>
          <p:cNvPr id="42" name="Group 41"/>
          <p:cNvGrpSpPr/>
          <p:nvPr/>
        </p:nvGrpSpPr>
        <p:grpSpPr>
          <a:xfrm>
            <a:off x="3569193" y="1249253"/>
            <a:ext cx="3063472" cy="5591565"/>
            <a:chOff x="3569193" y="1249253"/>
            <a:chExt cx="3063472" cy="5591565"/>
          </a:xfrm>
        </p:grpSpPr>
        <p:grpSp>
          <p:nvGrpSpPr>
            <p:cNvPr id="39" name="Group 38"/>
            <p:cNvGrpSpPr/>
            <p:nvPr/>
          </p:nvGrpSpPr>
          <p:grpSpPr>
            <a:xfrm>
              <a:off x="3569193" y="1249253"/>
              <a:ext cx="3063472" cy="4694141"/>
              <a:chOff x="3569193" y="1249253"/>
              <a:chExt cx="3063472" cy="4694141"/>
            </a:xfrm>
          </p:grpSpPr>
          <p:grpSp>
            <p:nvGrpSpPr>
              <p:cNvPr id="24" name="Group 23"/>
              <p:cNvGrpSpPr/>
              <p:nvPr/>
            </p:nvGrpSpPr>
            <p:grpSpPr>
              <a:xfrm>
                <a:off x="4145256" y="1249253"/>
                <a:ext cx="2487409" cy="4694141"/>
                <a:chOff x="4145256" y="1249253"/>
                <a:chExt cx="2487409" cy="4694141"/>
              </a:xfrm>
            </p:grpSpPr>
            <p:cxnSp>
              <p:nvCxnSpPr>
                <p:cNvPr id="9" name="Straight Connector 8"/>
                <p:cNvCxnSpPr/>
                <p:nvPr/>
              </p:nvCxnSpPr>
              <p:spPr>
                <a:xfrm>
                  <a:off x="6516216" y="1686538"/>
                  <a:ext cx="0" cy="425685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45256" y="1249253"/>
                  <a:ext cx="2487409" cy="1477328"/>
                </a:xfrm>
                <a:prstGeom prst="rect">
                  <a:avLst/>
                </a:prstGeom>
                <a:noFill/>
              </p:spPr>
              <p:txBody>
                <a:bodyPr wrap="square" rtlCol="0">
                  <a:spAutoFit/>
                </a:bodyPr>
                <a:lstStyle/>
                <a:p>
                  <a:r>
                    <a:rPr lang="en-GB" dirty="0" smtClean="0"/>
                    <a:t>‘Rapid’ labour-intensive structural shift from agriculture to the secondary </a:t>
                  </a:r>
                  <a:r>
                    <a:rPr lang="en-GB" dirty="0" smtClean="0"/>
                    <a:t>sector - Industrialisation</a:t>
                  </a:r>
                  <a:r>
                    <a:rPr lang="en-GB" dirty="0" smtClean="0"/>
                    <a:t>.</a:t>
                  </a:r>
                  <a:endParaRPr lang="en-GB" dirty="0"/>
                </a:p>
              </p:txBody>
            </p:sp>
          </p:grpSp>
          <p:sp>
            <p:nvSpPr>
              <p:cNvPr id="31" name="Rectangle 30"/>
              <p:cNvSpPr/>
              <p:nvPr/>
            </p:nvSpPr>
            <p:spPr>
              <a:xfrm>
                <a:off x="3569193" y="2818913"/>
                <a:ext cx="1728192" cy="1754326"/>
              </a:xfrm>
              <a:prstGeom prst="rect">
                <a:avLst/>
              </a:prstGeom>
            </p:spPr>
            <p:txBody>
              <a:bodyPr wrap="square">
                <a:spAutoFit/>
              </a:bodyPr>
              <a:lstStyle/>
              <a:p>
                <a:r>
                  <a:rPr lang="en-GB" dirty="0"/>
                  <a:t>Increased consumption of secondary sector goods </a:t>
                </a:r>
                <a:r>
                  <a:rPr lang="en-GB" dirty="0" smtClean="0"/>
                  <a:t>primarily by </a:t>
                </a:r>
                <a:r>
                  <a:rPr lang="en-GB" dirty="0"/>
                  <a:t>middling sort</a:t>
                </a:r>
              </a:p>
            </p:txBody>
          </p:sp>
          <p:cxnSp>
            <p:nvCxnSpPr>
              <p:cNvPr id="34" name="Straight Arrow Connector 33"/>
              <p:cNvCxnSpPr/>
              <p:nvPr/>
            </p:nvCxnSpPr>
            <p:spPr>
              <a:xfrm>
                <a:off x="6084168" y="2276872"/>
                <a:ext cx="36004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677205" y="2167545"/>
                <a:ext cx="4680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683919" y="6194487"/>
              <a:ext cx="2406963" cy="646331"/>
            </a:xfrm>
            <a:prstGeom prst="rect">
              <a:avLst/>
            </a:prstGeom>
            <a:noFill/>
          </p:spPr>
          <p:txBody>
            <a:bodyPr wrap="square" rtlCol="0">
              <a:spAutoFit/>
            </a:bodyPr>
            <a:lstStyle/>
            <a:p>
              <a:r>
                <a:rPr lang="en-GB" dirty="0" smtClean="0"/>
                <a:t>Escape from Malthusian constraints</a:t>
              </a:r>
              <a:endParaRPr lang="en-GB" dirty="0"/>
            </a:p>
          </p:txBody>
        </p:sp>
      </p:grpSp>
      <p:sp>
        <p:nvSpPr>
          <p:cNvPr id="3" name="TextBox 2"/>
          <p:cNvSpPr txBox="1"/>
          <p:nvPr/>
        </p:nvSpPr>
        <p:spPr>
          <a:xfrm>
            <a:off x="5139469" y="4314800"/>
            <a:ext cx="1368152" cy="923330"/>
          </a:xfrm>
          <a:prstGeom prst="rect">
            <a:avLst/>
          </a:prstGeom>
          <a:noFill/>
        </p:spPr>
        <p:txBody>
          <a:bodyPr wrap="square" rtlCol="0">
            <a:spAutoFit/>
          </a:bodyPr>
          <a:lstStyle/>
          <a:p>
            <a:r>
              <a:rPr lang="en-GB" dirty="0" smtClean="0"/>
              <a:t>Interpolated data point for 1770</a:t>
            </a:r>
            <a:endParaRPr lang="en-GB" dirty="0"/>
          </a:p>
        </p:txBody>
      </p:sp>
      <p:cxnSp>
        <p:nvCxnSpPr>
          <p:cNvPr id="6" name="Straight Arrow Connector 5"/>
          <p:cNvCxnSpPr/>
          <p:nvPr/>
        </p:nvCxnSpPr>
        <p:spPr>
          <a:xfrm flipV="1">
            <a:off x="6084168" y="3696076"/>
            <a:ext cx="360040" cy="5970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7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2"/>
          <p:cNvPicPr>
            <a:picLocks noChangeAspect="1" noChangeArrowheads="1"/>
          </p:cNvPicPr>
          <p:nvPr/>
        </p:nvPicPr>
        <p:blipFill rotWithShape="1">
          <a:blip r:embed="rId2" cstate="print"/>
          <a:srcRect t="7270"/>
          <a:stretch/>
        </p:blipFill>
        <p:spPr bwMode="auto">
          <a:xfrm>
            <a:off x="128588" y="620687"/>
            <a:ext cx="8886825" cy="6094437"/>
          </a:xfrm>
          <a:prstGeom prst="rect">
            <a:avLst/>
          </a:prstGeom>
          <a:noFill/>
          <a:ln w="9525">
            <a:noFill/>
            <a:miter lim="800000"/>
            <a:headEnd/>
            <a:tailEnd/>
          </a:ln>
        </p:spPr>
      </p:pic>
      <p:sp>
        <p:nvSpPr>
          <p:cNvPr id="10" name="TextBox 9"/>
          <p:cNvSpPr txBox="1"/>
          <p:nvPr/>
        </p:nvSpPr>
        <p:spPr>
          <a:xfrm>
            <a:off x="0" y="116632"/>
            <a:ext cx="9144000" cy="461665"/>
          </a:xfrm>
          <a:prstGeom prst="rect">
            <a:avLst/>
          </a:prstGeom>
          <a:noFill/>
        </p:spPr>
        <p:txBody>
          <a:bodyPr wrap="square" rtlCol="0">
            <a:spAutoFit/>
          </a:bodyPr>
          <a:lstStyle/>
          <a:p>
            <a:r>
              <a:rPr lang="en-GB" sz="2400" b="1" dirty="0" smtClean="0"/>
              <a:t>The male occupational Structure of England and Wales c.1381 – 2011</a:t>
            </a:r>
            <a:endParaRPr lang="en-GB" sz="2400" b="1" dirty="0"/>
          </a:p>
        </p:txBody>
      </p:sp>
      <p:sp>
        <p:nvSpPr>
          <p:cNvPr id="11" name="TextBox 10"/>
          <p:cNvSpPr txBox="1"/>
          <p:nvPr/>
        </p:nvSpPr>
        <p:spPr>
          <a:xfrm>
            <a:off x="1562150" y="1916832"/>
            <a:ext cx="2448272" cy="2031325"/>
          </a:xfrm>
          <a:prstGeom prst="rect">
            <a:avLst/>
          </a:prstGeom>
          <a:noFill/>
        </p:spPr>
        <p:txBody>
          <a:bodyPr wrap="square" rtlCol="0">
            <a:spAutoFit/>
          </a:bodyPr>
          <a:lstStyle/>
          <a:p>
            <a:r>
              <a:rPr lang="en-GB" dirty="0" smtClean="0"/>
              <a:t>With the exception of the C20th interwar period, the tertiary sector has been growing as a share of employment since 1700 and probably longer</a:t>
            </a:r>
            <a:endParaRPr lang="en-GB" dirty="0"/>
          </a:p>
        </p:txBody>
      </p:sp>
      <p:cxnSp>
        <p:nvCxnSpPr>
          <p:cNvPr id="15" name="Straight Connector 14"/>
          <p:cNvCxnSpPr/>
          <p:nvPr/>
        </p:nvCxnSpPr>
        <p:spPr>
          <a:xfrm>
            <a:off x="5004048" y="1268760"/>
            <a:ext cx="0" cy="4464496"/>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rotWithShape="1">
          <a:blip r:embed="rId2" cstate="print"/>
          <a:srcRect t="7270"/>
          <a:stretch/>
        </p:blipFill>
        <p:spPr bwMode="auto">
          <a:xfrm>
            <a:off x="128588" y="620687"/>
            <a:ext cx="8886825" cy="6094438"/>
          </a:xfrm>
          <a:prstGeom prst="rect">
            <a:avLst/>
          </a:prstGeom>
          <a:noFill/>
          <a:ln w="9525">
            <a:noFill/>
            <a:miter lim="800000"/>
            <a:headEnd/>
            <a:tailEnd/>
          </a:ln>
        </p:spPr>
      </p:pic>
      <p:sp>
        <p:nvSpPr>
          <p:cNvPr id="19" name="TextBox 18"/>
          <p:cNvSpPr txBox="1"/>
          <p:nvPr/>
        </p:nvSpPr>
        <p:spPr>
          <a:xfrm>
            <a:off x="6391064" y="1128268"/>
            <a:ext cx="1106329" cy="369332"/>
          </a:xfrm>
          <a:prstGeom prst="rect">
            <a:avLst/>
          </a:prstGeom>
          <a:noFill/>
        </p:spPr>
        <p:txBody>
          <a:bodyPr wrap="none" rtlCol="0">
            <a:spAutoFit/>
          </a:bodyPr>
          <a:lstStyle/>
          <a:p>
            <a:r>
              <a:rPr lang="en-GB" dirty="0" smtClean="0"/>
              <a:t>Hard data</a:t>
            </a:r>
            <a:endParaRPr lang="en-GB" dirty="0"/>
          </a:p>
        </p:txBody>
      </p:sp>
      <p:cxnSp>
        <p:nvCxnSpPr>
          <p:cNvPr id="20" name="Straight Arrow Connector 19"/>
          <p:cNvCxnSpPr/>
          <p:nvPr/>
        </p:nvCxnSpPr>
        <p:spPr>
          <a:xfrm flipH="1">
            <a:off x="5022912" y="1325875"/>
            <a:ext cx="13681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418134" y="1158778"/>
            <a:ext cx="99362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97393" y="1306485"/>
            <a:ext cx="11304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04048" y="1124744"/>
            <a:ext cx="0" cy="48245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14067" y="988988"/>
            <a:ext cx="1999137" cy="369332"/>
          </a:xfrm>
          <a:prstGeom prst="rect">
            <a:avLst/>
          </a:prstGeom>
          <a:noFill/>
        </p:spPr>
        <p:txBody>
          <a:bodyPr wrap="none" rtlCol="0">
            <a:spAutoFit/>
          </a:bodyPr>
          <a:lstStyle/>
          <a:p>
            <a:r>
              <a:rPr lang="en-GB" dirty="0" smtClean="0"/>
              <a:t>Tentative estimates</a:t>
            </a:r>
            <a:endParaRPr lang="en-GB" dirty="0"/>
          </a:p>
        </p:txBody>
      </p:sp>
      <p:cxnSp>
        <p:nvCxnSpPr>
          <p:cNvPr id="25" name="Straight Arrow Connector 24"/>
          <p:cNvCxnSpPr/>
          <p:nvPr/>
        </p:nvCxnSpPr>
        <p:spPr>
          <a:xfrm>
            <a:off x="4384351" y="1201436"/>
            <a:ext cx="61201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18134" y="1844824"/>
            <a:ext cx="2217762" cy="2585323"/>
          </a:xfrm>
          <a:prstGeom prst="rect">
            <a:avLst/>
          </a:prstGeom>
          <a:noFill/>
        </p:spPr>
        <p:txBody>
          <a:bodyPr wrap="square" rtlCol="0">
            <a:spAutoFit/>
          </a:bodyPr>
          <a:lstStyle/>
          <a:p>
            <a:r>
              <a:rPr lang="en-GB" dirty="0" smtClean="0"/>
              <a:t>With the anomalous exception of the inter-war period the tertiary sector’s share of employment has been growing since 1700 and probably a good deal longer that.  </a:t>
            </a:r>
            <a:endParaRPr lang="en-GB" dirty="0"/>
          </a:p>
        </p:txBody>
      </p:sp>
    </p:spTree>
    <p:extLst>
      <p:ext uri="{BB962C8B-B14F-4D97-AF65-F5344CB8AC3E}">
        <p14:creationId xmlns:p14="http://schemas.microsoft.com/office/powerpoint/2010/main" val="265518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548680"/>
            <a:ext cx="9144000" cy="6781344"/>
          </a:xfrm>
          <a:prstGeom prst="rect">
            <a:avLst/>
          </a:prstGeom>
          <a:noFill/>
          <a:ln w="9525">
            <a:noFill/>
            <a:miter lim="800000"/>
            <a:headEnd/>
            <a:tailEnd/>
          </a:ln>
          <a:effectLst/>
        </p:spPr>
        <p:txBody>
          <a:bodyPr wrap="square">
            <a:spAutoFit/>
          </a:bodyPr>
          <a:lstStyle/>
          <a:p>
            <a:pPr>
              <a:spcAft>
                <a:spcPts val="500"/>
              </a:spcAft>
            </a:pPr>
            <a:r>
              <a:rPr lang="en-GB" dirty="0"/>
              <a:t>Occupational coding: E.A. Wrigley and R.S. Davies</a:t>
            </a:r>
          </a:p>
          <a:p>
            <a:pPr>
              <a:spcAft>
                <a:spcPts val="500"/>
              </a:spcAft>
            </a:pPr>
            <a:r>
              <a:rPr lang="en-GB" dirty="0"/>
              <a:t>Population data: E.A. Wrigley.  Research assistance: S. </a:t>
            </a:r>
            <a:r>
              <a:rPr lang="en-GB" dirty="0" err="1" smtClean="0"/>
              <a:t>Bottomley</a:t>
            </a:r>
            <a:endParaRPr lang="en-GB" dirty="0" smtClean="0"/>
          </a:p>
          <a:p>
            <a:pPr>
              <a:spcAft>
                <a:spcPts val="500"/>
              </a:spcAft>
            </a:pPr>
            <a:r>
              <a:rPr lang="en-GB" dirty="0" smtClean="0"/>
              <a:t>Historical Cartography and GIS resource creation: A.E.M. </a:t>
            </a:r>
            <a:r>
              <a:rPr lang="en-GB" dirty="0" err="1" smtClean="0"/>
              <a:t>Satchell</a:t>
            </a:r>
            <a:r>
              <a:rPr lang="en-GB" dirty="0" smtClean="0"/>
              <a:t>.  </a:t>
            </a:r>
          </a:p>
          <a:p>
            <a:pPr>
              <a:spcAft>
                <a:spcPts val="500"/>
              </a:spcAft>
            </a:pPr>
            <a:r>
              <a:rPr lang="en-GB" dirty="0" smtClean="0"/>
              <a:t>Database </a:t>
            </a:r>
            <a:r>
              <a:rPr lang="en-GB" dirty="0"/>
              <a:t>construction: P.M. </a:t>
            </a:r>
            <a:r>
              <a:rPr lang="en-GB" dirty="0" err="1"/>
              <a:t>Kitson</a:t>
            </a:r>
            <a:r>
              <a:rPr lang="en-GB" dirty="0"/>
              <a:t> and G. Newton</a:t>
            </a:r>
          </a:p>
          <a:p>
            <a:pPr>
              <a:spcAft>
                <a:spcPts val="500"/>
              </a:spcAft>
            </a:pPr>
            <a:r>
              <a:rPr lang="en-GB" dirty="0"/>
              <a:t>Management of early register data collection: J. Field</a:t>
            </a:r>
          </a:p>
          <a:p>
            <a:pPr>
              <a:spcAft>
                <a:spcPts val="500"/>
              </a:spcAft>
            </a:pPr>
            <a:r>
              <a:rPr lang="en-GB" dirty="0"/>
              <a:t>Data collection for early registers: O. Dunn, J. Field and P.M. </a:t>
            </a:r>
            <a:r>
              <a:rPr lang="en-GB" dirty="0" err="1"/>
              <a:t>Kitson</a:t>
            </a:r>
            <a:endParaRPr lang="en-GB" dirty="0"/>
          </a:p>
          <a:p>
            <a:pPr>
              <a:spcAft>
                <a:spcPts val="500"/>
              </a:spcAft>
            </a:pPr>
            <a:r>
              <a:rPr lang="en-GB" dirty="0"/>
              <a:t>Management of 1813-20 data collection: P.M. </a:t>
            </a:r>
            <a:r>
              <a:rPr lang="en-GB" dirty="0" err="1"/>
              <a:t>Kitson</a:t>
            </a:r>
            <a:r>
              <a:rPr lang="en-GB" dirty="0"/>
              <a:t>. </a:t>
            </a:r>
          </a:p>
          <a:p>
            <a:pPr>
              <a:spcAft>
                <a:spcPts val="500"/>
              </a:spcAft>
            </a:pPr>
            <a:r>
              <a:rPr lang="en-GB" dirty="0"/>
              <a:t>Collection of 1813-20 data: </a:t>
            </a:r>
            <a:r>
              <a:rPr lang="en-GB" dirty="0">
                <a:cs typeface="Arial" charset="0"/>
              </a:rPr>
              <a:t>J. Barker, R. </a:t>
            </a:r>
            <a:r>
              <a:rPr lang="en-GB" dirty="0" err="1">
                <a:cs typeface="Arial" charset="0"/>
              </a:rPr>
              <a:t>Churchley</a:t>
            </a:r>
            <a:r>
              <a:rPr lang="en-GB" dirty="0">
                <a:cs typeface="Arial" charset="0"/>
              </a:rPr>
              <a:t>, O. Dunn, S. </a:t>
            </a:r>
            <a:r>
              <a:rPr lang="en-GB" dirty="0" err="1">
                <a:cs typeface="Arial" charset="0"/>
              </a:rPr>
              <a:t>Hennesey</a:t>
            </a:r>
            <a:r>
              <a:rPr lang="en-GB" dirty="0">
                <a:cs typeface="Arial" charset="0"/>
              </a:rPr>
              <a:t>, P.M. </a:t>
            </a:r>
            <a:r>
              <a:rPr lang="en-GB" dirty="0" err="1">
                <a:cs typeface="Arial" charset="0"/>
              </a:rPr>
              <a:t>Kitson</a:t>
            </a:r>
            <a:r>
              <a:rPr lang="en-GB" dirty="0">
                <a:cs typeface="Arial" charset="0"/>
              </a:rPr>
              <a:t> , N. </a:t>
            </a:r>
            <a:r>
              <a:rPr lang="en-GB" dirty="0" err="1">
                <a:cs typeface="Arial" charset="0"/>
              </a:rPr>
              <a:t>Modha</a:t>
            </a:r>
            <a:r>
              <a:rPr lang="en-GB" dirty="0">
                <a:cs typeface="Arial" charset="0"/>
              </a:rPr>
              <a:t>, L. Monaghan-Pisano, G. </a:t>
            </a:r>
            <a:r>
              <a:rPr lang="en-GB" dirty="0" err="1">
                <a:cs typeface="Arial" charset="0"/>
              </a:rPr>
              <a:t>Stanning</a:t>
            </a:r>
            <a:r>
              <a:rPr lang="en-GB" dirty="0">
                <a:cs typeface="Arial" charset="0"/>
              </a:rPr>
              <a:t>, T. Swain, A. Warren, L. Ward, M. Ward, M. Westlake.</a:t>
            </a:r>
          </a:p>
          <a:p>
            <a:pPr>
              <a:spcAft>
                <a:spcPts val="500"/>
              </a:spcAft>
            </a:pPr>
            <a:r>
              <a:rPr lang="en-GB" dirty="0">
                <a:cs typeface="Arial" charset="0"/>
              </a:rPr>
              <a:t>Input of published census material: R. </a:t>
            </a:r>
            <a:r>
              <a:rPr lang="en-GB" dirty="0" smtClean="0">
                <a:cs typeface="Arial" charset="0"/>
              </a:rPr>
              <a:t>Tyler and E. Potter. </a:t>
            </a:r>
            <a:endParaRPr lang="en-GB" dirty="0"/>
          </a:p>
          <a:p>
            <a:pPr>
              <a:spcAft>
                <a:spcPts val="500"/>
              </a:spcAft>
            </a:pPr>
            <a:r>
              <a:rPr lang="en-GB" dirty="0"/>
              <a:t>Spatial matching of datasets: </a:t>
            </a:r>
            <a:r>
              <a:rPr lang="en-GB" dirty="0" smtClean="0"/>
              <a:t>J. Day, P.M</a:t>
            </a:r>
            <a:r>
              <a:rPr lang="en-GB" dirty="0"/>
              <a:t>. </a:t>
            </a:r>
            <a:r>
              <a:rPr lang="en-GB" dirty="0" err="1"/>
              <a:t>Kitson</a:t>
            </a:r>
            <a:r>
              <a:rPr lang="en-GB" dirty="0"/>
              <a:t>, G. Newton, </a:t>
            </a:r>
            <a:r>
              <a:rPr lang="en-GB" dirty="0" smtClean="0"/>
              <a:t>A.E.M</a:t>
            </a:r>
            <a:r>
              <a:rPr lang="en-GB" dirty="0"/>
              <a:t>. Satchell, </a:t>
            </a:r>
            <a:r>
              <a:rPr lang="en-GB" dirty="0" smtClean="0"/>
              <a:t>E.A</a:t>
            </a:r>
            <a:r>
              <a:rPr lang="en-GB" dirty="0"/>
              <a:t>. Wrigley.  Research assistance from: </a:t>
            </a:r>
            <a:r>
              <a:rPr lang="en-GB" dirty="0">
                <a:cs typeface="Arial" charset="0"/>
              </a:rPr>
              <a:t>S. </a:t>
            </a:r>
            <a:r>
              <a:rPr lang="en-GB" dirty="0" err="1">
                <a:cs typeface="Arial" charset="0"/>
              </a:rPr>
              <a:t>Basten</a:t>
            </a:r>
            <a:r>
              <a:rPr lang="en-GB" dirty="0">
                <a:cs typeface="Arial" charset="0"/>
              </a:rPr>
              <a:t>, S. </a:t>
            </a:r>
            <a:r>
              <a:rPr lang="en-GB" dirty="0" err="1">
                <a:cs typeface="Arial" charset="0"/>
              </a:rPr>
              <a:t>Bottomley</a:t>
            </a:r>
            <a:r>
              <a:rPr lang="en-GB" dirty="0">
                <a:cs typeface="Arial" charset="0"/>
              </a:rPr>
              <a:t>, Z. Crisp, G. Wade, S. Thompson, D. Walsh and R.M. Whyte.  </a:t>
            </a:r>
            <a:endParaRPr lang="en-GB" dirty="0" smtClean="0">
              <a:cs typeface="Arial" charset="0"/>
            </a:endParaRPr>
          </a:p>
          <a:p>
            <a:pPr>
              <a:spcAft>
                <a:spcPts val="500"/>
              </a:spcAft>
            </a:pPr>
            <a:r>
              <a:rPr lang="en-GB" dirty="0" smtClean="0"/>
              <a:t>GIS </a:t>
            </a:r>
            <a:r>
              <a:rPr lang="en-GB" dirty="0"/>
              <a:t>mapping: </a:t>
            </a:r>
            <a:r>
              <a:rPr lang="en-GB" dirty="0" smtClean="0"/>
              <a:t>A.E.M</a:t>
            </a:r>
            <a:r>
              <a:rPr lang="en-GB" dirty="0"/>
              <a:t>. </a:t>
            </a:r>
            <a:r>
              <a:rPr lang="en-GB" dirty="0" err="1"/>
              <a:t>Satchell</a:t>
            </a:r>
            <a:r>
              <a:rPr lang="en-GB" dirty="0"/>
              <a:t> and J. Field</a:t>
            </a:r>
            <a:r>
              <a:rPr lang="en-GB" dirty="0" smtClean="0"/>
              <a:t>.</a:t>
            </a:r>
          </a:p>
          <a:p>
            <a:pPr>
              <a:spcAft>
                <a:spcPts val="500"/>
              </a:spcAft>
            </a:pPr>
            <a:r>
              <a:rPr lang="en-GB" dirty="0" smtClean="0"/>
              <a:t>1381 Poll tax estimates:  R.M. Smith.  Data from Steve </a:t>
            </a:r>
            <a:r>
              <a:rPr lang="en-GB" dirty="0" err="1" smtClean="0"/>
              <a:t>Broadberry</a:t>
            </a:r>
            <a:r>
              <a:rPr lang="en-GB" dirty="0" smtClean="0"/>
              <a:t>.</a:t>
            </a:r>
          </a:p>
          <a:p>
            <a:pPr>
              <a:spcAft>
                <a:spcPts val="500"/>
              </a:spcAft>
            </a:pPr>
            <a:r>
              <a:rPr lang="en-GB" dirty="0" smtClean="0"/>
              <a:t>Coroners’ inquest data 1560s and 1590s.  Data from Steven Gunn and Tomas </a:t>
            </a:r>
            <a:r>
              <a:rPr lang="en-GB" dirty="0" err="1" smtClean="0"/>
              <a:t>Gromelski</a:t>
            </a:r>
            <a:r>
              <a:rPr lang="en-GB" dirty="0" smtClean="0"/>
              <a:t>.</a:t>
            </a:r>
          </a:p>
          <a:p>
            <a:pPr>
              <a:spcAft>
                <a:spcPts val="500"/>
              </a:spcAft>
            </a:pPr>
            <a:r>
              <a:rPr lang="en-GB" dirty="0" smtClean="0"/>
              <a:t>Other research assistance: Ellen Potter, </a:t>
            </a:r>
            <a:r>
              <a:rPr lang="en-GB" dirty="0" err="1" smtClean="0"/>
              <a:t>Mischa</a:t>
            </a:r>
            <a:r>
              <a:rPr lang="en-GB" dirty="0" smtClean="0"/>
              <a:t> Davenport and Annette </a:t>
            </a:r>
            <a:r>
              <a:rPr lang="en-GB" dirty="0" err="1" smtClean="0"/>
              <a:t>MacKenzie</a:t>
            </a:r>
            <a:r>
              <a:rPr lang="en-GB" dirty="0" smtClean="0"/>
              <a:t>.</a:t>
            </a:r>
          </a:p>
          <a:p>
            <a:pPr>
              <a:spcAft>
                <a:spcPts val="500"/>
              </a:spcAft>
            </a:pPr>
            <a:r>
              <a:rPr lang="en-GB" sz="2400" dirty="0" smtClean="0">
                <a:solidFill>
                  <a:srgbClr val="FF0000"/>
                </a:solidFill>
              </a:rPr>
              <a:t>Errors:  Leigh Shaw-Taylor</a:t>
            </a:r>
            <a:endParaRPr lang="en-GB" sz="2400" dirty="0">
              <a:solidFill>
                <a:srgbClr val="FF0000"/>
              </a:solidFill>
            </a:endParaRPr>
          </a:p>
          <a:p>
            <a:pPr>
              <a:spcAft>
                <a:spcPts val="500"/>
              </a:spcAft>
            </a:pPr>
            <a:endParaRPr lang="en-GB" sz="1800" dirty="0"/>
          </a:p>
          <a:p>
            <a:endParaRPr lang="en-GB" sz="2000" dirty="0">
              <a:latin typeface="Arial Unicode MS" pitchFamily="34" charset="-128"/>
            </a:endParaRPr>
          </a:p>
        </p:txBody>
      </p:sp>
      <p:sp>
        <p:nvSpPr>
          <p:cNvPr id="6" name="TextBox 5"/>
          <p:cNvSpPr txBox="1"/>
          <p:nvPr/>
        </p:nvSpPr>
        <p:spPr>
          <a:xfrm>
            <a:off x="0" y="116632"/>
            <a:ext cx="9144000" cy="430887"/>
          </a:xfrm>
          <a:prstGeom prst="rect">
            <a:avLst/>
          </a:prstGeom>
          <a:noFill/>
        </p:spPr>
        <p:txBody>
          <a:bodyPr wrap="square" rtlCol="0">
            <a:spAutoFit/>
          </a:bodyPr>
          <a:lstStyle/>
          <a:p>
            <a:r>
              <a:rPr lang="en-GB" sz="2200" b="1" dirty="0" smtClean="0"/>
              <a:t>Our chapter is </a:t>
            </a:r>
            <a:r>
              <a:rPr lang="en-GB" sz="2200" b="1" dirty="0" smtClean="0"/>
              <a:t>based on the work of many people over the last eleven years:</a:t>
            </a:r>
            <a:endParaRPr lang="en-GB" sz="2200" b="1" dirty="0"/>
          </a:p>
        </p:txBody>
      </p:sp>
    </p:spTree>
    <p:extLst>
      <p:ext uri="{BB962C8B-B14F-4D97-AF65-F5344CB8AC3E}">
        <p14:creationId xmlns:p14="http://schemas.microsoft.com/office/powerpoint/2010/main" val="2384078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998984"/>
          </a:xfrm>
        </p:spPr>
        <p:txBody>
          <a:bodyPr>
            <a:normAutofit/>
          </a:bodyPr>
          <a:lstStyle/>
          <a:p>
            <a:r>
              <a:rPr lang="en-GB" sz="4000" b="1" dirty="0" smtClean="0"/>
              <a:t>Structure of the presentation</a:t>
            </a:r>
            <a:endParaRPr lang="en-GB" sz="4000" b="1" dirty="0"/>
          </a:p>
        </p:txBody>
      </p:sp>
      <p:sp>
        <p:nvSpPr>
          <p:cNvPr id="3" name="Content Placeholder 2"/>
          <p:cNvSpPr>
            <a:spLocks noGrp="1"/>
          </p:cNvSpPr>
          <p:nvPr>
            <p:ph sz="half" idx="1"/>
          </p:nvPr>
        </p:nvSpPr>
        <p:spPr>
          <a:xfrm>
            <a:off x="0" y="4005064"/>
            <a:ext cx="9144000" cy="2462262"/>
          </a:xfrm>
        </p:spPr>
        <p:txBody>
          <a:bodyPr>
            <a:normAutofit fontScale="85000" lnSpcReduction="10000"/>
          </a:bodyPr>
          <a:lstStyle/>
          <a:p>
            <a:r>
              <a:rPr lang="en-GB" dirty="0" smtClean="0"/>
              <a:t>Historiographical Background</a:t>
            </a:r>
            <a:endParaRPr lang="en-GB" dirty="0"/>
          </a:p>
          <a:p>
            <a:r>
              <a:rPr lang="en-GB" dirty="0" smtClean="0"/>
              <a:t>Occupational Structure of Britain 1700-1911</a:t>
            </a:r>
          </a:p>
          <a:p>
            <a:r>
              <a:rPr lang="en-GB" dirty="0" smtClean="0"/>
              <a:t>Population change geography and urbanisation 1600-1871</a:t>
            </a:r>
            <a:endParaRPr lang="en-GB" dirty="0"/>
          </a:p>
          <a:p>
            <a:r>
              <a:rPr lang="en-GB" dirty="0" smtClean="0"/>
              <a:t>Occupational structure 1381-1911 – some more tentative recent work</a:t>
            </a:r>
            <a:endParaRPr lang="en-GB" dirty="0"/>
          </a:p>
        </p:txBody>
      </p:sp>
      <p:sp>
        <p:nvSpPr>
          <p:cNvPr id="4" name="TextBox 3"/>
          <p:cNvSpPr txBox="1"/>
          <p:nvPr/>
        </p:nvSpPr>
        <p:spPr>
          <a:xfrm>
            <a:off x="0" y="709102"/>
            <a:ext cx="9036496" cy="2062103"/>
          </a:xfrm>
          <a:prstGeom prst="rect">
            <a:avLst/>
          </a:prstGeom>
          <a:noFill/>
        </p:spPr>
        <p:txBody>
          <a:bodyPr wrap="square" rtlCol="0">
            <a:spAutoFit/>
          </a:bodyPr>
          <a:lstStyle/>
          <a:p>
            <a:r>
              <a:rPr lang="en-GB" sz="3200" dirty="0"/>
              <a:t>Shaw-Taylor, L., and Wrigley. E.A., 'Population change  and occupational structure;, in R. </a:t>
            </a:r>
            <a:r>
              <a:rPr lang="en-GB" sz="3200" dirty="0" err="1"/>
              <a:t>Floud</a:t>
            </a:r>
            <a:r>
              <a:rPr lang="en-GB" sz="3200" dirty="0"/>
              <a:t>, P. Johnson, J. Humphries (eds.) </a:t>
            </a:r>
            <a:r>
              <a:rPr lang="en-GB" sz="3200" i="1" dirty="0"/>
              <a:t>Cambridge Economic History of Modern Britain</a:t>
            </a:r>
            <a:r>
              <a:rPr lang="en-GB" sz="3200" dirty="0"/>
              <a:t> (4th </a:t>
            </a:r>
            <a:r>
              <a:rPr lang="en-GB" sz="3200" dirty="0" err="1"/>
              <a:t>edn</a:t>
            </a:r>
            <a:r>
              <a:rPr lang="en-GB" sz="3200" dirty="0"/>
              <a:t>. 2014), pp. 53-88.  </a:t>
            </a:r>
          </a:p>
        </p:txBody>
      </p:sp>
      <p:sp>
        <p:nvSpPr>
          <p:cNvPr id="5" name="TextBox 4"/>
          <p:cNvSpPr txBox="1"/>
          <p:nvPr/>
        </p:nvSpPr>
        <p:spPr>
          <a:xfrm>
            <a:off x="2882280" y="15280"/>
            <a:ext cx="2773260" cy="707886"/>
          </a:xfrm>
          <a:prstGeom prst="rect">
            <a:avLst/>
          </a:prstGeom>
          <a:noFill/>
        </p:spPr>
        <p:txBody>
          <a:bodyPr wrap="none" rtlCol="0">
            <a:spAutoFit/>
          </a:bodyPr>
          <a:lstStyle/>
          <a:p>
            <a:r>
              <a:rPr lang="en-GB" sz="4000" b="1" dirty="0" smtClean="0">
                <a:latin typeface="+mj-lt"/>
              </a:rPr>
              <a:t>The Chapter</a:t>
            </a:r>
            <a:endParaRPr lang="en-GB" sz="4000" b="1" dirty="0">
              <a:latin typeface="+mj-lt"/>
            </a:endParaRPr>
          </a:p>
        </p:txBody>
      </p:sp>
      <p:cxnSp>
        <p:nvCxnSpPr>
          <p:cNvPr id="9" name="Straight Connector 8"/>
          <p:cNvCxnSpPr/>
          <p:nvPr/>
        </p:nvCxnSpPr>
        <p:spPr>
          <a:xfrm>
            <a:off x="0" y="306896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8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Three key publications of the second half of the twentieth century</a:t>
            </a:r>
            <a:endParaRPr lang="en-GB" b="1" dirty="0"/>
          </a:p>
        </p:txBody>
      </p:sp>
      <p:sp>
        <p:nvSpPr>
          <p:cNvPr id="3" name="Content Placeholder 2"/>
          <p:cNvSpPr>
            <a:spLocks noGrp="1"/>
          </p:cNvSpPr>
          <p:nvPr>
            <p:ph sz="half" idx="1"/>
          </p:nvPr>
        </p:nvSpPr>
        <p:spPr>
          <a:xfrm>
            <a:off x="457200" y="1600200"/>
            <a:ext cx="8075240" cy="4525963"/>
          </a:xfrm>
        </p:spPr>
        <p:txBody>
          <a:bodyPr/>
          <a:lstStyle/>
          <a:p>
            <a:r>
              <a:rPr lang="en-GB" dirty="0"/>
              <a:t>Deane, P., and Cole, W.A., </a:t>
            </a:r>
            <a:r>
              <a:rPr lang="en-GB" i="1" dirty="0"/>
              <a:t>British economic growth 1688-1959: Trends and structure (1962</a:t>
            </a:r>
            <a:r>
              <a:rPr lang="en-GB" i="1" dirty="0" smtClean="0"/>
              <a:t>).</a:t>
            </a:r>
          </a:p>
          <a:p>
            <a:r>
              <a:rPr lang="en-US" dirty="0" smtClean="0"/>
              <a:t>Wrigley </a:t>
            </a:r>
            <a:r>
              <a:rPr lang="en-US" dirty="0"/>
              <a:t>E.A., Schofield RS., </a:t>
            </a:r>
            <a:r>
              <a:rPr lang="en-US" i="1" dirty="0"/>
              <a:t>The population history of England and Wales</a:t>
            </a:r>
            <a:r>
              <a:rPr lang="en-US" dirty="0"/>
              <a:t> </a:t>
            </a:r>
            <a:r>
              <a:rPr lang="en-US" i="1" dirty="0"/>
              <a:t>1541­-1871. A reconstruction</a:t>
            </a:r>
            <a:r>
              <a:rPr lang="en-US" dirty="0"/>
              <a:t>. </a:t>
            </a:r>
            <a:r>
              <a:rPr lang="en-US" dirty="0" smtClean="0"/>
              <a:t>(1981</a:t>
            </a:r>
            <a:r>
              <a:rPr lang="en-US" dirty="0"/>
              <a:t>). </a:t>
            </a:r>
            <a:endParaRPr lang="en-GB" dirty="0"/>
          </a:p>
          <a:p>
            <a:r>
              <a:rPr lang="en-GB" dirty="0"/>
              <a:t>N.F.R. Crafts, </a:t>
            </a:r>
            <a:r>
              <a:rPr lang="en-GB" i="1" dirty="0"/>
              <a:t>British economic growth during the industrial revolution</a:t>
            </a:r>
            <a:r>
              <a:rPr lang="en-GB" dirty="0"/>
              <a:t> (1985</a:t>
            </a:r>
            <a:r>
              <a:rPr lang="en-GB" dirty="0" smtClean="0"/>
              <a:t>).</a:t>
            </a:r>
            <a:endParaRPr lang="en-GB" dirty="0"/>
          </a:p>
        </p:txBody>
      </p:sp>
    </p:spTree>
    <p:extLst>
      <p:ext uri="{BB962C8B-B14F-4D97-AF65-F5344CB8AC3E}">
        <p14:creationId xmlns:p14="http://schemas.microsoft.com/office/powerpoint/2010/main" val="16023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G_0011"/>
          <p:cNvPicPr>
            <a:picLocks noChangeAspect="1" noChangeArrowheads="1"/>
          </p:cNvPicPr>
          <p:nvPr/>
        </p:nvPicPr>
        <p:blipFill rotWithShape="1">
          <a:blip r:embed="rId3" cstate="print">
            <a:lum contrast="12000"/>
          </a:blip>
          <a:srcRect r="622"/>
          <a:stretch/>
        </p:blipFill>
        <p:spPr bwMode="auto">
          <a:xfrm>
            <a:off x="107583" y="1069523"/>
            <a:ext cx="8561371" cy="4892030"/>
          </a:xfrm>
          <a:prstGeom prst="rect">
            <a:avLst/>
          </a:prstGeom>
          <a:noFill/>
        </p:spPr>
      </p:pic>
      <p:sp>
        <p:nvSpPr>
          <p:cNvPr id="10" name="TextBox 9"/>
          <p:cNvSpPr txBox="1"/>
          <p:nvPr/>
        </p:nvSpPr>
        <p:spPr>
          <a:xfrm>
            <a:off x="113635" y="23668"/>
            <a:ext cx="9059459" cy="646331"/>
          </a:xfrm>
          <a:prstGeom prst="rect">
            <a:avLst/>
          </a:prstGeom>
          <a:noFill/>
        </p:spPr>
        <p:txBody>
          <a:bodyPr wrap="square" rtlCol="0">
            <a:spAutoFit/>
          </a:bodyPr>
          <a:lstStyle/>
          <a:p>
            <a:pPr algn="ctr"/>
            <a:r>
              <a:rPr lang="en-GB" sz="3600" b="1" i="1" dirty="0" smtClean="0"/>
              <a:t>The long-term growth of England’s population</a:t>
            </a:r>
            <a:endParaRPr lang="en-GB" sz="3600" b="1" i="1" dirty="0"/>
          </a:p>
        </p:txBody>
      </p:sp>
      <p:sp>
        <p:nvSpPr>
          <p:cNvPr id="4116" name="Rectangle 4115"/>
          <p:cNvSpPr/>
          <p:nvPr/>
        </p:nvSpPr>
        <p:spPr>
          <a:xfrm>
            <a:off x="7824811" y="5657061"/>
            <a:ext cx="1224136" cy="835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99372" y="5994092"/>
            <a:ext cx="8087983" cy="369332"/>
          </a:xfrm>
          <a:prstGeom prst="rect">
            <a:avLst/>
          </a:prstGeom>
          <a:noFill/>
        </p:spPr>
        <p:txBody>
          <a:bodyPr wrap="none" rtlCol="0">
            <a:spAutoFit/>
          </a:bodyPr>
          <a:lstStyle/>
          <a:p>
            <a:r>
              <a:rPr lang="en-GB" dirty="0" smtClean="0"/>
              <a:t>Source:  </a:t>
            </a:r>
            <a:r>
              <a:rPr lang="en-GB" dirty="0" err="1" smtClean="0"/>
              <a:t>Hinde</a:t>
            </a:r>
            <a:r>
              <a:rPr lang="en-GB" dirty="0" smtClean="0"/>
              <a:t>, A., </a:t>
            </a:r>
            <a:r>
              <a:rPr lang="en-US" i="1" dirty="0"/>
              <a:t>England’s population: A history since the Domesday survey</a:t>
            </a:r>
            <a:r>
              <a:rPr lang="en-US" dirty="0"/>
              <a:t> (2003)</a:t>
            </a:r>
            <a:endParaRPr lang="en-GB" dirty="0"/>
          </a:p>
        </p:txBody>
      </p:sp>
      <p:grpSp>
        <p:nvGrpSpPr>
          <p:cNvPr id="13" name="Group 12"/>
          <p:cNvGrpSpPr/>
          <p:nvPr/>
        </p:nvGrpSpPr>
        <p:grpSpPr>
          <a:xfrm>
            <a:off x="1763688" y="1196752"/>
            <a:ext cx="4824536" cy="3168352"/>
            <a:chOff x="1763688" y="1196752"/>
            <a:chExt cx="4824536" cy="3168352"/>
          </a:xfrm>
        </p:grpSpPr>
        <p:sp>
          <p:nvSpPr>
            <p:cNvPr id="3" name="TextBox 2"/>
            <p:cNvSpPr txBox="1"/>
            <p:nvPr/>
          </p:nvSpPr>
          <p:spPr>
            <a:xfrm>
              <a:off x="1763688" y="1196752"/>
              <a:ext cx="4824536" cy="1815882"/>
            </a:xfrm>
            <a:prstGeom prst="rect">
              <a:avLst/>
            </a:prstGeom>
            <a:noFill/>
          </p:spPr>
          <p:txBody>
            <a:bodyPr wrap="square" rtlCol="0">
              <a:spAutoFit/>
            </a:bodyPr>
            <a:lstStyle/>
            <a:p>
              <a:r>
                <a:rPr lang="en-GB" sz="2800" dirty="0" smtClean="0"/>
                <a:t>The Industrial Revolution clearly marked a fundamental turning point in the carrying capacity of the economy</a:t>
              </a:r>
              <a:endParaRPr lang="en-GB" sz="2800" dirty="0"/>
            </a:p>
          </p:txBody>
        </p:sp>
        <p:cxnSp>
          <p:nvCxnSpPr>
            <p:cNvPr id="7" name="Straight Arrow Connector 6"/>
            <p:cNvCxnSpPr/>
            <p:nvPr/>
          </p:nvCxnSpPr>
          <p:spPr>
            <a:xfrm>
              <a:off x="4175956" y="2780928"/>
              <a:ext cx="2412268"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45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F:\Toshiba 26_11_08\Lectures (paper 10)\Lecture 2.   Demography\Real wage graph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42783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7"/>
          <p:cNvSpPr txBox="1">
            <a:spLocks noChangeArrowheads="1"/>
          </p:cNvSpPr>
          <p:nvPr/>
        </p:nvSpPr>
        <p:spPr bwMode="auto">
          <a:xfrm>
            <a:off x="4860032" y="188640"/>
            <a:ext cx="4176464"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GB" altLang="en-US" b="1" dirty="0" smtClean="0"/>
              <a:t>Real wages growth and population growth 1551-1841</a:t>
            </a:r>
            <a:endParaRPr lang="en-GB" altLang="en-US" b="1" dirty="0"/>
          </a:p>
          <a:p>
            <a:pPr eaLnBrk="1" hangingPunct="1">
              <a:spcBef>
                <a:spcPct val="50000"/>
              </a:spcBef>
            </a:pPr>
            <a:r>
              <a:rPr lang="en-GB" altLang="en-US" sz="1800" i="1" dirty="0"/>
              <a:t>Revised </a:t>
            </a:r>
            <a:r>
              <a:rPr lang="en-GB" altLang="en-US" sz="1800" i="1" dirty="0" smtClean="0"/>
              <a:t>version of original Wrigley and Schofield graph comparing rate of change of population and real wage index.  PBH until 1770 then Feinstein index</a:t>
            </a:r>
            <a:endParaRPr lang="en-GB" altLang="en-US" sz="1800" i="1" dirty="0"/>
          </a:p>
        </p:txBody>
      </p:sp>
      <p:sp>
        <p:nvSpPr>
          <p:cNvPr id="5" name="TextBox 4"/>
          <p:cNvSpPr txBox="1"/>
          <p:nvPr/>
        </p:nvSpPr>
        <p:spPr>
          <a:xfrm>
            <a:off x="5149676" y="2492896"/>
            <a:ext cx="3744416" cy="3785652"/>
          </a:xfrm>
          <a:prstGeom prst="rect">
            <a:avLst/>
          </a:prstGeom>
          <a:noFill/>
        </p:spPr>
        <p:txBody>
          <a:bodyPr wrap="square" rtlCol="0">
            <a:spAutoFit/>
          </a:bodyPr>
          <a:lstStyle/>
          <a:p>
            <a:pPr marL="342900" indent="-342900">
              <a:spcAft>
                <a:spcPts val="1200"/>
              </a:spcAft>
              <a:buFont typeface="+mj-lt"/>
              <a:buAutoNum type="arabicPeriod"/>
            </a:pPr>
            <a:r>
              <a:rPr lang="en-GB" sz="2000" dirty="0" smtClean="0"/>
              <a:t>Pre-industrial </a:t>
            </a:r>
            <a:r>
              <a:rPr lang="en-GB" sz="2000" dirty="0" smtClean="0"/>
              <a:t>Malthusian relationship until c.1760.</a:t>
            </a:r>
            <a:endParaRPr lang="en-GB" sz="2000" dirty="0"/>
          </a:p>
          <a:p>
            <a:pPr marL="342900" indent="-342900">
              <a:spcAft>
                <a:spcPts val="1200"/>
              </a:spcAft>
              <a:buFont typeface="+mj-lt"/>
              <a:buAutoNum type="arabicPeriod"/>
            </a:pPr>
            <a:r>
              <a:rPr lang="en-GB" sz="2000" dirty="0" smtClean="0"/>
              <a:t>Then a slow increase in real wages until around 1850.  Annual average 1780-1850 = 0.2% </a:t>
            </a:r>
            <a:endParaRPr lang="en-GB" sz="2000" dirty="0"/>
          </a:p>
          <a:p>
            <a:pPr marL="342900" indent="-342900">
              <a:spcAft>
                <a:spcPts val="1200"/>
              </a:spcAft>
              <a:buFont typeface="+mj-lt"/>
              <a:buAutoNum type="arabicPeriod"/>
            </a:pPr>
            <a:r>
              <a:rPr lang="en-GB" sz="2000" dirty="0" smtClean="0"/>
              <a:t>Rapid growth from 1850 to 1880 (not shown) of 1.4 % per year.  Adapting Kuznets we might call this ‘modern wage growth’</a:t>
            </a:r>
            <a:endParaRPr lang="en-GB" sz="2000" dirty="0"/>
          </a:p>
        </p:txBody>
      </p:sp>
    </p:spTree>
    <p:extLst>
      <p:ext uri="{BB962C8B-B14F-4D97-AF65-F5344CB8AC3E}">
        <p14:creationId xmlns:p14="http://schemas.microsoft.com/office/powerpoint/2010/main" val="259433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a:xfrm>
            <a:off x="250825" y="274638"/>
            <a:ext cx="8642350" cy="1143000"/>
          </a:xfrm>
        </p:spPr>
        <p:txBody>
          <a:bodyPr/>
          <a:lstStyle/>
          <a:p>
            <a:r>
              <a:rPr lang="en-GB" altLang="en-US" sz="2400" b="1" dirty="0"/>
              <a:t>Old and new accounts of GDP per capita growth during</a:t>
            </a:r>
            <a:br>
              <a:rPr lang="en-GB" altLang="en-US" sz="2400" b="1" dirty="0"/>
            </a:br>
            <a:r>
              <a:rPr lang="en-GB" altLang="en-US" sz="2400" b="1" dirty="0"/>
              <a:t> the British Industrial Revolution</a:t>
            </a:r>
          </a:p>
        </p:txBody>
      </p:sp>
      <p:graphicFrame>
        <p:nvGraphicFramePr>
          <p:cNvPr id="63496" name="Object 8"/>
          <p:cNvGraphicFramePr>
            <a:graphicFrameLocks noGrp="1" noChangeAspect="1"/>
          </p:cNvGraphicFramePr>
          <p:nvPr>
            <p:ph idx="1"/>
            <p:extLst>
              <p:ext uri="{D42A27DB-BD31-4B8C-83A1-F6EECF244321}">
                <p14:modId xmlns:p14="http://schemas.microsoft.com/office/powerpoint/2010/main" val="4043120668"/>
              </p:ext>
            </p:extLst>
          </p:nvPr>
        </p:nvGraphicFramePr>
        <p:xfrm>
          <a:off x="251520" y="908720"/>
          <a:ext cx="8496944" cy="5680701"/>
        </p:xfrm>
        <a:graphic>
          <a:graphicData uri="http://schemas.openxmlformats.org/presentationml/2006/ole">
            <mc:AlternateContent xmlns:mc="http://schemas.openxmlformats.org/markup-compatibility/2006">
              <mc:Choice xmlns:v="urn:schemas-microsoft-com:vml" Requires="v">
                <p:oleObj spid="_x0000_s20498" name="Prism 4" r:id="rId3" imgW="8880587" imgH="5937139" progId="Prism4.Document">
                  <p:embed/>
                </p:oleObj>
              </mc:Choice>
              <mc:Fallback>
                <p:oleObj name="Prism 4" r:id="rId3" imgW="8880587" imgH="5937139" progId="Prism4.Document">
                  <p:embed/>
                  <p:pic>
                    <p:nvPicPr>
                      <p:cNvPr id="0" name=""/>
                      <p:cNvPicPr>
                        <a:picLocks noChangeAspect="1" noChangeArrowheads="1"/>
                      </p:cNvPicPr>
                      <p:nvPr/>
                    </p:nvPicPr>
                    <p:blipFill>
                      <a:blip r:embed="rId4"/>
                      <a:srcRect/>
                      <a:stretch>
                        <a:fillRect/>
                      </a:stretch>
                    </p:blipFill>
                    <p:spPr bwMode="auto">
                      <a:xfrm>
                        <a:off x="251520" y="908720"/>
                        <a:ext cx="8496944" cy="5680701"/>
                      </a:xfrm>
                      <a:prstGeom prst="rect">
                        <a:avLst/>
                      </a:prstGeom>
                    </p:spPr>
                  </p:pic>
                </p:oleObj>
              </mc:Fallback>
            </mc:AlternateContent>
          </a:graphicData>
        </a:graphic>
      </p:graphicFrame>
    </p:spTree>
    <p:extLst>
      <p:ext uri="{BB962C8B-B14F-4D97-AF65-F5344CB8AC3E}">
        <p14:creationId xmlns:p14="http://schemas.microsoft.com/office/powerpoint/2010/main" val="260963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2" y="144257"/>
            <a:ext cx="8935114" cy="63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528" name="Group 21527"/>
          <p:cNvGrpSpPr/>
          <p:nvPr/>
        </p:nvGrpSpPr>
        <p:grpSpPr>
          <a:xfrm>
            <a:off x="1115617" y="3141518"/>
            <a:ext cx="4033156" cy="1938992"/>
            <a:chOff x="1115617" y="3141518"/>
            <a:chExt cx="4033156" cy="1938992"/>
          </a:xfrm>
        </p:grpSpPr>
        <p:sp>
          <p:nvSpPr>
            <p:cNvPr id="11" name="TextBox 10"/>
            <p:cNvSpPr txBox="1"/>
            <p:nvPr/>
          </p:nvSpPr>
          <p:spPr>
            <a:xfrm>
              <a:off x="1619672" y="3141518"/>
              <a:ext cx="3529101" cy="1938992"/>
            </a:xfrm>
            <a:prstGeom prst="rect">
              <a:avLst/>
            </a:prstGeom>
            <a:noFill/>
          </p:spPr>
          <p:txBody>
            <a:bodyPr wrap="square" rtlCol="0">
              <a:spAutoFit/>
            </a:bodyPr>
            <a:lstStyle/>
            <a:p>
              <a:r>
                <a:rPr lang="en-GB" sz="2000" dirty="0" smtClean="0"/>
                <a:t>Baptism data from c.1,100 parish registers. </a:t>
              </a:r>
              <a:r>
                <a:rPr lang="en-GB" sz="2000" dirty="0" smtClean="0"/>
                <a:t>Robust estimates but, may be subject to modest corrections from Sebastian </a:t>
              </a:r>
              <a:r>
                <a:rPr lang="en-GB" sz="2000" dirty="0" err="1" smtClean="0"/>
                <a:t>Keibek</a:t>
              </a:r>
              <a:r>
                <a:rPr lang="en-GB" sz="2000" dirty="0" smtClean="0"/>
                <a:t>.  </a:t>
              </a:r>
              <a:endParaRPr lang="en-GB" sz="2000" dirty="0"/>
            </a:p>
          </p:txBody>
        </p:sp>
        <p:cxnSp>
          <p:nvCxnSpPr>
            <p:cNvPr id="13" name="Straight Arrow Connector 12"/>
            <p:cNvCxnSpPr/>
            <p:nvPr/>
          </p:nvCxnSpPr>
          <p:spPr>
            <a:xfrm flipH="1" flipV="1">
              <a:off x="1115617" y="3316797"/>
              <a:ext cx="504055" cy="297823"/>
            </a:xfrm>
            <a:prstGeom prst="straightConnector1">
              <a:avLst/>
            </a:prstGeom>
            <a:ln>
              <a:solidFill>
                <a:schemeClr val="tx2">
                  <a:lumMod val="60000"/>
                  <a:lumOff val="40000"/>
                </a:schemeClr>
              </a:solidFill>
              <a:tailEnd type="arrow"/>
            </a:ln>
          </p:spPr>
          <p:style>
            <a:lnRef idx="2">
              <a:schemeClr val="dk1"/>
            </a:lnRef>
            <a:fillRef idx="0">
              <a:schemeClr val="dk1"/>
            </a:fillRef>
            <a:effectRef idx="1">
              <a:schemeClr val="dk1"/>
            </a:effectRef>
            <a:fontRef idx="minor">
              <a:schemeClr val="tx1"/>
            </a:fontRef>
          </p:style>
        </p:cxnSp>
      </p:grpSp>
      <p:grpSp>
        <p:nvGrpSpPr>
          <p:cNvPr id="21530" name="Group 21529"/>
          <p:cNvGrpSpPr/>
          <p:nvPr/>
        </p:nvGrpSpPr>
        <p:grpSpPr>
          <a:xfrm>
            <a:off x="7394070" y="2542254"/>
            <a:ext cx="1561613" cy="1236250"/>
            <a:chOff x="7394070" y="2542254"/>
            <a:chExt cx="1561613" cy="1236250"/>
          </a:xfrm>
        </p:grpSpPr>
        <p:sp>
          <p:nvSpPr>
            <p:cNvPr id="18" name="TextBox 17"/>
            <p:cNvSpPr txBox="1"/>
            <p:nvPr/>
          </p:nvSpPr>
          <p:spPr>
            <a:xfrm>
              <a:off x="7434821" y="3070618"/>
              <a:ext cx="1520862" cy="707886"/>
            </a:xfrm>
            <a:prstGeom prst="rect">
              <a:avLst/>
            </a:prstGeom>
            <a:noFill/>
          </p:spPr>
          <p:txBody>
            <a:bodyPr wrap="square" rtlCol="0">
              <a:spAutoFit/>
            </a:bodyPr>
            <a:lstStyle/>
            <a:p>
              <a:pPr algn="ctr"/>
              <a:r>
                <a:rPr lang="en-GB" sz="2000" dirty="0" smtClean="0"/>
                <a:t>Census data </a:t>
              </a:r>
            </a:p>
            <a:p>
              <a:pPr algn="ctr"/>
              <a:r>
                <a:rPr lang="en-GB" sz="2000" dirty="0" smtClean="0"/>
                <a:t>1851-1871.  </a:t>
              </a:r>
              <a:endParaRPr lang="en-GB" sz="2000" dirty="0"/>
            </a:p>
          </p:txBody>
        </p:sp>
        <p:cxnSp>
          <p:nvCxnSpPr>
            <p:cNvPr id="19" name="Straight Arrow Connector 18"/>
            <p:cNvCxnSpPr/>
            <p:nvPr/>
          </p:nvCxnSpPr>
          <p:spPr>
            <a:xfrm flipH="1" flipV="1">
              <a:off x="7394070" y="2718627"/>
              <a:ext cx="158132" cy="351991"/>
            </a:xfrm>
            <a:prstGeom prst="straightConnector1">
              <a:avLst/>
            </a:prstGeom>
            <a:ln>
              <a:solidFill>
                <a:schemeClr val="tx2">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flipV="1">
              <a:off x="8316416" y="2542254"/>
              <a:ext cx="144016" cy="528364"/>
            </a:xfrm>
            <a:prstGeom prst="straightConnector1">
              <a:avLst/>
            </a:prstGeom>
            <a:ln>
              <a:solidFill>
                <a:schemeClr val="tx2">
                  <a:lumMod val="60000"/>
                  <a:lumOff val="40000"/>
                </a:schemeClr>
              </a:solidFill>
              <a:tailEnd type="arrow"/>
            </a:ln>
          </p:spPr>
          <p:style>
            <a:lnRef idx="2">
              <a:schemeClr val="dk1"/>
            </a:lnRef>
            <a:fillRef idx="0">
              <a:schemeClr val="dk1"/>
            </a:fillRef>
            <a:effectRef idx="1">
              <a:schemeClr val="dk1"/>
            </a:effectRef>
            <a:fontRef idx="minor">
              <a:schemeClr val="tx1"/>
            </a:fontRef>
          </p:style>
        </p:cxnSp>
      </p:grpSp>
      <p:grpSp>
        <p:nvGrpSpPr>
          <p:cNvPr id="21529" name="Group 21528"/>
          <p:cNvGrpSpPr/>
          <p:nvPr/>
        </p:nvGrpSpPr>
        <p:grpSpPr>
          <a:xfrm>
            <a:off x="3707904" y="2924944"/>
            <a:ext cx="4204699" cy="2855484"/>
            <a:chOff x="3707904" y="2924944"/>
            <a:chExt cx="4204699" cy="2855484"/>
          </a:xfrm>
        </p:grpSpPr>
        <p:sp>
          <p:nvSpPr>
            <p:cNvPr id="25" name="TextBox 24"/>
            <p:cNvSpPr txBox="1"/>
            <p:nvPr/>
          </p:nvSpPr>
          <p:spPr>
            <a:xfrm>
              <a:off x="3707904" y="4778422"/>
              <a:ext cx="4204699" cy="1002006"/>
            </a:xfrm>
            <a:prstGeom prst="rect">
              <a:avLst/>
            </a:prstGeom>
            <a:noFill/>
          </p:spPr>
          <p:txBody>
            <a:bodyPr wrap="square" rtlCol="0">
              <a:spAutoFit/>
            </a:bodyPr>
            <a:lstStyle/>
            <a:p>
              <a:r>
                <a:rPr lang="en-GB" sz="2000" dirty="0" smtClean="0"/>
                <a:t>Baptismal data </a:t>
              </a:r>
              <a:r>
                <a:rPr lang="en-GB" sz="2000" dirty="0" smtClean="0"/>
                <a:t>from all (c.11,400) </a:t>
              </a:r>
              <a:r>
                <a:rPr lang="en-GB" sz="2000" dirty="0" smtClean="0"/>
                <a:t>parish registers. </a:t>
              </a:r>
              <a:r>
                <a:rPr lang="en-GB" sz="2000" dirty="0" smtClean="0"/>
                <a:t>  Highly robust estimates.</a:t>
              </a:r>
              <a:endParaRPr lang="en-GB" sz="2000" dirty="0"/>
            </a:p>
          </p:txBody>
        </p:sp>
        <p:cxnSp>
          <p:nvCxnSpPr>
            <p:cNvPr id="26" name="Straight Arrow Connector 25"/>
            <p:cNvCxnSpPr/>
            <p:nvPr/>
          </p:nvCxnSpPr>
          <p:spPr>
            <a:xfrm flipV="1">
              <a:off x="5508104" y="2924944"/>
              <a:ext cx="302149" cy="1853478"/>
            </a:xfrm>
            <a:prstGeom prst="straightConnector1">
              <a:avLst/>
            </a:prstGeom>
            <a:ln>
              <a:solidFill>
                <a:schemeClr val="tx2">
                  <a:lumMod val="60000"/>
                  <a:lumOff val="40000"/>
                </a:schemeClr>
              </a:solidFill>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08250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7316"/>
            <a:ext cx="9144000" cy="5940088"/>
          </a:xfrm>
          <a:prstGeom prst="rect">
            <a:avLst/>
          </a:prstGeom>
          <a:noFill/>
        </p:spPr>
        <p:txBody>
          <a:bodyPr wrap="square" rtlCol="0">
            <a:spAutoFit/>
          </a:bodyPr>
          <a:lstStyle/>
          <a:p>
            <a:pPr marL="342900" indent="-342900">
              <a:spcAft>
                <a:spcPts val="1200"/>
              </a:spcAft>
              <a:buFont typeface="+mj-lt"/>
              <a:buAutoNum type="arabicPeriod"/>
            </a:pPr>
            <a:r>
              <a:rPr lang="en-GB" sz="2200" dirty="0" smtClean="0"/>
              <a:t>The sub-</a:t>
            </a:r>
            <a:r>
              <a:rPr lang="en-GB" sz="2200" dirty="0" err="1" smtClean="0"/>
              <a:t>sectoral</a:t>
            </a:r>
            <a:r>
              <a:rPr lang="en-GB" sz="2200" dirty="0" smtClean="0"/>
              <a:t> sex ratios </a:t>
            </a:r>
            <a:r>
              <a:rPr lang="en-GB" sz="2200" dirty="0" smtClean="0"/>
              <a:t>known for </a:t>
            </a:r>
            <a:r>
              <a:rPr lang="en-GB" sz="2200" dirty="0" smtClean="0"/>
              <a:t>1851 hold good in 1381-1817 except  where stated </a:t>
            </a:r>
            <a:r>
              <a:rPr lang="en-GB" sz="2200" dirty="0" smtClean="0"/>
              <a:t>otherwise:</a:t>
            </a:r>
            <a:endParaRPr lang="en-GB" sz="2200" dirty="0" smtClean="0"/>
          </a:p>
          <a:p>
            <a:pPr marL="342900" indent="-342900">
              <a:spcAft>
                <a:spcPts val="1200"/>
              </a:spcAft>
              <a:buFont typeface="+mj-lt"/>
              <a:buAutoNum type="arabicPeriod"/>
            </a:pPr>
            <a:r>
              <a:rPr lang="en-GB" sz="2200" dirty="0" smtClean="0"/>
              <a:t>Assume </a:t>
            </a:r>
            <a:r>
              <a:rPr lang="en-GB" sz="2200" dirty="0" smtClean="0"/>
              <a:t>the ratio of females to males in agriculture was 50% higher in 1770 than in 1851 and 100% higher c.1710 and at all earlier dates.</a:t>
            </a:r>
          </a:p>
          <a:p>
            <a:pPr marL="342900" indent="-342900">
              <a:spcAft>
                <a:spcPts val="1200"/>
              </a:spcAft>
              <a:buFont typeface="+mj-lt"/>
              <a:buAutoNum type="arabicPeriod"/>
            </a:pPr>
            <a:r>
              <a:rPr lang="en-GB" sz="2200" dirty="0" smtClean="0"/>
              <a:t>Assume the sex ratio in textiles was 3.0 before Kay’s flying shuttle in the 1720s</a:t>
            </a:r>
          </a:p>
          <a:p>
            <a:pPr marL="342900" indent="-342900">
              <a:spcAft>
                <a:spcPts val="1200"/>
              </a:spcAft>
              <a:buFont typeface="+mj-lt"/>
              <a:buAutoNum type="arabicPeriod"/>
            </a:pPr>
            <a:r>
              <a:rPr lang="en-GB" sz="2200" dirty="0" smtClean="0"/>
              <a:t>Assume the sex ratio in textiles was 3.5 in 1770 (after Kay’s flying shuttle but before the mechanisation of spinning took hold.</a:t>
            </a:r>
          </a:p>
          <a:p>
            <a:pPr marL="342900" indent="-342900">
              <a:spcAft>
                <a:spcPts val="1200"/>
              </a:spcAft>
              <a:buFont typeface="+mj-lt"/>
              <a:buAutoNum type="arabicPeriod"/>
            </a:pPr>
            <a:r>
              <a:rPr lang="en-GB" sz="2200" dirty="0" smtClean="0"/>
              <a:t>Assume the mechanisation of spinning was complete by c.1817.</a:t>
            </a:r>
          </a:p>
          <a:p>
            <a:pPr>
              <a:spcAft>
                <a:spcPts val="1200"/>
              </a:spcAft>
            </a:pPr>
            <a:r>
              <a:rPr lang="en-GB" sz="2200" i="1" dirty="0" smtClean="0"/>
              <a:t>Note </a:t>
            </a:r>
            <a:r>
              <a:rPr lang="en-GB" sz="2200" i="1" dirty="0" smtClean="0"/>
              <a:t>that these assumptions, whilst deriving from the secondary literature are tentative working assumptions.  They are not substitutes for solid empirical data.  But these are some years away at best.  In the mean time estimates which explicitly include women will be closer to reality than those which do not.  A </a:t>
            </a:r>
            <a:r>
              <a:rPr lang="en-GB" sz="2200" i="1" u="sng" dirty="0" smtClean="0"/>
              <a:t>very high </a:t>
            </a:r>
            <a:r>
              <a:rPr lang="en-GB" sz="2200" i="1" dirty="0" smtClean="0"/>
              <a:t>priority for further research on the long-run development of the economy is </a:t>
            </a:r>
            <a:r>
              <a:rPr lang="en-GB" sz="2200" i="1" dirty="0" smtClean="0"/>
              <a:t>real data </a:t>
            </a:r>
            <a:r>
              <a:rPr lang="en-GB" sz="2200" i="1" dirty="0" smtClean="0"/>
              <a:t>on female employment</a:t>
            </a:r>
            <a:r>
              <a:rPr lang="en-GB" sz="2200" dirty="0" smtClean="0"/>
              <a:t>.  </a:t>
            </a:r>
            <a:endParaRPr lang="en-GB" sz="2200" dirty="0"/>
          </a:p>
        </p:txBody>
      </p:sp>
      <p:sp>
        <p:nvSpPr>
          <p:cNvPr id="5" name="TextBox 4"/>
          <p:cNvSpPr txBox="1"/>
          <p:nvPr/>
        </p:nvSpPr>
        <p:spPr>
          <a:xfrm>
            <a:off x="0" y="69781"/>
            <a:ext cx="9144000" cy="400110"/>
          </a:xfrm>
          <a:prstGeom prst="rect">
            <a:avLst/>
          </a:prstGeom>
          <a:noFill/>
        </p:spPr>
        <p:txBody>
          <a:bodyPr wrap="square" rtlCol="0">
            <a:spAutoFit/>
          </a:bodyPr>
          <a:lstStyle/>
          <a:p>
            <a:pPr algn="ctr"/>
            <a:r>
              <a:rPr lang="en-GB" sz="2000" b="1" dirty="0" smtClean="0">
                <a:latin typeface="Helvetica" panose="020B0604020202020204" pitchFamily="34" charset="0"/>
                <a:cs typeface="Helvetica" panose="020B0604020202020204" pitchFamily="34" charset="0"/>
              </a:rPr>
              <a:t>Working assumptions for modelling female </a:t>
            </a:r>
            <a:r>
              <a:rPr lang="en-GB" sz="2000" b="1" dirty="0" smtClean="0">
                <a:latin typeface="Helvetica" panose="020B0604020202020204" pitchFamily="34" charset="0"/>
                <a:cs typeface="Helvetica" panose="020B0604020202020204" pitchFamily="34" charset="0"/>
              </a:rPr>
              <a:t>employment before 1851</a:t>
            </a:r>
            <a:endParaRPr lang="en-GB"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878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28273"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15616" y="1754931"/>
            <a:ext cx="7836185" cy="646331"/>
          </a:xfrm>
          <a:prstGeom prst="rect">
            <a:avLst/>
          </a:prstGeom>
          <a:noFill/>
        </p:spPr>
        <p:txBody>
          <a:bodyPr wrap="square" rtlCol="0">
            <a:spAutoFit/>
          </a:bodyPr>
          <a:lstStyle/>
          <a:p>
            <a:r>
              <a:rPr lang="en-GB" dirty="0" smtClean="0"/>
              <a:t>Plausible assumptions about female employment suggest the secondary sector’s share of employment was astonishingly stable during the Industrial Revolution</a:t>
            </a:r>
            <a:endParaRPr lang="en-GB" dirty="0"/>
          </a:p>
        </p:txBody>
      </p:sp>
      <p:sp>
        <p:nvSpPr>
          <p:cNvPr id="7" name="TextBox 6"/>
          <p:cNvSpPr txBox="1"/>
          <p:nvPr/>
        </p:nvSpPr>
        <p:spPr>
          <a:xfrm>
            <a:off x="1115616" y="3304213"/>
            <a:ext cx="4080922" cy="1200329"/>
          </a:xfrm>
          <a:prstGeom prst="rect">
            <a:avLst/>
          </a:prstGeom>
          <a:noFill/>
        </p:spPr>
        <p:txBody>
          <a:bodyPr wrap="square" rtlCol="0">
            <a:spAutoFit/>
          </a:bodyPr>
          <a:lstStyle/>
          <a:p>
            <a:r>
              <a:rPr lang="en-GB" dirty="0" smtClean="0"/>
              <a:t>Structural change in employment during the Industrial Revolution now appears as a shift in relative employment from agriculture to services</a:t>
            </a:r>
            <a:endParaRPr lang="en-GB" dirty="0"/>
          </a:p>
        </p:txBody>
      </p:sp>
      <p:sp>
        <p:nvSpPr>
          <p:cNvPr id="8" name="TextBox 7"/>
          <p:cNvSpPr txBox="1"/>
          <p:nvPr/>
        </p:nvSpPr>
        <p:spPr>
          <a:xfrm>
            <a:off x="1115616" y="5157192"/>
            <a:ext cx="7757765" cy="369332"/>
          </a:xfrm>
          <a:prstGeom prst="rect">
            <a:avLst/>
          </a:prstGeom>
          <a:noFill/>
        </p:spPr>
        <p:txBody>
          <a:bodyPr wrap="none" rtlCol="0">
            <a:spAutoFit/>
          </a:bodyPr>
          <a:lstStyle/>
          <a:p>
            <a:r>
              <a:rPr lang="en-GB" dirty="0" smtClean="0"/>
              <a:t>The rise in secondary sector employment largely predates the eighteenth century</a:t>
            </a:r>
            <a:endParaRPr lang="en-GB" dirty="0"/>
          </a:p>
        </p:txBody>
      </p:sp>
    </p:spTree>
    <p:extLst>
      <p:ext uri="{BB962C8B-B14F-4D97-AF65-F5344CB8AC3E}">
        <p14:creationId xmlns:p14="http://schemas.microsoft.com/office/powerpoint/2010/main" val="401920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9714</TotalTime>
  <Words>1430</Words>
  <Application>Microsoft Office PowerPoint</Application>
  <PresentationFormat>On-screen Show (4:3)</PresentationFormat>
  <Paragraphs>97</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GraphPad Prism 4 Project</vt:lpstr>
      <vt:lpstr>Microsoft Excel Worksheet</vt:lpstr>
      <vt:lpstr>PowerPoint Presentation</vt:lpstr>
      <vt:lpstr>Structure of the presentation</vt:lpstr>
      <vt:lpstr>Three key publications of the second half of the twentieth century</vt:lpstr>
      <vt:lpstr>PowerPoint Presentation</vt:lpstr>
      <vt:lpstr>PowerPoint Presentation</vt:lpstr>
      <vt:lpstr>Old and new accounts of GDP per capita growth during  the British Industrial Revolution</vt:lpstr>
      <vt:lpstr>PowerPoint Presentation</vt:lpstr>
      <vt:lpstr>PowerPoint Presentation</vt:lpstr>
      <vt:lpstr>PowerPoint Presentation</vt:lpstr>
      <vt:lpstr>Key conclusions on occupational structure 1700-1871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dc:creator>
  <cp:lastModifiedBy>Leigh</cp:lastModifiedBy>
  <cp:revision>116</cp:revision>
  <cp:lastPrinted>2014-09-16T07:54:13Z</cp:lastPrinted>
  <dcterms:created xsi:type="dcterms:W3CDTF">2014-08-16T12:47:29Z</dcterms:created>
  <dcterms:modified xsi:type="dcterms:W3CDTF">2014-09-24T15:33:36Z</dcterms:modified>
</cp:coreProperties>
</file>