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441" r:id="rId3"/>
    <p:sldId id="467" r:id="rId4"/>
    <p:sldId id="472" r:id="rId5"/>
    <p:sldId id="477" r:id="rId6"/>
    <p:sldId id="354" r:id="rId7"/>
    <p:sldId id="488" r:id="rId8"/>
    <p:sldId id="489" r:id="rId9"/>
    <p:sldId id="487" r:id="rId10"/>
    <p:sldId id="486" r:id="rId11"/>
    <p:sldId id="485" r:id="rId12"/>
    <p:sldId id="484" r:id="rId13"/>
    <p:sldId id="483" r:id="rId14"/>
    <p:sldId id="482" r:id="rId15"/>
    <p:sldId id="481" r:id="rId16"/>
    <p:sldId id="443" r:id="rId17"/>
    <p:sldId id="444" r:id="rId18"/>
    <p:sldId id="493" r:id="rId19"/>
    <p:sldId id="492" r:id="rId20"/>
    <p:sldId id="491" r:id="rId21"/>
    <p:sldId id="451" r:id="rId22"/>
    <p:sldId id="452" r:id="rId23"/>
    <p:sldId id="490" r:id="rId24"/>
    <p:sldId id="453" r:id="rId25"/>
    <p:sldId id="454" r:id="rId26"/>
    <p:sldId id="455" r:id="rId27"/>
    <p:sldId id="459" r:id="rId28"/>
    <p:sldId id="457" r:id="rId29"/>
    <p:sldId id="474" r:id="rId30"/>
    <p:sldId id="445" r:id="rId31"/>
    <p:sldId id="460" r:id="rId32"/>
    <p:sldId id="461" r:id="rId33"/>
    <p:sldId id="462" r:id="rId34"/>
    <p:sldId id="475" r:id="rId35"/>
    <p:sldId id="466" r:id="rId36"/>
    <p:sldId id="496" r:id="rId37"/>
    <p:sldId id="471" r:id="rId38"/>
    <p:sldId id="470" r:id="rId39"/>
    <p:sldId id="469" r:id="rId40"/>
    <p:sldId id="464" r:id="rId41"/>
    <p:sldId id="465" r:id="rId42"/>
    <p:sldId id="476" r:id="rId43"/>
    <p:sldId id="473" r:id="rId44"/>
    <p:sldId id="479" r:id="rId45"/>
    <p:sldId id="478" r:id="rId46"/>
    <p:sldId id="458" r:id="rId47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6BF"/>
    <a:srgbClr val="14F819"/>
    <a:srgbClr val="0099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76" autoAdjust="0"/>
    <p:restoredTop sz="86420" autoAdjust="0"/>
  </p:normalViewPr>
  <p:slideViewPr>
    <p:cSldViewPr>
      <p:cViewPr varScale="1">
        <p:scale>
          <a:sx n="79" d="100"/>
          <a:sy n="79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299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22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Relationship Id="rId4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Relationship Id="rId4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Relationship Id="rId4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B7C9531-9AB6-4949-857F-E0DEB9B4278F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666591E-BE4B-43DA-B28F-BCD6515D702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5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CB4C76D-42F4-4ACA-8408-DAAFC324B22B}" type="datetimeFigureOut">
              <a:rPr lang="de-DE" smtClean="0"/>
              <a:pPr/>
              <a:t>28.11.2012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F156A07-0159-48B4-8BA1-EF3C62699BF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13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Titelseite</a:t>
            </a:r>
            <a:r>
              <a:rPr lang="de-AT" baseline="0" dirty="0" smtClean="0"/>
              <a:t> 1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A3-1E7A-433E-B0DB-8F312F9419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C858-ED2C-49C1-B669-860F260F3994}" type="datetime1">
              <a:rPr lang="de-DE" smtClean="0"/>
              <a:pPr/>
              <a:t>28.11.2012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741E-8DD7-4F3A-8284-2CCB9AC910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7DF6-9353-4EBC-AAD3-667B24AF0766}" type="datetime1">
              <a:rPr lang="de-DE" smtClean="0"/>
              <a:pPr/>
              <a:t>28.11.2012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741E-8DD7-4F3A-8284-2CCB9AC910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370F-9ADF-4B76-8E08-1D93FAAB6DD1}" type="datetime1">
              <a:rPr lang="de-DE" smtClean="0"/>
              <a:pPr/>
              <a:t>28.11.2012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741E-8DD7-4F3A-8284-2CCB9AC910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00C-C6B4-45E2-AC52-141CFEB9A4A4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70D6-2483-437D-B581-BC26B040B17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00C-C6B4-45E2-AC52-141CFEB9A4A4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70D6-2483-437D-B581-BC26B040B17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00C-C6B4-45E2-AC52-141CFEB9A4A4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70D6-2483-437D-B581-BC26B040B17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00C-C6B4-45E2-AC52-141CFEB9A4A4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70D6-2483-437D-B581-BC26B040B17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00C-C6B4-45E2-AC52-141CFEB9A4A4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70D6-2483-437D-B581-BC26B040B17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00C-C6B4-45E2-AC52-141CFEB9A4A4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70D6-2483-437D-B581-BC26B040B17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00C-C6B4-45E2-AC52-141CFEB9A4A4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70D6-2483-437D-B581-BC26B040B17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00C-C6B4-45E2-AC52-141CFEB9A4A4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70D6-2483-437D-B581-BC26B040B17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2F31-1CEA-4EA3-87ED-85F0452FE1BB}" type="datetime1">
              <a:rPr lang="de-DE" smtClean="0"/>
              <a:pPr/>
              <a:t>28.11.2012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741E-8DD7-4F3A-8284-2CCB9AC910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00C-C6B4-45E2-AC52-141CFEB9A4A4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70D6-2483-437D-B581-BC26B040B17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00C-C6B4-45E2-AC52-141CFEB9A4A4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70D6-2483-437D-B581-BC26B040B17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00C-C6B4-45E2-AC52-141CFEB9A4A4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70D6-2483-437D-B581-BC26B040B17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2A65-8154-4652-965C-5834369D85B9}" type="datetime1">
              <a:rPr lang="de-DE" smtClean="0"/>
              <a:pPr/>
              <a:t>28.11.2012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741E-8DD7-4F3A-8284-2CCB9AC910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D418-A10E-4217-9B8D-46BCBE15A7E0}" type="datetime1">
              <a:rPr lang="de-DE" smtClean="0"/>
              <a:pPr/>
              <a:t>28.11.2012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741E-8DD7-4F3A-8284-2CCB9AC910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3F48-D22D-4A70-96F4-C6089021F7F1}" type="datetime1">
              <a:rPr lang="de-DE" smtClean="0"/>
              <a:pPr/>
              <a:t>28.11.2012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741E-8DD7-4F3A-8284-2CCB9AC910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4268-DAC4-4CF6-AB74-A3325BF7A482}" type="datetime1">
              <a:rPr lang="de-DE" smtClean="0"/>
              <a:pPr/>
              <a:t>28.11.2012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741E-8DD7-4F3A-8284-2CCB9AC910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229-85A4-417C-90DC-4FBEDB44BB71}" type="datetime1">
              <a:rPr lang="de-DE" smtClean="0"/>
              <a:pPr/>
              <a:t>28.11.2012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741E-8DD7-4F3A-8284-2CCB9AC910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0414-D680-4511-81BA-AC0D0C7372A6}" type="datetime1">
              <a:rPr lang="de-DE" smtClean="0"/>
              <a:pPr/>
              <a:t>28.11.2012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741E-8DD7-4F3A-8284-2CCB9AC910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C7E-0B35-45D6-9CB8-96D9BD0F5931}" type="datetime1">
              <a:rPr lang="de-DE" smtClean="0"/>
              <a:pPr/>
              <a:t>28.11.2012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741E-8DD7-4F3A-8284-2CCB9AC910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E585F-075B-4CB1-A378-00917FF7012C}" type="datetime1">
              <a:rPr lang="de-DE" smtClean="0"/>
              <a:pPr/>
              <a:t>28.11.2012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1741E-8DD7-4F3A-8284-2CCB9AC910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EF00C-C6B4-45E2-AC52-141CFEB9A4A4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70D6-2483-437D-B581-BC26B040B17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4.w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4.w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4.w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4.w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2.wmf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15.w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.jpeg"/><Relationship Id="rId4" Type="http://schemas.openxmlformats.org/officeDocument/2006/relationships/image" Target="../media/image3.gif"/><Relationship Id="rId9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19.wmf"/><Relationship Id="rId5" Type="http://schemas.openxmlformats.org/officeDocument/2006/relationships/image" Target="../media/image5.jpe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3.gif"/><Relationship Id="rId9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17.emf"/><Relationship Id="rId5" Type="http://schemas.openxmlformats.org/officeDocument/2006/relationships/image" Target="../media/image5.jpeg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3.gif"/><Relationship Id="rId9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9" y="5861794"/>
            <a:ext cx="2307309" cy="72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 descr="wutext(2)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8480" y="5634152"/>
            <a:ext cx="1475872" cy="1107216"/>
          </a:xfrm>
          <a:prstGeom prst="rect">
            <a:avLst/>
          </a:prstGeom>
        </p:spPr>
      </p:pic>
      <p:pic>
        <p:nvPicPr>
          <p:cNvPr id="8" name="Grafik 7" descr="vid+oeacw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5894445"/>
            <a:ext cx="2681478" cy="701040"/>
          </a:xfrm>
          <a:prstGeom prst="rect">
            <a:avLst/>
          </a:prstGeom>
        </p:spPr>
      </p:pic>
      <p:pic>
        <p:nvPicPr>
          <p:cNvPr id="9" name="Grafik 8" descr="Wittgenstein_Horz_WEB_HIG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45608"/>
            <a:ext cx="4392488" cy="1763001"/>
          </a:xfrm>
          <a:prstGeom prst="rect">
            <a:avLst/>
          </a:prstGeom>
        </p:spPr>
      </p:pic>
      <p:sp>
        <p:nvSpPr>
          <p:cNvPr id="6" name="Titel 8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872208"/>
          </a:xfrm>
        </p:spPr>
        <p:txBody>
          <a:bodyPr>
            <a:normAutofit/>
          </a:bodyPr>
          <a:lstStyle/>
          <a:p>
            <a:r>
              <a:rPr lang="en-US" sz="2800" b="1" dirty="0">
                <a:ea typeface="MS PMincho" pitchFamily="18" charset="-128"/>
              </a:rPr>
              <a:t>More complex than </a:t>
            </a:r>
            <a:r>
              <a:rPr lang="en-US" sz="2800" b="1" dirty="0" err="1">
                <a:ea typeface="MS PMincho" pitchFamily="18" charset="-128"/>
              </a:rPr>
              <a:t>Graunt</a:t>
            </a:r>
            <a:r>
              <a:rPr lang="en-US" sz="2800" b="1" dirty="0">
                <a:ea typeface="MS PMincho" pitchFamily="18" charset="-128"/>
              </a:rPr>
              <a:t> could </a:t>
            </a:r>
            <a:r>
              <a:rPr lang="en-US" sz="2800" b="1" dirty="0" smtClean="0">
                <a:ea typeface="MS PMincho" pitchFamily="18" charset="-128"/>
              </a:rPr>
              <a:t>imagine:</a:t>
            </a:r>
            <a:br>
              <a:rPr lang="en-US" sz="2800" b="1" dirty="0" smtClean="0">
                <a:ea typeface="MS PMincho" pitchFamily="18" charset="-128"/>
              </a:rPr>
            </a:br>
            <a:r>
              <a:rPr lang="en-US" sz="2800" b="1" dirty="0" smtClean="0">
                <a:ea typeface="MS PMincho" pitchFamily="18" charset="-128"/>
              </a:rPr>
              <a:t>theoretical </a:t>
            </a:r>
            <a:r>
              <a:rPr lang="en-US" sz="2800" b="1" dirty="0">
                <a:ea typeface="MS PMincho" pitchFamily="18" charset="-128"/>
              </a:rPr>
              <a:t>and practical thoughts about tempo </a:t>
            </a:r>
            <a:r>
              <a:rPr lang="en-US" sz="2800" b="1" dirty="0" smtClean="0">
                <a:ea typeface="MS PMincho" pitchFamily="18" charset="-128"/>
              </a:rPr>
              <a:t>effects</a:t>
            </a:r>
            <a:br>
              <a:rPr lang="en-US" sz="2800" b="1" dirty="0" smtClean="0">
                <a:ea typeface="MS PMincho" pitchFamily="18" charset="-128"/>
              </a:rPr>
            </a:br>
            <a:r>
              <a:rPr lang="en-US" sz="2800" b="1" dirty="0" smtClean="0">
                <a:ea typeface="MS PMincho" pitchFamily="18" charset="-128"/>
              </a:rPr>
              <a:t>in </a:t>
            </a:r>
            <a:r>
              <a:rPr lang="en-US" sz="2800" b="1" dirty="0">
                <a:ea typeface="MS PMincho" pitchFamily="18" charset="-128"/>
              </a:rPr>
              <a:t>the conventional period life table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371877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Marc Luy</a:t>
            </a:r>
            <a:br>
              <a:rPr lang="de-DE" sz="2400" dirty="0"/>
            </a:br>
            <a:endParaRPr lang="de-DE" sz="2400" dirty="0" smtClean="0"/>
          </a:p>
          <a:p>
            <a:pPr algn="ctr"/>
            <a:r>
              <a:rPr lang="en-US" dirty="0"/>
              <a:t>Mortality Past and Present: Celebrating the 350th Anniversary of the publication of</a:t>
            </a:r>
          </a:p>
          <a:p>
            <a:pPr algn="ctr"/>
            <a:r>
              <a:rPr lang="en-US" dirty="0"/>
              <a:t>John </a:t>
            </a:r>
            <a:r>
              <a:rPr lang="en-US" dirty="0" err="1"/>
              <a:t>Graunt’s</a:t>
            </a:r>
            <a:r>
              <a:rPr lang="en-US" dirty="0"/>
              <a:t> Bills of Mortality, London, 29 November </a:t>
            </a:r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Population with mortality reduction in year t1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5693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3851275" y="2060575"/>
            <a:ext cx="2449513" cy="1330325"/>
            <a:chOff x="2426" y="1298"/>
            <a:chExt cx="1543" cy="838"/>
          </a:xfrm>
        </p:grpSpPr>
        <p:sp>
          <p:nvSpPr>
            <p:cNvPr id="38" name="Line 31"/>
            <p:cNvSpPr>
              <a:spLocks noChangeShapeType="1"/>
            </p:cNvSpPr>
            <p:nvPr/>
          </p:nvSpPr>
          <p:spPr bwMode="auto">
            <a:xfrm flipV="1">
              <a:off x="2472" y="1480"/>
              <a:ext cx="90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 flipV="1">
              <a:off x="2745" y="1434"/>
              <a:ext cx="135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 flipV="1">
              <a:off x="3061" y="1389"/>
              <a:ext cx="182" cy="1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 flipV="1">
              <a:off x="3379" y="1344"/>
              <a:ext cx="227" cy="2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 flipV="1">
              <a:off x="3651" y="1298"/>
              <a:ext cx="318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 Box 36"/>
            <p:cNvSpPr txBox="1">
              <a:spLocks noChangeArrowheads="1"/>
            </p:cNvSpPr>
            <p:nvPr/>
          </p:nvSpPr>
          <p:spPr bwMode="auto">
            <a:xfrm>
              <a:off x="2426" y="1616"/>
              <a:ext cx="1316" cy="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>
                  <a:solidFill>
                    <a:srgbClr val="FF0000"/>
                  </a:solidFill>
                </a:rPr>
                <a:t>In t1 linear rise of age at death at the rate of 0.2 years</a:t>
              </a:r>
            </a:p>
          </p:txBody>
        </p:sp>
      </p:grpSp>
      <p:sp>
        <p:nvSpPr>
          <p:cNvPr id="47" name="Textfeld 46"/>
          <p:cNvSpPr txBox="1"/>
          <p:nvPr/>
        </p:nvSpPr>
        <p:spPr>
          <a:xfrm>
            <a:off x="3563888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</a:t>
            </a:r>
            <a:r>
              <a:rPr lang="de-DE" sz="1000" dirty="0"/>
              <a:t>2008: “</a:t>
            </a:r>
            <a:r>
              <a:rPr lang="de-DE" sz="1000" dirty="0" err="1"/>
              <a:t>Mortality</a:t>
            </a:r>
            <a:r>
              <a:rPr lang="de-DE" sz="1000" dirty="0"/>
              <a:t> tempo-</a:t>
            </a:r>
            <a:r>
              <a:rPr lang="de-DE" sz="1000" dirty="0" err="1"/>
              <a:t>adjustment</a:t>
            </a:r>
            <a:r>
              <a:rPr lang="de-DE" sz="1000" dirty="0"/>
              <a:t>: </a:t>
            </a:r>
            <a:r>
              <a:rPr lang="de-DE" sz="1000" dirty="0" err="1"/>
              <a:t>theoretical</a:t>
            </a:r>
            <a:r>
              <a:rPr lang="de-DE" sz="1000" dirty="0"/>
              <a:t> </a:t>
            </a:r>
            <a:r>
              <a:rPr lang="de-DE" sz="1000" dirty="0" err="1"/>
              <a:t>considerations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an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application</a:t>
            </a:r>
            <a:r>
              <a:rPr lang="de-DE" sz="1000" dirty="0"/>
              <a:t>“, in </a:t>
            </a:r>
            <a:r>
              <a:rPr lang="de-DE" sz="1000" dirty="0" err="1"/>
              <a:t>Barbi</a:t>
            </a:r>
            <a:r>
              <a:rPr lang="de-DE" sz="1000" dirty="0"/>
              <a:t>, E</a:t>
            </a:r>
            <a:r>
              <a:rPr lang="de-DE" sz="1000" dirty="0" smtClean="0"/>
              <a:t>. et al. </a:t>
            </a:r>
            <a:r>
              <a:rPr lang="de-DE" sz="1000" dirty="0"/>
              <a:t>(</a:t>
            </a:r>
            <a:r>
              <a:rPr lang="de-DE" sz="1000" dirty="0" err="1"/>
              <a:t>eds</a:t>
            </a:r>
            <a:r>
              <a:rPr lang="de-DE" sz="1000" dirty="0"/>
              <a:t>.): </a:t>
            </a:r>
            <a:r>
              <a:rPr lang="de-DE" sz="1000" dirty="0" err="1"/>
              <a:t>How</a:t>
            </a:r>
            <a:r>
              <a:rPr lang="de-DE" sz="1000" dirty="0"/>
              <a:t> </a:t>
            </a:r>
            <a:r>
              <a:rPr lang="de-DE" sz="1000" dirty="0" err="1"/>
              <a:t>long</a:t>
            </a:r>
            <a:r>
              <a:rPr lang="de-DE" sz="1000" dirty="0"/>
              <a:t> do </a:t>
            </a:r>
            <a:r>
              <a:rPr lang="de-DE" sz="1000" dirty="0" err="1"/>
              <a:t>we</a:t>
            </a:r>
            <a:r>
              <a:rPr lang="de-DE" sz="1000" dirty="0"/>
              <a:t> live</a:t>
            </a:r>
            <a:r>
              <a:rPr lang="de-DE" sz="1000" dirty="0" smtClean="0"/>
              <a:t>?, </a:t>
            </a:r>
            <a:r>
              <a:rPr lang="de-DE" sz="1000" dirty="0"/>
              <a:t>Leipzig, Springer: 203-233.</a:t>
            </a:r>
          </a:p>
        </p:txBody>
      </p:sp>
    </p:spTree>
    <p:extLst>
      <p:ext uri="{BB962C8B-B14F-4D97-AF65-F5344CB8AC3E}">
        <p14:creationId xmlns:p14="http://schemas.microsoft.com/office/powerpoint/2010/main" val="36997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Population with mortality reduction in year t1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5693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27"/>
          <p:cNvGrpSpPr>
            <a:grpSpLocks/>
          </p:cNvGrpSpPr>
          <p:nvPr/>
        </p:nvGrpSpPr>
        <p:grpSpPr bwMode="auto">
          <a:xfrm>
            <a:off x="6084888" y="1844675"/>
            <a:ext cx="2519362" cy="1546225"/>
            <a:chOff x="3833" y="1162"/>
            <a:chExt cx="1587" cy="974"/>
          </a:xfrm>
        </p:grpSpPr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3833" y="1162"/>
              <a:ext cx="1587" cy="2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4014" y="1616"/>
              <a:ext cx="1179" cy="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de-DE" sz="1600" b="1">
                  <a:solidFill>
                    <a:srgbClr val="FF0000"/>
                  </a:solidFill>
                </a:rPr>
                <a:t>From t2 on</a:t>
              </a:r>
            </a:p>
            <a:p>
              <a:pPr algn="ctr"/>
              <a:r>
                <a:rPr lang="de-DE" sz="1600" b="1">
                  <a:solidFill>
                    <a:srgbClr val="FF0000"/>
                  </a:solidFill>
                </a:rPr>
                <a:t>all deaths occur at age 62.7</a:t>
              </a:r>
            </a:p>
          </p:txBody>
        </p:sp>
      </p:grpSp>
      <p:sp>
        <p:nvSpPr>
          <p:cNvPr id="47" name="Textfeld 46"/>
          <p:cNvSpPr txBox="1"/>
          <p:nvPr/>
        </p:nvSpPr>
        <p:spPr>
          <a:xfrm>
            <a:off x="3563888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</a:t>
            </a:r>
            <a:r>
              <a:rPr lang="de-DE" sz="1000" dirty="0"/>
              <a:t>2008: “</a:t>
            </a:r>
            <a:r>
              <a:rPr lang="de-DE" sz="1000" dirty="0" err="1"/>
              <a:t>Mortality</a:t>
            </a:r>
            <a:r>
              <a:rPr lang="de-DE" sz="1000" dirty="0"/>
              <a:t> tempo-</a:t>
            </a:r>
            <a:r>
              <a:rPr lang="de-DE" sz="1000" dirty="0" err="1"/>
              <a:t>adjustment</a:t>
            </a:r>
            <a:r>
              <a:rPr lang="de-DE" sz="1000" dirty="0"/>
              <a:t>: </a:t>
            </a:r>
            <a:r>
              <a:rPr lang="de-DE" sz="1000" dirty="0" err="1"/>
              <a:t>theoretical</a:t>
            </a:r>
            <a:r>
              <a:rPr lang="de-DE" sz="1000" dirty="0"/>
              <a:t> </a:t>
            </a:r>
            <a:r>
              <a:rPr lang="de-DE" sz="1000" dirty="0" err="1"/>
              <a:t>considerations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an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application</a:t>
            </a:r>
            <a:r>
              <a:rPr lang="de-DE" sz="1000" dirty="0"/>
              <a:t>“, in </a:t>
            </a:r>
            <a:r>
              <a:rPr lang="de-DE" sz="1000" dirty="0" err="1"/>
              <a:t>Barbi</a:t>
            </a:r>
            <a:r>
              <a:rPr lang="de-DE" sz="1000" dirty="0"/>
              <a:t>, E</a:t>
            </a:r>
            <a:r>
              <a:rPr lang="de-DE" sz="1000" dirty="0" smtClean="0"/>
              <a:t>. et al. </a:t>
            </a:r>
            <a:r>
              <a:rPr lang="de-DE" sz="1000" dirty="0"/>
              <a:t>(</a:t>
            </a:r>
            <a:r>
              <a:rPr lang="de-DE" sz="1000" dirty="0" err="1"/>
              <a:t>eds</a:t>
            </a:r>
            <a:r>
              <a:rPr lang="de-DE" sz="1000" dirty="0"/>
              <a:t>.): </a:t>
            </a:r>
            <a:r>
              <a:rPr lang="de-DE" sz="1000" dirty="0" err="1"/>
              <a:t>How</a:t>
            </a:r>
            <a:r>
              <a:rPr lang="de-DE" sz="1000" dirty="0"/>
              <a:t> </a:t>
            </a:r>
            <a:r>
              <a:rPr lang="de-DE" sz="1000" dirty="0" err="1"/>
              <a:t>long</a:t>
            </a:r>
            <a:r>
              <a:rPr lang="de-DE" sz="1000" dirty="0"/>
              <a:t> do </a:t>
            </a:r>
            <a:r>
              <a:rPr lang="de-DE" sz="1000" dirty="0" err="1"/>
              <a:t>we</a:t>
            </a:r>
            <a:r>
              <a:rPr lang="de-DE" sz="1000" dirty="0"/>
              <a:t> live</a:t>
            </a:r>
            <a:r>
              <a:rPr lang="de-DE" sz="1000" dirty="0" smtClean="0"/>
              <a:t>?, </a:t>
            </a:r>
            <a:r>
              <a:rPr lang="de-DE" sz="1000" dirty="0"/>
              <a:t>Leipzig, Springer: 203-233.</a:t>
            </a:r>
          </a:p>
        </p:txBody>
      </p:sp>
    </p:spTree>
    <p:extLst>
      <p:ext uri="{BB962C8B-B14F-4D97-AF65-F5344CB8AC3E}">
        <p14:creationId xmlns:p14="http://schemas.microsoft.com/office/powerpoint/2010/main" val="2560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Population with mortality reduction in year t1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5693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476375" y="2133600"/>
            <a:ext cx="6767513" cy="2092325"/>
            <a:chOff x="930" y="1344"/>
            <a:chExt cx="4263" cy="1318"/>
          </a:xfrm>
        </p:grpSpPr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2290" y="2296"/>
              <a:ext cx="1860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de-DE" sz="1600" b="1">
                  <a:solidFill>
                    <a:srgbClr val="FF0000"/>
                  </a:solidFill>
                </a:rPr>
                <a:t>Time interval between</a:t>
              </a:r>
            </a:p>
            <a:p>
              <a:pPr algn="ctr"/>
              <a:r>
                <a:rPr lang="de-DE" sz="1600" b="1">
                  <a:solidFill>
                    <a:srgbClr val="FF0000"/>
                  </a:solidFill>
                </a:rPr>
                <a:t>the deaths increases</a:t>
              </a: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2517" y="1525"/>
              <a:ext cx="0" cy="6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2880" y="1480"/>
              <a:ext cx="0" cy="7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3253" y="1434"/>
              <a:ext cx="0" cy="77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3606" y="1389"/>
              <a:ext cx="0" cy="8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3969" y="1344"/>
              <a:ext cx="0" cy="8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930" y="1616"/>
              <a:ext cx="0" cy="5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1247" y="1616"/>
              <a:ext cx="0" cy="5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1541" y="1616"/>
              <a:ext cx="0" cy="5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1847" y="1616"/>
              <a:ext cx="0" cy="5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2154" y="1616"/>
              <a:ext cx="0" cy="5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4286" y="1344"/>
              <a:ext cx="0" cy="8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4590" y="1344"/>
              <a:ext cx="0" cy="8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>
              <a:off x="4885" y="1344"/>
              <a:ext cx="0" cy="8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5193" y="1344"/>
              <a:ext cx="0" cy="8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7" name="Textfeld 46"/>
          <p:cNvSpPr txBox="1"/>
          <p:nvPr/>
        </p:nvSpPr>
        <p:spPr>
          <a:xfrm>
            <a:off x="3563888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</a:t>
            </a:r>
            <a:r>
              <a:rPr lang="de-DE" sz="1000" dirty="0"/>
              <a:t>2008: “</a:t>
            </a:r>
            <a:r>
              <a:rPr lang="de-DE" sz="1000" dirty="0" err="1"/>
              <a:t>Mortality</a:t>
            </a:r>
            <a:r>
              <a:rPr lang="de-DE" sz="1000" dirty="0"/>
              <a:t> tempo-</a:t>
            </a:r>
            <a:r>
              <a:rPr lang="de-DE" sz="1000" dirty="0" err="1"/>
              <a:t>adjustment</a:t>
            </a:r>
            <a:r>
              <a:rPr lang="de-DE" sz="1000" dirty="0"/>
              <a:t>: </a:t>
            </a:r>
            <a:r>
              <a:rPr lang="de-DE" sz="1000" dirty="0" err="1"/>
              <a:t>theoretical</a:t>
            </a:r>
            <a:r>
              <a:rPr lang="de-DE" sz="1000" dirty="0"/>
              <a:t> </a:t>
            </a:r>
            <a:r>
              <a:rPr lang="de-DE" sz="1000" dirty="0" err="1"/>
              <a:t>considerations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an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application</a:t>
            </a:r>
            <a:r>
              <a:rPr lang="de-DE" sz="1000" dirty="0"/>
              <a:t>“, in </a:t>
            </a:r>
            <a:r>
              <a:rPr lang="de-DE" sz="1000" dirty="0" err="1"/>
              <a:t>Barbi</a:t>
            </a:r>
            <a:r>
              <a:rPr lang="de-DE" sz="1000" dirty="0"/>
              <a:t>, E</a:t>
            </a:r>
            <a:r>
              <a:rPr lang="de-DE" sz="1000" dirty="0" smtClean="0"/>
              <a:t>. et al. </a:t>
            </a:r>
            <a:r>
              <a:rPr lang="de-DE" sz="1000" dirty="0"/>
              <a:t>(</a:t>
            </a:r>
            <a:r>
              <a:rPr lang="de-DE" sz="1000" dirty="0" err="1"/>
              <a:t>eds</a:t>
            </a:r>
            <a:r>
              <a:rPr lang="de-DE" sz="1000" dirty="0"/>
              <a:t>.): </a:t>
            </a:r>
            <a:r>
              <a:rPr lang="de-DE" sz="1000" dirty="0" err="1"/>
              <a:t>How</a:t>
            </a:r>
            <a:r>
              <a:rPr lang="de-DE" sz="1000" dirty="0"/>
              <a:t> </a:t>
            </a:r>
            <a:r>
              <a:rPr lang="de-DE" sz="1000" dirty="0" err="1"/>
              <a:t>long</a:t>
            </a:r>
            <a:r>
              <a:rPr lang="de-DE" sz="1000" dirty="0"/>
              <a:t> do </a:t>
            </a:r>
            <a:r>
              <a:rPr lang="de-DE" sz="1000" dirty="0" err="1"/>
              <a:t>we</a:t>
            </a:r>
            <a:r>
              <a:rPr lang="de-DE" sz="1000" dirty="0"/>
              <a:t> live</a:t>
            </a:r>
            <a:r>
              <a:rPr lang="de-DE" sz="1000" dirty="0" smtClean="0"/>
              <a:t>?, </a:t>
            </a:r>
            <a:r>
              <a:rPr lang="de-DE" sz="1000" dirty="0"/>
              <a:t>Leipzig, Springer: 203-233.</a:t>
            </a:r>
          </a:p>
        </p:txBody>
      </p:sp>
    </p:spTree>
    <p:extLst>
      <p:ext uri="{BB962C8B-B14F-4D97-AF65-F5344CB8AC3E}">
        <p14:creationId xmlns:p14="http://schemas.microsoft.com/office/powerpoint/2010/main" val="17608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Population with mortality reduction in year t1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5693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Line 37"/>
          <p:cNvSpPr>
            <a:spLocks noChangeShapeType="1"/>
          </p:cNvSpPr>
          <p:nvPr/>
        </p:nvSpPr>
        <p:spPr bwMode="auto">
          <a:xfrm flipV="1">
            <a:off x="5867400" y="2060575"/>
            <a:ext cx="433388" cy="3603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4284663" y="1341438"/>
            <a:ext cx="36004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Deaths of cohort E are shifted to t2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3563888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</a:t>
            </a:r>
            <a:r>
              <a:rPr lang="de-DE" sz="1000" dirty="0"/>
              <a:t>2008: “</a:t>
            </a:r>
            <a:r>
              <a:rPr lang="de-DE" sz="1000" dirty="0" err="1"/>
              <a:t>Mortality</a:t>
            </a:r>
            <a:r>
              <a:rPr lang="de-DE" sz="1000" dirty="0"/>
              <a:t> tempo-</a:t>
            </a:r>
            <a:r>
              <a:rPr lang="de-DE" sz="1000" dirty="0" err="1"/>
              <a:t>adjustment</a:t>
            </a:r>
            <a:r>
              <a:rPr lang="de-DE" sz="1000" dirty="0"/>
              <a:t>: </a:t>
            </a:r>
            <a:r>
              <a:rPr lang="de-DE" sz="1000" dirty="0" err="1"/>
              <a:t>theoretical</a:t>
            </a:r>
            <a:r>
              <a:rPr lang="de-DE" sz="1000" dirty="0"/>
              <a:t> </a:t>
            </a:r>
            <a:r>
              <a:rPr lang="de-DE" sz="1000" dirty="0" err="1"/>
              <a:t>considerations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an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application</a:t>
            </a:r>
            <a:r>
              <a:rPr lang="de-DE" sz="1000" dirty="0"/>
              <a:t>“, in </a:t>
            </a:r>
            <a:r>
              <a:rPr lang="de-DE" sz="1000" dirty="0" err="1"/>
              <a:t>Barbi</a:t>
            </a:r>
            <a:r>
              <a:rPr lang="de-DE" sz="1000" dirty="0"/>
              <a:t>, E</a:t>
            </a:r>
            <a:r>
              <a:rPr lang="de-DE" sz="1000" dirty="0" smtClean="0"/>
              <a:t>. et al. </a:t>
            </a:r>
            <a:r>
              <a:rPr lang="de-DE" sz="1000" dirty="0"/>
              <a:t>(</a:t>
            </a:r>
            <a:r>
              <a:rPr lang="de-DE" sz="1000" dirty="0" err="1"/>
              <a:t>eds</a:t>
            </a:r>
            <a:r>
              <a:rPr lang="de-DE" sz="1000" dirty="0"/>
              <a:t>.): </a:t>
            </a:r>
            <a:r>
              <a:rPr lang="de-DE" sz="1000" dirty="0" err="1"/>
              <a:t>How</a:t>
            </a:r>
            <a:r>
              <a:rPr lang="de-DE" sz="1000" dirty="0"/>
              <a:t> </a:t>
            </a:r>
            <a:r>
              <a:rPr lang="de-DE" sz="1000" dirty="0" err="1"/>
              <a:t>long</a:t>
            </a:r>
            <a:r>
              <a:rPr lang="de-DE" sz="1000" dirty="0"/>
              <a:t> do </a:t>
            </a:r>
            <a:r>
              <a:rPr lang="de-DE" sz="1000" dirty="0" err="1"/>
              <a:t>we</a:t>
            </a:r>
            <a:r>
              <a:rPr lang="de-DE" sz="1000" dirty="0"/>
              <a:t> live</a:t>
            </a:r>
            <a:r>
              <a:rPr lang="de-DE" sz="1000" dirty="0" smtClean="0"/>
              <a:t>?, </a:t>
            </a:r>
            <a:r>
              <a:rPr lang="de-DE" sz="1000" dirty="0"/>
              <a:t>Leipzig, Springer: 203-233.</a:t>
            </a:r>
          </a:p>
        </p:txBody>
      </p:sp>
    </p:spTree>
    <p:extLst>
      <p:ext uri="{BB962C8B-B14F-4D97-AF65-F5344CB8AC3E}">
        <p14:creationId xmlns:p14="http://schemas.microsoft.com/office/powerpoint/2010/main" val="10480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Population with mortality reduction in year t1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5693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Line 37"/>
          <p:cNvSpPr>
            <a:spLocks noChangeShapeType="1"/>
          </p:cNvSpPr>
          <p:nvPr/>
        </p:nvSpPr>
        <p:spPr bwMode="auto">
          <a:xfrm flipV="1">
            <a:off x="5867400" y="2060575"/>
            <a:ext cx="433388" cy="3603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323850" y="2636838"/>
            <a:ext cx="8569325" cy="65405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 b="1"/>
              <a:t> </a:t>
            </a:r>
          </a:p>
          <a:p>
            <a:pPr algn="ctr"/>
            <a:r>
              <a:rPr lang="de-DE" sz="1600" b="1"/>
              <a:t>What is the consequence for the age-specific death rates in t0, t1, and t2?</a:t>
            </a:r>
            <a:r>
              <a:rPr lang="de-DE" sz="1000" b="1"/>
              <a:t> </a:t>
            </a:r>
          </a:p>
          <a:p>
            <a:pPr algn="ctr"/>
            <a:endParaRPr lang="de-DE" sz="1000" b="1"/>
          </a:p>
        </p:txBody>
      </p:sp>
      <p:sp>
        <p:nvSpPr>
          <p:cNvPr id="47" name="Textfeld 46"/>
          <p:cNvSpPr txBox="1"/>
          <p:nvPr/>
        </p:nvSpPr>
        <p:spPr>
          <a:xfrm>
            <a:off x="3563888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</a:t>
            </a:r>
            <a:r>
              <a:rPr lang="de-DE" sz="1000" dirty="0"/>
              <a:t>2008: “</a:t>
            </a:r>
            <a:r>
              <a:rPr lang="de-DE" sz="1000" dirty="0" err="1"/>
              <a:t>Mortality</a:t>
            </a:r>
            <a:r>
              <a:rPr lang="de-DE" sz="1000" dirty="0"/>
              <a:t> tempo-</a:t>
            </a:r>
            <a:r>
              <a:rPr lang="de-DE" sz="1000" dirty="0" err="1"/>
              <a:t>adjustment</a:t>
            </a:r>
            <a:r>
              <a:rPr lang="de-DE" sz="1000" dirty="0"/>
              <a:t>: </a:t>
            </a:r>
            <a:r>
              <a:rPr lang="de-DE" sz="1000" dirty="0" err="1"/>
              <a:t>theoretical</a:t>
            </a:r>
            <a:r>
              <a:rPr lang="de-DE" sz="1000" dirty="0"/>
              <a:t> </a:t>
            </a:r>
            <a:r>
              <a:rPr lang="de-DE" sz="1000" dirty="0" err="1"/>
              <a:t>considerations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an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application</a:t>
            </a:r>
            <a:r>
              <a:rPr lang="de-DE" sz="1000" dirty="0"/>
              <a:t>“, in </a:t>
            </a:r>
            <a:r>
              <a:rPr lang="de-DE" sz="1000" dirty="0" err="1"/>
              <a:t>Barbi</a:t>
            </a:r>
            <a:r>
              <a:rPr lang="de-DE" sz="1000" dirty="0"/>
              <a:t>, E</a:t>
            </a:r>
            <a:r>
              <a:rPr lang="de-DE" sz="1000" dirty="0" smtClean="0"/>
              <a:t>. et al. </a:t>
            </a:r>
            <a:r>
              <a:rPr lang="de-DE" sz="1000" dirty="0"/>
              <a:t>(</a:t>
            </a:r>
            <a:r>
              <a:rPr lang="de-DE" sz="1000" dirty="0" err="1"/>
              <a:t>eds</a:t>
            </a:r>
            <a:r>
              <a:rPr lang="de-DE" sz="1000" dirty="0"/>
              <a:t>.): </a:t>
            </a:r>
            <a:r>
              <a:rPr lang="de-DE" sz="1000" dirty="0" err="1"/>
              <a:t>How</a:t>
            </a:r>
            <a:r>
              <a:rPr lang="de-DE" sz="1000" dirty="0"/>
              <a:t> </a:t>
            </a:r>
            <a:r>
              <a:rPr lang="de-DE" sz="1000" dirty="0" err="1"/>
              <a:t>long</a:t>
            </a:r>
            <a:r>
              <a:rPr lang="de-DE" sz="1000" dirty="0"/>
              <a:t> do </a:t>
            </a:r>
            <a:r>
              <a:rPr lang="de-DE" sz="1000" dirty="0" err="1"/>
              <a:t>we</a:t>
            </a:r>
            <a:r>
              <a:rPr lang="de-DE" sz="1000" dirty="0"/>
              <a:t> live</a:t>
            </a:r>
            <a:r>
              <a:rPr lang="de-DE" sz="1000" dirty="0" smtClean="0"/>
              <a:t>?, </a:t>
            </a:r>
            <a:r>
              <a:rPr lang="de-DE" sz="1000" dirty="0"/>
              <a:t>Leipzig, Springer: 203-233.</a:t>
            </a:r>
          </a:p>
        </p:txBody>
      </p:sp>
    </p:spTree>
    <p:extLst>
      <p:ext uri="{BB962C8B-B14F-4D97-AF65-F5344CB8AC3E}">
        <p14:creationId xmlns:p14="http://schemas.microsoft.com/office/powerpoint/2010/main" val="21797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Population with mortality reduction in year t1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5693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5867400" y="2060575"/>
            <a:ext cx="433388" cy="3603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11188" y="2708275"/>
            <a:ext cx="8137525" cy="59372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1600" b="1"/>
              <a:t>Example: 20.000 persons of each cohort survive until age 62;</a:t>
            </a:r>
          </a:p>
          <a:p>
            <a:pPr algn="ctr"/>
            <a:r>
              <a:rPr lang="de-DE" sz="1600" b="1"/>
              <a:t>In every cohort 1.000 deaths occur at age 62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563888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</a:t>
            </a:r>
            <a:r>
              <a:rPr lang="de-DE" sz="1000" dirty="0"/>
              <a:t>2008: “</a:t>
            </a:r>
            <a:r>
              <a:rPr lang="de-DE" sz="1000" dirty="0" err="1"/>
              <a:t>Mortality</a:t>
            </a:r>
            <a:r>
              <a:rPr lang="de-DE" sz="1000" dirty="0"/>
              <a:t> tempo-</a:t>
            </a:r>
            <a:r>
              <a:rPr lang="de-DE" sz="1000" dirty="0" err="1"/>
              <a:t>adjustment</a:t>
            </a:r>
            <a:r>
              <a:rPr lang="de-DE" sz="1000" dirty="0"/>
              <a:t>: </a:t>
            </a:r>
            <a:r>
              <a:rPr lang="de-DE" sz="1000" dirty="0" err="1"/>
              <a:t>theoretical</a:t>
            </a:r>
            <a:r>
              <a:rPr lang="de-DE" sz="1000" dirty="0"/>
              <a:t> </a:t>
            </a:r>
            <a:r>
              <a:rPr lang="de-DE" sz="1000" dirty="0" err="1"/>
              <a:t>considerations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an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application</a:t>
            </a:r>
            <a:r>
              <a:rPr lang="de-DE" sz="1000" dirty="0"/>
              <a:t>“, in </a:t>
            </a:r>
            <a:r>
              <a:rPr lang="de-DE" sz="1000" dirty="0" err="1"/>
              <a:t>Barbi</a:t>
            </a:r>
            <a:r>
              <a:rPr lang="de-DE" sz="1000" dirty="0"/>
              <a:t>, E</a:t>
            </a:r>
            <a:r>
              <a:rPr lang="de-DE" sz="1000" dirty="0" smtClean="0"/>
              <a:t>. et al. </a:t>
            </a:r>
            <a:r>
              <a:rPr lang="de-DE" sz="1000" dirty="0"/>
              <a:t>(</a:t>
            </a:r>
            <a:r>
              <a:rPr lang="de-DE" sz="1000" dirty="0" err="1"/>
              <a:t>eds</a:t>
            </a:r>
            <a:r>
              <a:rPr lang="de-DE" sz="1000" dirty="0"/>
              <a:t>.): </a:t>
            </a:r>
            <a:r>
              <a:rPr lang="de-DE" sz="1000" dirty="0" err="1"/>
              <a:t>How</a:t>
            </a:r>
            <a:r>
              <a:rPr lang="de-DE" sz="1000" dirty="0"/>
              <a:t> </a:t>
            </a:r>
            <a:r>
              <a:rPr lang="de-DE" sz="1000" dirty="0" err="1"/>
              <a:t>long</a:t>
            </a:r>
            <a:r>
              <a:rPr lang="de-DE" sz="1000" dirty="0"/>
              <a:t> do </a:t>
            </a:r>
            <a:r>
              <a:rPr lang="de-DE" sz="1000" dirty="0" err="1"/>
              <a:t>we</a:t>
            </a:r>
            <a:r>
              <a:rPr lang="de-DE" sz="1000" dirty="0"/>
              <a:t> live</a:t>
            </a:r>
            <a:r>
              <a:rPr lang="de-DE" sz="1000" dirty="0" smtClean="0"/>
              <a:t>?, </a:t>
            </a:r>
            <a:r>
              <a:rPr lang="de-DE" sz="1000" dirty="0"/>
              <a:t>Leipzig, Springer: 203-233.</a:t>
            </a:r>
          </a:p>
        </p:txBody>
      </p:sp>
    </p:spTree>
    <p:extLst>
      <p:ext uri="{BB962C8B-B14F-4D97-AF65-F5344CB8AC3E}">
        <p14:creationId xmlns:p14="http://schemas.microsoft.com/office/powerpoint/2010/main" val="30446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Population with mortality reduction in year t1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5693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5867400" y="2060575"/>
            <a:ext cx="433388" cy="3603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7450" y="4468813"/>
            <a:ext cx="2376488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/>
              <a:t>N(t0) = 97.500</a:t>
            </a:r>
          </a:p>
          <a:p>
            <a:pPr algn="ctr">
              <a:spcBef>
                <a:spcPct val="50000"/>
              </a:spcBef>
            </a:pPr>
            <a:r>
              <a:rPr lang="de-DE" dirty="0"/>
              <a:t>D(t0) = 5.000</a:t>
            </a:r>
          </a:p>
          <a:p>
            <a:pPr algn="ctr">
              <a:spcBef>
                <a:spcPct val="50000"/>
              </a:spcBef>
            </a:pPr>
            <a:r>
              <a:rPr lang="de-DE" b="1" dirty="0"/>
              <a:t>M(t0) = 0,05128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563888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</a:t>
            </a:r>
            <a:r>
              <a:rPr lang="de-DE" sz="1000" dirty="0"/>
              <a:t>2008: “</a:t>
            </a:r>
            <a:r>
              <a:rPr lang="de-DE" sz="1000" dirty="0" err="1"/>
              <a:t>Mortality</a:t>
            </a:r>
            <a:r>
              <a:rPr lang="de-DE" sz="1000" dirty="0"/>
              <a:t> tempo-</a:t>
            </a:r>
            <a:r>
              <a:rPr lang="de-DE" sz="1000" dirty="0" err="1"/>
              <a:t>adjustment</a:t>
            </a:r>
            <a:r>
              <a:rPr lang="de-DE" sz="1000" dirty="0"/>
              <a:t>: </a:t>
            </a:r>
            <a:r>
              <a:rPr lang="de-DE" sz="1000" dirty="0" err="1"/>
              <a:t>theoretical</a:t>
            </a:r>
            <a:r>
              <a:rPr lang="de-DE" sz="1000" dirty="0"/>
              <a:t> </a:t>
            </a:r>
            <a:r>
              <a:rPr lang="de-DE" sz="1000" dirty="0" err="1"/>
              <a:t>considerations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an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application</a:t>
            </a:r>
            <a:r>
              <a:rPr lang="de-DE" sz="1000" dirty="0"/>
              <a:t>“, in </a:t>
            </a:r>
            <a:r>
              <a:rPr lang="de-DE" sz="1000" dirty="0" err="1"/>
              <a:t>Barbi</a:t>
            </a:r>
            <a:r>
              <a:rPr lang="de-DE" sz="1000" dirty="0"/>
              <a:t>, E</a:t>
            </a:r>
            <a:r>
              <a:rPr lang="de-DE" sz="1000" dirty="0" smtClean="0"/>
              <a:t>. et al. </a:t>
            </a:r>
            <a:r>
              <a:rPr lang="de-DE" sz="1000" dirty="0"/>
              <a:t>(</a:t>
            </a:r>
            <a:r>
              <a:rPr lang="de-DE" sz="1000" dirty="0" err="1"/>
              <a:t>eds</a:t>
            </a:r>
            <a:r>
              <a:rPr lang="de-DE" sz="1000" dirty="0"/>
              <a:t>.): </a:t>
            </a:r>
            <a:r>
              <a:rPr lang="de-DE" sz="1000" dirty="0" err="1"/>
              <a:t>How</a:t>
            </a:r>
            <a:r>
              <a:rPr lang="de-DE" sz="1000" dirty="0"/>
              <a:t> </a:t>
            </a:r>
            <a:r>
              <a:rPr lang="de-DE" sz="1000" dirty="0" err="1"/>
              <a:t>long</a:t>
            </a:r>
            <a:r>
              <a:rPr lang="de-DE" sz="1000" dirty="0"/>
              <a:t> do </a:t>
            </a:r>
            <a:r>
              <a:rPr lang="de-DE" sz="1000" dirty="0" err="1"/>
              <a:t>we</a:t>
            </a:r>
            <a:r>
              <a:rPr lang="de-DE" sz="1000" dirty="0"/>
              <a:t> live</a:t>
            </a:r>
            <a:r>
              <a:rPr lang="de-DE" sz="1000" dirty="0" smtClean="0"/>
              <a:t>?, </a:t>
            </a:r>
            <a:r>
              <a:rPr lang="de-DE" sz="1000" dirty="0"/>
              <a:t>Leipzig, Springer: 203-233.</a:t>
            </a:r>
          </a:p>
        </p:txBody>
      </p:sp>
    </p:spTree>
    <p:extLst>
      <p:ext uri="{BB962C8B-B14F-4D97-AF65-F5344CB8AC3E}">
        <p14:creationId xmlns:p14="http://schemas.microsoft.com/office/powerpoint/2010/main" val="5199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Population with mortality reduction in year t1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5693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5867400" y="2060575"/>
            <a:ext cx="433388" cy="3603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7450" y="4468813"/>
            <a:ext cx="2376488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/>
              <a:t>N(t0) = 97.500</a:t>
            </a:r>
          </a:p>
          <a:p>
            <a:pPr algn="ctr">
              <a:spcBef>
                <a:spcPct val="50000"/>
              </a:spcBef>
            </a:pPr>
            <a:r>
              <a:rPr lang="de-DE" dirty="0"/>
              <a:t>D(t0) = 5.000</a:t>
            </a:r>
          </a:p>
          <a:p>
            <a:pPr algn="ctr">
              <a:spcBef>
                <a:spcPct val="50000"/>
              </a:spcBef>
            </a:pPr>
            <a:r>
              <a:rPr lang="de-DE" b="1" dirty="0"/>
              <a:t>M(t0) = 0,05128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708400" y="4468813"/>
            <a:ext cx="2376488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</a:rPr>
              <a:t>N(t1) = 98.400</a:t>
            </a:r>
          </a:p>
          <a:p>
            <a:pPr algn="ctr"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</a:rPr>
              <a:t>D(t1) = 4.000</a:t>
            </a:r>
          </a:p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M(t1) = 0,04065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563888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</a:t>
            </a:r>
            <a:r>
              <a:rPr lang="de-DE" sz="1000" dirty="0"/>
              <a:t>2008: “</a:t>
            </a:r>
            <a:r>
              <a:rPr lang="de-DE" sz="1000" dirty="0" err="1"/>
              <a:t>Mortality</a:t>
            </a:r>
            <a:r>
              <a:rPr lang="de-DE" sz="1000" dirty="0"/>
              <a:t> tempo-</a:t>
            </a:r>
            <a:r>
              <a:rPr lang="de-DE" sz="1000" dirty="0" err="1"/>
              <a:t>adjustment</a:t>
            </a:r>
            <a:r>
              <a:rPr lang="de-DE" sz="1000" dirty="0"/>
              <a:t>: </a:t>
            </a:r>
            <a:r>
              <a:rPr lang="de-DE" sz="1000" dirty="0" err="1"/>
              <a:t>theoretical</a:t>
            </a:r>
            <a:r>
              <a:rPr lang="de-DE" sz="1000" dirty="0"/>
              <a:t> </a:t>
            </a:r>
            <a:r>
              <a:rPr lang="de-DE" sz="1000" dirty="0" err="1"/>
              <a:t>considerations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an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application</a:t>
            </a:r>
            <a:r>
              <a:rPr lang="de-DE" sz="1000" dirty="0"/>
              <a:t>“, in </a:t>
            </a:r>
            <a:r>
              <a:rPr lang="de-DE" sz="1000" dirty="0" err="1"/>
              <a:t>Barbi</a:t>
            </a:r>
            <a:r>
              <a:rPr lang="de-DE" sz="1000" dirty="0"/>
              <a:t>, E</a:t>
            </a:r>
            <a:r>
              <a:rPr lang="de-DE" sz="1000" dirty="0" smtClean="0"/>
              <a:t>. et al. </a:t>
            </a:r>
            <a:r>
              <a:rPr lang="de-DE" sz="1000" dirty="0"/>
              <a:t>(</a:t>
            </a:r>
            <a:r>
              <a:rPr lang="de-DE" sz="1000" dirty="0" err="1"/>
              <a:t>eds</a:t>
            </a:r>
            <a:r>
              <a:rPr lang="de-DE" sz="1000" dirty="0"/>
              <a:t>.): </a:t>
            </a:r>
            <a:r>
              <a:rPr lang="de-DE" sz="1000" dirty="0" err="1"/>
              <a:t>How</a:t>
            </a:r>
            <a:r>
              <a:rPr lang="de-DE" sz="1000" dirty="0"/>
              <a:t> </a:t>
            </a:r>
            <a:r>
              <a:rPr lang="de-DE" sz="1000" dirty="0" err="1"/>
              <a:t>long</a:t>
            </a:r>
            <a:r>
              <a:rPr lang="de-DE" sz="1000" dirty="0"/>
              <a:t> do </a:t>
            </a:r>
            <a:r>
              <a:rPr lang="de-DE" sz="1000" dirty="0" err="1"/>
              <a:t>we</a:t>
            </a:r>
            <a:r>
              <a:rPr lang="de-DE" sz="1000" dirty="0"/>
              <a:t> live</a:t>
            </a:r>
            <a:r>
              <a:rPr lang="de-DE" sz="1000" dirty="0" smtClean="0"/>
              <a:t>?, </a:t>
            </a:r>
            <a:r>
              <a:rPr lang="de-DE" sz="1000" dirty="0"/>
              <a:t>Leipzig, Springer: 203-233.</a:t>
            </a:r>
          </a:p>
        </p:txBody>
      </p:sp>
    </p:spTree>
    <p:extLst>
      <p:ext uri="{BB962C8B-B14F-4D97-AF65-F5344CB8AC3E}">
        <p14:creationId xmlns:p14="http://schemas.microsoft.com/office/powerpoint/2010/main" val="20887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Population with mortality reduction in year t1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5693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5867400" y="2060575"/>
            <a:ext cx="433388" cy="3603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7450" y="4468813"/>
            <a:ext cx="2376488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/>
              <a:t>N(t0) = 97.500</a:t>
            </a:r>
          </a:p>
          <a:p>
            <a:pPr algn="ctr">
              <a:spcBef>
                <a:spcPct val="50000"/>
              </a:spcBef>
            </a:pPr>
            <a:r>
              <a:rPr lang="de-DE" dirty="0"/>
              <a:t>D(t0) = 5.000</a:t>
            </a:r>
          </a:p>
          <a:p>
            <a:pPr algn="ctr">
              <a:spcBef>
                <a:spcPct val="50000"/>
              </a:spcBef>
            </a:pPr>
            <a:r>
              <a:rPr lang="de-DE" b="1" dirty="0"/>
              <a:t>M(t0) = 0,05128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708400" y="4468813"/>
            <a:ext cx="2376488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</a:rPr>
              <a:t>N(t1) = 98.400</a:t>
            </a:r>
          </a:p>
          <a:p>
            <a:pPr algn="ctr"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</a:rPr>
              <a:t>D(t1) = 4.000</a:t>
            </a:r>
          </a:p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M(t1) = 0,04065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083300" y="4468813"/>
            <a:ext cx="2376488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/>
              <a:t>N(t2) = 98.500</a:t>
            </a:r>
          </a:p>
          <a:p>
            <a:pPr algn="ctr">
              <a:spcBef>
                <a:spcPct val="50000"/>
              </a:spcBef>
            </a:pPr>
            <a:r>
              <a:rPr lang="de-DE" dirty="0"/>
              <a:t>D(t2) = 5.000</a:t>
            </a:r>
          </a:p>
          <a:p>
            <a:pPr algn="ctr">
              <a:spcBef>
                <a:spcPct val="50000"/>
              </a:spcBef>
            </a:pPr>
            <a:r>
              <a:rPr lang="de-DE" b="1" dirty="0"/>
              <a:t>M(t2) = 0,05076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563888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</a:t>
            </a:r>
            <a:r>
              <a:rPr lang="de-DE" sz="1000" dirty="0"/>
              <a:t>2008: “</a:t>
            </a:r>
            <a:r>
              <a:rPr lang="de-DE" sz="1000" dirty="0" err="1"/>
              <a:t>Mortality</a:t>
            </a:r>
            <a:r>
              <a:rPr lang="de-DE" sz="1000" dirty="0"/>
              <a:t> tempo-</a:t>
            </a:r>
            <a:r>
              <a:rPr lang="de-DE" sz="1000" dirty="0" err="1"/>
              <a:t>adjustment</a:t>
            </a:r>
            <a:r>
              <a:rPr lang="de-DE" sz="1000" dirty="0"/>
              <a:t>: </a:t>
            </a:r>
            <a:r>
              <a:rPr lang="de-DE" sz="1000" dirty="0" err="1"/>
              <a:t>theoretical</a:t>
            </a:r>
            <a:r>
              <a:rPr lang="de-DE" sz="1000" dirty="0"/>
              <a:t> </a:t>
            </a:r>
            <a:r>
              <a:rPr lang="de-DE" sz="1000" dirty="0" err="1"/>
              <a:t>considerations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an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application</a:t>
            </a:r>
            <a:r>
              <a:rPr lang="de-DE" sz="1000" dirty="0"/>
              <a:t>“, in </a:t>
            </a:r>
            <a:r>
              <a:rPr lang="de-DE" sz="1000" dirty="0" err="1"/>
              <a:t>Barbi</a:t>
            </a:r>
            <a:r>
              <a:rPr lang="de-DE" sz="1000" dirty="0"/>
              <a:t>, E</a:t>
            </a:r>
            <a:r>
              <a:rPr lang="de-DE" sz="1000" dirty="0" smtClean="0"/>
              <a:t>. et al. </a:t>
            </a:r>
            <a:r>
              <a:rPr lang="de-DE" sz="1000" dirty="0"/>
              <a:t>(</a:t>
            </a:r>
            <a:r>
              <a:rPr lang="de-DE" sz="1000" dirty="0" err="1"/>
              <a:t>eds</a:t>
            </a:r>
            <a:r>
              <a:rPr lang="de-DE" sz="1000" dirty="0"/>
              <a:t>.): </a:t>
            </a:r>
            <a:r>
              <a:rPr lang="de-DE" sz="1000" dirty="0" err="1"/>
              <a:t>How</a:t>
            </a:r>
            <a:r>
              <a:rPr lang="de-DE" sz="1000" dirty="0"/>
              <a:t> </a:t>
            </a:r>
            <a:r>
              <a:rPr lang="de-DE" sz="1000" dirty="0" err="1"/>
              <a:t>long</a:t>
            </a:r>
            <a:r>
              <a:rPr lang="de-DE" sz="1000" dirty="0"/>
              <a:t> do </a:t>
            </a:r>
            <a:r>
              <a:rPr lang="de-DE" sz="1000" dirty="0" err="1"/>
              <a:t>we</a:t>
            </a:r>
            <a:r>
              <a:rPr lang="de-DE" sz="1000" dirty="0"/>
              <a:t> live</a:t>
            </a:r>
            <a:r>
              <a:rPr lang="de-DE" sz="1000" dirty="0" smtClean="0"/>
              <a:t>?, </a:t>
            </a:r>
            <a:r>
              <a:rPr lang="de-DE" sz="1000" dirty="0"/>
              <a:t>Leipzig, Springer: 203-233.</a:t>
            </a:r>
          </a:p>
        </p:txBody>
      </p:sp>
    </p:spTree>
    <p:extLst>
      <p:ext uri="{BB962C8B-B14F-4D97-AF65-F5344CB8AC3E}">
        <p14:creationId xmlns:p14="http://schemas.microsoft.com/office/powerpoint/2010/main" val="23479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Population with mortality reduction in year t1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5693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5867400" y="2060575"/>
            <a:ext cx="433388" cy="3603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7450" y="4468813"/>
            <a:ext cx="2376488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/>
              <a:t>N(t0) = 97.500</a:t>
            </a:r>
          </a:p>
          <a:p>
            <a:pPr algn="ctr">
              <a:spcBef>
                <a:spcPct val="50000"/>
              </a:spcBef>
            </a:pPr>
            <a:r>
              <a:rPr lang="de-DE" dirty="0"/>
              <a:t>D(t0) = 5.000</a:t>
            </a:r>
          </a:p>
          <a:p>
            <a:pPr algn="ctr">
              <a:spcBef>
                <a:spcPct val="50000"/>
              </a:spcBef>
            </a:pPr>
            <a:r>
              <a:rPr lang="de-DE" b="1" dirty="0"/>
              <a:t>M(t0) = 0,05128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708400" y="4468813"/>
            <a:ext cx="2376488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</a:rPr>
              <a:t>N(t1) = 98.400</a:t>
            </a:r>
          </a:p>
          <a:p>
            <a:pPr algn="ctr"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</a:rPr>
              <a:t>D(t1) = 4.000</a:t>
            </a:r>
          </a:p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M(t1) = 0,04065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083300" y="4468813"/>
            <a:ext cx="2376488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/>
              <a:t>N(t2) = 98.500</a:t>
            </a:r>
          </a:p>
          <a:p>
            <a:pPr algn="ctr">
              <a:spcBef>
                <a:spcPct val="50000"/>
              </a:spcBef>
            </a:pPr>
            <a:r>
              <a:rPr lang="de-DE" dirty="0"/>
              <a:t>D(t2) = 5.000</a:t>
            </a:r>
          </a:p>
          <a:p>
            <a:pPr algn="ctr">
              <a:spcBef>
                <a:spcPct val="50000"/>
              </a:spcBef>
            </a:pPr>
            <a:r>
              <a:rPr lang="de-DE" b="1" dirty="0"/>
              <a:t>M(t2) = 0,05076</a:t>
            </a: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457575" y="5157788"/>
            <a:ext cx="2986088" cy="792162"/>
            <a:chOff x="2178" y="3249"/>
            <a:chExt cx="1881" cy="499"/>
          </a:xfrm>
        </p:grpSpPr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 rot="18900000">
              <a:off x="3560" y="3339"/>
              <a:ext cx="499" cy="272"/>
            </a:xfrm>
            <a:prstGeom prst="rightArrow">
              <a:avLst>
                <a:gd name="adj1" fmla="val 50000"/>
                <a:gd name="adj2" fmla="val 45864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 rot="2700000">
              <a:off x="2064" y="3363"/>
              <a:ext cx="499" cy="272"/>
            </a:xfrm>
            <a:prstGeom prst="rightArrow">
              <a:avLst>
                <a:gd name="adj1" fmla="val 50000"/>
                <a:gd name="adj2" fmla="val 45864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563888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</a:t>
            </a:r>
            <a:r>
              <a:rPr lang="de-DE" sz="1000" dirty="0"/>
              <a:t>2008: “</a:t>
            </a:r>
            <a:r>
              <a:rPr lang="de-DE" sz="1000" dirty="0" err="1"/>
              <a:t>Mortality</a:t>
            </a:r>
            <a:r>
              <a:rPr lang="de-DE" sz="1000" dirty="0"/>
              <a:t> tempo-</a:t>
            </a:r>
            <a:r>
              <a:rPr lang="de-DE" sz="1000" dirty="0" err="1"/>
              <a:t>adjustment</a:t>
            </a:r>
            <a:r>
              <a:rPr lang="de-DE" sz="1000" dirty="0"/>
              <a:t>: </a:t>
            </a:r>
            <a:r>
              <a:rPr lang="de-DE" sz="1000" dirty="0" err="1"/>
              <a:t>theoretical</a:t>
            </a:r>
            <a:r>
              <a:rPr lang="de-DE" sz="1000" dirty="0"/>
              <a:t> </a:t>
            </a:r>
            <a:r>
              <a:rPr lang="de-DE" sz="1000" dirty="0" err="1"/>
              <a:t>considerations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an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application</a:t>
            </a:r>
            <a:r>
              <a:rPr lang="de-DE" sz="1000" dirty="0"/>
              <a:t>“, in </a:t>
            </a:r>
            <a:r>
              <a:rPr lang="de-DE" sz="1000" dirty="0" err="1"/>
              <a:t>Barbi</a:t>
            </a:r>
            <a:r>
              <a:rPr lang="de-DE" sz="1000" dirty="0"/>
              <a:t>, E</a:t>
            </a:r>
            <a:r>
              <a:rPr lang="de-DE" sz="1000" dirty="0" smtClean="0"/>
              <a:t>. et al. </a:t>
            </a:r>
            <a:r>
              <a:rPr lang="de-DE" sz="1000" dirty="0"/>
              <a:t>(</a:t>
            </a:r>
            <a:r>
              <a:rPr lang="de-DE" sz="1000" dirty="0" err="1"/>
              <a:t>eds</a:t>
            </a:r>
            <a:r>
              <a:rPr lang="de-DE" sz="1000" dirty="0"/>
              <a:t>.): </a:t>
            </a:r>
            <a:r>
              <a:rPr lang="de-DE" sz="1000" dirty="0" err="1"/>
              <a:t>How</a:t>
            </a:r>
            <a:r>
              <a:rPr lang="de-DE" sz="1000" dirty="0"/>
              <a:t> </a:t>
            </a:r>
            <a:r>
              <a:rPr lang="de-DE" sz="1000" dirty="0" err="1"/>
              <a:t>long</a:t>
            </a:r>
            <a:r>
              <a:rPr lang="de-DE" sz="1000" dirty="0"/>
              <a:t> do </a:t>
            </a:r>
            <a:r>
              <a:rPr lang="de-DE" sz="1000" dirty="0" err="1"/>
              <a:t>we</a:t>
            </a:r>
            <a:r>
              <a:rPr lang="de-DE" sz="1000" dirty="0"/>
              <a:t> live</a:t>
            </a:r>
            <a:r>
              <a:rPr lang="de-DE" sz="1000" dirty="0" smtClean="0"/>
              <a:t>?, </a:t>
            </a:r>
            <a:r>
              <a:rPr lang="de-DE" sz="1000" dirty="0"/>
              <a:t>Leipzig, Springer: 203-233.</a:t>
            </a:r>
          </a:p>
        </p:txBody>
      </p:sp>
    </p:spTree>
    <p:extLst>
      <p:ext uri="{BB962C8B-B14F-4D97-AF65-F5344CB8AC3E}">
        <p14:creationId xmlns:p14="http://schemas.microsoft.com/office/powerpoint/2010/main" val="2509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Calibri" pitchFamily="34" charset="0"/>
              </a:rPr>
              <a:t>Bongaarts</a:t>
            </a:r>
            <a:r>
              <a:rPr lang="en-US" sz="2800" dirty="0" smtClean="0">
                <a:latin typeface="Calibri" pitchFamily="34" charset="0"/>
              </a:rPr>
              <a:t>’ and Feeney’s tempo approach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164307"/>
            <a:ext cx="7419975" cy="435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92" y="3420979"/>
            <a:ext cx="560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1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Two populations with different mortality reduction in year t1</a:t>
            </a:r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V="1">
            <a:off x="5867400" y="2060575"/>
            <a:ext cx="433388" cy="3603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79388" y="1111250"/>
          <a:ext cx="8569325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iagramm" r:id="rId6" imgW="8505749" imgH="3372002" progId="Excel.Chart.8">
                  <p:embed/>
                </p:oleObj>
              </mc:Choice>
              <mc:Fallback>
                <p:oleObj name="Diagramm" r:id="rId6" imgW="8505749" imgH="33720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11250"/>
                        <a:ext cx="8569325" cy="339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03350" y="201295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A (62,5)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403350" y="2012950"/>
            <a:ext cx="2016125" cy="336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A (62,5)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227763" y="1628775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A (62,7)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227763" y="1628775"/>
            <a:ext cx="2016125" cy="336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A (62,7)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(62,1)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(62,1)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227763" y="2587625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(62,5)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227763" y="2587625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(62,5)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563888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</a:t>
            </a:r>
            <a:r>
              <a:rPr lang="de-DE" sz="1000" dirty="0"/>
              <a:t>2008: “</a:t>
            </a:r>
            <a:r>
              <a:rPr lang="de-DE" sz="1000" dirty="0" err="1"/>
              <a:t>Mortality</a:t>
            </a:r>
            <a:r>
              <a:rPr lang="de-DE" sz="1000" dirty="0"/>
              <a:t> tempo-</a:t>
            </a:r>
            <a:r>
              <a:rPr lang="de-DE" sz="1000" dirty="0" err="1"/>
              <a:t>adjustment</a:t>
            </a:r>
            <a:r>
              <a:rPr lang="de-DE" sz="1000" dirty="0"/>
              <a:t>: </a:t>
            </a:r>
            <a:r>
              <a:rPr lang="de-DE" sz="1000" dirty="0" err="1"/>
              <a:t>theoretical</a:t>
            </a:r>
            <a:r>
              <a:rPr lang="de-DE" sz="1000" dirty="0"/>
              <a:t> </a:t>
            </a:r>
            <a:r>
              <a:rPr lang="de-DE" sz="1000" dirty="0" err="1"/>
              <a:t>considerations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an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application</a:t>
            </a:r>
            <a:r>
              <a:rPr lang="de-DE" sz="1000" dirty="0"/>
              <a:t>“, in </a:t>
            </a:r>
            <a:r>
              <a:rPr lang="de-DE" sz="1000" dirty="0" err="1"/>
              <a:t>Barbi</a:t>
            </a:r>
            <a:r>
              <a:rPr lang="de-DE" sz="1000" dirty="0"/>
              <a:t>, E</a:t>
            </a:r>
            <a:r>
              <a:rPr lang="de-DE" sz="1000" dirty="0" smtClean="0"/>
              <a:t>. et al. </a:t>
            </a:r>
            <a:r>
              <a:rPr lang="de-DE" sz="1000" dirty="0"/>
              <a:t>(</a:t>
            </a:r>
            <a:r>
              <a:rPr lang="de-DE" sz="1000" dirty="0" err="1"/>
              <a:t>eds</a:t>
            </a:r>
            <a:r>
              <a:rPr lang="de-DE" sz="1000" dirty="0"/>
              <a:t>.): </a:t>
            </a:r>
            <a:r>
              <a:rPr lang="de-DE" sz="1000" dirty="0" err="1"/>
              <a:t>How</a:t>
            </a:r>
            <a:r>
              <a:rPr lang="de-DE" sz="1000" dirty="0"/>
              <a:t> </a:t>
            </a:r>
            <a:r>
              <a:rPr lang="de-DE" sz="1000" dirty="0" err="1"/>
              <a:t>long</a:t>
            </a:r>
            <a:r>
              <a:rPr lang="de-DE" sz="1000" dirty="0"/>
              <a:t> do </a:t>
            </a:r>
            <a:r>
              <a:rPr lang="de-DE" sz="1000" dirty="0" err="1"/>
              <a:t>we</a:t>
            </a:r>
            <a:r>
              <a:rPr lang="de-DE" sz="1000" dirty="0"/>
              <a:t> live</a:t>
            </a:r>
            <a:r>
              <a:rPr lang="de-DE" sz="1000" dirty="0" smtClean="0"/>
              <a:t>?, </a:t>
            </a:r>
            <a:r>
              <a:rPr lang="de-DE" sz="1000" dirty="0"/>
              <a:t>Leipzig, Springer: 203-233.</a:t>
            </a:r>
          </a:p>
        </p:txBody>
      </p:sp>
    </p:spTree>
    <p:extLst>
      <p:ext uri="{BB962C8B-B14F-4D97-AF65-F5344CB8AC3E}">
        <p14:creationId xmlns:p14="http://schemas.microsoft.com/office/powerpoint/2010/main" val="2617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Two populations with different mortality reduction in year t1</a:t>
            </a:r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V="1">
            <a:off x="5867400" y="2060575"/>
            <a:ext cx="433388" cy="3603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79388" y="1111250"/>
          <a:ext cx="8569325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Diagramm" r:id="rId4" imgW="8505749" imgH="3372002" progId="Excel.Chart.8">
                  <p:embed/>
                </p:oleObj>
              </mc:Choice>
              <mc:Fallback>
                <p:oleObj name="Diagramm" r:id="rId4" imgW="8505749" imgH="33720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11250"/>
                        <a:ext cx="8569325" cy="339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03350" y="201295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A (62,5)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403350" y="2012950"/>
            <a:ext cx="2016125" cy="336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A (62,5)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227763" y="1628775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A (62,7)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227763" y="1628775"/>
            <a:ext cx="2016125" cy="336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A (62,7)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(62,1)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(62,1)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227763" y="2587625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(62,5)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227763" y="2587625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(62,5)</a:t>
            </a: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042988" y="4437063"/>
            <a:ext cx="7489825" cy="2159000"/>
            <a:chOff x="657" y="2795"/>
            <a:chExt cx="4718" cy="1360"/>
          </a:xfrm>
        </p:grpSpPr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657" y="2795"/>
              <a:ext cx="4718" cy="63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657" y="3475"/>
              <a:ext cx="4718" cy="635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30" name="Object 8"/>
            <p:cNvGraphicFramePr>
              <a:graphicFrameLocks noChangeAspect="1"/>
            </p:cNvGraphicFramePr>
            <p:nvPr/>
          </p:nvGraphicFramePr>
          <p:xfrm>
            <a:off x="793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1" name="Formel" r:id="rId6" imgW="1739880" imgH="1498320" progId="Equation.3">
                    <p:embed/>
                  </p:oleObj>
                </mc:Choice>
                <mc:Fallback>
                  <p:oleObj name="Formel" r:id="rId6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/>
            <p:cNvGraphicFramePr>
              <a:graphicFrameLocks noChangeAspect="1"/>
            </p:cNvGraphicFramePr>
            <p:nvPr/>
          </p:nvGraphicFramePr>
          <p:xfrm>
            <a:off x="2359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2" name="Formel" r:id="rId8" imgW="1739880" imgH="1498320" progId="Equation.3">
                    <p:embed/>
                  </p:oleObj>
                </mc:Choice>
                <mc:Fallback>
                  <p:oleObj name="Formel" r:id="rId8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9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2278" y="2795"/>
              <a:ext cx="0" cy="1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3819" y="2795"/>
              <a:ext cx="0" cy="1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4" name="Object 12"/>
            <p:cNvGraphicFramePr>
              <a:graphicFrameLocks noChangeAspect="1"/>
            </p:cNvGraphicFramePr>
            <p:nvPr/>
          </p:nvGraphicFramePr>
          <p:xfrm>
            <a:off x="3923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3" name="Formel" r:id="rId10" imgW="1739880" imgH="1498320" progId="Equation.3">
                    <p:embed/>
                  </p:oleObj>
                </mc:Choice>
                <mc:Fallback>
                  <p:oleObj name="Formel" r:id="rId10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(62,1)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(62,1)</a:t>
            </a:r>
          </a:p>
        </p:txBody>
      </p:sp>
    </p:spTree>
    <p:extLst>
      <p:ext uri="{BB962C8B-B14F-4D97-AF65-F5344CB8AC3E}">
        <p14:creationId xmlns:p14="http://schemas.microsoft.com/office/powerpoint/2010/main" val="20628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Two populations with different mortality reduction in year t1</a:t>
            </a:r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V="1">
            <a:off x="5867400" y="2060575"/>
            <a:ext cx="433388" cy="3603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79388" y="1111250"/>
          <a:ext cx="8569325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Diagramm" r:id="rId4" imgW="8505749" imgH="3372002" progId="Excel.Chart.8">
                  <p:embed/>
                </p:oleObj>
              </mc:Choice>
              <mc:Fallback>
                <p:oleObj name="Diagramm" r:id="rId4" imgW="8505749" imgH="33720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11250"/>
                        <a:ext cx="8569325" cy="339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03350" y="201295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A (62,5)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403350" y="2012950"/>
            <a:ext cx="2016125" cy="336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A (62,5)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227763" y="1628775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A (62,7)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227763" y="1628775"/>
            <a:ext cx="2016125" cy="336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A (62,7)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(62,1)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(62,1)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227763" y="2587625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(62,5)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227763" y="2587625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(62,5)</a:t>
            </a: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042988" y="4437063"/>
            <a:ext cx="7489825" cy="2159000"/>
            <a:chOff x="657" y="2795"/>
            <a:chExt cx="4718" cy="1360"/>
          </a:xfrm>
        </p:grpSpPr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657" y="2795"/>
              <a:ext cx="4718" cy="63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657" y="3475"/>
              <a:ext cx="4718" cy="635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30" name="Object 8"/>
            <p:cNvGraphicFramePr>
              <a:graphicFrameLocks noChangeAspect="1"/>
            </p:cNvGraphicFramePr>
            <p:nvPr/>
          </p:nvGraphicFramePr>
          <p:xfrm>
            <a:off x="793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1" name="Formel" r:id="rId6" imgW="1739880" imgH="1498320" progId="Equation.3">
                    <p:embed/>
                  </p:oleObj>
                </mc:Choice>
                <mc:Fallback>
                  <p:oleObj name="Formel" r:id="rId6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/>
            <p:cNvGraphicFramePr>
              <a:graphicFrameLocks noChangeAspect="1"/>
            </p:cNvGraphicFramePr>
            <p:nvPr/>
          </p:nvGraphicFramePr>
          <p:xfrm>
            <a:off x="2359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2" name="Formel" r:id="rId8" imgW="1739880" imgH="1498320" progId="Equation.3">
                    <p:embed/>
                  </p:oleObj>
                </mc:Choice>
                <mc:Fallback>
                  <p:oleObj name="Formel" r:id="rId8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9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2278" y="2795"/>
              <a:ext cx="0" cy="1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3819" y="2795"/>
              <a:ext cx="0" cy="1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4" name="Object 12"/>
            <p:cNvGraphicFramePr>
              <a:graphicFrameLocks noChangeAspect="1"/>
            </p:cNvGraphicFramePr>
            <p:nvPr/>
          </p:nvGraphicFramePr>
          <p:xfrm>
            <a:off x="3923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3" name="Formel" r:id="rId10" imgW="1739880" imgH="1498320" progId="Equation.3">
                    <p:embed/>
                  </p:oleObj>
                </mc:Choice>
                <mc:Fallback>
                  <p:oleObj name="Formel" r:id="rId10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(62,1)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(62,1)</a:t>
            </a:r>
          </a:p>
        </p:txBody>
      </p:sp>
      <p:sp>
        <p:nvSpPr>
          <p:cNvPr id="37" name="Oval 24"/>
          <p:cNvSpPr>
            <a:spLocks noChangeArrowheads="1"/>
          </p:cNvSpPr>
          <p:nvPr/>
        </p:nvSpPr>
        <p:spPr bwMode="auto">
          <a:xfrm>
            <a:off x="4859338" y="4149725"/>
            <a:ext cx="1441450" cy="26368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1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Two populations with different mortality reduction in year t1</a:t>
            </a:r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V="1">
            <a:off x="5867400" y="2060575"/>
            <a:ext cx="433388" cy="3603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79388" y="1111250"/>
          <a:ext cx="8569325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Diagramm" r:id="rId4" imgW="8505749" imgH="3372002" progId="Excel.Chart.8">
                  <p:embed/>
                </p:oleObj>
              </mc:Choice>
              <mc:Fallback>
                <p:oleObj name="Diagramm" r:id="rId4" imgW="8505749" imgH="33720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11250"/>
                        <a:ext cx="8569325" cy="339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03350" y="201295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A (62,5)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403350" y="2012950"/>
            <a:ext cx="2016125" cy="336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A (62,5)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227763" y="1628775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A (62,7)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227763" y="1628775"/>
            <a:ext cx="2016125" cy="336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A (62,7)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(62,1)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(62,1)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227763" y="2587625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(62,5)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227763" y="2587625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(62,5)</a:t>
            </a: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042988" y="4437063"/>
            <a:ext cx="7489825" cy="2159000"/>
            <a:chOff x="657" y="2795"/>
            <a:chExt cx="4718" cy="1360"/>
          </a:xfrm>
        </p:grpSpPr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657" y="2795"/>
              <a:ext cx="4718" cy="63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657" y="3475"/>
              <a:ext cx="4718" cy="635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30" name="Object 8"/>
            <p:cNvGraphicFramePr>
              <a:graphicFrameLocks noChangeAspect="1"/>
            </p:cNvGraphicFramePr>
            <p:nvPr/>
          </p:nvGraphicFramePr>
          <p:xfrm>
            <a:off x="793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1" name="Formel" r:id="rId6" imgW="1739880" imgH="1498320" progId="Equation.3">
                    <p:embed/>
                  </p:oleObj>
                </mc:Choice>
                <mc:Fallback>
                  <p:oleObj name="Formel" r:id="rId6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/>
            <p:cNvGraphicFramePr>
              <a:graphicFrameLocks noChangeAspect="1"/>
            </p:cNvGraphicFramePr>
            <p:nvPr/>
          </p:nvGraphicFramePr>
          <p:xfrm>
            <a:off x="2359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2" name="Formel" r:id="rId8" imgW="1739880" imgH="1498320" progId="Equation.3">
                    <p:embed/>
                  </p:oleObj>
                </mc:Choice>
                <mc:Fallback>
                  <p:oleObj name="Formel" r:id="rId8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9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2278" y="2795"/>
              <a:ext cx="0" cy="1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3819" y="2795"/>
              <a:ext cx="0" cy="1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4" name="Object 12"/>
            <p:cNvGraphicFramePr>
              <a:graphicFrameLocks noChangeAspect="1"/>
            </p:cNvGraphicFramePr>
            <p:nvPr/>
          </p:nvGraphicFramePr>
          <p:xfrm>
            <a:off x="3923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3" name="Formel" r:id="rId10" imgW="1739880" imgH="1498320" progId="Equation.3">
                    <p:embed/>
                  </p:oleObj>
                </mc:Choice>
                <mc:Fallback>
                  <p:oleObj name="Formel" r:id="rId10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(62,1)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(62,1)</a:t>
            </a:r>
          </a:p>
        </p:txBody>
      </p:sp>
      <p:sp>
        <p:nvSpPr>
          <p:cNvPr id="37" name="Oval 24"/>
          <p:cNvSpPr>
            <a:spLocks noChangeArrowheads="1"/>
          </p:cNvSpPr>
          <p:nvPr/>
        </p:nvSpPr>
        <p:spPr bwMode="auto">
          <a:xfrm>
            <a:off x="4859338" y="4149725"/>
            <a:ext cx="1441450" cy="26368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23528" y="1358766"/>
            <a:ext cx="8496944" cy="2862322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3600" b="1" dirty="0" smtClean="0"/>
          </a:p>
          <a:p>
            <a:pPr algn="ctr"/>
            <a:r>
              <a:rPr lang="de-DE" sz="3600" b="1" dirty="0" smtClean="0"/>
              <a:t>IMPORTANT:</a:t>
            </a:r>
          </a:p>
          <a:p>
            <a:pPr algn="ctr"/>
            <a:r>
              <a:rPr lang="de-DE" sz="3600" b="1" dirty="0" err="1" smtClean="0"/>
              <a:t>the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conventional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death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rates</a:t>
            </a:r>
            <a:endParaRPr lang="de-DE" sz="3600" b="1" dirty="0"/>
          </a:p>
          <a:p>
            <a:pPr algn="ctr"/>
            <a:r>
              <a:rPr lang="de-DE" sz="3600" b="1" dirty="0" err="1" smtClean="0"/>
              <a:t>are</a:t>
            </a:r>
            <a:r>
              <a:rPr lang="de-DE" sz="3600" b="1" dirty="0" smtClean="0"/>
              <a:t> not </a:t>
            </a:r>
            <a:r>
              <a:rPr lang="de-DE" sz="3600" b="1" dirty="0" err="1" smtClean="0"/>
              <a:t>wrong</a:t>
            </a:r>
            <a:r>
              <a:rPr lang="de-DE" sz="3600" b="1" dirty="0" smtClean="0"/>
              <a:t>!</a:t>
            </a:r>
          </a:p>
          <a:p>
            <a:pPr algn="ctr"/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4577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Two populations with different mortality reduction in year t1</a:t>
            </a:r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V="1">
            <a:off x="5867400" y="2060575"/>
            <a:ext cx="433388" cy="3603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79388" y="1111250"/>
          <a:ext cx="8569325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Diagramm" r:id="rId4" imgW="8505749" imgH="3372002" progId="Excel.Chart.8">
                  <p:embed/>
                </p:oleObj>
              </mc:Choice>
              <mc:Fallback>
                <p:oleObj name="Diagramm" r:id="rId4" imgW="8505749" imgH="33720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11250"/>
                        <a:ext cx="8569325" cy="339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03350" y="201295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A (62,5)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403350" y="2012950"/>
            <a:ext cx="2016125" cy="336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A (62,5)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227763" y="1628775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A (62,7)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227763" y="1628775"/>
            <a:ext cx="2016125" cy="336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A (62,7)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(62,1)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(62,1)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227763" y="2587625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(62,5)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227763" y="2587625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(62,5)</a:t>
            </a: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042988" y="4437063"/>
            <a:ext cx="7489825" cy="2159000"/>
            <a:chOff x="657" y="2795"/>
            <a:chExt cx="4718" cy="1360"/>
          </a:xfrm>
        </p:grpSpPr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657" y="2795"/>
              <a:ext cx="4718" cy="63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657" y="3475"/>
              <a:ext cx="4718" cy="635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30" name="Object 8"/>
            <p:cNvGraphicFramePr>
              <a:graphicFrameLocks noChangeAspect="1"/>
            </p:cNvGraphicFramePr>
            <p:nvPr/>
          </p:nvGraphicFramePr>
          <p:xfrm>
            <a:off x="793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5" name="Formel" r:id="rId6" imgW="1739880" imgH="1498320" progId="Equation.3">
                    <p:embed/>
                  </p:oleObj>
                </mc:Choice>
                <mc:Fallback>
                  <p:oleObj name="Formel" r:id="rId6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/>
            <p:cNvGraphicFramePr>
              <a:graphicFrameLocks noChangeAspect="1"/>
            </p:cNvGraphicFramePr>
            <p:nvPr/>
          </p:nvGraphicFramePr>
          <p:xfrm>
            <a:off x="2359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6" name="Formel" r:id="rId8" imgW="1739880" imgH="1498320" progId="Equation.3">
                    <p:embed/>
                  </p:oleObj>
                </mc:Choice>
                <mc:Fallback>
                  <p:oleObj name="Formel" r:id="rId8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9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2278" y="2795"/>
              <a:ext cx="0" cy="1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3819" y="2795"/>
              <a:ext cx="0" cy="1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4" name="Object 12"/>
            <p:cNvGraphicFramePr>
              <a:graphicFrameLocks noChangeAspect="1"/>
            </p:cNvGraphicFramePr>
            <p:nvPr/>
          </p:nvGraphicFramePr>
          <p:xfrm>
            <a:off x="3923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7" name="Formel" r:id="rId10" imgW="1739880" imgH="1498320" progId="Equation.3">
                    <p:embed/>
                  </p:oleObj>
                </mc:Choice>
                <mc:Fallback>
                  <p:oleObj name="Formel" r:id="rId10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(62,1)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(62,1)</a:t>
            </a:r>
          </a:p>
        </p:txBody>
      </p:sp>
      <p:sp>
        <p:nvSpPr>
          <p:cNvPr id="37" name="Oval 24"/>
          <p:cNvSpPr>
            <a:spLocks noChangeArrowheads="1"/>
          </p:cNvSpPr>
          <p:nvPr/>
        </p:nvSpPr>
        <p:spPr bwMode="auto">
          <a:xfrm>
            <a:off x="4859338" y="4149725"/>
            <a:ext cx="1441450" cy="26368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23528" y="1358766"/>
            <a:ext cx="8496944" cy="2862322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3600" b="1" dirty="0" smtClean="0"/>
          </a:p>
          <a:p>
            <a:pPr algn="ctr"/>
            <a:r>
              <a:rPr lang="en-US" sz="3600" b="1" dirty="0" smtClean="0"/>
              <a:t>BUT:</a:t>
            </a:r>
          </a:p>
          <a:p>
            <a:pPr algn="ctr"/>
            <a:r>
              <a:rPr lang="en-US" sz="3600" b="1" dirty="0" smtClean="0"/>
              <a:t>Do we want that such a paradoxical situation can occur?</a:t>
            </a:r>
          </a:p>
          <a:p>
            <a:pPr algn="ctr"/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3871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Two populations with different mortality reduction in year t1</a:t>
            </a:r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V="1">
            <a:off x="5867400" y="2060575"/>
            <a:ext cx="433388" cy="3603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79388" y="1111250"/>
          <a:ext cx="8569325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Diagramm" r:id="rId4" imgW="8505749" imgH="3372002" progId="Excel.Chart.8">
                  <p:embed/>
                </p:oleObj>
              </mc:Choice>
              <mc:Fallback>
                <p:oleObj name="Diagramm" r:id="rId4" imgW="8505749" imgH="33720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11250"/>
                        <a:ext cx="8569325" cy="339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03350" y="201295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A (62,5)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403350" y="2012950"/>
            <a:ext cx="2016125" cy="336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A (62,5)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227763" y="1628775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A (62,7)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227763" y="1628775"/>
            <a:ext cx="2016125" cy="336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A (62,7)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(62,1)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(62,1)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227763" y="2587625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(62,5)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227763" y="2587625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(62,5)</a:t>
            </a: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042988" y="4437063"/>
            <a:ext cx="7489825" cy="2159000"/>
            <a:chOff x="657" y="2795"/>
            <a:chExt cx="4718" cy="1360"/>
          </a:xfrm>
        </p:grpSpPr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657" y="2795"/>
              <a:ext cx="4718" cy="63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657" y="3475"/>
              <a:ext cx="4718" cy="635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30" name="Object 8"/>
            <p:cNvGraphicFramePr>
              <a:graphicFrameLocks noChangeAspect="1"/>
            </p:cNvGraphicFramePr>
            <p:nvPr/>
          </p:nvGraphicFramePr>
          <p:xfrm>
            <a:off x="793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3" name="Formel" r:id="rId6" imgW="1739880" imgH="1498320" progId="Equation.3">
                    <p:embed/>
                  </p:oleObj>
                </mc:Choice>
                <mc:Fallback>
                  <p:oleObj name="Formel" r:id="rId6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/>
            <p:cNvGraphicFramePr>
              <a:graphicFrameLocks noChangeAspect="1"/>
            </p:cNvGraphicFramePr>
            <p:nvPr/>
          </p:nvGraphicFramePr>
          <p:xfrm>
            <a:off x="2359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4" name="Formel" r:id="rId8" imgW="1739880" imgH="1498320" progId="Equation.3">
                    <p:embed/>
                  </p:oleObj>
                </mc:Choice>
                <mc:Fallback>
                  <p:oleObj name="Formel" r:id="rId8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9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2278" y="2795"/>
              <a:ext cx="0" cy="1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3819" y="2795"/>
              <a:ext cx="0" cy="1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4" name="Object 12"/>
            <p:cNvGraphicFramePr>
              <a:graphicFrameLocks noChangeAspect="1"/>
            </p:cNvGraphicFramePr>
            <p:nvPr/>
          </p:nvGraphicFramePr>
          <p:xfrm>
            <a:off x="3923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5" name="Formel" r:id="rId10" imgW="1739880" imgH="1498320" progId="Equation.3">
                    <p:embed/>
                  </p:oleObj>
                </mc:Choice>
                <mc:Fallback>
                  <p:oleObj name="Formel" r:id="rId10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(62,1)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(62,1)</a:t>
            </a:r>
          </a:p>
        </p:txBody>
      </p:sp>
      <p:sp>
        <p:nvSpPr>
          <p:cNvPr id="37" name="Oval 24"/>
          <p:cNvSpPr>
            <a:spLocks noChangeArrowheads="1"/>
          </p:cNvSpPr>
          <p:nvPr/>
        </p:nvSpPr>
        <p:spPr bwMode="auto">
          <a:xfrm>
            <a:off x="4859338" y="4149725"/>
            <a:ext cx="1441450" cy="26368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23528" y="1358766"/>
            <a:ext cx="8496944" cy="2862322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3600" b="1" dirty="0" smtClean="0"/>
          </a:p>
          <a:p>
            <a:pPr algn="ctr"/>
            <a:r>
              <a:rPr lang="en-US" sz="3600" b="1" dirty="0" smtClean="0"/>
              <a:t>MOREOVER:</a:t>
            </a:r>
          </a:p>
          <a:p>
            <a:pPr algn="ctr"/>
            <a:r>
              <a:rPr lang="en-US" sz="3600" b="1" dirty="0" smtClean="0"/>
              <a:t>Are users of period rates aware that such</a:t>
            </a:r>
          </a:p>
          <a:p>
            <a:pPr algn="ctr"/>
            <a:r>
              <a:rPr lang="en-US" sz="3600" b="1" dirty="0" smtClean="0"/>
              <a:t>a paradoxical situation can occur?</a:t>
            </a:r>
          </a:p>
          <a:p>
            <a:pPr algn="ctr"/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9480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Two populations with different mortality reduction in year t1</a:t>
            </a:r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V="1">
            <a:off x="5867400" y="2060575"/>
            <a:ext cx="433388" cy="3603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79388" y="1111250"/>
          <a:ext cx="8569325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Diagramm" r:id="rId4" imgW="8505749" imgH="3372002" progId="Excel.Chart.8">
                  <p:embed/>
                </p:oleObj>
              </mc:Choice>
              <mc:Fallback>
                <p:oleObj name="Diagramm" r:id="rId4" imgW="8505749" imgH="33720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11250"/>
                        <a:ext cx="8569325" cy="339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03350" y="201295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A (62,5)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403350" y="2012950"/>
            <a:ext cx="2016125" cy="336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A (62,5)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227763" y="1628775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A (62,7)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227763" y="1628775"/>
            <a:ext cx="2016125" cy="336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A (62,7)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(62,1)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(62,1)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227763" y="2587625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(62,5)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227763" y="2587625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(62,5)</a:t>
            </a: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042988" y="4437063"/>
            <a:ext cx="7489825" cy="2159000"/>
            <a:chOff x="657" y="2795"/>
            <a:chExt cx="4718" cy="1360"/>
          </a:xfrm>
        </p:grpSpPr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657" y="2795"/>
              <a:ext cx="4718" cy="63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657" y="3475"/>
              <a:ext cx="4718" cy="635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30" name="Object 8"/>
            <p:cNvGraphicFramePr>
              <a:graphicFrameLocks noChangeAspect="1"/>
            </p:cNvGraphicFramePr>
            <p:nvPr/>
          </p:nvGraphicFramePr>
          <p:xfrm>
            <a:off x="793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7" name="Formel" r:id="rId6" imgW="1739880" imgH="1498320" progId="Equation.3">
                    <p:embed/>
                  </p:oleObj>
                </mc:Choice>
                <mc:Fallback>
                  <p:oleObj name="Formel" r:id="rId6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/>
            <p:cNvGraphicFramePr>
              <a:graphicFrameLocks noChangeAspect="1"/>
            </p:cNvGraphicFramePr>
            <p:nvPr/>
          </p:nvGraphicFramePr>
          <p:xfrm>
            <a:off x="2359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8" name="Formel" r:id="rId8" imgW="1739880" imgH="1498320" progId="Equation.3">
                    <p:embed/>
                  </p:oleObj>
                </mc:Choice>
                <mc:Fallback>
                  <p:oleObj name="Formel" r:id="rId8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9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2278" y="2795"/>
              <a:ext cx="0" cy="1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3819" y="2795"/>
              <a:ext cx="0" cy="1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4" name="Object 12"/>
            <p:cNvGraphicFramePr>
              <a:graphicFrameLocks noChangeAspect="1"/>
            </p:cNvGraphicFramePr>
            <p:nvPr/>
          </p:nvGraphicFramePr>
          <p:xfrm>
            <a:off x="3923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9" name="Formel" r:id="rId10" imgW="1739880" imgH="1498320" progId="Equation.3">
                    <p:embed/>
                  </p:oleObj>
                </mc:Choice>
                <mc:Fallback>
                  <p:oleObj name="Formel" r:id="rId10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(62,1)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(62,1)</a:t>
            </a:r>
          </a:p>
        </p:txBody>
      </p:sp>
    </p:spTree>
    <p:extLst>
      <p:ext uri="{BB962C8B-B14F-4D97-AF65-F5344CB8AC3E}">
        <p14:creationId xmlns:p14="http://schemas.microsoft.com/office/powerpoint/2010/main" val="10008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Two populations with different mortality reduction in year t1</a:t>
            </a:r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V="1">
            <a:off x="5867400" y="2060575"/>
            <a:ext cx="433388" cy="3603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79388" y="1111250"/>
          <a:ext cx="8569325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Diagramm" r:id="rId4" imgW="8505749" imgH="3372002" progId="Excel.Chart.8">
                  <p:embed/>
                </p:oleObj>
              </mc:Choice>
              <mc:Fallback>
                <p:oleObj name="Diagramm" r:id="rId4" imgW="8505749" imgH="33720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11250"/>
                        <a:ext cx="8569325" cy="339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03350" y="201295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A (62,5)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403350" y="2012950"/>
            <a:ext cx="2016125" cy="336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A (62,5)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227763" y="1628775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A (62,7)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227763" y="1628775"/>
            <a:ext cx="2016125" cy="336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A (62,7)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(62,1)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(62,1)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227763" y="2587625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(62,5)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227763" y="2587625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(62,5)</a:t>
            </a: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042988" y="4437064"/>
            <a:ext cx="7489825" cy="2087563"/>
            <a:chOff x="657" y="2795"/>
            <a:chExt cx="4718" cy="1315"/>
          </a:xfrm>
        </p:grpSpPr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657" y="2795"/>
              <a:ext cx="4718" cy="63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657" y="3475"/>
              <a:ext cx="4718" cy="635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30" name="Object 8"/>
            <p:cNvGraphicFramePr>
              <a:graphicFrameLocks noChangeAspect="1"/>
            </p:cNvGraphicFramePr>
            <p:nvPr/>
          </p:nvGraphicFramePr>
          <p:xfrm>
            <a:off x="793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1" name="Formel" r:id="rId6" imgW="1739880" imgH="1498320" progId="Equation.3">
                    <p:embed/>
                  </p:oleObj>
                </mc:Choice>
                <mc:Fallback>
                  <p:oleObj name="Formel" r:id="rId6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2"/>
            <p:cNvGraphicFramePr>
              <a:graphicFrameLocks noChangeAspect="1"/>
            </p:cNvGraphicFramePr>
            <p:nvPr/>
          </p:nvGraphicFramePr>
          <p:xfrm>
            <a:off x="3923" y="2836"/>
            <a:ext cx="1428" cy="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2" name="Formel" r:id="rId8" imgW="1739880" imgH="1498320" progId="Equation.3">
                    <p:embed/>
                  </p:oleObj>
                </mc:Choice>
                <mc:Fallback>
                  <p:oleObj name="Formel" r:id="rId8" imgW="1739880" imgH="1498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2836"/>
                          <a:ext cx="1428" cy="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1136267"/>
                </p:ext>
              </p:extLst>
            </p:nvPr>
          </p:nvGraphicFramePr>
          <p:xfrm>
            <a:off x="2322" y="2826"/>
            <a:ext cx="1501" cy="1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3" name="Formel" r:id="rId10" imgW="1828800" imgH="1523880" progId="Equation.3">
                    <p:embed/>
                  </p:oleObj>
                </mc:Choice>
                <mc:Fallback>
                  <p:oleObj name="Formel" r:id="rId10" imgW="1828800" imgH="1523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2" y="2826"/>
                          <a:ext cx="1501" cy="1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</a:rPr>
              <a:t>Population B (62,1)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403350" y="3429000"/>
            <a:ext cx="2016125" cy="33655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Population B (62,1)</a:t>
            </a:r>
          </a:p>
        </p:txBody>
      </p:sp>
      <p:sp>
        <p:nvSpPr>
          <p:cNvPr id="3" name="Rechteck 2"/>
          <p:cNvSpPr/>
          <p:nvPr/>
        </p:nvSpPr>
        <p:spPr>
          <a:xfrm>
            <a:off x="827584" y="4221088"/>
            <a:ext cx="2736304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6156176" y="4149080"/>
            <a:ext cx="2736304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267744" y="3410997"/>
            <a:ext cx="5184924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b="1" dirty="0" smtClean="0"/>
          </a:p>
          <a:p>
            <a:pPr algn="ctr"/>
            <a:r>
              <a:rPr lang="de-DE" sz="2000" b="1" dirty="0" smtClean="0"/>
              <a:t>Tempo-</a:t>
            </a:r>
            <a:r>
              <a:rPr lang="de-DE" sz="2000" b="1" dirty="0" err="1" smtClean="0"/>
              <a:t>adjusted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death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rates</a:t>
            </a:r>
            <a:r>
              <a:rPr lang="de-DE" sz="2000" b="1" dirty="0" smtClean="0"/>
              <a:t>:</a:t>
            </a:r>
          </a:p>
          <a:p>
            <a:pPr algn="ctr"/>
            <a:endParaRPr lang="de-DE" b="1" dirty="0"/>
          </a:p>
        </p:txBody>
      </p:sp>
      <p:pic>
        <p:nvPicPr>
          <p:cNvPr id="41" name="Grafik 40" descr="vid+oeacw-logo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42" name="Grafik 41" descr="WIC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98884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latin typeface="Calibri" pitchFamily="34" charset="0"/>
              </a:rPr>
              <a:t>(2)</a:t>
            </a:r>
          </a:p>
          <a:p>
            <a:pPr algn="ctr"/>
            <a:r>
              <a:rPr lang="en-US" sz="3600" dirty="0">
                <a:latin typeface="Calibri" pitchFamily="34" charset="0"/>
              </a:rPr>
              <a:t>Classifying the tempo approach </a:t>
            </a:r>
            <a:r>
              <a:rPr lang="en-US" sz="3600" dirty="0" smtClean="0">
                <a:latin typeface="Calibri" pitchFamily="34" charset="0"/>
              </a:rPr>
              <a:t>between</a:t>
            </a:r>
          </a:p>
          <a:p>
            <a:pPr algn="ctr"/>
            <a:r>
              <a:rPr lang="en-US" sz="3600" dirty="0" smtClean="0">
                <a:latin typeface="Calibri" pitchFamily="34" charset="0"/>
              </a:rPr>
              <a:t>period </a:t>
            </a:r>
            <a:r>
              <a:rPr lang="en-US" sz="3600" dirty="0">
                <a:latin typeface="Calibri" pitchFamily="34" charset="0"/>
              </a:rPr>
              <a:t>and cohort analysis</a:t>
            </a:r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Calibri" pitchFamily="34" charset="0"/>
              </a:rPr>
              <a:t>Cohort and period analysis in the Lexis diagram</a:t>
            </a:r>
            <a:endParaRPr lang="en-US" sz="2800" dirty="0">
              <a:latin typeface="Calibri" pitchFamily="34" charset="0"/>
            </a:endParaRP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971550" y="1413098"/>
            <a:ext cx="2879725" cy="2735263"/>
            <a:chOff x="839" y="799"/>
            <a:chExt cx="3493" cy="3228"/>
          </a:xfrm>
        </p:grpSpPr>
        <p:graphicFrame>
          <p:nvGraphicFramePr>
            <p:cNvPr id="8" name="Object 21"/>
            <p:cNvGraphicFramePr>
              <a:graphicFrameLocks noChangeAspect="1"/>
            </p:cNvGraphicFramePr>
            <p:nvPr/>
          </p:nvGraphicFramePr>
          <p:xfrm>
            <a:off x="839" y="799"/>
            <a:ext cx="3493" cy="3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4" name="Diagramm" r:id="rId6" imgW="4770263" imgH="4419552" progId="MSGraph.Chart.8">
                    <p:embed/>
                  </p:oleObj>
                </mc:Choice>
                <mc:Fallback>
                  <p:oleObj name="Diagramm" r:id="rId6" imgW="4770263" imgH="4419552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799"/>
                          <a:ext cx="3493" cy="3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1476" y="970"/>
              <a:ext cx="2764" cy="2558"/>
            </a:xfrm>
            <a:custGeom>
              <a:avLst/>
              <a:gdLst>
                <a:gd name="T0" fmla="*/ 0 w 2764"/>
                <a:gd name="T1" fmla="*/ 2558 h 2558"/>
                <a:gd name="T2" fmla="*/ 2764 w 2764"/>
                <a:gd name="T3" fmla="*/ 0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64" h="2558">
                  <a:moveTo>
                    <a:pt x="0" y="2558"/>
                  </a:moveTo>
                  <a:lnTo>
                    <a:pt x="2764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1360" y="845"/>
              <a:ext cx="2762" cy="2563"/>
            </a:xfrm>
            <a:custGeom>
              <a:avLst/>
              <a:gdLst>
                <a:gd name="T0" fmla="*/ 0 w 2762"/>
                <a:gd name="T1" fmla="*/ 2563 h 2563"/>
                <a:gd name="T2" fmla="*/ 2762 w 2762"/>
                <a:gd name="T3" fmla="*/ 0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62" h="2563">
                  <a:moveTo>
                    <a:pt x="0" y="2563"/>
                  </a:moveTo>
                  <a:lnTo>
                    <a:pt x="276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1360" y="842"/>
              <a:ext cx="2493" cy="2310"/>
            </a:xfrm>
            <a:custGeom>
              <a:avLst/>
              <a:gdLst>
                <a:gd name="T0" fmla="*/ 0 w 2493"/>
                <a:gd name="T1" fmla="*/ 2310 h 2310"/>
                <a:gd name="T2" fmla="*/ 2493 w 2493"/>
                <a:gd name="T3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93" h="2310">
                  <a:moveTo>
                    <a:pt x="0" y="2310"/>
                  </a:moveTo>
                  <a:lnTo>
                    <a:pt x="249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1360" y="838"/>
              <a:ext cx="2237" cy="2071"/>
            </a:xfrm>
            <a:custGeom>
              <a:avLst/>
              <a:gdLst>
                <a:gd name="T0" fmla="*/ 0 w 2237"/>
                <a:gd name="T1" fmla="*/ 2071 h 2071"/>
                <a:gd name="T2" fmla="*/ 2237 w 2237"/>
                <a:gd name="T3" fmla="*/ 0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37" h="2071">
                  <a:moveTo>
                    <a:pt x="0" y="2071"/>
                  </a:moveTo>
                  <a:lnTo>
                    <a:pt x="223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1360" y="845"/>
              <a:ext cx="1939" cy="1792"/>
            </a:xfrm>
            <a:custGeom>
              <a:avLst/>
              <a:gdLst>
                <a:gd name="T0" fmla="*/ 0 w 1939"/>
                <a:gd name="T1" fmla="*/ 1792 h 1792"/>
                <a:gd name="T2" fmla="*/ 1939 w 1939"/>
                <a:gd name="T3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39" h="1792">
                  <a:moveTo>
                    <a:pt x="0" y="1792"/>
                  </a:moveTo>
                  <a:lnTo>
                    <a:pt x="193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1360" y="845"/>
              <a:ext cx="1670" cy="1536"/>
            </a:xfrm>
            <a:custGeom>
              <a:avLst/>
              <a:gdLst>
                <a:gd name="T0" fmla="*/ 0 w 1670"/>
                <a:gd name="T1" fmla="*/ 1536 h 1536"/>
                <a:gd name="T2" fmla="*/ 1670 w 1670"/>
                <a:gd name="T3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70" h="1536">
                  <a:moveTo>
                    <a:pt x="0" y="1536"/>
                  </a:moveTo>
                  <a:lnTo>
                    <a:pt x="167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1766" y="1219"/>
              <a:ext cx="2474" cy="2314"/>
            </a:xfrm>
            <a:custGeom>
              <a:avLst/>
              <a:gdLst>
                <a:gd name="T0" fmla="*/ 0 w 2474"/>
                <a:gd name="T1" fmla="*/ 2314 h 2314"/>
                <a:gd name="T2" fmla="*/ 2474 w 2474"/>
                <a:gd name="T3" fmla="*/ 0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74" h="2314">
                  <a:moveTo>
                    <a:pt x="0" y="2314"/>
                  </a:moveTo>
                  <a:lnTo>
                    <a:pt x="247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2042" y="1475"/>
              <a:ext cx="2201" cy="2055"/>
            </a:xfrm>
            <a:custGeom>
              <a:avLst/>
              <a:gdLst>
                <a:gd name="T0" fmla="*/ 0 w 2201"/>
                <a:gd name="T1" fmla="*/ 2055 h 2055"/>
                <a:gd name="T2" fmla="*/ 2201 w 2201"/>
                <a:gd name="T3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01" h="2055">
                  <a:moveTo>
                    <a:pt x="0" y="2055"/>
                  </a:moveTo>
                  <a:lnTo>
                    <a:pt x="22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2317" y="1728"/>
              <a:ext cx="1923" cy="1802"/>
            </a:xfrm>
            <a:custGeom>
              <a:avLst/>
              <a:gdLst>
                <a:gd name="T0" fmla="*/ 0 w 1923"/>
                <a:gd name="T1" fmla="*/ 1802 h 1802"/>
                <a:gd name="T2" fmla="*/ 1923 w 1923"/>
                <a:gd name="T3" fmla="*/ 0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3" h="1802">
                  <a:moveTo>
                    <a:pt x="0" y="1802"/>
                  </a:moveTo>
                  <a:lnTo>
                    <a:pt x="192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2579" y="1994"/>
              <a:ext cx="1655" cy="1539"/>
            </a:xfrm>
            <a:custGeom>
              <a:avLst/>
              <a:gdLst>
                <a:gd name="T0" fmla="*/ 0 w 1655"/>
                <a:gd name="T1" fmla="*/ 1539 h 1539"/>
                <a:gd name="T2" fmla="*/ 1655 w 1655"/>
                <a:gd name="T3" fmla="*/ 0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55" h="1539">
                  <a:moveTo>
                    <a:pt x="0" y="1539"/>
                  </a:moveTo>
                  <a:lnTo>
                    <a:pt x="165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2858" y="2240"/>
              <a:ext cx="1376" cy="1293"/>
            </a:xfrm>
            <a:custGeom>
              <a:avLst/>
              <a:gdLst>
                <a:gd name="T0" fmla="*/ 0 w 1376"/>
                <a:gd name="T1" fmla="*/ 1293 h 1293"/>
                <a:gd name="T2" fmla="*/ 1376 w 1376"/>
                <a:gd name="T3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6" h="1293">
                  <a:moveTo>
                    <a:pt x="0" y="1293"/>
                  </a:moveTo>
                  <a:lnTo>
                    <a:pt x="13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1344" y="984"/>
              <a:ext cx="2765" cy="2541"/>
            </a:xfrm>
            <a:custGeom>
              <a:avLst/>
              <a:gdLst>
                <a:gd name="T0" fmla="*/ 0 w 2765"/>
                <a:gd name="T1" fmla="*/ 2541 h 2541"/>
                <a:gd name="T2" fmla="*/ 278 w 2765"/>
                <a:gd name="T3" fmla="*/ 2541 h 2541"/>
                <a:gd name="T4" fmla="*/ 2765 w 2765"/>
                <a:gd name="T5" fmla="*/ 250 h 2541"/>
                <a:gd name="T6" fmla="*/ 2765 w 2765"/>
                <a:gd name="T7" fmla="*/ 0 h 2541"/>
                <a:gd name="T8" fmla="*/ 0 w 2765"/>
                <a:gd name="T9" fmla="*/ 2541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5" h="2541">
                  <a:moveTo>
                    <a:pt x="0" y="2541"/>
                  </a:moveTo>
                  <a:lnTo>
                    <a:pt x="278" y="2541"/>
                  </a:lnTo>
                  <a:lnTo>
                    <a:pt x="2765" y="250"/>
                  </a:lnTo>
                  <a:lnTo>
                    <a:pt x="2765" y="0"/>
                  </a:lnTo>
                  <a:lnTo>
                    <a:pt x="0" y="2541"/>
                  </a:lnTo>
                  <a:close/>
                </a:path>
              </a:pathLst>
            </a:custGeom>
            <a:solidFill>
              <a:srgbClr val="FF0000">
                <a:alpha val="35001"/>
              </a:srgbClr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60"/>
          <p:cNvGrpSpPr>
            <a:grpSpLocks/>
          </p:cNvGrpSpPr>
          <p:nvPr/>
        </p:nvGrpSpPr>
        <p:grpSpPr bwMode="auto">
          <a:xfrm>
            <a:off x="5003800" y="1413098"/>
            <a:ext cx="2879725" cy="2736850"/>
            <a:chOff x="839" y="799"/>
            <a:chExt cx="3493" cy="3228"/>
          </a:xfrm>
        </p:grpSpPr>
        <p:graphicFrame>
          <p:nvGraphicFramePr>
            <p:cNvPr id="25" name="Object 35"/>
            <p:cNvGraphicFramePr>
              <a:graphicFrameLocks noChangeAspect="1"/>
            </p:cNvGraphicFramePr>
            <p:nvPr/>
          </p:nvGraphicFramePr>
          <p:xfrm>
            <a:off x="839" y="799"/>
            <a:ext cx="3493" cy="3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5" name="Diagramm" r:id="rId8" imgW="4770263" imgH="4419552" progId="MSGraph.Chart.8">
                    <p:embed/>
                  </p:oleObj>
                </mc:Choice>
                <mc:Fallback>
                  <p:oleObj name="Diagramm" r:id="rId8" imgW="4770263" imgH="4419552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799"/>
                          <a:ext cx="3493" cy="3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1498" y="970"/>
              <a:ext cx="2742" cy="2563"/>
            </a:xfrm>
            <a:custGeom>
              <a:avLst/>
              <a:gdLst>
                <a:gd name="T0" fmla="*/ 0 w 2742"/>
                <a:gd name="T1" fmla="*/ 2563 h 2563"/>
                <a:gd name="T2" fmla="*/ 2742 w 2742"/>
                <a:gd name="T3" fmla="*/ 0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42" h="2563">
                  <a:moveTo>
                    <a:pt x="0" y="2563"/>
                  </a:moveTo>
                  <a:lnTo>
                    <a:pt x="274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1360" y="845"/>
              <a:ext cx="2762" cy="2563"/>
            </a:xfrm>
            <a:custGeom>
              <a:avLst/>
              <a:gdLst>
                <a:gd name="T0" fmla="*/ 0 w 2762"/>
                <a:gd name="T1" fmla="*/ 2563 h 2563"/>
                <a:gd name="T2" fmla="*/ 2762 w 2762"/>
                <a:gd name="T3" fmla="*/ 0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62" h="2563">
                  <a:moveTo>
                    <a:pt x="0" y="2563"/>
                  </a:moveTo>
                  <a:lnTo>
                    <a:pt x="276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1360" y="842"/>
              <a:ext cx="2493" cy="2310"/>
            </a:xfrm>
            <a:custGeom>
              <a:avLst/>
              <a:gdLst>
                <a:gd name="T0" fmla="*/ 0 w 2493"/>
                <a:gd name="T1" fmla="*/ 2310 h 2310"/>
                <a:gd name="T2" fmla="*/ 2493 w 2493"/>
                <a:gd name="T3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93" h="2310">
                  <a:moveTo>
                    <a:pt x="0" y="2310"/>
                  </a:moveTo>
                  <a:lnTo>
                    <a:pt x="249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1360" y="838"/>
              <a:ext cx="2237" cy="2071"/>
            </a:xfrm>
            <a:custGeom>
              <a:avLst/>
              <a:gdLst>
                <a:gd name="T0" fmla="*/ 0 w 2237"/>
                <a:gd name="T1" fmla="*/ 2071 h 2071"/>
                <a:gd name="T2" fmla="*/ 2237 w 2237"/>
                <a:gd name="T3" fmla="*/ 0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37" h="2071">
                  <a:moveTo>
                    <a:pt x="0" y="2071"/>
                  </a:moveTo>
                  <a:lnTo>
                    <a:pt x="223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1360" y="845"/>
              <a:ext cx="1939" cy="1792"/>
            </a:xfrm>
            <a:custGeom>
              <a:avLst/>
              <a:gdLst>
                <a:gd name="T0" fmla="*/ 0 w 1939"/>
                <a:gd name="T1" fmla="*/ 1792 h 1792"/>
                <a:gd name="T2" fmla="*/ 1939 w 1939"/>
                <a:gd name="T3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39" h="1792">
                  <a:moveTo>
                    <a:pt x="0" y="1792"/>
                  </a:moveTo>
                  <a:lnTo>
                    <a:pt x="1939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1360" y="845"/>
              <a:ext cx="1670" cy="1536"/>
            </a:xfrm>
            <a:custGeom>
              <a:avLst/>
              <a:gdLst>
                <a:gd name="T0" fmla="*/ 0 w 1670"/>
                <a:gd name="T1" fmla="*/ 1536 h 1536"/>
                <a:gd name="T2" fmla="*/ 1670 w 1670"/>
                <a:gd name="T3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70" h="1536">
                  <a:moveTo>
                    <a:pt x="0" y="1536"/>
                  </a:moveTo>
                  <a:lnTo>
                    <a:pt x="167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1766" y="1219"/>
              <a:ext cx="2474" cy="2314"/>
            </a:xfrm>
            <a:custGeom>
              <a:avLst/>
              <a:gdLst>
                <a:gd name="T0" fmla="*/ 0 w 2474"/>
                <a:gd name="T1" fmla="*/ 2314 h 2314"/>
                <a:gd name="T2" fmla="*/ 2474 w 2474"/>
                <a:gd name="T3" fmla="*/ 0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74" h="2314">
                  <a:moveTo>
                    <a:pt x="0" y="2314"/>
                  </a:moveTo>
                  <a:lnTo>
                    <a:pt x="24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2042" y="1475"/>
              <a:ext cx="2201" cy="2055"/>
            </a:xfrm>
            <a:custGeom>
              <a:avLst/>
              <a:gdLst>
                <a:gd name="T0" fmla="*/ 0 w 2201"/>
                <a:gd name="T1" fmla="*/ 2055 h 2055"/>
                <a:gd name="T2" fmla="*/ 2201 w 2201"/>
                <a:gd name="T3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01" h="2055">
                  <a:moveTo>
                    <a:pt x="0" y="2055"/>
                  </a:moveTo>
                  <a:lnTo>
                    <a:pt x="220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2317" y="1728"/>
              <a:ext cx="1923" cy="1802"/>
            </a:xfrm>
            <a:custGeom>
              <a:avLst/>
              <a:gdLst>
                <a:gd name="T0" fmla="*/ 0 w 1923"/>
                <a:gd name="T1" fmla="*/ 1802 h 1802"/>
                <a:gd name="T2" fmla="*/ 1923 w 1923"/>
                <a:gd name="T3" fmla="*/ 0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3" h="1802">
                  <a:moveTo>
                    <a:pt x="0" y="1802"/>
                  </a:moveTo>
                  <a:lnTo>
                    <a:pt x="192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auto">
            <a:xfrm>
              <a:off x="2579" y="1994"/>
              <a:ext cx="1655" cy="1539"/>
            </a:xfrm>
            <a:custGeom>
              <a:avLst/>
              <a:gdLst>
                <a:gd name="T0" fmla="*/ 0 w 1655"/>
                <a:gd name="T1" fmla="*/ 1539 h 1539"/>
                <a:gd name="T2" fmla="*/ 1655 w 1655"/>
                <a:gd name="T3" fmla="*/ 0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55" h="1539">
                  <a:moveTo>
                    <a:pt x="0" y="1539"/>
                  </a:moveTo>
                  <a:lnTo>
                    <a:pt x="165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auto">
            <a:xfrm>
              <a:off x="2858" y="2240"/>
              <a:ext cx="1376" cy="1293"/>
            </a:xfrm>
            <a:custGeom>
              <a:avLst/>
              <a:gdLst>
                <a:gd name="T0" fmla="*/ 0 w 1376"/>
                <a:gd name="T1" fmla="*/ 1293 h 1293"/>
                <a:gd name="T2" fmla="*/ 1376 w 1376"/>
                <a:gd name="T3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6" h="1293">
                  <a:moveTo>
                    <a:pt x="0" y="1293"/>
                  </a:moveTo>
                  <a:lnTo>
                    <a:pt x="137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7" name="Group 47"/>
            <p:cNvGrpSpPr>
              <a:grpSpLocks/>
            </p:cNvGrpSpPr>
            <p:nvPr/>
          </p:nvGrpSpPr>
          <p:grpSpPr bwMode="auto">
            <a:xfrm>
              <a:off x="2723" y="984"/>
              <a:ext cx="275" cy="2542"/>
              <a:chOff x="2723" y="984"/>
              <a:chExt cx="275" cy="2542"/>
            </a:xfrm>
          </p:grpSpPr>
          <p:sp>
            <p:nvSpPr>
              <p:cNvPr id="38" name="Freeform 48"/>
              <p:cNvSpPr>
                <a:spLocks/>
              </p:cNvSpPr>
              <p:nvPr/>
            </p:nvSpPr>
            <p:spPr bwMode="auto">
              <a:xfrm>
                <a:off x="2726" y="984"/>
                <a:ext cx="271" cy="2541"/>
              </a:xfrm>
              <a:custGeom>
                <a:avLst/>
                <a:gdLst>
                  <a:gd name="T0" fmla="*/ 271 w 271"/>
                  <a:gd name="T1" fmla="*/ 0 h 2541"/>
                  <a:gd name="T2" fmla="*/ 271 w 271"/>
                  <a:gd name="T3" fmla="*/ 2541 h 2541"/>
                  <a:gd name="T4" fmla="*/ 0 w 271"/>
                  <a:gd name="T5" fmla="*/ 2541 h 2541"/>
                  <a:gd name="T6" fmla="*/ 0 w 271"/>
                  <a:gd name="T7" fmla="*/ 0 h 2541"/>
                  <a:gd name="T8" fmla="*/ 271 w 271"/>
                  <a:gd name="T9" fmla="*/ 0 h 2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541">
                    <a:moveTo>
                      <a:pt x="271" y="0"/>
                    </a:moveTo>
                    <a:lnTo>
                      <a:pt x="271" y="2541"/>
                    </a:lnTo>
                    <a:lnTo>
                      <a:pt x="0" y="2541"/>
                    </a:lnTo>
                    <a:lnTo>
                      <a:pt x="0" y="0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FFFF">
                  <a:alpha val="39999"/>
                </a:srgbClr>
              </a:solidFill>
              <a:ln w="38100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Freeform 49"/>
              <p:cNvSpPr>
                <a:spLocks/>
              </p:cNvSpPr>
              <p:nvPr/>
            </p:nvSpPr>
            <p:spPr bwMode="auto">
              <a:xfrm>
                <a:off x="2726" y="986"/>
                <a:ext cx="141" cy="140"/>
              </a:xfrm>
              <a:custGeom>
                <a:avLst/>
                <a:gdLst>
                  <a:gd name="T0" fmla="*/ 0 w 141"/>
                  <a:gd name="T1" fmla="*/ 140 h 140"/>
                  <a:gd name="T2" fmla="*/ 141 w 141"/>
                  <a:gd name="T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1" h="140">
                    <a:moveTo>
                      <a:pt x="0" y="140"/>
                    </a:moveTo>
                    <a:lnTo>
                      <a:pt x="141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Freeform 50"/>
              <p:cNvSpPr>
                <a:spLocks/>
              </p:cNvSpPr>
              <p:nvPr/>
            </p:nvSpPr>
            <p:spPr bwMode="auto">
              <a:xfrm>
                <a:off x="2726" y="1126"/>
                <a:ext cx="269" cy="247"/>
              </a:xfrm>
              <a:custGeom>
                <a:avLst/>
                <a:gdLst>
                  <a:gd name="T0" fmla="*/ 0 w 269"/>
                  <a:gd name="T1" fmla="*/ 247 h 247"/>
                  <a:gd name="T2" fmla="*/ 269 w 269"/>
                  <a:gd name="T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9" h="247">
                    <a:moveTo>
                      <a:pt x="0" y="247"/>
                    </a:moveTo>
                    <a:lnTo>
                      <a:pt x="269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Freeform 51"/>
              <p:cNvSpPr>
                <a:spLocks/>
              </p:cNvSpPr>
              <p:nvPr/>
            </p:nvSpPr>
            <p:spPr bwMode="auto">
              <a:xfrm>
                <a:off x="2726" y="1395"/>
                <a:ext cx="272" cy="250"/>
              </a:xfrm>
              <a:custGeom>
                <a:avLst/>
                <a:gdLst>
                  <a:gd name="T0" fmla="*/ 0 w 272"/>
                  <a:gd name="T1" fmla="*/ 250 h 250"/>
                  <a:gd name="T2" fmla="*/ 272 w 272"/>
                  <a:gd name="T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2" h="250">
                    <a:moveTo>
                      <a:pt x="0" y="250"/>
                    </a:moveTo>
                    <a:lnTo>
                      <a:pt x="272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Freeform 52"/>
              <p:cNvSpPr>
                <a:spLocks/>
              </p:cNvSpPr>
              <p:nvPr/>
            </p:nvSpPr>
            <p:spPr bwMode="auto">
              <a:xfrm>
                <a:off x="2726" y="1635"/>
                <a:ext cx="269" cy="250"/>
              </a:xfrm>
              <a:custGeom>
                <a:avLst/>
                <a:gdLst>
                  <a:gd name="T0" fmla="*/ 0 w 269"/>
                  <a:gd name="T1" fmla="*/ 250 h 250"/>
                  <a:gd name="T2" fmla="*/ 269 w 269"/>
                  <a:gd name="T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9" h="250">
                    <a:moveTo>
                      <a:pt x="0" y="250"/>
                    </a:moveTo>
                    <a:lnTo>
                      <a:pt x="269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Freeform 53"/>
              <p:cNvSpPr>
                <a:spLocks/>
              </p:cNvSpPr>
              <p:nvPr/>
            </p:nvSpPr>
            <p:spPr bwMode="auto">
              <a:xfrm>
                <a:off x="2726" y="1888"/>
                <a:ext cx="269" cy="250"/>
              </a:xfrm>
              <a:custGeom>
                <a:avLst/>
                <a:gdLst>
                  <a:gd name="T0" fmla="*/ 0 w 269"/>
                  <a:gd name="T1" fmla="*/ 250 h 250"/>
                  <a:gd name="T2" fmla="*/ 269 w 269"/>
                  <a:gd name="T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9" h="250">
                    <a:moveTo>
                      <a:pt x="0" y="250"/>
                    </a:moveTo>
                    <a:lnTo>
                      <a:pt x="269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Freeform 54"/>
              <p:cNvSpPr>
                <a:spLocks/>
              </p:cNvSpPr>
              <p:nvPr/>
            </p:nvSpPr>
            <p:spPr bwMode="auto">
              <a:xfrm>
                <a:off x="2730" y="2134"/>
                <a:ext cx="265" cy="244"/>
              </a:xfrm>
              <a:custGeom>
                <a:avLst/>
                <a:gdLst>
                  <a:gd name="T0" fmla="*/ 0 w 265"/>
                  <a:gd name="T1" fmla="*/ 244 h 244"/>
                  <a:gd name="T2" fmla="*/ 265 w 265"/>
                  <a:gd name="T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5" h="244">
                    <a:moveTo>
                      <a:pt x="0" y="244"/>
                    </a:moveTo>
                    <a:lnTo>
                      <a:pt x="265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Freeform 55"/>
              <p:cNvSpPr>
                <a:spLocks/>
              </p:cNvSpPr>
              <p:nvPr/>
            </p:nvSpPr>
            <p:spPr bwMode="auto">
              <a:xfrm>
                <a:off x="2726" y="2387"/>
                <a:ext cx="269" cy="243"/>
              </a:xfrm>
              <a:custGeom>
                <a:avLst/>
                <a:gdLst>
                  <a:gd name="T0" fmla="*/ 0 w 269"/>
                  <a:gd name="T1" fmla="*/ 243 h 243"/>
                  <a:gd name="T2" fmla="*/ 269 w 269"/>
                  <a:gd name="T3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9" h="243">
                    <a:moveTo>
                      <a:pt x="0" y="243"/>
                    </a:moveTo>
                    <a:lnTo>
                      <a:pt x="269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Freeform 56"/>
              <p:cNvSpPr>
                <a:spLocks/>
              </p:cNvSpPr>
              <p:nvPr/>
            </p:nvSpPr>
            <p:spPr bwMode="auto">
              <a:xfrm>
                <a:off x="2730" y="2637"/>
                <a:ext cx="268" cy="253"/>
              </a:xfrm>
              <a:custGeom>
                <a:avLst/>
                <a:gdLst>
                  <a:gd name="T0" fmla="*/ 0 w 268"/>
                  <a:gd name="T1" fmla="*/ 253 h 253"/>
                  <a:gd name="T2" fmla="*/ 268 w 268"/>
                  <a:gd name="T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8" h="253">
                    <a:moveTo>
                      <a:pt x="0" y="253"/>
                    </a:moveTo>
                    <a:lnTo>
                      <a:pt x="268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Freeform 57"/>
              <p:cNvSpPr>
                <a:spLocks/>
              </p:cNvSpPr>
              <p:nvPr/>
            </p:nvSpPr>
            <p:spPr bwMode="auto">
              <a:xfrm>
                <a:off x="2726" y="2896"/>
                <a:ext cx="269" cy="250"/>
              </a:xfrm>
              <a:custGeom>
                <a:avLst/>
                <a:gdLst>
                  <a:gd name="T0" fmla="*/ 0 w 269"/>
                  <a:gd name="T1" fmla="*/ 250 h 250"/>
                  <a:gd name="T2" fmla="*/ 269 w 269"/>
                  <a:gd name="T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9" h="250">
                    <a:moveTo>
                      <a:pt x="0" y="250"/>
                    </a:moveTo>
                    <a:lnTo>
                      <a:pt x="269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Freeform 58"/>
              <p:cNvSpPr>
                <a:spLocks/>
              </p:cNvSpPr>
              <p:nvPr/>
            </p:nvSpPr>
            <p:spPr bwMode="auto">
              <a:xfrm>
                <a:off x="2723" y="3149"/>
                <a:ext cx="272" cy="243"/>
              </a:xfrm>
              <a:custGeom>
                <a:avLst/>
                <a:gdLst>
                  <a:gd name="T0" fmla="*/ 0 w 272"/>
                  <a:gd name="T1" fmla="*/ 243 h 243"/>
                  <a:gd name="T2" fmla="*/ 272 w 272"/>
                  <a:gd name="T3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2" h="243">
                    <a:moveTo>
                      <a:pt x="0" y="243"/>
                    </a:moveTo>
                    <a:lnTo>
                      <a:pt x="272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Freeform 59"/>
              <p:cNvSpPr>
                <a:spLocks/>
              </p:cNvSpPr>
              <p:nvPr/>
            </p:nvSpPr>
            <p:spPr bwMode="auto">
              <a:xfrm>
                <a:off x="2864" y="3402"/>
                <a:ext cx="131" cy="124"/>
              </a:xfrm>
              <a:custGeom>
                <a:avLst/>
                <a:gdLst>
                  <a:gd name="T0" fmla="*/ 0 w 131"/>
                  <a:gd name="T1" fmla="*/ 124 h 124"/>
                  <a:gd name="T2" fmla="*/ 131 w 131"/>
                  <a:gd name="T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1" h="124">
                    <a:moveTo>
                      <a:pt x="0" y="124"/>
                    </a:moveTo>
                    <a:lnTo>
                      <a:pt x="131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0" name="Text Box 86"/>
          <p:cNvSpPr txBox="1">
            <a:spLocks noChangeArrowheads="1"/>
          </p:cNvSpPr>
          <p:nvPr/>
        </p:nvSpPr>
        <p:spPr bwMode="auto">
          <a:xfrm>
            <a:off x="1331913" y="1052736"/>
            <a:ext cx="2376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Cohort analysis</a:t>
            </a:r>
          </a:p>
        </p:txBody>
      </p:sp>
      <p:sp>
        <p:nvSpPr>
          <p:cNvPr id="51" name="Text Box 87"/>
          <p:cNvSpPr txBox="1">
            <a:spLocks noChangeArrowheads="1"/>
          </p:cNvSpPr>
          <p:nvPr/>
        </p:nvSpPr>
        <p:spPr bwMode="auto">
          <a:xfrm>
            <a:off x="5435600" y="1052736"/>
            <a:ext cx="2376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Period analysis</a:t>
            </a:r>
          </a:p>
        </p:txBody>
      </p:sp>
      <p:sp>
        <p:nvSpPr>
          <p:cNvPr id="52" name="Text Box 88"/>
          <p:cNvSpPr txBox="1">
            <a:spLocks noChangeArrowheads="1"/>
          </p:cNvSpPr>
          <p:nvPr/>
        </p:nvSpPr>
        <p:spPr bwMode="auto">
          <a:xfrm>
            <a:off x="755204" y="4365848"/>
            <a:ext cx="756121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84238" indent="-34290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406525" indent="-34290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928813" indent="-34290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451100" indent="-34290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908300" indent="-3429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365500" indent="-3429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822700" indent="-3429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279900" indent="-3429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600" b="1" u="sng" dirty="0" err="1">
                <a:latin typeface="+mn-lt"/>
              </a:rPr>
              <a:t>Three</a:t>
            </a:r>
            <a:r>
              <a:rPr lang="de-DE" sz="1600" b="1" u="sng" dirty="0">
                <a:latin typeface="+mn-lt"/>
              </a:rPr>
              <a:t> different </a:t>
            </a:r>
            <a:r>
              <a:rPr lang="de-DE" sz="1600" b="1" u="sng" dirty="0" err="1">
                <a:latin typeface="+mn-lt"/>
              </a:rPr>
              <a:t>methodological</a:t>
            </a:r>
            <a:r>
              <a:rPr lang="de-DE" sz="1600" b="1" u="sng" dirty="0">
                <a:latin typeface="+mn-lt"/>
              </a:rPr>
              <a:t> </a:t>
            </a:r>
            <a:r>
              <a:rPr lang="de-DE" sz="1600" b="1" u="sng" dirty="0" err="1">
                <a:latin typeface="+mn-lt"/>
              </a:rPr>
              <a:t>combinations</a:t>
            </a:r>
            <a:r>
              <a:rPr lang="de-DE" sz="1600" b="1" u="sng" dirty="0">
                <a:latin typeface="+mn-lt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de-DE" sz="1600" b="1" dirty="0">
                <a:latin typeface="+mn-lt"/>
              </a:rPr>
              <a:t>1) 	Translation </a:t>
            </a:r>
            <a:r>
              <a:rPr lang="de-DE" sz="1600" b="1" dirty="0" err="1">
                <a:latin typeface="+mn-lt"/>
              </a:rPr>
              <a:t>measures</a:t>
            </a:r>
            <a:r>
              <a:rPr lang="de-DE" sz="1600" b="1" dirty="0">
                <a:latin typeface="+mn-lt"/>
              </a:rPr>
              <a:t>: </a:t>
            </a:r>
            <a:r>
              <a:rPr lang="de-DE" sz="1600" dirty="0" err="1">
                <a:latin typeface="+mn-lt"/>
              </a:rPr>
              <a:t>translation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of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period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measures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into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cohort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measures</a:t>
            </a:r>
            <a:endParaRPr lang="de-DE" sz="1600" dirty="0">
              <a:latin typeface="+mn-lt"/>
            </a:endParaRPr>
          </a:p>
          <a:p>
            <a:r>
              <a:rPr lang="de-DE" sz="1600" b="1" dirty="0">
                <a:latin typeface="+mn-lt"/>
              </a:rPr>
              <a:t>2) 	</a:t>
            </a:r>
            <a:r>
              <a:rPr lang="de-DE" sz="1600" b="1" dirty="0" smtClean="0">
                <a:latin typeface="+mn-lt"/>
              </a:rPr>
              <a:t>Cross-</a:t>
            </a:r>
            <a:r>
              <a:rPr lang="de-DE" sz="1600" b="1" dirty="0" err="1" smtClean="0">
                <a:latin typeface="+mn-lt"/>
              </a:rPr>
              <a:t>sectional</a:t>
            </a:r>
            <a:r>
              <a:rPr lang="de-DE" sz="1600" b="1" dirty="0" smtClean="0">
                <a:latin typeface="+mn-lt"/>
              </a:rPr>
              <a:t> </a:t>
            </a:r>
            <a:r>
              <a:rPr lang="de-DE" sz="1600" b="1" dirty="0" err="1" smtClean="0">
                <a:latin typeface="+mn-lt"/>
              </a:rPr>
              <a:t>cohort</a:t>
            </a:r>
            <a:r>
              <a:rPr lang="de-DE" sz="1600" b="1" dirty="0" smtClean="0">
                <a:latin typeface="+mn-lt"/>
              </a:rPr>
              <a:t> </a:t>
            </a:r>
            <a:r>
              <a:rPr lang="de-DE" sz="1600" b="1" dirty="0" err="1" smtClean="0">
                <a:latin typeface="+mn-lt"/>
              </a:rPr>
              <a:t>averages</a:t>
            </a:r>
            <a:r>
              <a:rPr lang="de-DE" sz="1600" b="1" dirty="0" smtClean="0">
                <a:latin typeface="+mn-lt"/>
              </a:rPr>
              <a:t>: </a:t>
            </a:r>
            <a:r>
              <a:rPr lang="de-DE" sz="1600" dirty="0" err="1">
                <a:latin typeface="+mn-lt"/>
              </a:rPr>
              <a:t>period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measures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for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cohort-specific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conditions</a:t>
            </a:r>
            <a:endParaRPr lang="de-DE" sz="1600" dirty="0">
              <a:latin typeface="+mn-lt"/>
            </a:endParaRPr>
          </a:p>
          <a:p>
            <a:r>
              <a:rPr lang="de-DE" sz="1600" b="1" dirty="0">
                <a:latin typeface="+mn-lt"/>
              </a:rPr>
              <a:t>3) 	Tempo </a:t>
            </a:r>
            <a:r>
              <a:rPr lang="de-DE" sz="1600" b="1" dirty="0" err="1">
                <a:latin typeface="+mn-lt"/>
              </a:rPr>
              <a:t>measures</a:t>
            </a:r>
            <a:r>
              <a:rPr lang="de-DE" sz="1600" b="1" dirty="0">
                <a:latin typeface="+mn-lt"/>
              </a:rPr>
              <a:t>: </a:t>
            </a:r>
            <a:r>
              <a:rPr lang="de-DE" sz="1600" dirty="0" err="1">
                <a:latin typeface="+mn-lt"/>
              </a:rPr>
              <a:t>period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measures</a:t>
            </a:r>
            <a:r>
              <a:rPr lang="de-DE" sz="1600" dirty="0">
                <a:latin typeface="+mn-lt"/>
              </a:rPr>
              <a:t>, </a:t>
            </a:r>
            <a:r>
              <a:rPr lang="de-DE" sz="1600" dirty="0" err="1" smtClean="0">
                <a:latin typeface="+mn-lt"/>
              </a:rPr>
              <a:t>adjusted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for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period-specific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changes</a:t>
            </a:r>
            <a:r>
              <a:rPr lang="de-DE" sz="1600" dirty="0">
                <a:latin typeface="+mn-lt"/>
              </a:rPr>
              <a:t> in </a:t>
            </a:r>
            <a:r>
              <a:rPr lang="de-DE" sz="1600" dirty="0" err="1">
                <a:latin typeface="+mn-lt"/>
              </a:rPr>
              <a:t>the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timing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of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cohorts</a:t>
            </a:r>
            <a:r>
              <a:rPr lang="de-DE" sz="1600" dirty="0">
                <a:latin typeface="+mn-lt"/>
              </a:rPr>
              <a:t> (= </a:t>
            </a:r>
            <a:r>
              <a:rPr lang="de-DE" sz="1600" dirty="0" err="1">
                <a:latin typeface="+mn-lt"/>
              </a:rPr>
              <a:t>period</a:t>
            </a:r>
            <a:r>
              <a:rPr lang="de-DE" sz="1600" dirty="0">
                <a:latin typeface="+mn-lt"/>
              </a:rPr>
              <a:t> tempo)</a:t>
            </a:r>
          </a:p>
        </p:txBody>
      </p:sp>
      <p:cxnSp>
        <p:nvCxnSpPr>
          <p:cNvPr id="53" name="AutoShape 91"/>
          <p:cNvCxnSpPr>
            <a:cxnSpLocks noChangeShapeType="1"/>
          </p:cNvCxnSpPr>
          <p:nvPr/>
        </p:nvCxnSpPr>
        <p:spPr bwMode="auto">
          <a:xfrm rot="16200000" flipH="1">
            <a:off x="3329371" y="3303425"/>
            <a:ext cx="1584326" cy="54052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AutoShape 92"/>
          <p:cNvCxnSpPr>
            <a:cxnSpLocks noChangeShapeType="1"/>
          </p:cNvCxnSpPr>
          <p:nvPr/>
        </p:nvCxnSpPr>
        <p:spPr bwMode="auto">
          <a:xfrm rot="5400000">
            <a:off x="3905637" y="3267680"/>
            <a:ext cx="1584326" cy="612011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feld 55"/>
          <p:cNvSpPr txBox="1"/>
          <p:nvPr/>
        </p:nvSpPr>
        <p:spPr>
          <a:xfrm>
            <a:off x="3491880" y="6021288"/>
            <a:ext cx="279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2010</a:t>
            </a:r>
            <a:r>
              <a:rPr lang="de-DE" sz="1000" dirty="0"/>
              <a:t>: “Tempo </a:t>
            </a:r>
            <a:r>
              <a:rPr lang="de-DE" sz="1000" dirty="0" err="1"/>
              <a:t>effects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their</a:t>
            </a:r>
            <a:r>
              <a:rPr lang="de-DE" sz="1000" dirty="0"/>
              <a:t> </a:t>
            </a:r>
            <a:r>
              <a:rPr lang="de-DE" sz="1000" dirty="0" err="1"/>
              <a:t>relevance</a:t>
            </a:r>
            <a:r>
              <a:rPr lang="de-DE" sz="1000" dirty="0"/>
              <a:t> in </a:t>
            </a:r>
            <a:r>
              <a:rPr lang="de-DE" sz="1000" dirty="0" err="1"/>
              <a:t>demographic</a:t>
            </a:r>
            <a:r>
              <a:rPr lang="de-DE" sz="1000" dirty="0"/>
              <a:t> </a:t>
            </a:r>
            <a:r>
              <a:rPr lang="de-DE" sz="1000" dirty="0" err="1"/>
              <a:t>analysis</a:t>
            </a:r>
            <a:r>
              <a:rPr lang="de-DE" sz="1000" dirty="0"/>
              <a:t>”, </a:t>
            </a:r>
            <a:r>
              <a:rPr lang="de-DE" sz="1000" dirty="0" err="1"/>
              <a:t>Comparative</a:t>
            </a:r>
            <a:r>
              <a:rPr lang="de-DE" sz="1000" dirty="0"/>
              <a:t> Population </a:t>
            </a:r>
            <a:r>
              <a:rPr lang="de-DE" sz="1000" dirty="0" smtClean="0"/>
              <a:t>Studies – Zeitschrift </a:t>
            </a:r>
            <a:r>
              <a:rPr lang="de-DE" sz="1000" dirty="0"/>
              <a:t>für </a:t>
            </a:r>
            <a:r>
              <a:rPr lang="de-DE" sz="1000" dirty="0" smtClean="0"/>
              <a:t>Bevölkerungswissenschaft </a:t>
            </a:r>
            <a:r>
              <a:rPr lang="de-DE" sz="1000" dirty="0"/>
              <a:t>35(3): 415-446</a:t>
            </a:r>
          </a:p>
        </p:txBody>
      </p:sp>
    </p:spTree>
    <p:extLst>
      <p:ext uri="{BB962C8B-B14F-4D97-AF65-F5344CB8AC3E}">
        <p14:creationId xmlns:p14="http://schemas.microsoft.com/office/powerpoint/2010/main" val="40090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196752"/>
            <a:ext cx="7391400" cy="4305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Calibri" pitchFamily="34" charset="0"/>
              </a:rPr>
              <a:t>Bongaarts</a:t>
            </a:r>
            <a:r>
              <a:rPr lang="en-US" sz="2800" dirty="0" smtClean="0">
                <a:latin typeface="Calibri" pitchFamily="34" charset="0"/>
              </a:rPr>
              <a:t>’ and Feeney’s tempo approach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67075"/>
            <a:ext cx="5743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3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Calibri" pitchFamily="34" charset="0"/>
              </a:rPr>
              <a:t>Translation measures in the Lexis diagram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5721350" y="1114325"/>
            <a:ext cx="30988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i="1" u="sng" dirty="0">
                <a:cs typeface="Arial" pitchFamily="34" charset="0"/>
              </a:rPr>
              <a:t>Translation </a:t>
            </a:r>
            <a:r>
              <a:rPr lang="de-DE" sz="1600" b="1" i="1" u="sng" dirty="0" err="1">
                <a:cs typeface="Arial" pitchFamily="34" charset="0"/>
              </a:rPr>
              <a:t>measures</a:t>
            </a:r>
            <a:r>
              <a:rPr lang="de-DE" sz="1600" b="1" i="1" u="sng" dirty="0">
                <a:cs typeface="Arial" pitchFamily="34" charset="0"/>
              </a:rPr>
              <a:t>:</a:t>
            </a:r>
            <a:r>
              <a:rPr lang="de-DE" sz="1600" i="1" dirty="0">
                <a:cs typeface="Arial" pitchFamily="34" charset="0"/>
              </a:rPr>
              <a:t> </a:t>
            </a:r>
            <a:r>
              <a:rPr lang="de-DE" sz="1600" b="1" i="1" dirty="0">
                <a:cs typeface="Arial" pitchFamily="34" charset="0"/>
              </a:rPr>
              <a:t>Translation </a:t>
            </a:r>
            <a:r>
              <a:rPr lang="de-DE" sz="1600" b="1" i="1" dirty="0" err="1">
                <a:cs typeface="Arial" pitchFamily="34" charset="0"/>
              </a:rPr>
              <a:t>of</a:t>
            </a:r>
            <a:r>
              <a:rPr lang="de-DE" sz="1600" b="1" i="1" dirty="0">
                <a:cs typeface="Arial" pitchFamily="34" charset="0"/>
              </a:rPr>
              <a:t> </a:t>
            </a:r>
            <a:r>
              <a:rPr lang="de-DE" sz="1600" b="1" i="1" dirty="0" err="1">
                <a:cs typeface="Arial" pitchFamily="34" charset="0"/>
              </a:rPr>
              <a:t>period</a:t>
            </a:r>
            <a:r>
              <a:rPr lang="de-DE" sz="1600" b="1" i="1" dirty="0">
                <a:cs typeface="Arial" pitchFamily="34" charset="0"/>
              </a:rPr>
              <a:t> </a:t>
            </a:r>
            <a:r>
              <a:rPr lang="de-DE" sz="1600" b="1" i="1" dirty="0" err="1">
                <a:cs typeface="Arial" pitchFamily="34" charset="0"/>
              </a:rPr>
              <a:t>measures</a:t>
            </a:r>
            <a:r>
              <a:rPr lang="de-DE" sz="1600" b="1" i="1" dirty="0">
                <a:cs typeface="Arial" pitchFamily="34" charset="0"/>
              </a:rPr>
              <a:t> </a:t>
            </a:r>
            <a:r>
              <a:rPr lang="de-DE" sz="1600" b="1" i="1" dirty="0" err="1">
                <a:cs typeface="Arial" pitchFamily="34" charset="0"/>
              </a:rPr>
              <a:t>into</a:t>
            </a:r>
            <a:r>
              <a:rPr lang="de-DE" sz="1600" b="1" i="1" dirty="0">
                <a:cs typeface="Arial" pitchFamily="34" charset="0"/>
              </a:rPr>
              <a:t> </a:t>
            </a:r>
            <a:r>
              <a:rPr lang="de-DE" sz="1600" b="1" i="1" dirty="0" err="1">
                <a:cs typeface="Arial" pitchFamily="34" charset="0"/>
              </a:rPr>
              <a:t>cohort</a:t>
            </a:r>
            <a:r>
              <a:rPr lang="de-DE" sz="1600" b="1" i="1" dirty="0">
                <a:cs typeface="Arial" pitchFamily="34" charset="0"/>
              </a:rPr>
              <a:t> </a:t>
            </a:r>
            <a:r>
              <a:rPr lang="de-DE" sz="1600" b="1" i="1" dirty="0" err="1">
                <a:cs typeface="Arial" pitchFamily="34" charset="0"/>
              </a:rPr>
              <a:t>measures</a:t>
            </a:r>
            <a:r>
              <a:rPr lang="de-DE" sz="1600" b="1" i="1" dirty="0">
                <a:cs typeface="Arial" pitchFamily="34" charset="0"/>
              </a:rPr>
              <a:t> </a:t>
            </a:r>
            <a:r>
              <a:rPr lang="de-DE" sz="1600" b="1" i="1" dirty="0" err="1">
                <a:cs typeface="Arial" pitchFamily="34" charset="0"/>
              </a:rPr>
              <a:t>and</a:t>
            </a:r>
            <a:r>
              <a:rPr lang="de-DE" sz="1600" b="1" i="1" dirty="0">
                <a:cs typeface="Arial" pitchFamily="34" charset="0"/>
              </a:rPr>
              <a:t> </a:t>
            </a:r>
            <a:r>
              <a:rPr lang="de-DE" sz="1600" b="1" i="1" dirty="0" err="1">
                <a:cs typeface="Arial" pitchFamily="34" charset="0"/>
              </a:rPr>
              <a:t>vice</a:t>
            </a:r>
            <a:r>
              <a:rPr lang="de-DE" sz="1600" b="1" i="1" dirty="0">
                <a:cs typeface="Arial" pitchFamily="34" charset="0"/>
              </a:rPr>
              <a:t> </a:t>
            </a:r>
            <a:r>
              <a:rPr lang="de-DE" sz="1600" b="1" i="1" dirty="0" err="1">
                <a:cs typeface="Arial" pitchFamily="34" charset="0"/>
              </a:rPr>
              <a:t>versa</a:t>
            </a:r>
            <a:endParaRPr lang="de-DE" sz="1600" b="1" i="1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de-DE" sz="1600" u="sng" dirty="0" err="1">
                <a:cs typeface="Arial" pitchFamily="34" charset="0"/>
              </a:rPr>
              <a:t>Fertility</a:t>
            </a:r>
            <a:r>
              <a:rPr lang="de-DE" sz="1600" u="sng" dirty="0">
                <a:cs typeface="Arial" pitchFamily="34" charset="0"/>
              </a:rPr>
              <a:t>:</a:t>
            </a:r>
            <a:r>
              <a:rPr lang="de-DE" sz="1600" dirty="0">
                <a:cs typeface="Arial" pitchFamily="34" charset="0"/>
              </a:rPr>
              <a:t> Ryder (1964)</a:t>
            </a:r>
          </a:p>
          <a:p>
            <a:pPr>
              <a:spcBef>
                <a:spcPct val="50000"/>
              </a:spcBef>
            </a:pPr>
            <a:r>
              <a:rPr lang="de-DE" sz="1600" u="sng" dirty="0" err="1">
                <a:cs typeface="Arial" pitchFamily="34" charset="0"/>
              </a:rPr>
              <a:t>Mortality</a:t>
            </a:r>
            <a:r>
              <a:rPr lang="de-DE" sz="1600" u="sng" dirty="0">
                <a:cs typeface="Arial" pitchFamily="34" charset="0"/>
              </a:rPr>
              <a:t>:</a:t>
            </a:r>
            <a:r>
              <a:rPr lang="de-DE" sz="1600" dirty="0">
                <a:cs typeface="Arial" pitchFamily="34" charset="0"/>
              </a:rPr>
              <a:t> </a:t>
            </a:r>
            <a:r>
              <a:rPr lang="de-DE" sz="1600" dirty="0" err="1">
                <a:cs typeface="Arial" pitchFamily="34" charset="0"/>
              </a:rPr>
              <a:t>Schoen</a:t>
            </a:r>
            <a:r>
              <a:rPr lang="de-DE" sz="1600" dirty="0">
                <a:cs typeface="Arial" pitchFamily="34" charset="0"/>
              </a:rPr>
              <a:t> </a:t>
            </a:r>
            <a:r>
              <a:rPr lang="de-DE" sz="1600" dirty="0" err="1">
                <a:cs typeface="Arial" pitchFamily="34" charset="0"/>
              </a:rPr>
              <a:t>and</a:t>
            </a:r>
            <a:r>
              <a:rPr lang="de-DE" sz="1600" dirty="0">
                <a:cs typeface="Arial" pitchFamily="34" charset="0"/>
              </a:rPr>
              <a:t> </a:t>
            </a:r>
            <a:r>
              <a:rPr lang="de-DE" sz="1600" dirty="0" err="1">
                <a:cs typeface="Arial" pitchFamily="34" charset="0"/>
              </a:rPr>
              <a:t>Canudas-Romo</a:t>
            </a:r>
            <a:r>
              <a:rPr lang="de-DE" sz="1600" dirty="0">
                <a:cs typeface="Arial" pitchFamily="34" charset="0"/>
              </a:rPr>
              <a:t> (2005), Goldstein </a:t>
            </a:r>
            <a:r>
              <a:rPr lang="de-DE" sz="1600" dirty="0" err="1">
                <a:cs typeface="Arial" pitchFamily="34" charset="0"/>
              </a:rPr>
              <a:t>and</a:t>
            </a:r>
            <a:r>
              <a:rPr lang="de-DE" sz="1600" dirty="0">
                <a:cs typeface="Arial" pitchFamily="34" charset="0"/>
              </a:rPr>
              <a:t> Wachter (2006)</a:t>
            </a:r>
          </a:p>
          <a:p>
            <a:pPr>
              <a:spcBef>
                <a:spcPct val="50000"/>
              </a:spcBef>
            </a:pPr>
            <a:r>
              <a:rPr lang="de-DE" sz="1600" u="sng" dirty="0" err="1">
                <a:cs typeface="Arial" pitchFamily="34" charset="0"/>
              </a:rPr>
              <a:t>Lagged</a:t>
            </a:r>
            <a:r>
              <a:rPr lang="de-DE" sz="1600" u="sng" dirty="0">
                <a:cs typeface="Arial" pitchFamily="34" charset="0"/>
              </a:rPr>
              <a:t> </a:t>
            </a:r>
            <a:r>
              <a:rPr lang="de-DE" sz="1600" u="sng" dirty="0" err="1">
                <a:cs typeface="Arial" pitchFamily="34" charset="0"/>
              </a:rPr>
              <a:t>Cohort</a:t>
            </a:r>
            <a:r>
              <a:rPr lang="de-DE" sz="1600" u="sng" dirty="0">
                <a:cs typeface="Arial" pitchFamily="34" charset="0"/>
              </a:rPr>
              <a:t> </a:t>
            </a:r>
            <a:r>
              <a:rPr lang="de-DE" sz="1600" u="sng" dirty="0" err="1">
                <a:cs typeface="Arial" pitchFamily="34" charset="0"/>
              </a:rPr>
              <a:t>Measures</a:t>
            </a:r>
            <a:r>
              <a:rPr lang="de-DE" sz="1600" u="sng" dirty="0">
                <a:cs typeface="Arial" pitchFamily="34" charset="0"/>
              </a:rPr>
              <a:t>:</a:t>
            </a:r>
            <a:r>
              <a:rPr lang="de-DE" sz="1600" dirty="0">
                <a:cs typeface="Arial" pitchFamily="34" charset="0"/>
              </a:rPr>
              <a:t> „</a:t>
            </a:r>
            <a:r>
              <a:rPr lang="de-DE" sz="1600" dirty="0" err="1">
                <a:cs typeface="Arial" pitchFamily="34" charset="0"/>
              </a:rPr>
              <a:t>Lagged</a:t>
            </a:r>
            <a:r>
              <a:rPr lang="de-DE" sz="1600" dirty="0">
                <a:cs typeface="Arial" pitchFamily="34" charset="0"/>
              </a:rPr>
              <a:t> </a:t>
            </a:r>
            <a:r>
              <a:rPr lang="de-DE" sz="1600" dirty="0" err="1">
                <a:cs typeface="Arial" pitchFamily="34" charset="0"/>
              </a:rPr>
              <a:t>Cohort</a:t>
            </a:r>
            <a:r>
              <a:rPr lang="de-DE" sz="1600" dirty="0">
                <a:cs typeface="Arial" pitchFamily="34" charset="0"/>
              </a:rPr>
              <a:t> </a:t>
            </a:r>
            <a:r>
              <a:rPr lang="de-DE" sz="1600" dirty="0" err="1">
                <a:cs typeface="Arial" pitchFamily="34" charset="0"/>
              </a:rPr>
              <a:t>Fertility</a:t>
            </a:r>
            <a:r>
              <a:rPr lang="de-DE" sz="1600" dirty="0">
                <a:cs typeface="Arial" pitchFamily="34" charset="0"/>
              </a:rPr>
              <a:t> Rate“ (LCFR), „</a:t>
            </a:r>
            <a:r>
              <a:rPr lang="de-DE" sz="1600" dirty="0" err="1">
                <a:cs typeface="Arial" pitchFamily="34" charset="0"/>
              </a:rPr>
              <a:t>Lagged</a:t>
            </a:r>
            <a:r>
              <a:rPr lang="de-DE" sz="1600" dirty="0">
                <a:cs typeface="Arial" pitchFamily="34" charset="0"/>
              </a:rPr>
              <a:t> </a:t>
            </a:r>
            <a:r>
              <a:rPr lang="de-DE" sz="1600" dirty="0" err="1">
                <a:cs typeface="Arial" pitchFamily="34" charset="0"/>
              </a:rPr>
              <a:t>Cohort</a:t>
            </a:r>
            <a:r>
              <a:rPr lang="de-DE" sz="1600" dirty="0">
                <a:cs typeface="Arial" pitchFamily="34" charset="0"/>
              </a:rPr>
              <a:t> Life </a:t>
            </a:r>
            <a:r>
              <a:rPr lang="de-DE" sz="1600" dirty="0" err="1">
                <a:cs typeface="Arial" pitchFamily="34" charset="0"/>
              </a:rPr>
              <a:t>Expectancy</a:t>
            </a:r>
            <a:r>
              <a:rPr lang="de-DE" sz="1600" dirty="0">
                <a:cs typeface="Arial" pitchFamily="34" charset="0"/>
              </a:rPr>
              <a:t>“ (LCLE)</a:t>
            </a:r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4925" y="896838"/>
            <a:ext cx="5545138" cy="5124450"/>
            <a:chOff x="2109" y="799"/>
            <a:chExt cx="3493" cy="3228"/>
          </a:xfrm>
        </p:grpSpPr>
        <p:graphicFrame>
          <p:nvGraphicFramePr>
            <p:cNvPr id="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1284994"/>
                </p:ext>
              </p:extLst>
            </p:nvPr>
          </p:nvGraphicFramePr>
          <p:xfrm>
            <a:off x="2109" y="799"/>
            <a:ext cx="3493" cy="3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8" name="Diagramm" r:id="rId6" imgW="4770263" imgH="4419552" progId="MSGraph.Chart.8">
                    <p:embed/>
                  </p:oleObj>
                </mc:Choice>
                <mc:Fallback>
                  <p:oleObj name="Diagramm" r:id="rId6" imgW="4770263" imgH="4419552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799"/>
                          <a:ext cx="3493" cy="3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68" y="970"/>
              <a:ext cx="2742" cy="2563"/>
            </a:xfrm>
            <a:custGeom>
              <a:avLst/>
              <a:gdLst>
                <a:gd name="T0" fmla="*/ 0 w 2742"/>
                <a:gd name="T1" fmla="*/ 2563 h 2563"/>
                <a:gd name="T2" fmla="*/ 2742 w 2742"/>
                <a:gd name="T3" fmla="*/ 0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42" h="2563">
                  <a:moveTo>
                    <a:pt x="0" y="2563"/>
                  </a:moveTo>
                  <a:lnTo>
                    <a:pt x="2742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30" y="845"/>
              <a:ext cx="2762" cy="2563"/>
            </a:xfrm>
            <a:custGeom>
              <a:avLst/>
              <a:gdLst>
                <a:gd name="T0" fmla="*/ 0 w 2762"/>
                <a:gd name="T1" fmla="*/ 2563 h 2563"/>
                <a:gd name="T2" fmla="*/ 2762 w 2762"/>
                <a:gd name="T3" fmla="*/ 0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62" h="2563">
                  <a:moveTo>
                    <a:pt x="0" y="2563"/>
                  </a:moveTo>
                  <a:lnTo>
                    <a:pt x="276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30" y="842"/>
              <a:ext cx="2493" cy="2310"/>
            </a:xfrm>
            <a:custGeom>
              <a:avLst/>
              <a:gdLst>
                <a:gd name="T0" fmla="*/ 0 w 2493"/>
                <a:gd name="T1" fmla="*/ 2310 h 2310"/>
                <a:gd name="T2" fmla="*/ 2493 w 2493"/>
                <a:gd name="T3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93" h="2310">
                  <a:moveTo>
                    <a:pt x="0" y="2310"/>
                  </a:moveTo>
                  <a:lnTo>
                    <a:pt x="249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630" y="838"/>
              <a:ext cx="2237" cy="2071"/>
            </a:xfrm>
            <a:custGeom>
              <a:avLst/>
              <a:gdLst>
                <a:gd name="T0" fmla="*/ 0 w 2237"/>
                <a:gd name="T1" fmla="*/ 2071 h 2071"/>
                <a:gd name="T2" fmla="*/ 2237 w 2237"/>
                <a:gd name="T3" fmla="*/ 0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37" h="2071">
                  <a:moveTo>
                    <a:pt x="0" y="2071"/>
                  </a:moveTo>
                  <a:lnTo>
                    <a:pt x="223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630" y="845"/>
              <a:ext cx="1939" cy="1792"/>
            </a:xfrm>
            <a:custGeom>
              <a:avLst/>
              <a:gdLst>
                <a:gd name="T0" fmla="*/ 0 w 1939"/>
                <a:gd name="T1" fmla="*/ 1792 h 1792"/>
                <a:gd name="T2" fmla="*/ 1939 w 1939"/>
                <a:gd name="T3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39" h="1792">
                  <a:moveTo>
                    <a:pt x="0" y="1792"/>
                  </a:moveTo>
                  <a:lnTo>
                    <a:pt x="1939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630" y="845"/>
              <a:ext cx="1670" cy="1536"/>
            </a:xfrm>
            <a:custGeom>
              <a:avLst/>
              <a:gdLst>
                <a:gd name="T0" fmla="*/ 0 w 1670"/>
                <a:gd name="T1" fmla="*/ 1536 h 1536"/>
                <a:gd name="T2" fmla="*/ 1670 w 1670"/>
                <a:gd name="T3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70" h="1536">
                  <a:moveTo>
                    <a:pt x="0" y="1536"/>
                  </a:moveTo>
                  <a:lnTo>
                    <a:pt x="167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036" y="1219"/>
              <a:ext cx="2474" cy="2314"/>
            </a:xfrm>
            <a:custGeom>
              <a:avLst/>
              <a:gdLst>
                <a:gd name="T0" fmla="*/ 0 w 2474"/>
                <a:gd name="T1" fmla="*/ 2314 h 2314"/>
                <a:gd name="T2" fmla="*/ 2474 w 2474"/>
                <a:gd name="T3" fmla="*/ 0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74" h="2314">
                  <a:moveTo>
                    <a:pt x="0" y="2314"/>
                  </a:moveTo>
                  <a:lnTo>
                    <a:pt x="24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312" y="1475"/>
              <a:ext cx="2201" cy="2055"/>
            </a:xfrm>
            <a:custGeom>
              <a:avLst/>
              <a:gdLst>
                <a:gd name="T0" fmla="*/ 0 w 2201"/>
                <a:gd name="T1" fmla="*/ 2055 h 2055"/>
                <a:gd name="T2" fmla="*/ 2201 w 2201"/>
                <a:gd name="T3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01" h="2055">
                  <a:moveTo>
                    <a:pt x="0" y="2055"/>
                  </a:moveTo>
                  <a:lnTo>
                    <a:pt x="220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587" y="1728"/>
              <a:ext cx="1923" cy="1802"/>
            </a:xfrm>
            <a:custGeom>
              <a:avLst/>
              <a:gdLst>
                <a:gd name="T0" fmla="*/ 0 w 1923"/>
                <a:gd name="T1" fmla="*/ 1802 h 1802"/>
                <a:gd name="T2" fmla="*/ 1923 w 1923"/>
                <a:gd name="T3" fmla="*/ 0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3" h="1802">
                  <a:moveTo>
                    <a:pt x="0" y="1802"/>
                  </a:moveTo>
                  <a:lnTo>
                    <a:pt x="192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849" y="1994"/>
              <a:ext cx="1655" cy="1539"/>
            </a:xfrm>
            <a:custGeom>
              <a:avLst/>
              <a:gdLst>
                <a:gd name="T0" fmla="*/ 0 w 1655"/>
                <a:gd name="T1" fmla="*/ 1539 h 1539"/>
                <a:gd name="T2" fmla="*/ 1655 w 1655"/>
                <a:gd name="T3" fmla="*/ 0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55" h="1539">
                  <a:moveTo>
                    <a:pt x="0" y="1539"/>
                  </a:moveTo>
                  <a:lnTo>
                    <a:pt x="165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128" y="2240"/>
              <a:ext cx="1376" cy="1293"/>
            </a:xfrm>
            <a:custGeom>
              <a:avLst/>
              <a:gdLst>
                <a:gd name="T0" fmla="*/ 0 w 1376"/>
                <a:gd name="T1" fmla="*/ 1293 h 1293"/>
                <a:gd name="T2" fmla="*/ 1376 w 1376"/>
                <a:gd name="T3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6" h="1293">
                  <a:moveTo>
                    <a:pt x="0" y="1293"/>
                  </a:moveTo>
                  <a:lnTo>
                    <a:pt x="137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3993" y="984"/>
              <a:ext cx="275" cy="2542"/>
              <a:chOff x="2723" y="984"/>
              <a:chExt cx="275" cy="2542"/>
            </a:xfrm>
          </p:grpSpPr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2726" y="984"/>
                <a:ext cx="271" cy="2541"/>
              </a:xfrm>
              <a:custGeom>
                <a:avLst/>
                <a:gdLst>
                  <a:gd name="T0" fmla="*/ 271 w 271"/>
                  <a:gd name="T1" fmla="*/ 0 h 2541"/>
                  <a:gd name="T2" fmla="*/ 271 w 271"/>
                  <a:gd name="T3" fmla="*/ 2541 h 2541"/>
                  <a:gd name="T4" fmla="*/ 0 w 271"/>
                  <a:gd name="T5" fmla="*/ 2541 h 2541"/>
                  <a:gd name="T6" fmla="*/ 0 w 271"/>
                  <a:gd name="T7" fmla="*/ 0 h 2541"/>
                  <a:gd name="T8" fmla="*/ 271 w 271"/>
                  <a:gd name="T9" fmla="*/ 0 h 2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541">
                    <a:moveTo>
                      <a:pt x="271" y="0"/>
                    </a:moveTo>
                    <a:lnTo>
                      <a:pt x="271" y="2541"/>
                    </a:lnTo>
                    <a:lnTo>
                      <a:pt x="0" y="2541"/>
                    </a:lnTo>
                    <a:lnTo>
                      <a:pt x="0" y="0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FFFF">
                  <a:alpha val="39999"/>
                </a:srgbClr>
              </a:solidFill>
              <a:ln w="38100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2726" y="986"/>
                <a:ext cx="141" cy="140"/>
              </a:xfrm>
              <a:custGeom>
                <a:avLst/>
                <a:gdLst>
                  <a:gd name="T0" fmla="*/ 0 w 141"/>
                  <a:gd name="T1" fmla="*/ 140 h 140"/>
                  <a:gd name="T2" fmla="*/ 141 w 141"/>
                  <a:gd name="T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1" h="140">
                    <a:moveTo>
                      <a:pt x="0" y="140"/>
                    </a:moveTo>
                    <a:lnTo>
                      <a:pt x="141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2726" y="1126"/>
                <a:ext cx="269" cy="247"/>
              </a:xfrm>
              <a:custGeom>
                <a:avLst/>
                <a:gdLst>
                  <a:gd name="T0" fmla="*/ 0 w 269"/>
                  <a:gd name="T1" fmla="*/ 247 h 247"/>
                  <a:gd name="T2" fmla="*/ 269 w 269"/>
                  <a:gd name="T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9" h="247">
                    <a:moveTo>
                      <a:pt x="0" y="247"/>
                    </a:moveTo>
                    <a:lnTo>
                      <a:pt x="269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2726" y="1395"/>
                <a:ext cx="272" cy="250"/>
              </a:xfrm>
              <a:custGeom>
                <a:avLst/>
                <a:gdLst>
                  <a:gd name="T0" fmla="*/ 0 w 272"/>
                  <a:gd name="T1" fmla="*/ 250 h 250"/>
                  <a:gd name="T2" fmla="*/ 272 w 272"/>
                  <a:gd name="T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2" h="250">
                    <a:moveTo>
                      <a:pt x="0" y="250"/>
                    </a:moveTo>
                    <a:lnTo>
                      <a:pt x="272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2726" y="1635"/>
                <a:ext cx="269" cy="250"/>
              </a:xfrm>
              <a:custGeom>
                <a:avLst/>
                <a:gdLst>
                  <a:gd name="T0" fmla="*/ 0 w 269"/>
                  <a:gd name="T1" fmla="*/ 250 h 250"/>
                  <a:gd name="T2" fmla="*/ 269 w 269"/>
                  <a:gd name="T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9" h="250">
                    <a:moveTo>
                      <a:pt x="0" y="250"/>
                    </a:moveTo>
                    <a:lnTo>
                      <a:pt x="269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2726" y="1888"/>
                <a:ext cx="269" cy="250"/>
              </a:xfrm>
              <a:custGeom>
                <a:avLst/>
                <a:gdLst>
                  <a:gd name="T0" fmla="*/ 0 w 269"/>
                  <a:gd name="T1" fmla="*/ 250 h 250"/>
                  <a:gd name="T2" fmla="*/ 269 w 269"/>
                  <a:gd name="T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9" h="250">
                    <a:moveTo>
                      <a:pt x="0" y="250"/>
                    </a:moveTo>
                    <a:lnTo>
                      <a:pt x="269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2730" y="2134"/>
                <a:ext cx="265" cy="244"/>
              </a:xfrm>
              <a:custGeom>
                <a:avLst/>
                <a:gdLst>
                  <a:gd name="T0" fmla="*/ 0 w 265"/>
                  <a:gd name="T1" fmla="*/ 244 h 244"/>
                  <a:gd name="T2" fmla="*/ 265 w 265"/>
                  <a:gd name="T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5" h="244">
                    <a:moveTo>
                      <a:pt x="0" y="244"/>
                    </a:moveTo>
                    <a:lnTo>
                      <a:pt x="265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2726" y="2387"/>
                <a:ext cx="269" cy="243"/>
              </a:xfrm>
              <a:custGeom>
                <a:avLst/>
                <a:gdLst>
                  <a:gd name="T0" fmla="*/ 0 w 269"/>
                  <a:gd name="T1" fmla="*/ 243 h 243"/>
                  <a:gd name="T2" fmla="*/ 269 w 269"/>
                  <a:gd name="T3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9" h="243">
                    <a:moveTo>
                      <a:pt x="0" y="243"/>
                    </a:moveTo>
                    <a:lnTo>
                      <a:pt x="269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2730" y="2637"/>
                <a:ext cx="268" cy="253"/>
              </a:xfrm>
              <a:custGeom>
                <a:avLst/>
                <a:gdLst>
                  <a:gd name="T0" fmla="*/ 0 w 268"/>
                  <a:gd name="T1" fmla="*/ 253 h 253"/>
                  <a:gd name="T2" fmla="*/ 268 w 268"/>
                  <a:gd name="T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8" h="253">
                    <a:moveTo>
                      <a:pt x="0" y="253"/>
                    </a:moveTo>
                    <a:lnTo>
                      <a:pt x="268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2726" y="2896"/>
                <a:ext cx="269" cy="250"/>
              </a:xfrm>
              <a:custGeom>
                <a:avLst/>
                <a:gdLst>
                  <a:gd name="T0" fmla="*/ 0 w 269"/>
                  <a:gd name="T1" fmla="*/ 250 h 250"/>
                  <a:gd name="T2" fmla="*/ 269 w 269"/>
                  <a:gd name="T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9" h="250">
                    <a:moveTo>
                      <a:pt x="0" y="250"/>
                    </a:moveTo>
                    <a:lnTo>
                      <a:pt x="269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2723" y="3149"/>
                <a:ext cx="272" cy="243"/>
              </a:xfrm>
              <a:custGeom>
                <a:avLst/>
                <a:gdLst>
                  <a:gd name="T0" fmla="*/ 0 w 272"/>
                  <a:gd name="T1" fmla="*/ 243 h 243"/>
                  <a:gd name="T2" fmla="*/ 272 w 272"/>
                  <a:gd name="T3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2" h="243">
                    <a:moveTo>
                      <a:pt x="0" y="243"/>
                    </a:moveTo>
                    <a:lnTo>
                      <a:pt x="272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2864" y="3402"/>
                <a:ext cx="131" cy="124"/>
              </a:xfrm>
              <a:custGeom>
                <a:avLst/>
                <a:gdLst>
                  <a:gd name="T0" fmla="*/ 0 w 131"/>
                  <a:gd name="T1" fmla="*/ 124 h 124"/>
                  <a:gd name="T2" fmla="*/ 131 w 131"/>
                  <a:gd name="T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1" h="124">
                    <a:moveTo>
                      <a:pt x="0" y="124"/>
                    </a:moveTo>
                    <a:lnTo>
                      <a:pt x="131" y="0"/>
                    </a:ln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2614" y="984"/>
              <a:ext cx="2765" cy="2541"/>
            </a:xfrm>
            <a:custGeom>
              <a:avLst/>
              <a:gdLst>
                <a:gd name="T0" fmla="*/ 0 w 2765"/>
                <a:gd name="T1" fmla="*/ 2541 h 2541"/>
                <a:gd name="T2" fmla="*/ 278 w 2765"/>
                <a:gd name="T3" fmla="*/ 2541 h 2541"/>
                <a:gd name="T4" fmla="*/ 2765 w 2765"/>
                <a:gd name="T5" fmla="*/ 250 h 2541"/>
                <a:gd name="T6" fmla="*/ 2765 w 2765"/>
                <a:gd name="T7" fmla="*/ 0 h 2541"/>
                <a:gd name="T8" fmla="*/ 0 w 2765"/>
                <a:gd name="T9" fmla="*/ 2541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5" h="2541">
                  <a:moveTo>
                    <a:pt x="0" y="2541"/>
                  </a:moveTo>
                  <a:lnTo>
                    <a:pt x="278" y="2541"/>
                  </a:lnTo>
                  <a:lnTo>
                    <a:pt x="2765" y="250"/>
                  </a:lnTo>
                  <a:lnTo>
                    <a:pt x="2765" y="0"/>
                  </a:lnTo>
                  <a:lnTo>
                    <a:pt x="0" y="2541"/>
                  </a:lnTo>
                  <a:close/>
                </a:path>
              </a:pathLst>
            </a:custGeom>
            <a:solidFill>
              <a:srgbClr val="FF0000">
                <a:alpha val="35001"/>
              </a:srgbClr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AutoShape 41"/>
            <p:cNvSpPr>
              <a:spLocks noChangeArrowheads="1"/>
            </p:cNvSpPr>
            <p:nvPr/>
          </p:nvSpPr>
          <p:spPr bwMode="auto">
            <a:xfrm rot="19020000" flipH="1">
              <a:off x="3560" y="1820"/>
              <a:ext cx="771" cy="68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99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AutoShape 44"/>
            <p:cNvSpPr>
              <a:spLocks noChangeArrowheads="1"/>
            </p:cNvSpPr>
            <p:nvPr/>
          </p:nvSpPr>
          <p:spPr bwMode="auto">
            <a:xfrm rot="16200000" flipV="1">
              <a:off x="3968" y="1423"/>
              <a:ext cx="771" cy="68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99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9" name="Group 49"/>
          <p:cNvGrpSpPr>
            <a:grpSpLocks/>
          </p:cNvGrpSpPr>
          <p:nvPr/>
        </p:nvGrpSpPr>
        <p:grpSpPr bwMode="auto">
          <a:xfrm>
            <a:off x="160338" y="2268438"/>
            <a:ext cx="3906837" cy="3657600"/>
            <a:chOff x="918" y="1661"/>
            <a:chExt cx="2461" cy="2304"/>
          </a:xfrm>
        </p:grpSpPr>
        <p:sp>
          <p:nvSpPr>
            <p:cNvPr id="40" name="Text Box 50"/>
            <p:cNvSpPr txBox="1">
              <a:spLocks noChangeArrowheads="1"/>
            </p:cNvSpPr>
            <p:nvPr/>
          </p:nvSpPr>
          <p:spPr bwMode="auto">
            <a:xfrm rot="16200000">
              <a:off x="420" y="2159"/>
              <a:ext cx="1180" cy="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300"/>
                <a:t>Age</a:t>
              </a:r>
            </a:p>
          </p:txBody>
        </p:sp>
        <p:sp>
          <p:nvSpPr>
            <p:cNvPr id="41" name="Text Box 51"/>
            <p:cNvSpPr txBox="1">
              <a:spLocks noChangeArrowheads="1"/>
            </p:cNvSpPr>
            <p:nvPr/>
          </p:nvSpPr>
          <p:spPr bwMode="auto">
            <a:xfrm>
              <a:off x="2064" y="3782"/>
              <a:ext cx="1315" cy="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300"/>
                <a:t>Calendar year</a:t>
              </a:r>
            </a:p>
          </p:txBody>
        </p:sp>
      </p:grpSp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3491880" y="6021288"/>
            <a:ext cx="279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2010</a:t>
            </a:r>
            <a:r>
              <a:rPr lang="de-DE" sz="1000" dirty="0"/>
              <a:t>: “Tempo </a:t>
            </a:r>
            <a:r>
              <a:rPr lang="de-DE" sz="1000" dirty="0" err="1"/>
              <a:t>effects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their</a:t>
            </a:r>
            <a:r>
              <a:rPr lang="de-DE" sz="1000" dirty="0"/>
              <a:t> </a:t>
            </a:r>
            <a:r>
              <a:rPr lang="de-DE" sz="1000" dirty="0" err="1"/>
              <a:t>relevance</a:t>
            </a:r>
            <a:r>
              <a:rPr lang="de-DE" sz="1000" dirty="0"/>
              <a:t> in </a:t>
            </a:r>
            <a:r>
              <a:rPr lang="de-DE" sz="1000" dirty="0" err="1"/>
              <a:t>demographic</a:t>
            </a:r>
            <a:r>
              <a:rPr lang="de-DE" sz="1000" dirty="0"/>
              <a:t> </a:t>
            </a:r>
            <a:r>
              <a:rPr lang="de-DE" sz="1000" dirty="0" err="1"/>
              <a:t>analysis</a:t>
            </a:r>
            <a:r>
              <a:rPr lang="de-DE" sz="1000" dirty="0"/>
              <a:t>”, </a:t>
            </a:r>
            <a:r>
              <a:rPr lang="de-DE" sz="1000" dirty="0" err="1"/>
              <a:t>Comparative</a:t>
            </a:r>
            <a:r>
              <a:rPr lang="de-DE" sz="1000" dirty="0"/>
              <a:t> Population </a:t>
            </a:r>
            <a:r>
              <a:rPr lang="de-DE" sz="1000" dirty="0" smtClean="0"/>
              <a:t>Studies – Zeitschrift </a:t>
            </a:r>
            <a:r>
              <a:rPr lang="de-DE" sz="1000" dirty="0"/>
              <a:t>für </a:t>
            </a:r>
            <a:r>
              <a:rPr lang="de-DE" sz="1000" dirty="0" smtClean="0"/>
              <a:t>Bevölkerungswissenschaft </a:t>
            </a:r>
            <a:r>
              <a:rPr lang="de-DE" sz="1000" dirty="0"/>
              <a:t>35(3): 415-446</a:t>
            </a:r>
          </a:p>
        </p:txBody>
      </p:sp>
    </p:spTree>
    <p:extLst>
      <p:ext uri="{BB962C8B-B14F-4D97-AF65-F5344CB8AC3E}">
        <p14:creationId xmlns:p14="http://schemas.microsoft.com/office/powerpoint/2010/main" val="9957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latin typeface="Calibri" pitchFamily="34" charset="0"/>
              </a:rPr>
              <a:t>Cross-sectional cohort averages </a:t>
            </a:r>
            <a:r>
              <a:rPr lang="en-US" sz="2800" dirty="0">
                <a:latin typeface="Calibri" pitchFamily="34" charset="0"/>
              </a:rPr>
              <a:t>in the Lexis diagram</a:t>
            </a:r>
            <a:endParaRPr lang="en-US" sz="2800" dirty="0">
              <a:latin typeface="Calibri" pitchFamily="34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4925" y="896838"/>
            <a:ext cx="5545138" cy="5124450"/>
            <a:chOff x="839" y="799"/>
            <a:chExt cx="3493" cy="3228"/>
          </a:xfrm>
        </p:grpSpPr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839" y="799"/>
            <a:ext cx="3493" cy="3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4" name="Diagramm" r:id="rId6" imgW="4770263" imgH="4419552" progId="MSGraph.Chart.8">
                    <p:embed/>
                  </p:oleObj>
                </mc:Choice>
                <mc:Fallback>
                  <p:oleObj name="Diagramm" r:id="rId6" imgW="4770263" imgH="4419552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799"/>
                          <a:ext cx="3493" cy="3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726" y="984"/>
              <a:ext cx="271" cy="2541"/>
            </a:xfrm>
            <a:custGeom>
              <a:avLst/>
              <a:gdLst>
                <a:gd name="T0" fmla="*/ 271 w 271"/>
                <a:gd name="T1" fmla="*/ 0 h 2541"/>
                <a:gd name="T2" fmla="*/ 271 w 271"/>
                <a:gd name="T3" fmla="*/ 2541 h 2541"/>
                <a:gd name="T4" fmla="*/ 0 w 271"/>
                <a:gd name="T5" fmla="*/ 2541 h 2541"/>
                <a:gd name="T6" fmla="*/ 0 w 271"/>
                <a:gd name="T7" fmla="*/ 0 h 2541"/>
                <a:gd name="T8" fmla="*/ 271 w 271"/>
                <a:gd name="T9" fmla="*/ 0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541">
                  <a:moveTo>
                    <a:pt x="271" y="0"/>
                  </a:moveTo>
                  <a:lnTo>
                    <a:pt x="271" y="2541"/>
                  </a:lnTo>
                  <a:lnTo>
                    <a:pt x="0" y="2541"/>
                  </a:lnTo>
                  <a:lnTo>
                    <a:pt x="0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0000">
                <a:alpha val="35001"/>
              </a:srgbClr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498" y="970"/>
              <a:ext cx="2742" cy="2563"/>
            </a:xfrm>
            <a:custGeom>
              <a:avLst/>
              <a:gdLst>
                <a:gd name="T0" fmla="*/ 0 w 2742"/>
                <a:gd name="T1" fmla="*/ 2563 h 2563"/>
                <a:gd name="T2" fmla="*/ 2742 w 2742"/>
                <a:gd name="T3" fmla="*/ 0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42" h="2563">
                  <a:moveTo>
                    <a:pt x="0" y="2563"/>
                  </a:moveTo>
                  <a:lnTo>
                    <a:pt x="2742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360" y="845"/>
              <a:ext cx="2762" cy="2563"/>
            </a:xfrm>
            <a:custGeom>
              <a:avLst/>
              <a:gdLst>
                <a:gd name="T0" fmla="*/ 0 w 2762"/>
                <a:gd name="T1" fmla="*/ 2563 h 2563"/>
                <a:gd name="T2" fmla="*/ 2762 w 2762"/>
                <a:gd name="T3" fmla="*/ 0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62" h="2563">
                  <a:moveTo>
                    <a:pt x="0" y="2563"/>
                  </a:moveTo>
                  <a:lnTo>
                    <a:pt x="2762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360" y="842"/>
              <a:ext cx="2493" cy="2310"/>
            </a:xfrm>
            <a:custGeom>
              <a:avLst/>
              <a:gdLst>
                <a:gd name="T0" fmla="*/ 0 w 2493"/>
                <a:gd name="T1" fmla="*/ 2310 h 2310"/>
                <a:gd name="T2" fmla="*/ 2493 w 2493"/>
                <a:gd name="T3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93" h="2310">
                  <a:moveTo>
                    <a:pt x="0" y="2310"/>
                  </a:moveTo>
                  <a:lnTo>
                    <a:pt x="2493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360" y="838"/>
              <a:ext cx="2237" cy="2071"/>
            </a:xfrm>
            <a:custGeom>
              <a:avLst/>
              <a:gdLst>
                <a:gd name="T0" fmla="*/ 0 w 2237"/>
                <a:gd name="T1" fmla="*/ 2071 h 2071"/>
                <a:gd name="T2" fmla="*/ 2237 w 2237"/>
                <a:gd name="T3" fmla="*/ 0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37" h="2071">
                  <a:moveTo>
                    <a:pt x="0" y="2071"/>
                  </a:moveTo>
                  <a:lnTo>
                    <a:pt x="2237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360" y="845"/>
              <a:ext cx="1939" cy="1792"/>
            </a:xfrm>
            <a:custGeom>
              <a:avLst/>
              <a:gdLst>
                <a:gd name="T0" fmla="*/ 0 w 1939"/>
                <a:gd name="T1" fmla="*/ 1792 h 1792"/>
                <a:gd name="T2" fmla="*/ 1939 w 1939"/>
                <a:gd name="T3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39" h="1792">
                  <a:moveTo>
                    <a:pt x="0" y="1792"/>
                  </a:moveTo>
                  <a:lnTo>
                    <a:pt x="1939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360" y="845"/>
              <a:ext cx="1670" cy="1536"/>
            </a:xfrm>
            <a:custGeom>
              <a:avLst/>
              <a:gdLst>
                <a:gd name="T0" fmla="*/ 0 w 1670"/>
                <a:gd name="T1" fmla="*/ 1536 h 1536"/>
                <a:gd name="T2" fmla="*/ 1670 w 1670"/>
                <a:gd name="T3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70" h="1536">
                  <a:moveTo>
                    <a:pt x="0" y="1536"/>
                  </a:moveTo>
                  <a:lnTo>
                    <a:pt x="167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766" y="1219"/>
              <a:ext cx="2474" cy="2314"/>
            </a:xfrm>
            <a:custGeom>
              <a:avLst/>
              <a:gdLst>
                <a:gd name="T0" fmla="*/ 0 w 2474"/>
                <a:gd name="T1" fmla="*/ 2314 h 2314"/>
                <a:gd name="T2" fmla="*/ 2474 w 2474"/>
                <a:gd name="T3" fmla="*/ 0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74" h="2314">
                  <a:moveTo>
                    <a:pt x="0" y="2314"/>
                  </a:moveTo>
                  <a:lnTo>
                    <a:pt x="2474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042" y="1475"/>
              <a:ext cx="2201" cy="2055"/>
            </a:xfrm>
            <a:custGeom>
              <a:avLst/>
              <a:gdLst>
                <a:gd name="T0" fmla="*/ 0 w 2201"/>
                <a:gd name="T1" fmla="*/ 2055 h 2055"/>
                <a:gd name="T2" fmla="*/ 2201 w 2201"/>
                <a:gd name="T3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01" h="2055">
                  <a:moveTo>
                    <a:pt x="0" y="2055"/>
                  </a:moveTo>
                  <a:lnTo>
                    <a:pt x="220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317" y="1728"/>
              <a:ext cx="1923" cy="1802"/>
            </a:xfrm>
            <a:custGeom>
              <a:avLst/>
              <a:gdLst>
                <a:gd name="T0" fmla="*/ 0 w 1923"/>
                <a:gd name="T1" fmla="*/ 1802 h 1802"/>
                <a:gd name="T2" fmla="*/ 1923 w 1923"/>
                <a:gd name="T3" fmla="*/ 0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3" h="1802">
                  <a:moveTo>
                    <a:pt x="0" y="1802"/>
                  </a:moveTo>
                  <a:lnTo>
                    <a:pt x="1923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579" y="1994"/>
              <a:ext cx="1655" cy="1539"/>
            </a:xfrm>
            <a:custGeom>
              <a:avLst/>
              <a:gdLst>
                <a:gd name="T0" fmla="*/ 0 w 1655"/>
                <a:gd name="T1" fmla="*/ 1539 h 1539"/>
                <a:gd name="T2" fmla="*/ 1655 w 1655"/>
                <a:gd name="T3" fmla="*/ 0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55" h="1539">
                  <a:moveTo>
                    <a:pt x="0" y="1539"/>
                  </a:moveTo>
                  <a:lnTo>
                    <a:pt x="1655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858" y="2240"/>
              <a:ext cx="1376" cy="1293"/>
            </a:xfrm>
            <a:custGeom>
              <a:avLst/>
              <a:gdLst>
                <a:gd name="T0" fmla="*/ 0 w 1376"/>
                <a:gd name="T1" fmla="*/ 1293 h 1293"/>
                <a:gd name="T2" fmla="*/ 1376 w 1376"/>
                <a:gd name="T3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6" h="1293">
                  <a:moveTo>
                    <a:pt x="0" y="1293"/>
                  </a:moveTo>
                  <a:lnTo>
                    <a:pt x="1376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726" y="986"/>
              <a:ext cx="141" cy="140"/>
            </a:xfrm>
            <a:custGeom>
              <a:avLst/>
              <a:gdLst>
                <a:gd name="T0" fmla="*/ 0 w 141"/>
                <a:gd name="T1" fmla="*/ 140 h 140"/>
                <a:gd name="T2" fmla="*/ 141 w 141"/>
                <a:gd name="T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" h="140">
                  <a:moveTo>
                    <a:pt x="0" y="140"/>
                  </a:moveTo>
                  <a:lnTo>
                    <a:pt x="141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726" y="1126"/>
              <a:ext cx="269" cy="247"/>
            </a:xfrm>
            <a:custGeom>
              <a:avLst/>
              <a:gdLst>
                <a:gd name="T0" fmla="*/ 0 w 269"/>
                <a:gd name="T1" fmla="*/ 247 h 247"/>
                <a:gd name="T2" fmla="*/ 269 w 269"/>
                <a:gd name="T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9" h="247">
                  <a:moveTo>
                    <a:pt x="0" y="247"/>
                  </a:moveTo>
                  <a:lnTo>
                    <a:pt x="269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726" y="1395"/>
              <a:ext cx="272" cy="250"/>
            </a:xfrm>
            <a:custGeom>
              <a:avLst/>
              <a:gdLst>
                <a:gd name="T0" fmla="*/ 0 w 272"/>
                <a:gd name="T1" fmla="*/ 250 h 250"/>
                <a:gd name="T2" fmla="*/ 272 w 272"/>
                <a:gd name="T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2" h="250">
                  <a:moveTo>
                    <a:pt x="0" y="250"/>
                  </a:moveTo>
                  <a:lnTo>
                    <a:pt x="272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726" y="1635"/>
              <a:ext cx="269" cy="250"/>
            </a:xfrm>
            <a:custGeom>
              <a:avLst/>
              <a:gdLst>
                <a:gd name="T0" fmla="*/ 0 w 269"/>
                <a:gd name="T1" fmla="*/ 250 h 250"/>
                <a:gd name="T2" fmla="*/ 269 w 269"/>
                <a:gd name="T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9" h="250">
                  <a:moveTo>
                    <a:pt x="0" y="250"/>
                  </a:moveTo>
                  <a:lnTo>
                    <a:pt x="269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726" y="1888"/>
              <a:ext cx="269" cy="250"/>
            </a:xfrm>
            <a:custGeom>
              <a:avLst/>
              <a:gdLst>
                <a:gd name="T0" fmla="*/ 0 w 269"/>
                <a:gd name="T1" fmla="*/ 250 h 250"/>
                <a:gd name="T2" fmla="*/ 269 w 269"/>
                <a:gd name="T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9" h="250">
                  <a:moveTo>
                    <a:pt x="0" y="250"/>
                  </a:moveTo>
                  <a:lnTo>
                    <a:pt x="269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730" y="2134"/>
              <a:ext cx="265" cy="244"/>
            </a:xfrm>
            <a:custGeom>
              <a:avLst/>
              <a:gdLst>
                <a:gd name="T0" fmla="*/ 0 w 265"/>
                <a:gd name="T1" fmla="*/ 244 h 244"/>
                <a:gd name="T2" fmla="*/ 265 w 265"/>
                <a:gd name="T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5" h="244">
                  <a:moveTo>
                    <a:pt x="0" y="244"/>
                  </a:moveTo>
                  <a:lnTo>
                    <a:pt x="265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726" y="2387"/>
              <a:ext cx="269" cy="243"/>
            </a:xfrm>
            <a:custGeom>
              <a:avLst/>
              <a:gdLst>
                <a:gd name="T0" fmla="*/ 0 w 269"/>
                <a:gd name="T1" fmla="*/ 243 h 243"/>
                <a:gd name="T2" fmla="*/ 269 w 269"/>
                <a:gd name="T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9" h="243">
                  <a:moveTo>
                    <a:pt x="0" y="243"/>
                  </a:moveTo>
                  <a:lnTo>
                    <a:pt x="269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730" y="2637"/>
              <a:ext cx="268" cy="253"/>
            </a:xfrm>
            <a:custGeom>
              <a:avLst/>
              <a:gdLst>
                <a:gd name="T0" fmla="*/ 0 w 268"/>
                <a:gd name="T1" fmla="*/ 253 h 253"/>
                <a:gd name="T2" fmla="*/ 268 w 268"/>
                <a:gd name="T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8" h="253">
                  <a:moveTo>
                    <a:pt x="0" y="253"/>
                  </a:moveTo>
                  <a:lnTo>
                    <a:pt x="268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726" y="2896"/>
              <a:ext cx="269" cy="250"/>
            </a:xfrm>
            <a:custGeom>
              <a:avLst/>
              <a:gdLst>
                <a:gd name="T0" fmla="*/ 0 w 269"/>
                <a:gd name="T1" fmla="*/ 250 h 250"/>
                <a:gd name="T2" fmla="*/ 269 w 269"/>
                <a:gd name="T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9" h="250">
                  <a:moveTo>
                    <a:pt x="0" y="250"/>
                  </a:moveTo>
                  <a:lnTo>
                    <a:pt x="269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2723" y="3149"/>
              <a:ext cx="272" cy="243"/>
            </a:xfrm>
            <a:custGeom>
              <a:avLst/>
              <a:gdLst>
                <a:gd name="T0" fmla="*/ 0 w 272"/>
                <a:gd name="T1" fmla="*/ 243 h 243"/>
                <a:gd name="T2" fmla="*/ 272 w 272"/>
                <a:gd name="T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2" h="243">
                  <a:moveTo>
                    <a:pt x="0" y="243"/>
                  </a:moveTo>
                  <a:lnTo>
                    <a:pt x="272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2864" y="3402"/>
              <a:ext cx="131" cy="124"/>
            </a:xfrm>
            <a:custGeom>
              <a:avLst/>
              <a:gdLst>
                <a:gd name="T0" fmla="*/ 0 w 131"/>
                <a:gd name="T1" fmla="*/ 124 h 124"/>
                <a:gd name="T2" fmla="*/ 131 w 131"/>
                <a:gd name="T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" h="124">
                  <a:moveTo>
                    <a:pt x="0" y="124"/>
                  </a:moveTo>
                  <a:lnTo>
                    <a:pt x="131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722938" y="1112738"/>
            <a:ext cx="295275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600" b="1" i="1" u="sng" dirty="0" smtClean="0">
                <a:cs typeface="Arial" pitchFamily="34" charset="0"/>
              </a:rPr>
              <a:t>Cross-</a:t>
            </a:r>
            <a:r>
              <a:rPr lang="de-DE" sz="1600" b="1" i="1" u="sng" dirty="0" err="1" smtClean="0">
                <a:cs typeface="Arial" pitchFamily="34" charset="0"/>
              </a:rPr>
              <a:t>sectional</a:t>
            </a:r>
            <a:r>
              <a:rPr lang="de-DE" sz="1600" b="1" i="1" u="sng" dirty="0" smtClean="0">
                <a:cs typeface="Arial" pitchFamily="34" charset="0"/>
              </a:rPr>
              <a:t> </a:t>
            </a:r>
            <a:r>
              <a:rPr lang="de-DE" sz="1600" b="1" i="1" u="sng" dirty="0" err="1" smtClean="0">
                <a:cs typeface="Arial" pitchFamily="34" charset="0"/>
              </a:rPr>
              <a:t>cohort</a:t>
            </a:r>
            <a:r>
              <a:rPr lang="de-DE" sz="1600" b="1" i="1" u="sng" dirty="0" smtClean="0">
                <a:cs typeface="Arial" pitchFamily="34" charset="0"/>
              </a:rPr>
              <a:t> </a:t>
            </a:r>
            <a:r>
              <a:rPr lang="de-DE" sz="1600" b="1" i="1" u="sng" dirty="0" err="1" smtClean="0">
                <a:cs typeface="Arial" pitchFamily="34" charset="0"/>
              </a:rPr>
              <a:t>av</a:t>
            </a:r>
            <a:r>
              <a:rPr lang="de-DE" sz="1600" b="1" i="1" u="sng" dirty="0" smtClean="0">
                <a:cs typeface="Arial" pitchFamily="34" charset="0"/>
              </a:rPr>
              <a:t>.:</a:t>
            </a:r>
            <a:endParaRPr lang="de-DE" sz="1600" b="1" i="1" u="sng" dirty="0">
              <a:cs typeface="Arial" pitchFamily="34" charset="0"/>
            </a:endParaRPr>
          </a:p>
          <a:p>
            <a:r>
              <a:rPr lang="de-DE" sz="1600" b="1" i="1" dirty="0" err="1">
                <a:cs typeface="Arial" pitchFamily="34" charset="0"/>
              </a:rPr>
              <a:t>Period</a:t>
            </a:r>
            <a:r>
              <a:rPr lang="de-DE" sz="1600" b="1" i="1" dirty="0">
                <a:cs typeface="Arial" pitchFamily="34" charset="0"/>
              </a:rPr>
              <a:t> </a:t>
            </a:r>
            <a:r>
              <a:rPr lang="de-DE" sz="1600" b="1" i="1" dirty="0" err="1">
                <a:cs typeface="Arial" pitchFamily="34" charset="0"/>
              </a:rPr>
              <a:t>measures</a:t>
            </a:r>
            <a:r>
              <a:rPr lang="de-DE" sz="1600" b="1" i="1" dirty="0">
                <a:cs typeface="Arial" pitchFamily="34" charset="0"/>
              </a:rPr>
              <a:t> in </a:t>
            </a:r>
            <a:r>
              <a:rPr lang="de-DE" sz="1600" b="1" i="1" dirty="0" err="1">
                <a:cs typeface="Arial" pitchFamily="34" charset="0"/>
              </a:rPr>
              <a:t>order</a:t>
            </a:r>
            <a:r>
              <a:rPr lang="de-DE" sz="1600" b="1" i="1" dirty="0">
                <a:cs typeface="Arial" pitchFamily="34" charset="0"/>
              </a:rPr>
              <a:t> </a:t>
            </a:r>
            <a:r>
              <a:rPr lang="de-DE" sz="1600" b="1" i="1" dirty="0" err="1">
                <a:cs typeface="Arial" pitchFamily="34" charset="0"/>
              </a:rPr>
              <a:t>to</a:t>
            </a:r>
            <a:r>
              <a:rPr lang="de-DE" sz="1600" b="1" i="1" dirty="0">
                <a:cs typeface="Arial" pitchFamily="34" charset="0"/>
              </a:rPr>
              <a:t> </a:t>
            </a:r>
            <a:r>
              <a:rPr lang="de-DE" sz="1600" b="1" i="1" dirty="0" err="1">
                <a:cs typeface="Arial" pitchFamily="34" charset="0"/>
              </a:rPr>
              <a:t>characterize</a:t>
            </a:r>
            <a:r>
              <a:rPr lang="de-DE" sz="1600" b="1" i="1" dirty="0">
                <a:cs typeface="Arial" pitchFamily="34" charset="0"/>
              </a:rPr>
              <a:t> </a:t>
            </a:r>
            <a:r>
              <a:rPr lang="de-DE" sz="1600" b="1" i="1" dirty="0" err="1">
                <a:cs typeface="Arial" pitchFamily="34" charset="0"/>
              </a:rPr>
              <a:t>current</a:t>
            </a:r>
            <a:r>
              <a:rPr lang="de-DE" sz="1600" b="1" i="1" dirty="0">
                <a:cs typeface="Arial" pitchFamily="34" charset="0"/>
              </a:rPr>
              <a:t> (</a:t>
            </a:r>
            <a:r>
              <a:rPr lang="de-DE" sz="1600" b="1" i="1" dirty="0" err="1">
                <a:cs typeface="Arial" pitchFamily="34" charset="0"/>
              </a:rPr>
              <a:t>period-specific</a:t>
            </a:r>
            <a:r>
              <a:rPr lang="de-DE" sz="1600" b="1" i="1" dirty="0">
                <a:cs typeface="Arial" pitchFamily="34" charset="0"/>
              </a:rPr>
              <a:t>) </a:t>
            </a:r>
            <a:r>
              <a:rPr lang="de-DE" sz="1600" b="1" i="1" dirty="0" err="1">
                <a:cs typeface="Arial" pitchFamily="34" charset="0"/>
              </a:rPr>
              <a:t>cohort</a:t>
            </a:r>
            <a:r>
              <a:rPr lang="de-DE" sz="1600" b="1" i="1" dirty="0">
                <a:cs typeface="Arial" pitchFamily="34" charset="0"/>
              </a:rPr>
              <a:t> </a:t>
            </a:r>
            <a:r>
              <a:rPr lang="de-DE" sz="1600" b="1" i="1" dirty="0" err="1">
                <a:cs typeface="Arial" pitchFamily="34" charset="0"/>
              </a:rPr>
              <a:t>conditions</a:t>
            </a:r>
            <a:endParaRPr lang="de-DE" sz="1600" b="1" i="1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de-DE" sz="1600" u="sng" dirty="0" err="1">
                <a:cs typeface="Arial" pitchFamily="34" charset="0"/>
              </a:rPr>
              <a:t>Fertility</a:t>
            </a:r>
            <a:r>
              <a:rPr lang="de-DE" sz="1600" u="sng" dirty="0">
                <a:cs typeface="Arial" pitchFamily="34" charset="0"/>
              </a:rPr>
              <a:t>:</a:t>
            </a:r>
            <a:r>
              <a:rPr lang="de-DE" sz="1600" dirty="0">
                <a:cs typeface="Arial" pitchFamily="34" charset="0"/>
              </a:rPr>
              <a:t> „Average </a:t>
            </a:r>
            <a:r>
              <a:rPr lang="de-DE" sz="1600" dirty="0" err="1">
                <a:cs typeface="Arial" pitchFamily="34" charset="0"/>
              </a:rPr>
              <a:t>Completed</a:t>
            </a:r>
            <a:r>
              <a:rPr lang="de-DE" sz="1600" dirty="0">
                <a:cs typeface="Arial" pitchFamily="34" charset="0"/>
              </a:rPr>
              <a:t> </a:t>
            </a:r>
            <a:r>
              <a:rPr lang="de-DE" sz="1600" dirty="0" err="1">
                <a:cs typeface="Arial" pitchFamily="34" charset="0"/>
              </a:rPr>
              <a:t>Fertility</a:t>
            </a:r>
            <a:r>
              <a:rPr lang="de-DE" sz="1600" dirty="0">
                <a:cs typeface="Arial" pitchFamily="34" charset="0"/>
              </a:rPr>
              <a:t>“ (Ward </a:t>
            </a:r>
            <a:r>
              <a:rPr lang="de-DE" sz="1600" dirty="0" err="1">
                <a:cs typeface="Arial" pitchFamily="34" charset="0"/>
              </a:rPr>
              <a:t>and</a:t>
            </a:r>
            <a:r>
              <a:rPr lang="de-DE" sz="1600" dirty="0">
                <a:cs typeface="Arial" pitchFamily="34" charset="0"/>
              </a:rPr>
              <a:t> Butz 1980)</a:t>
            </a:r>
          </a:p>
          <a:p>
            <a:pPr>
              <a:spcBef>
                <a:spcPct val="50000"/>
              </a:spcBef>
            </a:pPr>
            <a:endParaRPr lang="de-DE" sz="1600" u="sng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de-DE" sz="1600" u="sng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de-DE" sz="1600" u="sng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de-DE" sz="1600" u="sng" dirty="0" err="1">
                <a:cs typeface="Arial" pitchFamily="34" charset="0"/>
              </a:rPr>
              <a:t>Mortality</a:t>
            </a:r>
            <a:r>
              <a:rPr lang="de-DE" sz="1600" u="sng" dirty="0">
                <a:cs typeface="Arial" pitchFamily="34" charset="0"/>
              </a:rPr>
              <a:t>:</a:t>
            </a:r>
            <a:r>
              <a:rPr lang="de-DE" sz="1600" dirty="0">
                <a:cs typeface="Arial" pitchFamily="34" charset="0"/>
              </a:rPr>
              <a:t> „Cross-</a:t>
            </a:r>
            <a:r>
              <a:rPr lang="de-DE" sz="1600" dirty="0" err="1">
                <a:cs typeface="Arial" pitchFamily="34" charset="0"/>
              </a:rPr>
              <a:t>Sectional</a:t>
            </a:r>
            <a:r>
              <a:rPr lang="de-DE" sz="1600" dirty="0">
                <a:cs typeface="Arial" pitchFamily="34" charset="0"/>
              </a:rPr>
              <a:t> Average </a:t>
            </a:r>
            <a:r>
              <a:rPr lang="de-DE" sz="1600" dirty="0" err="1">
                <a:cs typeface="Arial" pitchFamily="34" charset="0"/>
              </a:rPr>
              <a:t>Length</a:t>
            </a:r>
            <a:r>
              <a:rPr lang="de-DE" sz="1600" dirty="0">
                <a:cs typeface="Arial" pitchFamily="34" charset="0"/>
              </a:rPr>
              <a:t> </a:t>
            </a:r>
            <a:r>
              <a:rPr lang="de-DE" sz="1600" dirty="0" err="1">
                <a:cs typeface="Arial" pitchFamily="34" charset="0"/>
              </a:rPr>
              <a:t>of</a:t>
            </a:r>
            <a:r>
              <a:rPr lang="de-DE" sz="1600" dirty="0">
                <a:cs typeface="Arial" pitchFamily="34" charset="0"/>
              </a:rPr>
              <a:t> Life“ (</a:t>
            </a:r>
            <a:r>
              <a:rPr lang="de-DE" sz="1600" dirty="0" err="1">
                <a:cs typeface="Arial" pitchFamily="34" charset="0"/>
              </a:rPr>
              <a:t>Brouard</a:t>
            </a:r>
            <a:r>
              <a:rPr lang="de-DE" sz="1600" dirty="0">
                <a:cs typeface="Arial" pitchFamily="34" charset="0"/>
              </a:rPr>
              <a:t> 1986, </a:t>
            </a:r>
            <a:r>
              <a:rPr lang="de-DE" sz="1600" dirty="0" err="1">
                <a:cs typeface="Arial" pitchFamily="34" charset="0"/>
              </a:rPr>
              <a:t>Guillot</a:t>
            </a:r>
            <a:r>
              <a:rPr lang="de-DE" sz="1600" dirty="0">
                <a:cs typeface="Arial" pitchFamily="34" charset="0"/>
              </a:rPr>
              <a:t> 2003)</a:t>
            </a:r>
          </a:p>
        </p:txBody>
      </p:sp>
      <p:graphicFrame>
        <p:nvGraphicFramePr>
          <p:cNvPr id="3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187060"/>
              </p:ext>
            </p:extLst>
          </p:nvPr>
        </p:nvGraphicFramePr>
        <p:xfrm>
          <a:off x="5710238" y="2832000"/>
          <a:ext cx="2390154" cy="854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Formel" r:id="rId8" imgW="1739880" imgH="622080" progId="Equation.3">
                  <p:embed/>
                </p:oleObj>
              </mc:Choice>
              <mc:Fallback>
                <p:oleObj name="Formel" r:id="rId8" imgW="173988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8" y="2832000"/>
                        <a:ext cx="2390154" cy="854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997912"/>
              </p:ext>
            </p:extLst>
          </p:nvPr>
        </p:nvGraphicFramePr>
        <p:xfrm>
          <a:off x="5795963" y="4786213"/>
          <a:ext cx="2016397" cy="67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Formel" r:id="rId10" imgW="1447560" imgH="482400" progId="Equation.3">
                  <p:embed/>
                </p:oleObj>
              </mc:Choice>
              <mc:Fallback>
                <p:oleObj name="Formel" r:id="rId10" imgW="1447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786213"/>
                        <a:ext cx="2016397" cy="672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8"/>
          <p:cNvGrpSpPr>
            <a:grpSpLocks/>
          </p:cNvGrpSpPr>
          <p:nvPr/>
        </p:nvGrpSpPr>
        <p:grpSpPr bwMode="auto">
          <a:xfrm>
            <a:off x="160338" y="2265263"/>
            <a:ext cx="3906837" cy="3657600"/>
            <a:chOff x="918" y="1661"/>
            <a:chExt cx="2461" cy="2304"/>
          </a:xfrm>
        </p:grpSpPr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 rot="16200000">
              <a:off x="420" y="2159"/>
              <a:ext cx="1180" cy="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300"/>
                <a:t>Age</a:t>
              </a:r>
            </a:p>
          </p:txBody>
        </p:sp>
        <p:sp>
          <p:nvSpPr>
            <p:cNvPr id="39" name="Text Box 40"/>
            <p:cNvSpPr txBox="1">
              <a:spLocks noChangeArrowheads="1"/>
            </p:cNvSpPr>
            <p:nvPr/>
          </p:nvSpPr>
          <p:spPr bwMode="auto">
            <a:xfrm>
              <a:off x="2064" y="3782"/>
              <a:ext cx="1315" cy="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300"/>
                <a:t>Calendar year</a:t>
              </a:r>
            </a:p>
          </p:txBody>
        </p:sp>
      </p:grpSp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3491880" y="6021288"/>
            <a:ext cx="279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2010</a:t>
            </a:r>
            <a:r>
              <a:rPr lang="de-DE" sz="1000" dirty="0"/>
              <a:t>: “Tempo </a:t>
            </a:r>
            <a:r>
              <a:rPr lang="de-DE" sz="1000" dirty="0" err="1"/>
              <a:t>effects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their</a:t>
            </a:r>
            <a:r>
              <a:rPr lang="de-DE" sz="1000" dirty="0"/>
              <a:t> </a:t>
            </a:r>
            <a:r>
              <a:rPr lang="de-DE" sz="1000" dirty="0" err="1"/>
              <a:t>relevance</a:t>
            </a:r>
            <a:r>
              <a:rPr lang="de-DE" sz="1000" dirty="0"/>
              <a:t> in </a:t>
            </a:r>
            <a:r>
              <a:rPr lang="de-DE" sz="1000" dirty="0" err="1"/>
              <a:t>demographic</a:t>
            </a:r>
            <a:r>
              <a:rPr lang="de-DE" sz="1000" dirty="0"/>
              <a:t> </a:t>
            </a:r>
            <a:r>
              <a:rPr lang="de-DE" sz="1000" dirty="0" err="1"/>
              <a:t>analysis</a:t>
            </a:r>
            <a:r>
              <a:rPr lang="de-DE" sz="1000" dirty="0"/>
              <a:t>”, </a:t>
            </a:r>
            <a:r>
              <a:rPr lang="de-DE" sz="1000" dirty="0" err="1"/>
              <a:t>Comparative</a:t>
            </a:r>
            <a:r>
              <a:rPr lang="de-DE" sz="1000" dirty="0"/>
              <a:t> Population </a:t>
            </a:r>
            <a:r>
              <a:rPr lang="de-DE" sz="1000" dirty="0" smtClean="0"/>
              <a:t>Studies – Zeitschrift </a:t>
            </a:r>
            <a:r>
              <a:rPr lang="de-DE" sz="1000" dirty="0"/>
              <a:t>für </a:t>
            </a:r>
            <a:r>
              <a:rPr lang="de-DE" sz="1000" dirty="0" smtClean="0"/>
              <a:t>Bevölkerungswissenschaft </a:t>
            </a:r>
            <a:r>
              <a:rPr lang="de-DE" sz="1000" dirty="0"/>
              <a:t>35(3): 415-446</a:t>
            </a:r>
          </a:p>
        </p:txBody>
      </p:sp>
    </p:spTree>
    <p:extLst>
      <p:ext uri="{BB962C8B-B14F-4D97-AF65-F5344CB8AC3E}">
        <p14:creationId xmlns:p14="http://schemas.microsoft.com/office/powerpoint/2010/main" val="4159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Calibri" pitchFamily="34" charset="0"/>
              </a:rPr>
              <a:t>Tempo measures in the Lexis diagram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22938" y="1112738"/>
            <a:ext cx="3241675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600" b="1" i="1" u="sng" dirty="0"/>
              <a:t>Tempo </a:t>
            </a:r>
            <a:r>
              <a:rPr lang="de-DE" sz="1600" b="1" i="1" u="sng" dirty="0" err="1"/>
              <a:t>measures</a:t>
            </a:r>
            <a:r>
              <a:rPr lang="de-DE" sz="1600" b="1" i="1" u="sng" dirty="0"/>
              <a:t>:</a:t>
            </a:r>
          </a:p>
          <a:p>
            <a:r>
              <a:rPr lang="de-DE" sz="1600" b="1" i="1" dirty="0" err="1"/>
              <a:t>Period</a:t>
            </a:r>
            <a:r>
              <a:rPr lang="de-DE" sz="1600" b="1" i="1" dirty="0"/>
              <a:t> </a:t>
            </a:r>
            <a:r>
              <a:rPr lang="de-DE" sz="1600" b="1" i="1" dirty="0" err="1"/>
              <a:t>measures</a:t>
            </a:r>
            <a:r>
              <a:rPr lang="de-DE" sz="1600" b="1" i="1" dirty="0"/>
              <a:t>, </a:t>
            </a:r>
            <a:r>
              <a:rPr lang="de-DE" sz="1600" b="1" i="1" dirty="0" err="1"/>
              <a:t>standardized</a:t>
            </a:r>
            <a:r>
              <a:rPr lang="de-DE" sz="1600" b="1" i="1" dirty="0"/>
              <a:t> </a:t>
            </a:r>
            <a:r>
              <a:rPr lang="de-DE" sz="1600" b="1" i="1" dirty="0" err="1"/>
              <a:t>for</a:t>
            </a:r>
            <a:r>
              <a:rPr lang="de-DE" sz="1600" b="1" i="1" dirty="0"/>
              <a:t> </a:t>
            </a:r>
            <a:r>
              <a:rPr lang="de-DE" sz="1600" b="1" i="1" dirty="0" err="1"/>
              <a:t>period-specific</a:t>
            </a:r>
            <a:r>
              <a:rPr lang="de-DE" sz="1600" b="1" i="1" dirty="0"/>
              <a:t> </a:t>
            </a:r>
            <a:r>
              <a:rPr lang="de-DE" sz="1600" b="1" i="1" dirty="0" err="1"/>
              <a:t>changes</a:t>
            </a:r>
            <a:r>
              <a:rPr lang="de-DE" sz="1600" b="1" i="1" dirty="0"/>
              <a:t> in </a:t>
            </a:r>
            <a:r>
              <a:rPr lang="de-DE" sz="1600" b="1" i="1" dirty="0" err="1"/>
              <a:t>the</a:t>
            </a:r>
            <a:r>
              <a:rPr lang="de-DE" sz="1600" b="1" i="1" dirty="0"/>
              <a:t> </a:t>
            </a:r>
            <a:r>
              <a:rPr lang="de-DE" sz="1600" b="1" i="1" dirty="0" err="1"/>
              <a:t>timing</a:t>
            </a:r>
            <a:r>
              <a:rPr lang="de-DE" sz="1600" b="1" i="1" dirty="0"/>
              <a:t> </a:t>
            </a:r>
            <a:r>
              <a:rPr lang="de-DE" sz="1600" b="1" i="1" dirty="0" err="1"/>
              <a:t>of</a:t>
            </a:r>
            <a:r>
              <a:rPr lang="de-DE" sz="1600" b="1" i="1" dirty="0"/>
              <a:t> </a:t>
            </a:r>
            <a:r>
              <a:rPr lang="de-DE" sz="1600" b="1" i="1" dirty="0" err="1"/>
              <a:t>cohorts</a:t>
            </a:r>
            <a:r>
              <a:rPr lang="de-DE" sz="1600" b="1" i="1" dirty="0"/>
              <a:t> </a:t>
            </a:r>
          </a:p>
          <a:p>
            <a:r>
              <a:rPr lang="de-DE" sz="1600" b="1" i="1" dirty="0"/>
              <a:t>(= </a:t>
            </a:r>
            <a:r>
              <a:rPr lang="de-DE" sz="1600" b="1" i="1" dirty="0" err="1"/>
              <a:t>period</a:t>
            </a:r>
            <a:r>
              <a:rPr lang="de-DE" sz="1600" b="1" i="1" dirty="0"/>
              <a:t> tempo)</a:t>
            </a:r>
          </a:p>
          <a:p>
            <a:pPr>
              <a:spcBef>
                <a:spcPct val="50000"/>
              </a:spcBef>
            </a:pPr>
            <a:r>
              <a:rPr lang="de-DE" sz="1600" u="sng" dirty="0" err="1"/>
              <a:t>Fertility</a:t>
            </a:r>
            <a:r>
              <a:rPr lang="de-DE" sz="1600" u="sng" dirty="0"/>
              <a:t>:</a:t>
            </a:r>
            <a:r>
              <a:rPr lang="de-DE" sz="1600" dirty="0"/>
              <a:t> „Tempo-</a:t>
            </a:r>
            <a:r>
              <a:rPr lang="de-DE" sz="1600" dirty="0" err="1"/>
              <a:t>adjusted</a:t>
            </a:r>
            <a:r>
              <a:rPr lang="de-DE" sz="1600" dirty="0"/>
              <a:t> TFR“ (</a:t>
            </a:r>
            <a:r>
              <a:rPr lang="de-DE" sz="1600" dirty="0" err="1"/>
              <a:t>Bongaarts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Feeney</a:t>
            </a:r>
            <a:r>
              <a:rPr lang="de-DE" sz="1600" dirty="0"/>
              <a:t> 1998)</a:t>
            </a:r>
          </a:p>
          <a:p>
            <a:pPr>
              <a:spcBef>
                <a:spcPct val="25000"/>
              </a:spcBef>
            </a:pPr>
            <a:endParaRPr lang="de-DE" sz="1600" u="sng" dirty="0"/>
          </a:p>
          <a:p>
            <a:pPr>
              <a:spcBef>
                <a:spcPct val="25000"/>
              </a:spcBef>
            </a:pPr>
            <a:endParaRPr lang="de-DE" sz="1600" u="sng" dirty="0"/>
          </a:p>
          <a:p>
            <a:pPr>
              <a:spcBef>
                <a:spcPct val="25000"/>
              </a:spcBef>
            </a:pPr>
            <a:endParaRPr lang="de-DE" sz="1600" u="sng" dirty="0"/>
          </a:p>
          <a:p>
            <a:pPr>
              <a:spcBef>
                <a:spcPct val="25000"/>
              </a:spcBef>
            </a:pPr>
            <a:r>
              <a:rPr lang="de-DE" sz="1600" u="sng" dirty="0" err="1"/>
              <a:t>Mortality</a:t>
            </a:r>
            <a:r>
              <a:rPr lang="de-DE" sz="1600" u="sng" dirty="0"/>
              <a:t>:</a:t>
            </a:r>
            <a:r>
              <a:rPr lang="de-DE" sz="1600" dirty="0"/>
              <a:t> „Tempo-</a:t>
            </a:r>
            <a:r>
              <a:rPr lang="de-DE" sz="1600" dirty="0" err="1"/>
              <a:t>adjusted</a:t>
            </a:r>
            <a:r>
              <a:rPr lang="de-DE" sz="1600" dirty="0"/>
              <a:t> </a:t>
            </a:r>
            <a:r>
              <a:rPr lang="de-DE" sz="1600" dirty="0" err="1"/>
              <a:t>life</a:t>
            </a:r>
            <a:r>
              <a:rPr lang="de-DE" sz="1600" dirty="0"/>
              <a:t> </a:t>
            </a:r>
            <a:r>
              <a:rPr lang="de-DE" sz="1600" dirty="0" err="1"/>
              <a:t>expectancy</a:t>
            </a:r>
            <a:r>
              <a:rPr lang="de-DE" sz="1600" dirty="0"/>
              <a:t>“ (</a:t>
            </a:r>
            <a:r>
              <a:rPr lang="de-DE" sz="1600" dirty="0" err="1"/>
              <a:t>Bongaarts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Feeney</a:t>
            </a:r>
            <a:r>
              <a:rPr lang="de-DE" sz="1600" dirty="0"/>
              <a:t> 2002, 2003)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996141"/>
              </p:ext>
            </p:extLst>
          </p:nvPr>
        </p:nvGraphicFramePr>
        <p:xfrm>
          <a:off x="5776913" y="3028850"/>
          <a:ext cx="2971551" cy="653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Formel" r:id="rId6" imgW="2197080" imgH="482400" progId="Equation.3">
                  <p:embed/>
                </p:oleObj>
              </mc:Choice>
              <mc:Fallback>
                <p:oleObj name="Formel" r:id="rId6" imgW="2197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3028850"/>
                        <a:ext cx="2971551" cy="653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908101"/>
              </p:ext>
            </p:extLst>
          </p:nvPr>
        </p:nvGraphicFramePr>
        <p:xfrm>
          <a:off x="5795963" y="4810025"/>
          <a:ext cx="2808485" cy="7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Formel" r:id="rId8" imgW="2019240" imgH="507960" progId="Equation.3">
                  <p:embed/>
                </p:oleObj>
              </mc:Choice>
              <mc:Fallback>
                <p:oleObj name="Formel" r:id="rId8" imgW="20192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810025"/>
                        <a:ext cx="2808485" cy="7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4925" y="896838"/>
            <a:ext cx="5545138" cy="5124450"/>
            <a:chOff x="839" y="799"/>
            <a:chExt cx="3493" cy="3228"/>
          </a:xfrm>
        </p:grpSpPr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839" y="799"/>
            <a:ext cx="3493" cy="3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0" name="Diagramm" r:id="rId10" imgW="4770263" imgH="4419552" progId="MSGraph.Chart.8">
                    <p:embed/>
                  </p:oleObj>
                </mc:Choice>
                <mc:Fallback>
                  <p:oleObj name="Diagramm" r:id="rId10" imgW="4770263" imgH="4419552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799"/>
                          <a:ext cx="3493" cy="3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498" y="970"/>
              <a:ext cx="2742" cy="2563"/>
            </a:xfrm>
            <a:custGeom>
              <a:avLst/>
              <a:gdLst>
                <a:gd name="T0" fmla="*/ 0 w 2742"/>
                <a:gd name="T1" fmla="*/ 2563 h 2563"/>
                <a:gd name="T2" fmla="*/ 2742 w 2742"/>
                <a:gd name="T3" fmla="*/ 0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42" h="2563">
                  <a:moveTo>
                    <a:pt x="0" y="2563"/>
                  </a:moveTo>
                  <a:lnTo>
                    <a:pt x="27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360" y="845"/>
              <a:ext cx="2762" cy="2563"/>
            </a:xfrm>
            <a:custGeom>
              <a:avLst/>
              <a:gdLst>
                <a:gd name="T0" fmla="*/ 0 w 2762"/>
                <a:gd name="T1" fmla="*/ 2563 h 2563"/>
                <a:gd name="T2" fmla="*/ 2762 w 2762"/>
                <a:gd name="T3" fmla="*/ 0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62" h="2563">
                  <a:moveTo>
                    <a:pt x="0" y="2563"/>
                  </a:moveTo>
                  <a:lnTo>
                    <a:pt x="276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360" y="842"/>
              <a:ext cx="2493" cy="2310"/>
            </a:xfrm>
            <a:custGeom>
              <a:avLst/>
              <a:gdLst>
                <a:gd name="T0" fmla="*/ 0 w 2493"/>
                <a:gd name="T1" fmla="*/ 2310 h 2310"/>
                <a:gd name="T2" fmla="*/ 2493 w 2493"/>
                <a:gd name="T3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93" h="2310">
                  <a:moveTo>
                    <a:pt x="0" y="2310"/>
                  </a:moveTo>
                  <a:lnTo>
                    <a:pt x="249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360" y="838"/>
              <a:ext cx="2237" cy="2071"/>
            </a:xfrm>
            <a:custGeom>
              <a:avLst/>
              <a:gdLst>
                <a:gd name="T0" fmla="*/ 0 w 2237"/>
                <a:gd name="T1" fmla="*/ 2071 h 2071"/>
                <a:gd name="T2" fmla="*/ 2237 w 2237"/>
                <a:gd name="T3" fmla="*/ 0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37" h="2071">
                  <a:moveTo>
                    <a:pt x="0" y="2071"/>
                  </a:moveTo>
                  <a:lnTo>
                    <a:pt x="223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360" y="845"/>
              <a:ext cx="1939" cy="1792"/>
            </a:xfrm>
            <a:custGeom>
              <a:avLst/>
              <a:gdLst>
                <a:gd name="T0" fmla="*/ 0 w 1939"/>
                <a:gd name="T1" fmla="*/ 1792 h 1792"/>
                <a:gd name="T2" fmla="*/ 1939 w 1939"/>
                <a:gd name="T3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39" h="1792">
                  <a:moveTo>
                    <a:pt x="0" y="1792"/>
                  </a:moveTo>
                  <a:lnTo>
                    <a:pt x="193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0" y="845"/>
              <a:ext cx="1670" cy="1536"/>
            </a:xfrm>
            <a:custGeom>
              <a:avLst/>
              <a:gdLst>
                <a:gd name="T0" fmla="*/ 0 w 1670"/>
                <a:gd name="T1" fmla="*/ 1536 h 1536"/>
                <a:gd name="T2" fmla="*/ 1670 w 1670"/>
                <a:gd name="T3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70" h="1536">
                  <a:moveTo>
                    <a:pt x="0" y="1536"/>
                  </a:moveTo>
                  <a:lnTo>
                    <a:pt x="167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766" y="1219"/>
              <a:ext cx="2474" cy="2314"/>
            </a:xfrm>
            <a:custGeom>
              <a:avLst/>
              <a:gdLst>
                <a:gd name="T0" fmla="*/ 0 w 2474"/>
                <a:gd name="T1" fmla="*/ 2314 h 2314"/>
                <a:gd name="T2" fmla="*/ 2474 w 2474"/>
                <a:gd name="T3" fmla="*/ 0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74" h="2314">
                  <a:moveTo>
                    <a:pt x="0" y="2314"/>
                  </a:moveTo>
                  <a:lnTo>
                    <a:pt x="247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042" y="1475"/>
              <a:ext cx="2201" cy="2055"/>
            </a:xfrm>
            <a:custGeom>
              <a:avLst/>
              <a:gdLst>
                <a:gd name="T0" fmla="*/ 0 w 2201"/>
                <a:gd name="T1" fmla="*/ 2055 h 2055"/>
                <a:gd name="T2" fmla="*/ 2201 w 2201"/>
                <a:gd name="T3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01" h="2055">
                  <a:moveTo>
                    <a:pt x="0" y="2055"/>
                  </a:moveTo>
                  <a:lnTo>
                    <a:pt x="22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17" y="1728"/>
              <a:ext cx="1923" cy="1802"/>
            </a:xfrm>
            <a:custGeom>
              <a:avLst/>
              <a:gdLst>
                <a:gd name="T0" fmla="*/ 0 w 1923"/>
                <a:gd name="T1" fmla="*/ 1802 h 1802"/>
                <a:gd name="T2" fmla="*/ 1923 w 1923"/>
                <a:gd name="T3" fmla="*/ 0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3" h="1802">
                  <a:moveTo>
                    <a:pt x="0" y="1802"/>
                  </a:moveTo>
                  <a:lnTo>
                    <a:pt x="192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579" y="1994"/>
              <a:ext cx="1655" cy="1539"/>
            </a:xfrm>
            <a:custGeom>
              <a:avLst/>
              <a:gdLst>
                <a:gd name="T0" fmla="*/ 0 w 1655"/>
                <a:gd name="T1" fmla="*/ 1539 h 1539"/>
                <a:gd name="T2" fmla="*/ 1655 w 1655"/>
                <a:gd name="T3" fmla="*/ 0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55" h="1539">
                  <a:moveTo>
                    <a:pt x="0" y="1539"/>
                  </a:moveTo>
                  <a:lnTo>
                    <a:pt x="165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858" y="2240"/>
              <a:ext cx="1376" cy="1293"/>
            </a:xfrm>
            <a:custGeom>
              <a:avLst/>
              <a:gdLst>
                <a:gd name="T0" fmla="*/ 0 w 1376"/>
                <a:gd name="T1" fmla="*/ 1293 h 1293"/>
                <a:gd name="T2" fmla="*/ 1376 w 1376"/>
                <a:gd name="T3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6" h="1293">
                  <a:moveTo>
                    <a:pt x="0" y="1293"/>
                  </a:moveTo>
                  <a:lnTo>
                    <a:pt x="13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" name="Group 22"/>
            <p:cNvGrpSpPr>
              <a:grpSpLocks/>
            </p:cNvGrpSpPr>
            <p:nvPr/>
          </p:nvGrpSpPr>
          <p:grpSpPr bwMode="auto">
            <a:xfrm>
              <a:off x="2726" y="984"/>
              <a:ext cx="271" cy="2541"/>
              <a:chOff x="2726" y="984"/>
              <a:chExt cx="271" cy="2541"/>
            </a:xfrm>
          </p:grpSpPr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2726" y="984"/>
                <a:ext cx="271" cy="2541"/>
              </a:xfrm>
              <a:custGeom>
                <a:avLst/>
                <a:gdLst>
                  <a:gd name="T0" fmla="*/ 271 w 271"/>
                  <a:gd name="T1" fmla="*/ 0 h 2541"/>
                  <a:gd name="T2" fmla="*/ 271 w 271"/>
                  <a:gd name="T3" fmla="*/ 2541 h 2541"/>
                  <a:gd name="T4" fmla="*/ 0 w 271"/>
                  <a:gd name="T5" fmla="*/ 2541 h 2541"/>
                  <a:gd name="T6" fmla="*/ 0 w 271"/>
                  <a:gd name="T7" fmla="*/ 0 h 2541"/>
                  <a:gd name="T8" fmla="*/ 271 w 271"/>
                  <a:gd name="T9" fmla="*/ 0 h 2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541">
                    <a:moveTo>
                      <a:pt x="271" y="0"/>
                    </a:moveTo>
                    <a:lnTo>
                      <a:pt x="271" y="2541"/>
                    </a:lnTo>
                    <a:lnTo>
                      <a:pt x="0" y="2541"/>
                    </a:lnTo>
                    <a:lnTo>
                      <a:pt x="0" y="0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FFFF">
                  <a:alpha val="39999"/>
                </a:srgbClr>
              </a:solidFill>
              <a:ln w="38100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2739" y="998"/>
                <a:ext cx="128" cy="119"/>
              </a:xfrm>
              <a:custGeom>
                <a:avLst/>
                <a:gdLst>
                  <a:gd name="T0" fmla="*/ 0 w 128"/>
                  <a:gd name="T1" fmla="*/ 119 h 119"/>
                  <a:gd name="T2" fmla="*/ 128 w 128"/>
                  <a:gd name="T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8" h="119">
                    <a:moveTo>
                      <a:pt x="0" y="119"/>
                    </a:moveTo>
                    <a:lnTo>
                      <a:pt x="128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2736" y="1139"/>
                <a:ext cx="246" cy="224"/>
              </a:xfrm>
              <a:custGeom>
                <a:avLst/>
                <a:gdLst>
                  <a:gd name="T0" fmla="*/ 0 w 246"/>
                  <a:gd name="T1" fmla="*/ 224 h 224"/>
                  <a:gd name="T2" fmla="*/ 246 w 246"/>
                  <a:gd name="T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6" h="224">
                    <a:moveTo>
                      <a:pt x="0" y="224"/>
                    </a:moveTo>
                    <a:lnTo>
                      <a:pt x="246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2739" y="1405"/>
                <a:ext cx="243" cy="224"/>
              </a:xfrm>
              <a:custGeom>
                <a:avLst/>
                <a:gdLst>
                  <a:gd name="T0" fmla="*/ 0 w 243"/>
                  <a:gd name="T1" fmla="*/ 224 h 224"/>
                  <a:gd name="T2" fmla="*/ 243 w 243"/>
                  <a:gd name="T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3" h="224">
                    <a:moveTo>
                      <a:pt x="0" y="224"/>
                    </a:moveTo>
                    <a:lnTo>
                      <a:pt x="243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2736" y="1645"/>
                <a:ext cx="246" cy="233"/>
              </a:xfrm>
              <a:custGeom>
                <a:avLst/>
                <a:gdLst>
                  <a:gd name="T0" fmla="*/ 0 w 246"/>
                  <a:gd name="T1" fmla="*/ 233 h 233"/>
                  <a:gd name="T2" fmla="*/ 246 w 246"/>
                  <a:gd name="T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6" h="233">
                    <a:moveTo>
                      <a:pt x="0" y="233"/>
                    </a:moveTo>
                    <a:lnTo>
                      <a:pt x="246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2736" y="1901"/>
                <a:ext cx="246" cy="227"/>
              </a:xfrm>
              <a:custGeom>
                <a:avLst/>
                <a:gdLst>
                  <a:gd name="T0" fmla="*/ 0 w 246"/>
                  <a:gd name="T1" fmla="*/ 227 h 227"/>
                  <a:gd name="T2" fmla="*/ 246 w 246"/>
                  <a:gd name="T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6" h="227">
                    <a:moveTo>
                      <a:pt x="0" y="227"/>
                    </a:moveTo>
                    <a:lnTo>
                      <a:pt x="246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2736" y="2144"/>
                <a:ext cx="250" cy="227"/>
              </a:xfrm>
              <a:custGeom>
                <a:avLst/>
                <a:gdLst>
                  <a:gd name="T0" fmla="*/ 0 w 250"/>
                  <a:gd name="T1" fmla="*/ 227 h 227"/>
                  <a:gd name="T2" fmla="*/ 250 w 250"/>
                  <a:gd name="T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0" h="227">
                    <a:moveTo>
                      <a:pt x="0" y="227"/>
                    </a:moveTo>
                    <a:lnTo>
                      <a:pt x="25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2733" y="2400"/>
                <a:ext cx="249" cy="227"/>
              </a:xfrm>
              <a:custGeom>
                <a:avLst/>
                <a:gdLst>
                  <a:gd name="T0" fmla="*/ 0 w 249"/>
                  <a:gd name="T1" fmla="*/ 227 h 227"/>
                  <a:gd name="T2" fmla="*/ 249 w 249"/>
                  <a:gd name="T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9" h="227">
                    <a:moveTo>
                      <a:pt x="0" y="227"/>
                    </a:moveTo>
                    <a:lnTo>
                      <a:pt x="249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2733" y="2653"/>
                <a:ext cx="249" cy="233"/>
              </a:xfrm>
              <a:custGeom>
                <a:avLst/>
                <a:gdLst>
                  <a:gd name="T0" fmla="*/ 0 w 249"/>
                  <a:gd name="T1" fmla="*/ 233 h 233"/>
                  <a:gd name="T2" fmla="*/ 249 w 249"/>
                  <a:gd name="T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9" h="233">
                    <a:moveTo>
                      <a:pt x="0" y="233"/>
                    </a:moveTo>
                    <a:lnTo>
                      <a:pt x="249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2736" y="2906"/>
                <a:ext cx="250" cy="227"/>
              </a:xfrm>
              <a:custGeom>
                <a:avLst/>
                <a:gdLst>
                  <a:gd name="T0" fmla="*/ 0 w 250"/>
                  <a:gd name="T1" fmla="*/ 227 h 227"/>
                  <a:gd name="T2" fmla="*/ 250 w 250"/>
                  <a:gd name="T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0" h="227">
                    <a:moveTo>
                      <a:pt x="0" y="227"/>
                    </a:moveTo>
                    <a:lnTo>
                      <a:pt x="25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2736" y="3158"/>
                <a:ext cx="250" cy="228"/>
              </a:xfrm>
              <a:custGeom>
                <a:avLst/>
                <a:gdLst>
                  <a:gd name="T0" fmla="*/ 0 w 250"/>
                  <a:gd name="T1" fmla="*/ 228 h 228"/>
                  <a:gd name="T2" fmla="*/ 250 w 250"/>
                  <a:gd name="T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0" h="228">
                    <a:moveTo>
                      <a:pt x="0" y="228"/>
                    </a:moveTo>
                    <a:lnTo>
                      <a:pt x="25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2874" y="3414"/>
                <a:ext cx="108" cy="109"/>
              </a:xfrm>
              <a:custGeom>
                <a:avLst/>
                <a:gdLst>
                  <a:gd name="T0" fmla="*/ 0 w 108"/>
                  <a:gd name="T1" fmla="*/ 109 h 109"/>
                  <a:gd name="T2" fmla="*/ 108 w 108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8" h="109">
                    <a:moveTo>
                      <a:pt x="0" y="109"/>
                    </a:move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160338" y="2265263"/>
            <a:ext cx="3906837" cy="3657600"/>
            <a:chOff x="918" y="1661"/>
            <a:chExt cx="2461" cy="2304"/>
          </a:xfrm>
        </p:grpSpPr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 rot="16200000">
              <a:off x="420" y="2159"/>
              <a:ext cx="1180" cy="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300"/>
                <a:t>Age</a:t>
              </a: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2064" y="3782"/>
              <a:ext cx="1315" cy="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300"/>
                <a:t>Calendar year</a:t>
              </a:r>
            </a:p>
          </p:txBody>
        </p:sp>
      </p:grpSp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3491880" y="6021288"/>
            <a:ext cx="279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2010</a:t>
            </a:r>
            <a:r>
              <a:rPr lang="de-DE" sz="1000" dirty="0"/>
              <a:t>: “Tempo </a:t>
            </a:r>
            <a:r>
              <a:rPr lang="de-DE" sz="1000" dirty="0" err="1"/>
              <a:t>effects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their</a:t>
            </a:r>
            <a:r>
              <a:rPr lang="de-DE" sz="1000" dirty="0"/>
              <a:t> </a:t>
            </a:r>
            <a:r>
              <a:rPr lang="de-DE" sz="1000" dirty="0" err="1"/>
              <a:t>relevance</a:t>
            </a:r>
            <a:r>
              <a:rPr lang="de-DE" sz="1000" dirty="0"/>
              <a:t> in </a:t>
            </a:r>
            <a:r>
              <a:rPr lang="de-DE" sz="1000" dirty="0" err="1"/>
              <a:t>demographic</a:t>
            </a:r>
            <a:r>
              <a:rPr lang="de-DE" sz="1000" dirty="0"/>
              <a:t> </a:t>
            </a:r>
            <a:r>
              <a:rPr lang="de-DE" sz="1000" dirty="0" err="1"/>
              <a:t>analysis</a:t>
            </a:r>
            <a:r>
              <a:rPr lang="de-DE" sz="1000" dirty="0"/>
              <a:t>”, </a:t>
            </a:r>
            <a:r>
              <a:rPr lang="de-DE" sz="1000" dirty="0" err="1"/>
              <a:t>Comparative</a:t>
            </a:r>
            <a:r>
              <a:rPr lang="de-DE" sz="1000" dirty="0"/>
              <a:t> Population </a:t>
            </a:r>
            <a:r>
              <a:rPr lang="de-DE" sz="1000" dirty="0" smtClean="0"/>
              <a:t>Studies – Zeitschrift </a:t>
            </a:r>
            <a:r>
              <a:rPr lang="de-DE" sz="1000" dirty="0"/>
              <a:t>für </a:t>
            </a:r>
            <a:r>
              <a:rPr lang="de-DE" sz="1000" dirty="0" smtClean="0"/>
              <a:t>Bevölkerungswissenschaft </a:t>
            </a:r>
            <a:r>
              <a:rPr lang="de-DE" sz="1000" dirty="0"/>
              <a:t>35(3): 415-446</a:t>
            </a:r>
          </a:p>
        </p:txBody>
      </p:sp>
    </p:spTree>
    <p:extLst>
      <p:ext uri="{BB962C8B-B14F-4D97-AF65-F5344CB8AC3E}">
        <p14:creationId xmlns:p14="http://schemas.microsoft.com/office/powerpoint/2010/main" val="37324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98884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latin typeface="Calibri" pitchFamily="34" charset="0"/>
              </a:rPr>
              <a:t>(3)</a:t>
            </a:r>
          </a:p>
          <a:p>
            <a:pPr algn="ctr"/>
            <a:r>
              <a:rPr lang="en-US" sz="3600" dirty="0">
                <a:latin typeface="Calibri" pitchFamily="34" charset="0"/>
              </a:rPr>
              <a:t>An empirical example: differences </a:t>
            </a:r>
            <a:r>
              <a:rPr lang="en-US" sz="3600" dirty="0" smtClean="0">
                <a:latin typeface="Calibri" pitchFamily="34" charset="0"/>
              </a:rPr>
              <a:t>in</a:t>
            </a:r>
          </a:p>
          <a:p>
            <a:pPr algn="ctr"/>
            <a:r>
              <a:rPr lang="en-US" sz="3600" dirty="0" smtClean="0">
                <a:latin typeface="Calibri" pitchFamily="34" charset="0"/>
              </a:rPr>
              <a:t>life </a:t>
            </a:r>
            <a:r>
              <a:rPr lang="en-US" sz="3600" dirty="0">
                <a:latin typeface="Calibri" pitchFamily="34" charset="0"/>
              </a:rPr>
              <a:t>expectancy between eastern </a:t>
            </a:r>
            <a:r>
              <a:rPr lang="en-US" sz="3600" dirty="0" smtClean="0">
                <a:latin typeface="Calibri" pitchFamily="34" charset="0"/>
              </a:rPr>
              <a:t>and</a:t>
            </a:r>
          </a:p>
          <a:p>
            <a:pPr algn="ctr"/>
            <a:r>
              <a:rPr lang="en-US" sz="3600" dirty="0" smtClean="0">
                <a:latin typeface="Calibri" pitchFamily="34" charset="0"/>
              </a:rPr>
              <a:t>western </a:t>
            </a:r>
            <a:r>
              <a:rPr lang="en-US" sz="3600" dirty="0">
                <a:latin typeface="Calibri" pitchFamily="34" charset="0"/>
              </a:rPr>
              <a:t>Germany, 1960-2010</a:t>
            </a:r>
          </a:p>
        </p:txBody>
      </p:sp>
    </p:spTree>
    <p:extLst>
      <p:ext uri="{BB962C8B-B14F-4D97-AF65-F5344CB8AC3E}">
        <p14:creationId xmlns:p14="http://schemas.microsoft.com/office/powerpoint/2010/main" val="34871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West-east German difference in life expectancy at </a:t>
            </a:r>
            <a:r>
              <a:rPr lang="en-US" sz="2400" dirty="0" smtClean="0">
                <a:latin typeface="Calibri" pitchFamily="34" charset="0"/>
              </a:rPr>
              <a:t>birth, 1960-2010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971550"/>
            <a:ext cx="601186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feld 41"/>
          <p:cNvSpPr txBox="1"/>
          <p:nvPr/>
        </p:nvSpPr>
        <p:spPr>
          <a:xfrm>
            <a:off x="3491880" y="6021288"/>
            <a:ext cx="279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Luy</a:t>
            </a:r>
            <a:r>
              <a:rPr lang="en-US" sz="1000" dirty="0"/>
              <a:t>, </a:t>
            </a:r>
            <a:r>
              <a:rPr lang="en-US" sz="1000" dirty="0" smtClean="0"/>
              <a:t>M., </a:t>
            </a:r>
            <a:r>
              <a:rPr lang="en-US" sz="1000" dirty="0"/>
              <a:t>2006: “Mortality tempo-adjustment: an empirical application“, Demographic Research 15(21): 561-590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Data: http://www.lebenserwartung.info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0254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Trends in life expectancy at birth,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West and East Germany, </a:t>
            </a:r>
            <a:r>
              <a:rPr lang="en-US" sz="2400" dirty="0" smtClean="0">
                <a:latin typeface="Calibri" pitchFamily="34" charset="0"/>
              </a:rPr>
              <a:t>1960-2010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971550"/>
            <a:ext cx="601186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491880" y="6021288"/>
            <a:ext cx="279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Luy</a:t>
            </a:r>
            <a:r>
              <a:rPr lang="en-US" sz="1000" dirty="0"/>
              <a:t>, </a:t>
            </a:r>
            <a:r>
              <a:rPr lang="en-US" sz="1000" dirty="0" smtClean="0"/>
              <a:t>M., </a:t>
            </a:r>
            <a:r>
              <a:rPr lang="en-US" sz="1000" dirty="0"/>
              <a:t>2006: “Mortality tempo-adjustment: an empirical application“, Demographic Research 15(21): 561-590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Data: http://www.lebenserwartung.info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4966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Trends in life expectancy at birth,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West and East Germany, </a:t>
            </a:r>
            <a:r>
              <a:rPr lang="en-US" sz="2400" dirty="0" smtClean="0">
                <a:latin typeface="Calibri" pitchFamily="34" charset="0"/>
              </a:rPr>
              <a:t>1960-2010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971550"/>
            <a:ext cx="601186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V="1">
            <a:off x="3779912" y="1988840"/>
            <a:ext cx="1512168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3779912" y="2708920"/>
            <a:ext cx="1512168" cy="36004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3779912" y="3429000"/>
            <a:ext cx="1512168" cy="1080120"/>
          </a:xfrm>
          <a:prstGeom prst="straightConnector1">
            <a:avLst/>
          </a:prstGeom>
          <a:ln w="28575">
            <a:solidFill>
              <a:srgbClr val="0106B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3779912" y="4149080"/>
            <a:ext cx="1512168" cy="162018"/>
          </a:xfrm>
          <a:prstGeom prst="straightConnector1">
            <a:avLst/>
          </a:prstGeom>
          <a:ln w="15875">
            <a:solidFill>
              <a:srgbClr val="0106B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491880" y="6021288"/>
            <a:ext cx="279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Luy</a:t>
            </a:r>
            <a:r>
              <a:rPr lang="en-US" sz="1000" dirty="0"/>
              <a:t>, </a:t>
            </a:r>
            <a:r>
              <a:rPr lang="en-US" sz="1000" dirty="0" smtClean="0"/>
              <a:t>M., </a:t>
            </a:r>
            <a:r>
              <a:rPr lang="en-US" sz="1000" dirty="0"/>
              <a:t>2006: “Mortality tempo-adjustment: an empirical application“, Demographic Research 15(21): 561-590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Data: http://www.lebenserwartung.info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8117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Trends in life expectancy at birth,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West and East Germany, </a:t>
            </a:r>
            <a:r>
              <a:rPr lang="en-US" sz="2400" dirty="0" smtClean="0">
                <a:latin typeface="Calibri" pitchFamily="34" charset="0"/>
              </a:rPr>
              <a:t>1960-2010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971550"/>
            <a:ext cx="601186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V="1">
            <a:off x="3779912" y="1988840"/>
            <a:ext cx="1512168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V="1">
            <a:off x="5292080" y="1556792"/>
            <a:ext cx="108012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3779912" y="2708920"/>
            <a:ext cx="1512168" cy="36004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5292080" y="1628800"/>
            <a:ext cx="1080120" cy="108012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3779912" y="3429000"/>
            <a:ext cx="1512168" cy="1080120"/>
          </a:xfrm>
          <a:prstGeom prst="straightConnector1">
            <a:avLst/>
          </a:prstGeom>
          <a:ln w="28575">
            <a:solidFill>
              <a:srgbClr val="0106B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3779912" y="4149080"/>
            <a:ext cx="1512168" cy="162018"/>
          </a:xfrm>
          <a:prstGeom prst="straightConnector1">
            <a:avLst/>
          </a:prstGeom>
          <a:ln w="15875">
            <a:solidFill>
              <a:srgbClr val="0106B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5292080" y="2888940"/>
            <a:ext cx="1080120" cy="540060"/>
          </a:xfrm>
          <a:prstGeom prst="straightConnector1">
            <a:avLst/>
          </a:prstGeom>
          <a:ln w="28575">
            <a:solidFill>
              <a:srgbClr val="0106B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5292080" y="3068960"/>
            <a:ext cx="1080120" cy="1188132"/>
          </a:xfrm>
          <a:prstGeom prst="straightConnector1">
            <a:avLst/>
          </a:prstGeom>
          <a:ln w="15875">
            <a:solidFill>
              <a:srgbClr val="0106B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491880" y="6021288"/>
            <a:ext cx="279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Luy</a:t>
            </a:r>
            <a:r>
              <a:rPr lang="en-US" sz="1000" dirty="0"/>
              <a:t>, </a:t>
            </a:r>
            <a:r>
              <a:rPr lang="en-US" sz="1000" dirty="0" smtClean="0"/>
              <a:t>M., </a:t>
            </a:r>
            <a:r>
              <a:rPr lang="en-US" sz="1000" dirty="0"/>
              <a:t>2006: “Mortality tempo-adjustment: an empirical application“, Demographic Research 15(21): 561-590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Data: http://www.lebenserwartung.info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3724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Trends in life expectancy at birth,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West and East Germany, </a:t>
            </a:r>
            <a:r>
              <a:rPr lang="en-US" sz="2400" dirty="0" smtClean="0">
                <a:latin typeface="Calibri" pitchFamily="34" charset="0"/>
              </a:rPr>
              <a:t>1960-2010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971550"/>
            <a:ext cx="601186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V="1">
            <a:off x="3779912" y="1988840"/>
            <a:ext cx="1512168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V="1">
            <a:off x="5292080" y="1556792"/>
            <a:ext cx="108012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3779912" y="2708920"/>
            <a:ext cx="1512168" cy="36004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5292080" y="1628800"/>
            <a:ext cx="1080120" cy="108012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6372200" y="1196752"/>
            <a:ext cx="864096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6372200" y="1268760"/>
            <a:ext cx="864096" cy="36004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3779912" y="3429000"/>
            <a:ext cx="1512168" cy="1080120"/>
          </a:xfrm>
          <a:prstGeom prst="straightConnector1">
            <a:avLst/>
          </a:prstGeom>
          <a:ln w="28575">
            <a:solidFill>
              <a:srgbClr val="0106B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3779912" y="4149080"/>
            <a:ext cx="1512168" cy="162018"/>
          </a:xfrm>
          <a:prstGeom prst="straightConnector1">
            <a:avLst/>
          </a:prstGeom>
          <a:ln w="15875">
            <a:solidFill>
              <a:srgbClr val="0106B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5292080" y="2888940"/>
            <a:ext cx="1080120" cy="540060"/>
          </a:xfrm>
          <a:prstGeom prst="straightConnector1">
            <a:avLst/>
          </a:prstGeom>
          <a:ln w="28575">
            <a:solidFill>
              <a:srgbClr val="0106B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5292080" y="3068960"/>
            <a:ext cx="1080120" cy="1188132"/>
          </a:xfrm>
          <a:prstGeom prst="straightConnector1">
            <a:avLst/>
          </a:prstGeom>
          <a:ln w="15875">
            <a:solidFill>
              <a:srgbClr val="0106B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8" name="Gerade Verbindung mit Pfeil 16387"/>
          <p:cNvCxnSpPr/>
          <p:nvPr/>
        </p:nvCxnSpPr>
        <p:spPr>
          <a:xfrm flipV="1">
            <a:off x="6372200" y="2276872"/>
            <a:ext cx="864096" cy="612068"/>
          </a:xfrm>
          <a:prstGeom prst="straightConnector1">
            <a:avLst/>
          </a:prstGeom>
          <a:ln w="28575">
            <a:solidFill>
              <a:srgbClr val="0106B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6474496" y="2456892"/>
            <a:ext cx="864096" cy="612068"/>
          </a:xfrm>
          <a:prstGeom prst="straightConnector1">
            <a:avLst/>
          </a:prstGeom>
          <a:ln w="15875">
            <a:solidFill>
              <a:srgbClr val="0106B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491880" y="6021288"/>
            <a:ext cx="279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Luy</a:t>
            </a:r>
            <a:r>
              <a:rPr lang="en-US" sz="1000" dirty="0"/>
              <a:t>, </a:t>
            </a:r>
            <a:r>
              <a:rPr lang="en-US" sz="1000" dirty="0" smtClean="0"/>
              <a:t>M., </a:t>
            </a:r>
            <a:r>
              <a:rPr lang="en-US" sz="1000" dirty="0"/>
              <a:t>2006: “Mortality tempo-adjustment: an empirical application“, Demographic Research 15(21): 561-590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Data: http://www.lebenserwartung.info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488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West-east </a:t>
            </a:r>
            <a:r>
              <a:rPr lang="en-US" dirty="0">
                <a:latin typeface="Calibri" pitchFamily="34" charset="0"/>
              </a:rPr>
              <a:t>German difference in life expectancy at birth for conventional life expectancy e</a:t>
            </a:r>
            <a:r>
              <a:rPr lang="en-US" baseline="-25000" dirty="0">
                <a:latin typeface="Calibri" pitchFamily="34" charset="0"/>
              </a:rPr>
              <a:t>0</a:t>
            </a:r>
            <a:r>
              <a:rPr lang="en-US" dirty="0">
                <a:latin typeface="Calibri" pitchFamily="34" charset="0"/>
              </a:rPr>
              <a:t>(t) and tempo-adjusted life expectancy e</a:t>
            </a:r>
            <a:r>
              <a:rPr lang="en-US" baseline="-25000" dirty="0">
                <a:latin typeface="Calibri" pitchFamily="34" charset="0"/>
              </a:rPr>
              <a:t>0</a:t>
            </a:r>
            <a:r>
              <a:rPr lang="en-US" dirty="0">
                <a:latin typeface="Calibri" pitchFamily="34" charset="0"/>
              </a:rPr>
              <a:t>*(t</a:t>
            </a:r>
            <a:r>
              <a:rPr lang="en-US" dirty="0" smtClean="0">
                <a:latin typeface="Calibri" pitchFamily="34" charset="0"/>
              </a:rPr>
              <a:t>), men 1960-2010 </a:t>
            </a:r>
            <a:r>
              <a:rPr lang="en-US" dirty="0">
                <a:latin typeface="Calibri" pitchFamily="34" charset="0"/>
              </a:rPr>
              <a:t>(no mortality under age 30)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971550"/>
            <a:ext cx="601186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08540" y="116968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106BF"/>
                </a:solidFill>
              </a:rPr>
              <a:t>Maximum </a:t>
            </a:r>
            <a:r>
              <a:rPr lang="de-DE" dirty="0" err="1" smtClean="0">
                <a:solidFill>
                  <a:srgbClr val="0106BF"/>
                </a:solidFill>
              </a:rPr>
              <a:t>differences</a:t>
            </a:r>
            <a:endParaRPr lang="de-DE" dirty="0">
              <a:solidFill>
                <a:srgbClr val="0106B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16016" y="130818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106BF"/>
                </a:solidFill>
              </a:rPr>
              <a:t>3.52</a:t>
            </a:r>
            <a:endParaRPr lang="de-DE" dirty="0">
              <a:solidFill>
                <a:srgbClr val="0106B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01027" y="27089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106BF"/>
                </a:solidFill>
              </a:rPr>
              <a:t>2.06</a:t>
            </a:r>
            <a:endParaRPr lang="de-DE" dirty="0">
              <a:solidFill>
                <a:srgbClr val="0106BF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5301027" y="1493777"/>
            <a:ext cx="1055641" cy="63015"/>
          </a:xfrm>
          <a:prstGeom prst="straightConnector1">
            <a:avLst/>
          </a:prstGeom>
          <a:ln w="15875">
            <a:solidFill>
              <a:srgbClr val="0106B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5748500" y="1852817"/>
            <a:ext cx="720080" cy="748892"/>
          </a:xfrm>
          <a:prstGeom prst="straightConnector1">
            <a:avLst/>
          </a:prstGeom>
          <a:ln w="15875">
            <a:solidFill>
              <a:srgbClr val="0106B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272300" y="28529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106BF"/>
                </a:solidFill>
              </a:rPr>
              <a:t>1.37</a:t>
            </a:r>
            <a:endParaRPr lang="de-DE" dirty="0">
              <a:solidFill>
                <a:srgbClr val="0106BF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272300" y="31316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106BF"/>
                </a:solidFill>
              </a:rPr>
              <a:t>1.20</a:t>
            </a:r>
            <a:endParaRPr lang="de-DE" dirty="0">
              <a:solidFill>
                <a:srgbClr val="0106BF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491880" y="6021288"/>
            <a:ext cx="279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Luy</a:t>
            </a:r>
            <a:r>
              <a:rPr lang="en-US" sz="1000" dirty="0"/>
              <a:t>, </a:t>
            </a:r>
            <a:r>
              <a:rPr lang="en-US" sz="1000" dirty="0" smtClean="0"/>
              <a:t>M., </a:t>
            </a:r>
            <a:r>
              <a:rPr lang="en-US" sz="1000" dirty="0"/>
              <a:t>2006: “Mortality tempo-adjustment: an empirical application“, Demographic Research 15(21): 561-590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Data: http://www.lebenserwartung.info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8806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latin typeface="Calibri" pitchFamily="34" charset="0"/>
              </a:rPr>
              <a:t>Contents of the presentation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14918" y="1408127"/>
            <a:ext cx="78895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What is the tempo distortion in period mortality?</a:t>
            </a:r>
            <a:endParaRPr lang="en-US" sz="2000" dirty="0" smtClean="0"/>
          </a:p>
          <a:p>
            <a:pPr marL="360000" indent="-3600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Classifying the tempo approach between period and cohort analysis</a:t>
            </a:r>
          </a:p>
          <a:p>
            <a:pPr marL="360000" indent="-3600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An </a:t>
            </a:r>
            <a:r>
              <a:rPr lang="en-US" sz="2000" dirty="0"/>
              <a:t>empirical example: </a:t>
            </a:r>
            <a:r>
              <a:rPr lang="en-US" sz="2000" dirty="0" smtClean="0"/>
              <a:t>differences in life </a:t>
            </a:r>
            <a:r>
              <a:rPr lang="en-US" sz="2000" dirty="0"/>
              <a:t>expectancy </a:t>
            </a:r>
            <a:r>
              <a:rPr lang="en-US" sz="2000" dirty="0" smtClean="0"/>
              <a:t>between eastern </a:t>
            </a:r>
            <a:r>
              <a:rPr lang="en-US" sz="2000" dirty="0"/>
              <a:t>and </a:t>
            </a:r>
            <a:r>
              <a:rPr lang="en-US" sz="2000" dirty="0" smtClean="0"/>
              <a:t>western Germany, 1960-2010</a:t>
            </a:r>
          </a:p>
          <a:p>
            <a:pPr marL="360000" indent="-3600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Conclusions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10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>
                <a:latin typeface="Calibri" pitchFamily="34" charset="0"/>
              </a:rPr>
              <a:t>West-east German difference in life expectancy at birth for conventional life expectancy e</a:t>
            </a:r>
            <a:r>
              <a:rPr lang="en-US" baseline="-25000" dirty="0">
                <a:latin typeface="Calibri" pitchFamily="34" charset="0"/>
              </a:rPr>
              <a:t>0</a:t>
            </a:r>
            <a:r>
              <a:rPr lang="en-US" dirty="0">
                <a:latin typeface="Calibri" pitchFamily="34" charset="0"/>
              </a:rPr>
              <a:t>(t) and tempo-adjusted life expectancy e</a:t>
            </a:r>
            <a:r>
              <a:rPr lang="en-US" baseline="-25000" dirty="0">
                <a:latin typeface="Calibri" pitchFamily="34" charset="0"/>
              </a:rPr>
              <a:t>0</a:t>
            </a:r>
            <a:r>
              <a:rPr lang="en-US" dirty="0">
                <a:latin typeface="Calibri" pitchFamily="34" charset="0"/>
              </a:rPr>
              <a:t>*(t), </a:t>
            </a:r>
            <a:r>
              <a:rPr lang="en-US" dirty="0" smtClean="0">
                <a:latin typeface="Calibri" pitchFamily="34" charset="0"/>
              </a:rPr>
              <a:t>women </a:t>
            </a:r>
            <a:r>
              <a:rPr lang="en-US" dirty="0">
                <a:latin typeface="Calibri" pitchFamily="34" charset="0"/>
              </a:rPr>
              <a:t>1960-2010 (no mortality under age </a:t>
            </a:r>
            <a:r>
              <a:rPr lang="en-US" dirty="0" smtClean="0">
                <a:latin typeface="Calibri" pitchFamily="34" charset="0"/>
              </a:rPr>
              <a:t>30)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971550"/>
            <a:ext cx="601186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143872" y="148652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Maximum </a:t>
            </a:r>
            <a:r>
              <a:rPr lang="de-DE" dirty="0" err="1" smtClean="0">
                <a:solidFill>
                  <a:srgbClr val="FF0000"/>
                </a:solidFill>
              </a:rPr>
              <a:t>differences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16016" y="130818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2.95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16016" y="20425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2.28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5112060" y="1677513"/>
            <a:ext cx="1356520" cy="27283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5301028" y="1916832"/>
            <a:ext cx="1167552" cy="310431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303912" y="34758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0.69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300228" y="39330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0.17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491880" y="6021288"/>
            <a:ext cx="279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Luy</a:t>
            </a:r>
            <a:r>
              <a:rPr lang="en-US" sz="1000" dirty="0"/>
              <a:t>, </a:t>
            </a:r>
            <a:r>
              <a:rPr lang="en-US" sz="1000" dirty="0" smtClean="0"/>
              <a:t>M., </a:t>
            </a:r>
            <a:r>
              <a:rPr lang="en-US" sz="1000" dirty="0"/>
              <a:t>2006: “Mortality tempo-adjustment: an empirical application“, Demographic Research 15(21): 561-590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Data: http://www.lebenserwartung.info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1582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98884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latin typeface="Calibri" pitchFamily="34" charset="0"/>
              </a:rPr>
              <a:t>(4)</a:t>
            </a:r>
          </a:p>
          <a:p>
            <a:pPr algn="ctr"/>
            <a:r>
              <a:rPr lang="en-US" sz="3600" dirty="0" smtClean="0">
                <a:latin typeface="Calibri" pitchFamily="34" charset="0"/>
              </a:rPr>
              <a:t>Conclusions</a:t>
            </a:r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latin typeface="Calibri" pitchFamily="34" charset="0"/>
              </a:rPr>
              <a:t>Conclusions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14918" y="1408127"/>
            <a:ext cx="7889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 smtClean="0"/>
              <a:t>Using the conventional period life expectancy for analysing mortality conditions of real people can be misleading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5750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latin typeface="Calibri" pitchFamily="34" charset="0"/>
              </a:rPr>
              <a:t>Conclusions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14918" y="1408127"/>
            <a:ext cx="78895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 smtClean="0"/>
              <a:t>Using the conventional period life expectancy for analysing mortality conditions of real people can be misleading</a:t>
            </a:r>
            <a:endParaRPr lang="en-GB" sz="2000" dirty="0" smtClean="0"/>
          </a:p>
          <a:p>
            <a:pPr marL="360000" indent="-3600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 smtClean="0"/>
              <a:t>The (additional) use of alternative measures is useful and necessary</a:t>
            </a:r>
          </a:p>
        </p:txBody>
      </p:sp>
    </p:spTree>
    <p:extLst>
      <p:ext uri="{BB962C8B-B14F-4D97-AF65-F5344CB8AC3E}">
        <p14:creationId xmlns:p14="http://schemas.microsoft.com/office/powerpoint/2010/main" val="28500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latin typeface="Calibri" pitchFamily="34" charset="0"/>
              </a:rPr>
              <a:t>Conclusions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14918" y="1408127"/>
            <a:ext cx="7889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200"/>
              </a:spcAft>
              <a:buFont typeface="+mj-lt"/>
              <a:buAutoNum type="arabicPeriod"/>
            </a:pPr>
            <a:r>
              <a:rPr lang="en-GB" sz="2000" smtClean="0"/>
              <a:t>Using the conventional period life expectancy for analysing mortality conditions of real people can be misleading</a:t>
            </a:r>
            <a:endParaRPr lang="en-GB" sz="2000" smtClean="0"/>
          </a:p>
          <a:p>
            <a:pPr marL="360000" indent="-360000">
              <a:spcAft>
                <a:spcPts val="1200"/>
              </a:spcAft>
              <a:buFont typeface="+mj-lt"/>
              <a:buAutoNum type="arabicPeriod"/>
            </a:pPr>
            <a:r>
              <a:rPr lang="en-GB" sz="2000" smtClean="0"/>
              <a:t>The (additional) use of alternative measures is useful and necessary</a:t>
            </a:r>
          </a:p>
          <a:p>
            <a:pPr marL="360000" indent="-360000">
              <a:spcAft>
                <a:spcPts val="1200"/>
              </a:spcAft>
              <a:buFont typeface="+mj-lt"/>
              <a:buAutoNum type="arabicPeriod"/>
            </a:pPr>
            <a:r>
              <a:rPr lang="en-GB" sz="2000" smtClean="0"/>
              <a:t>A lot of methodological work is still needed for understanding and adjusting the tempo distortion in period mortality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4531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you, John</a:t>
            </a:r>
            <a:endParaRPr lang="en-US" dirty="0"/>
          </a:p>
        </p:txBody>
      </p:sp>
      <p:pic>
        <p:nvPicPr>
          <p:cNvPr id="1026" name="Picture 2" descr="http://www.zdwa.de/zdwa/artikel/pics/John_Grau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857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5559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…for giving us ideas that fascinate us even 350 years later.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961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98884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latin typeface="Calibri" pitchFamily="34" charset="0"/>
              </a:rPr>
              <a:t>(1)</a:t>
            </a:r>
          </a:p>
          <a:p>
            <a:pPr algn="ctr"/>
            <a:r>
              <a:rPr lang="en-US" sz="3600" dirty="0" smtClean="0">
                <a:latin typeface="Calibri" pitchFamily="34" charset="0"/>
              </a:rPr>
              <a:t>What </a:t>
            </a:r>
            <a:r>
              <a:rPr lang="en-US" sz="3600" dirty="0">
                <a:latin typeface="Calibri" pitchFamily="34" charset="0"/>
              </a:rPr>
              <a:t>is the tempo distortion </a:t>
            </a:r>
            <a:r>
              <a:rPr lang="en-US" sz="3600" dirty="0" smtClean="0">
                <a:latin typeface="Calibri" pitchFamily="34" charset="0"/>
              </a:rPr>
              <a:t>in</a:t>
            </a:r>
          </a:p>
          <a:p>
            <a:pPr algn="ctr"/>
            <a:r>
              <a:rPr lang="en-US" sz="3600" dirty="0" smtClean="0">
                <a:latin typeface="Calibri" pitchFamily="34" charset="0"/>
              </a:rPr>
              <a:t>period </a:t>
            </a:r>
            <a:r>
              <a:rPr lang="en-US" sz="3600" dirty="0">
                <a:latin typeface="Calibri" pitchFamily="34" charset="0"/>
              </a:rPr>
              <a:t>mortality?</a:t>
            </a:r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Population with mortality reduction in year t1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5693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563888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</a:t>
            </a:r>
            <a:r>
              <a:rPr lang="de-DE" sz="1000" dirty="0"/>
              <a:t>2008: “</a:t>
            </a:r>
            <a:r>
              <a:rPr lang="de-DE" sz="1000" dirty="0" err="1"/>
              <a:t>Mortality</a:t>
            </a:r>
            <a:r>
              <a:rPr lang="de-DE" sz="1000" dirty="0"/>
              <a:t> tempo-</a:t>
            </a:r>
            <a:r>
              <a:rPr lang="de-DE" sz="1000" dirty="0" err="1"/>
              <a:t>adjustment</a:t>
            </a:r>
            <a:r>
              <a:rPr lang="de-DE" sz="1000" dirty="0"/>
              <a:t>: </a:t>
            </a:r>
            <a:r>
              <a:rPr lang="de-DE" sz="1000" dirty="0" err="1"/>
              <a:t>theoretical</a:t>
            </a:r>
            <a:r>
              <a:rPr lang="de-DE" sz="1000" dirty="0"/>
              <a:t> </a:t>
            </a:r>
            <a:r>
              <a:rPr lang="de-DE" sz="1000" dirty="0" err="1"/>
              <a:t>considerations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an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application</a:t>
            </a:r>
            <a:r>
              <a:rPr lang="de-DE" sz="1000" dirty="0"/>
              <a:t>“, in </a:t>
            </a:r>
            <a:r>
              <a:rPr lang="de-DE" sz="1000" dirty="0" err="1"/>
              <a:t>Barbi</a:t>
            </a:r>
            <a:r>
              <a:rPr lang="de-DE" sz="1000" dirty="0"/>
              <a:t>, E</a:t>
            </a:r>
            <a:r>
              <a:rPr lang="de-DE" sz="1000" dirty="0" smtClean="0"/>
              <a:t>. et al. </a:t>
            </a:r>
            <a:r>
              <a:rPr lang="de-DE" sz="1000" dirty="0"/>
              <a:t>(</a:t>
            </a:r>
            <a:r>
              <a:rPr lang="de-DE" sz="1000" dirty="0" err="1"/>
              <a:t>eds</a:t>
            </a:r>
            <a:r>
              <a:rPr lang="de-DE" sz="1000" dirty="0"/>
              <a:t>.): </a:t>
            </a:r>
            <a:r>
              <a:rPr lang="de-DE" sz="1000" dirty="0" err="1"/>
              <a:t>How</a:t>
            </a:r>
            <a:r>
              <a:rPr lang="de-DE" sz="1000" dirty="0"/>
              <a:t> </a:t>
            </a:r>
            <a:r>
              <a:rPr lang="de-DE" sz="1000" dirty="0" err="1"/>
              <a:t>long</a:t>
            </a:r>
            <a:r>
              <a:rPr lang="de-DE" sz="1000" dirty="0"/>
              <a:t> do </a:t>
            </a:r>
            <a:r>
              <a:rPr lang="de-DE" sz="1000" dirty="0" err="1"/>
              <a:t>we</a:t>
            </a:r>
            <a:r>
              <a:rPr lang="de-DE" sz="1000" dirty="0"/>
              <a:t> live</a:t>
            </a:r>
            <a:r>
              <a:rPr lang="de-DE" sz="1000" dirty="0" smtClean="0"/>
              <a:t>?, </a:t>
            </a:r>
            <a:r>
              <a:rPr lang="de-DE" sz="1000" dirty="0"/>
              <a:t>Leipzig, Springer: 203-233.</a:t>
            </a:r>
          </a:p>
        </p:txBody>
      </p:sp>
    </p:spTree>
    <p:extLst>
      <p:ext uri="{BB962C8B-B14F-4D97-AF65-F5344CB8AC3E}">
        <p14:creationId xmlns:p14="http://schemas.microsoft.com/office/powerpoint/2010/main" val="8485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Population with mortality reduction in year t1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5693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27088" y="4005263"/>
            <a:ext cx="3241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Population with constant number of births and constant mortality conditions until t0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563888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</a:t>
            </a:r>
            <a:r>
              <a:rPr lang="de-DE" sz="1000" dirty="0"/>
              <a:t>2008: “</a:t>
            </a:r>
            <a:r>
              <a:rPr lang="de-DE" sz="1000" dirty="0" err="1"/>
              <a:t>Mortality</a:t>
            </a:r>
            <a:r>
              <a:rPr lang="de-DE" sz="1000" dirty="0"/>
              <a:t> tempo-</a:t>
            </a:r>
            <a:r>
              <a:rPr lang="de-DE" sz="1000" dirty="0" err="1"/>
              <a:t>adjustment</a:t>
            </a:r>
            <a:r>
              <a:rPr lang="de-DE" sz="1000" dirty="0"/>
              <a:t>: </a:t>
            </a:r>
            <a:r>
              <a:rPr lang="de-DE" sz="1000" dirty="0" err="1"/>
              <a:t>theoretical</a:t>
            </a:r>
            <a:r>
              <a:rPr lang="de-DE" sz="1000" dirty="0"/>
              <a:t> </a:t>
            </a:r>
            <a:r>
              <a:rPr lang="de-DE" sz="1000" dirty="0" err="1"/>
              <a:t>considerations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an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application</a:t>
            </a:r>
            <a:r>
              <a:rPr lang="de-DE" sz="1000" dirty="0"/>
              <a:t>“, in </a:t>
            </a:r>
            <a:r>
              <a:rPr lang="de-DE" sz="1000" dirty="0" err="1"/>
              <a:t>Barbi</a:t>
            </a:r>
            <a:r>
              <a:rPr lang="de-DE" sz="1000" dirty="0"/>
              <a:t>, E</a:t>
            </a:r>
            <a:r>
              <a:rPr lang="de-DE" sz="1000" dirty="0" smtClean="0"/>
              <a:t>. et al. </a:t>
            </a:r>
            <a:r>
              <a:rPr lang="de-DE" sz="1000" dirty="0"/>
              <a:t>(</a:t>
            </a:r>
            <a:r>
              <a:rPr lang="de-DE" sz="1000" dirty="0" err="1"/>
              <a:t>eds</a:t>
            </a:r>
            <a:r>
              <a:rPr lang="de-DE" sz="1000" dirty="0"/>
              <a:t>.): </a:t>
            </a:r>
            <a:r>
              <a:rPr lang="de-DE" sz="1000" dirty="0" err="1"/>
              <a:t>How</a:t>
            </a:r>
            <a:r>
              <a:rPr lang="de-DE" sz="1000" dirty="0"/>
              <a:t> </a:t>
            </a:r>
            <a:r>
              <a:rPr lang="de-DE" sz="1000" dirty="0" err="1"/>
              <a:t>long</a:t>
            </a:r>
            <a:r>
              <a:rPr lang="de-DE" sz="1000" dirty="0"/>
              <a:t> do </a:t>
            </a:r>
            <a:r>
              <a:rPr lang="de-DE" sz="1000" dirty="0" err="1"/>
              <a:t>we</a:t>
            </a:r>
            <a:r>
              <a:rPr lang="de-DE" sz="1000" dirty="0"/>
              <a:t> live</a:t>
            </a:r>
            <a:r>
              <a:rPr lang="de-DE" sz="1000" dirty="0" smtClean="0"/>
              <a:t>?, </a:t>
            </a:r>
            <a:r>
              <a:rPr lang="de-DE" sz="1000" dirty="0"/>
              <a:t>Leipzig, Springer: 203-233.</a:t>
            </a:r>
          </a:p>
        </p:txBody>
      </p:sp>
    </p:spTree>
    <p:extLst>
      <p:ext uri="{BB962C8B-B14F-4D97-AF65-F5344CB8AC3E}">
        <p14:creationId xmlns:p14="http://schemas.microsoft.com/office/powerpoint/2010/main" val="25100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Population with mortality reduction in year t1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5693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1042988" y="3357563"/>
            <a:ext cx="2808287" cy="839787"/>
            <a:chOff x="657" y="2115"/>
            <a:chExt cx="1769" cy="529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702" y="2115"/>
              <a:ext cx="1588" cy="2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657" y="2432"/>
              <a:ext cx="17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>
                  <a:solidFill>
                    <a:srgbClr val="FF0000"/>
                  </a:solidFill>
                </a:rPr>
                <a:t>Birth intervals 0.2 years</a:t>
              </a:r>
            </a:p>
          </p:txBody>
        </p:sp>
      </p:grpSp>
      <p:sp>
        <p:nvSpPr>
          <p:cNvPr id="47" name="Textfeld 46"/>
          <p:cNvSpPr txBox="1"/>
          <p:nvPr/>
        </p:nvSpPr>
        <p:spPr>
          <a:xfrm>
            <a:off x="3563888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</a:t>
            </a:r>
            <a:r>
              <a:rPr lang="de-DE" sz="1000" dirty="0"/>
              <a:t>2008: “</a:t>
            </a:r>
            <a:r>
              <a:rPr lang="de-DE" sz="1000" dirty="0" err="1"/>
              <a:t>Mortality</a:t>
            </a:r>
            <a:r>
              <a:rPr lang="de-DE" sz="1000" dirty="0"/>
              <a:t> tempo-</a:t>
            </a:r>
            <a:r>
              <a:rPr lang="de-DE" sz="1000" dirty="0" err="1"/>
              <a:t>adjustment</a:t>
            </a:r>
            <a:r>
              <a:rPr lang="de-DE" sz="1000" dirty="0"/>
              <a:t>: </a:t>
            </a:r>
            <a:r>
              <a:rPr lang="de-DE" sz="1000" dirty="0" err="1"/>
              <a:t>theoretical</a:t>
            </a:r>
            <a:r>
              <a:rPr lang="de-DE" sz="1000" dirty="0"/>
              <a:t> </a:t>
            </a:r>
            <a:r>
              <a:rPr lang="de-DE" sz="1000" dirty="0" err="1"/>
              <a:t>considerations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an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application</a:t>
            </a:r>
            <a:r>
              <a:rPr lang="de-DE" sz="1000" dirty="0"/>
              <a:t>“, in </a:t>
            </a:r>
            <a:r>
              <a:rPr lang="de-DE" sz="1000" dirty="0" err="1"/>
              <a:t>Barbi</a:t>
            </a:r>
            <a:r>
              <a:rPr lang="de-DE" sz="1000" dirty="0"/>
              <a:t>, E</a:t>
            </a:r>
            <a:r>
              <a:rPr lang="de-DE" sz="1000" dirty="0" smtClean="0"/>
              <a:t>. et al. </a:t>
            </a:r>
            <a:r>
              <a:rPr lang="de-DE" sz="1000" dirty="0"/>
              <a:t>(</a:t>
            </a:r>
            <a:r>
              <a:rPr lang="de-DE" sz="1000" dirty="0" err="1"/>
              <a:t>eds</a:t>
            </a:r>
            <a:r>
              <a:rPr lang="de-DE" sz="1000" dirty="0"/>
              <a:t>.): </a:t>
            </a:r>
            <a:r>
              <a:rPr lang="de-DE" sz="1000" dirty="0" err="1"/>
              <a:t>How</a:t>
            </a:r>
            <a:r>
              <a:rPr lang="de-DE" sz="1000" dirty="0"/>
              <a:t> </a:t>
            </a:r>
            <a:r>
              <a:rPr lang="de-DE" sz="1000" dirty="0" err="1"/>
              <a:t>long</a:t>
            </a:r>
            <a:r>
              <a:rPr lang="de-DE" sz="1000" dirty="0"/>
              <a:t> do </a:t>
            </a:r>
            <a:r>
              <a:rPr lang="de-DE" sz="1000" dirty="0" err="1"/>
              <a:t>we</a:t>
            </a:r>
            <a:r>
              <a:rPr lang="de-DE" sz="1000" dirty="0"/>
              <a:t> live</a:t>
            </a:r>
            <a:r>
              <a:rPr lang="de-DE" sz="1000" dirty="0" smtClean="0"/>
              <a:t>?, </a:t>
            </a:r>
            <a:r>
              <a:rPr lang="de-DE" sz="1000" dirty="0"/>
              <a:t>Leipzig, Springer: 203-233.</a:t>
            </a:r>
          </a:p>
        </p:txBody>
      </p:sp>
    </p:spTree>
    <p:extLst>
      <p:ext uri="{BB962C8B-B14F-4D97-AF65-F5344CB8AC3E}">
        <p14:creationId xmlns:p14="http://schemas.microsoft.com/office/powerpoint/2010/main" val="3757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539552" y="5900296"/>
            <a:ext cx="8208912" cy="0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vid+oeacw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021288"/>
            <a:ext cx="2736306" cy="715373"/>
          </a:xfrm>
          <a:prstGeom prst="rect">
            <a:avLst/>
          </a:prstGeom>
        </p:spPr>
      </p:pic>
      <p:pic>
        <p:nvPicPr>
          <p:cNvPr id="23" name="Grafik 22" descr="W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949280"/>
            <a:ext cx="2304256" cy="7880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</a:rPr>
              <a:t>Mortality tempo effect illustrated in the Lexis diagram: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Population with mortality reduction in year t1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5693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1187450" y="2276475"/>
            <a:ext cx="2520950" cy="1012825"/>
            <a:chOff x="748" y="1434"/>
            <a:chExt cx="1588" cy="638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884" y="1706"/>
              <a:ext cx="1315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de-DE" sz="1600" b="1">
                  <a:solidFill>
                    <a:srgbClr val="FF0000"/>
                  </a:solidFill>
                </a:rPr>
                <a:t>All deaths occur at age 62.5</a:t>
              </a:r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748" y="1434"/>
              <a:ext cx="1588" cy="2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" name="Textfeld 46"/>
          <p:cNvSpPr txBox="1"/>
          <p:nvPr/>
        </p:nvSpPr>
        <p:spPr>
          <a:xfrm>
            <a:off x="3563888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Luy, </a:t>
            </a:r>
            <a:r>
              <a:rPr lang="de-DE" sz="1000" dirty="0" smtClean="0"/>
              <a:t>M. </a:t>
            </a:r>
            <a:r>
              <a:rPr lang="de-DE" sz="1000" dirty="0"/>
              <a:t>2008: “</a:t>
            </a:r>
            <a:r>
              <a:rPr lang="de-DE" sz="1000" dirty="0" err="1"/>
              <a:t>Mortality</a:t>
            </a:r>
            <a:r>
              <a:rPr lang="de-DE" sz="1000" dirty="0"/>
              <a:t> tempo-</a:t>
            </a:r>
            <a:r>
              <a:rPr lang="de-DE" sz="1000" dirty="0" err="1"/>
              <a:t>adjustment</a:t>
            </a:r>
            <a:r>
              <a:rPr lang="de-DE" sz="1000" dirty="0"/>
              <a:t>: </a:t>
            </a:r>
            <a:r>
              <a:rPr lang="de-DE" sz="1000" dirty="0" err="1"/>
              <a:t>theoretical</a:t>
            </a:r>
            <a:r>
              <a:rPr lang="de-DE" sz="1000" dirty="0"/>
              <a:t> </a:t>
            </a:r>
            <a:r>
              <a:rPr lang="de-DE" sz="1000" dirty="0" err="1"/>
              <a:t>considerations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an </a:t>
            </a:r>
            <a:r>
              <a:rPr lang="de-DE" sz="1000" dirty="0" err="1"/>
              <a:t>empirical</a:t>
            </a:r>
            <a:r>
              <a:rPr lang="de-DE" sz="1000" dirty="0"/>
              <a:t> </a:t>
            </a:r>
            <a:r>
              <a:rPr lang="de-DE" sz="1000" dirty="0" err="1"/>
              <a:t>application</a:t>
            </a:r>
            <a:r>
              <a:rPr lang="de-DE" sz="1000" dirty="0"/>
              <a:t>“, in </a:t>
            </a:r>
            <a:r>
              <a:rPr lang="de-DE" sz="1000" dirty="0" err="1"/>
              <a:t>Barbi</a:t>
            </a:r>
            <a:r>
              <a:rPr lang="de-DE" sz="1000" dirty="0"/>
              <a:t>, E</a:t>
            </a:r>
            <a:r>
              <a:rPr lang="de-DE" sz="1000" dirty="0" smtClean="0"/>
              <a:t>. et al. </a:t>
            </a:r>
            <a:r>
              <a:rPr lang="de-DE" sz="1000" dirty="0"/>
              <a:t>(</a:t>
            </a:r>
            <a:r>
              <a:rPr lang="de-DE" sz="1000" dirty="0" err="1"/>
              <a:t>eds</a:t>
            </a:r>
            <a:r>
              <a:rPr lang="de-DE" sz="1000" dirty="0"/>
              <a:t>.): </a:t>
            </a:r>
            <a:r>
              <a:rPr lang="de-DE" sz="1000" dirty="0" err="1"/>
              <a:t>How</a:t>
            </a:r>
            <a:r>
              <a:rPr lang="de-DE" sz="1000" dirty="0"/>
              <a:t> </a:t>
            </a:r>
            <a:r>
              <a:rPr lang="de-DE" sz="1000" dirty="0" err="1"/>
              <a:t>long</a:t>
            </a:r>
            <a:r>
              <a:rPr lang="de-DE" sz="1000" dirty="0"/>
              <a:t> do </a:t>
            </a:r>
            <a:r>
              <a:rPr lang="de-DE" sz="1000" dirty="0" err="1"/>
              <a:t>we</a:t>
            </a:r>
            <a:r>
              <a:rPr lang="de-DE" sz="1000" dirty="0"/>
              <a:t> live</a:t>
            </a:r>
            <a:r>
              <a:rPr lang="de-DE" sz="1000" dirty="0" smtClean="0"/>
              <a:t>?, </a:t>
            </a:r>
            <a:r>
              <a:rPr lang="de-DE" sz="1000" dirty="0"/>
              <a:t>Leipzig, Springer: 203-233.</a:t>
            </a:r>
          </a:p>
        </p:txBody>
      </p:sp>
    </p:spTree>
    <p:extLst>
      <p:ext uri="{BB962C8B-B14F-4D97-AF65-F5344CB8AC3E}">
        <p14:creationId xmlns:p14="http://schemas.microsoft.com/office/powerpoint/2010/main" val="22429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2282</Words>
  <Application>Microsoft Office PowerPoint</Application>
  <PresentationFormat>Bildschirmpräsentation (4:3)</PresentationFormat>
  <Paragraphs>317</Paragraphs>
  <Slides>45</Slides>
  <Notes>44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45</vt:i4>
      </vt:variant>
    </vt:vector>
  </HeadingPairs>
  <TitlesOfParts>
    <vt:vector size="50" baseType="lpstr">
      <vt:lpstr>Larissa-Design</vt:lpstr>
      <vt:lpstr>Benutzerdefiniertes Design</vt:lpstr>
      <vt:lpstr>Microsoft Office Excel-Diagramm</vt:lpstr>
      <vt:lpstr>Microsoft Formel-Editor 3.0</vt:lpstr>
      <vt:lpstr>Microsoft Graph-Diagramm</vt:lpstr>
      <vt:lpstr>More complex than Graunt could imagine: theoretical and practical thoughts about tempo effects in the conventional period life table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you, John</vt:lpstr>
    </vt:vector>
  </TitlesOfParts>
  <Company>Universitaet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 IIASA</dc:title>
  <dc:creator>mertenr2</dc:creator>
  <cp:lastModifiedBy>Luy, Marc</cp:lastModifiedBy>
  <cp:revision>344</cp:revision>
  <dcterms:created xsi:type="dcterms:W3CDTF">2011-03-06T08:19:55Z</dcterms:created>
  <dcterms:modified xsi:type="dcterms:W3CDTF">2012-11-28T22:45:29Z</dcterms:modified>
</cp:coreProperties>
</file>