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06" r:id="rId2"/>
    <p:sldId id="307" r:id="rId3"/>
    <p:sldId id="256" r:id="rId4"/>
    <p:sldId id="257" r:id="rId5"/>
    <p:sldId id="280" r:id="rId6"/>
    <p:sldId id="268" r:id="rId7"/>
    <p:sldId id="308" r:id="rId8"/>
    <p:sldId id="303" r:id="rId9"/>
    <p:sldId id="291" r:id="rId10"/>
    <p:sldId id="309" r:id="rId11"/>
    <p:sldId id="284" r:id="rId12"/>
    <p:sldId id="304" r:id="rId13"/>
    <p:sldId id="310" r:id="rId14"/>
    <p:sldId id="315" r:id="rId15"/>
    <p:sldId id="312" r:id="rId16"/>
    <p:sldId id="302" r:id="rId17"/>
    <p:sldId id="258" r:id="rId18"/>
    <p:sldId id="305" r:id="rId19"/>
    <p:sldId id="296" r:id="rId20"/>
    <p:sldId id="290" r:id="rId21"/>
    <p:sldId id="313" r:id="rId22"/>
    <p:sldId id="314" r:id="rId23"/>
  </p:sldIdLst>
  <p:sldSz cx="9144000" cy="6858000" type="screen4x3"/>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4400" autoAdjust="0"/>
  </p:normalViewPr>
  <p:slideViewPr>
    <p:cSldViewPr>
      <p:cViewPr varScale="1">
        <p:scale>
          <a:sx n="37" d="100"/>
          <a:sy n="37" d="100"/>
        </p:scale>
        <p:origin x="-20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en-US"/>
          </a:p>
        </p:txBody>
      </p:sp>
      <p:sp>
        <p:nvSpPr>
          <p:cNvPr id="3" name="Date Placeholder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fld id="{7D9524D0-E40C-4F79-8DC0-51EB15A1895B}" type="datetimeFigureOut">
              <a:rPr lang="en-US" smtClean="0"/>
              <a:pPr/>
              <a:t>11/15/2012</a:t>
            </a:fld>
            <a:endParaRPr lang="en-US"/>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endParaRPr lang="en-US"/>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1" tIns="48225" rIns="96451" bIns="482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endParaRPr lang="en-US"/>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fld id="{489FE52C-5A9F-425D-A4EE-5544B6EE9F24}" type="slidenum">
              <a:rPr lang="en-US" smtClean="0"/>
              <a:pPr/>
              <a:t>‹#›</a:t>
            </a:fld>
            <a:endParaRPr lang="en-US"/>
          </a:p>
        </p:txBody>
      </p:sp>
    </p:spTree>
    <p:extLst>
      <p:ext uri="{BB962C8B-B14F-4D97-AF65-F5344CB8AC3E}">
        <p14:creationId xmlns:p14="http://schemas.microsoft.com/office/powerpoint/2010/main" xmlns="" val="123054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queen with a reign</a:t>
            </a:r>
            <a:r>
              <a:rPr lang="en-GB" baseline="0" dirty="0" smtClean="0"/>
              <a:t> of over 60 years.</a:t>
            </a:r>
          </a:p>
          <a:p>
            <a:r>
              <a:rPr lang="en-GB" baseline="0" dirty="0" smtClean="0"/>
              <a:t>Grumpy scientists having public debates with senior clerics.</a:t>
            </a:r>
          </a:p>
          <a:p>
            <a:r>
              <a:rPr lang="en-GB" baseline="0" dirty="0" smtClean="0"/>
              <a:t>Physicists who are famous enough to be household names</a:t>
            </a:r>
          </a:p>
          <a:p>
            <a:r>
              <a:rPr lang="en-GB" baseline="0" dirty="0" smtClean="0"/>
              <a:t>Scientists unifying the forces of nature (Salam, Weinberg and Glashow got the Nobel prize in 1979 for unifying weak and </a:t>
            </a:r>
            <a:r>
              <a:rPr lang="en-GB" baseline="0" dirty="0" err="1" smtClean="0"/>
              <a:t>EM</a:t>
            </a:r>
            <a:r>
              <a:rPr lang="en-GB" baseline="0" dirty="0" smtClean="0"/>
              <a:t> forces)</a:t>
            </a:r>
          </a:p>
          <a:p>
            <a:r>
              <a:rPr lang="en-GB" baseline="0" dirty="0" smtClean="0"/>
              <a:t>A communications network which allows virtually instantaneous contact across the globe</a:t>
            </a:r>
          </a:p>
          <a:p>
            <a:r>
              <a:rPr lang="en-GB" baseline="0" dirty="0" smtClean="0"/>
              <a:t>And other scientists proposing a theory of the ultimate building blocks of the universe based on something like loops of string.</a:t>
            </a:r>
          </a:p>
          <a:p>
            <a:endParaRPr lang="en-GB" baseline="0" dirty="0" smtClean="0"/>
          </a:p>
          <a:p>
            <a:r>
              <a:rPr lang="en-GB" baseline="0" dirty="0" smtClean="0"/>
              <a:t>Ladies and gentlemen of Gresham College....welcome to the 19</a:t>
            </a:r>
            <a:r>
              <a:rPr lang="en-GB" baseline="30000" dirty="0" smtClean="0"/>
              <a:t>th</a:t>
            </a:r>
            <a:r>
              <a:rPr lang="en-GB" baseline="0" dirty="0" smtClean="0"/>
              <a:t> century.</a:t>
            </a:r>
            <a:endParaRPr lang="en-US" dirty="0"/>
          </a:p>
        </p:txBody>
      </p:sp>
      <p:sp>
        <p:nvSpPr>
          <p:cNvPr id="4" name="Slide Number Placeholder 3"/>
          <p:cNvSpPr>
            <a:spLocks noGrp="1"/>
          </p:cNvSpPr>
          <p:nvPr>
            <p:ph type="sldNum" sz="quarter" idx="10"/>
          </p:nvPr>
        </p:nvSpPr>
        <p:spPr/>
        <p:txBody>
          <a:bodyPr/>
          <a:lstStyle/>
          <a:p>
            <a:fld id="{2C3F0B18-1F13-43FD-831E-F62A2960312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Victoria’s diary</a:t>
            </a:r>
            <a:r>
              <a:rPr lang="en-GB" baseline="0" dirty="0" smtClean="0"/>
              <a:t> entry after visiting the Crystal Palace &amp; seeing telegraphy demo-ed. By the time Victoria saw this demonstration  Telegraphy was already established over land. Cook &amp; Wheatstone had gone into business in 1837 in England, Morse in 1840 in America. Indeed in 1851, the year of the Great Exhibition a line was laid between Dover &amp; Calais.</a:t>
            </a:r>
          </a:p>
          <a:p>
            <a:r>
              <a:rPr lang="en-GB" baseline="0" dirty="0" smtClean="0"/>
              <a:t>Also on display was a electromagnet made by Joule which could support a ton!</a:t>
            </a:r>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Atlantic</a:t>
            </a:r>
            <a:r>
              <a:rPr lang="en-GB" baseline="0" dirty="0" smtClean="0"/>
              <a:t> Telegraph Company had been formed in 1856 with WT as a director, with no scientific role.</a:t>
            </a:r>
          </a:p>
          <a:p>
            <a:r>
              <a:rPr lang="en-GB" baseline="0" dirty="0" smtClean="0"/>
              <a:t>However by 1857 he is on the ship  Agamemnon (the other ship was Niagara). </a:t>
            </a:r>
          </a:p>
          <a:p>
            <a:r>
              <a:rPr lang="en-GB" baseline="0" dirty="0" smtClean="0"/>
              <a:t>The 1857 attempt fails. </a:t>
            </a:r>
          </a:p>
          <a:p>
            <a:r>
              <a:rPr lang="en-GB" baseline="0" dirty="0" smtClean="0"/>
              <a:t>1858 – another attempt – which worked for about 2 months. At this point the share value collapsed, and it wasn’t until 1865 that it was attempted again. Again there is failure. The cable broke 1250 miles out</a:t>
            </a:r>
          </a:p>
          <a:p>
            <a:r>
              <a:rPr lang="en-GB" baseline="0" dirty="0" smtClean="0"/>
              <a:t>1865 – failure 3 attempts to grapple failed – cable breaks 1250 miles out. </a:t>
            </a:r>
          </a:p>
          <a:p>
            <a:r>
              <a:rPr lang="en-GB" baseline="0" dirty="0" smtClean="0"/>
              <a:t>However, 1866 – success &amp; last years cable found &amp; fixed – so two cables cross Atlantic.</a:t>
            </a:r>
            <a:endParaRPr lang="en-GB" dirty="0" smtClean="0"/>
          </a:p>
          <a:p>
            <a:r>
              <a:rPr lang="en-GB" dirty="0" smtClean="0"/>
              <a:t>In 1865/6new heavier cable had been produced</a:t>
            </a:r>
            <a:r>
              <a:rPr lang="en-GB" baseline="0" dirty="0" smtClean="0"/>
              <a:t> (1.7 ton/ </a:t>
            </a:r>
            <a:r>
              <a:rPr lang="en-GB" baseline="0" dirty="0" err="1" smtClean="0"/>
              <a:t>naut</a:t>
            </a:r>
            <a:r>
              <a:rPr lang="en-GB" baseline="0" dirty="0" smtClean="0"/>
              <a:t> mile) and the Great Eastern had been bought to lay the whole cable</a:t>
            </a:r>
          </a:p>
          <a:p>
            <a:r>
              <a:rPr lang="en-GB" baseline="0" dirty="0" smtClean="0"/>
              <a:t>When built by </a:t>
            </a:r>
            <a:r>
              <a:rPr lang="en-GB" baseline="0" dirty="0" err="1" smtClean="0"/>
              <a:t>Isombard</a:t>
            </a:r>
            <a:r>
              <a:rPr lang="en-GB" baseline="0" dirty="0" smtClean="0"/>
              <a:t> Kingdom Brunel in 1858 she was the largest ship ever built!</a:t>
            </a:r>
          </a:p>
        </p:txBody>
      </p:sp>
      <p:sp>
        <p:nvSpPr>
          <p:cNvPr id="4" name="Slide Number Placeholder 3"/>
          <p:cNvSpPr>
            <a:spLocks noGrp="1"/>
          </p:cNvSpPr>
          <p:nvPr>
            <p:ph type="sldNum" sz="quarter" idx="10"/>
          </p:nvPr>
        </p:nvSpPr>
        <p:spPr/>
        <p:txBody>
          <a:bodyPr/>
          <a:lstStyle/>
          <a:p>
            <a:fld id="{489FE52C-5A9F-425D-A4EE-5544B6EE9F2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One of the issues with the telegraph was how a signal ‘spreads’ as it propagates along the cable. A sharp pulse at one end arrives as a gentle hump at the other. That not only makes it hard to detect but means that the pulses ‘merge’ into each other – slowing down how fast information can be sent.</a:t>
            </a:r>
          </a:p>
          <a:p>
            <a:r>
              <a:rPr lang="en-GB" baseline="0" dirty="0" smtClean="0"/>
              <a:t>The ‘correct’ telegraph equation was written down in 1876 – note the equation WT uses! He ignores self inductance &amp; gets the mathematical equivalent of the  heat </a:t>
            </a:r>
            <a:r>
              <a:rPr lang="en-GB" baseline="0" dirty="0" err="1" smtClean="0"/>
              <a:t>eqn</a:t>
            </a:r>
            <a:r>
              <a:rPr lang="en-GB" baseline="0" dirty="0" smtClean="0"/>
              <a:t>! </a:t>
            </a:r>
            <a:r>
              <a:rPr lang="en-GB" baseline="0" dirty="0" err="1" smtClean="0"/>
              <a:t>ie</a:t>
            </a:r>
            <a:r>
              <a:rPr lang="en-GB" baseline="0" dirty="0" smtClean="0"/>
              <a:t> Fourier! Stokes was a little concerned by this  - but WTs physical intuition was good – it was enough He could approximate spreading was proportional  to both R &amp; C – both proportional to the length of cable L, therefore therefore signal spreading was prop L^2.</a:t>
            </a:r>
          </a:p>
          <a:p>
            <a:r>
              <a:rPr lang="en-GB" baseline="0" dirty="0" smtClean="0"/>
              <a:t>Further spreading could be reduced by decreasing R and C – </a:t>
            </a:r>
            <a:r>
              <a:rPr lang="en-GB" baseline="0" dirty="0" err="1" smtClean="0"/>
              <a:t>ie</a:t>
            </a:r>
            <a:r>
              <a:rPr lang="en-GB" baseline="0" dirty="0" smtClean="0"/>
              <a:t> increasing the cross section of the Cu wire and increasing the thickness of the insulating </a:t>
            </a:r>
            <a:r>
              <a:rPr lang="en-GB" baseline="0" dirty="0" err="1" smtClean="0"/>
              <a:t>gutta</a:t>
            </a:r>
            <a:r>
              <a:rPr lang="en-GB" baseline="0" dirty="0" smtClean="0"/>
              <a:t> </a:t>
            </a:r>
            <a:r>
              <a:rPr lang="en-GB" baseline="0" dirty="0" err="1" smtClean="0"/>
              <a:t>percha</a:t>
            </a:r>
            <a:r>
              <a:rPr lang="en-GB" baseline="0" dirty="0" smtClean="0"/>
              <a:t> sheath.</a:t>
            </a:r>
          </a:p>
          <a:p>
            <a:r>
              <a:rPr lang="en-GB" baseline="0" dirty="0" smtClean="0"/>
              <a:t>It was an excellent bit of mathematical modelling – WT realised the self inductance was not crucial. Writes this down in a letter to GG Stokes in 1854 – but it isn’t published until 1855</a:t>
            </a:r>
          </a:p>
          <a:p>
            <a:endParaRPr lang="en-GB" baseline="0" dirty="0" smtClean="0"/>
          </a:p>
          <a:p>
            <a:pPr defTabSz="964509">
              <a:defRPr/>
            </a:pPr>
            <a:r>
              <a:rPr lang="en-US" sz="1300" dirty="0"/>
              <a:t>His work on the cable formed fertile ground for his science and entrepreneurship. Not only were there the direct results of papers on electricity, the development of new equipment (such as the mirror galvanometer) and patents and wealth, but Thomson also got a taste for life at sea. This resulted in the purchase of a 126 ton yacht (bought 1870)  and a whole series of papers and patents on maritime issues. Thus in the 1870s and 1880s he gave over 50 papers and talks on matters such as the tides, compass design, lighthouse signaling and depth sounding. </a:t>
            </a:r>
          </a:p>
          <a:p>
            <a:endParaRPr lang="en-GB" baseline="0" dirty="0" smtClean="0"/>
          </a:p>
        </p:txBody>
      </p:sp>
      <p:sp>
        <p:nvSpPr>
          <p:cNvPr id="4" name="Slide Number Placeholder 3"/>
          <p:cNvSpPr>
            <a:spLocks noGrp="1"/>
          </p:cNvSpPr>
          <p:nvPr>
            <p:ph type="sldNum" sz="quarter" idx="10"/>
          </p:nvPr>
        </p:nvSpPr>
        <p:spPr/>
        <p:txBody>
          <a:bodyPr/>
          <a:lstStyle/>
          <a:p>
            <a:fld id="{489FE52C-5A9F-425D-A4EE-5544B6EE9F2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tides?</a:t>
            </a:r>
            <a:r>
              <a:rPr lang="en-GB" baseline="0" dirty="0" smtClean="0"/>
              <a:t> – they are the nearly periodic rise and fall of water levels.</a:t>
            </a:r>
          </a:p>
          <a:p>
            <a:r>
              <a:rPr lang="en-GB" baseline="0" dirty="0" smtClean="0"/>
              <a:t>Why are they important? Well if you are running a Empire you are moving your goods around by sea in big ships. By 1830 there were over 1000 ships a month coming up the Mersey to Liverpool– and 2/3 of them were so big they could only do so around high tide. And of you didn’t know when high tide was, you were in trouble.</a:t>
            </a:r>
          </a:p>
          <a:p>
            <a:r>
              <a:rPr lang="en-GB" baseline="0" dirty="0" smtClean="0"/>
              <a:t>Kelvin, along with the help of his brother James (by the 1870s Prof of Engineering at Glasgow) automated the whole procedure of tide prediction. He develops three devices-</a:t>
            </a:r>
          </a:p>
          <a:p>
            <a:pPr marL="241127" indent="-241127">
              <a:buAutoNum type="arabicPeriod"/>
            </a:pPr>
            <a:r>
              <a:rPr lang="en-GB" baseline="0" dirty="0" smtClean="0"/>
              <a:t>To record the tides over a number of days (say a couple of weeks)</a:t>
            </a:r>
          </a:p>
        </p:txBody>
      </p:sp>
      <p:sp>
        <p:nvSpPr>
          <p:cNvPr id="4" name="Slide Number Placeholder 3"/>
          <p:cNvSpPr>
            <a:spLocks noGrp="1"/>
          </p:cNvSpPr>
          <p:nvPr>
            <p:ph type="sldNum" sz="quarter" idx="10"/>
          </p:nvPr>
        </p:nvSpPr>
        <p:spPr/>
        <p:txBody>
          <a:bodyPr/>
          <a:lstStyle/>
          <a:p>
            <a:fld id="{489FE52C-5A9F-425D-A4EE-5544B6EE9F24}" type="slidenum">
              <a:rPr lang="en-US" smtClean="0"/>
              <a:pPr/>
              <a:t>13</a:t>
            </a:fld>
            <a:endParaRPr lang="en-US"/>
          </a:p>
        </p:txBody>
      </p:sp>
    </p:spTree>
    <p:extLst>
      <p:ext uri="{BB962C8B-B14F-4D97-AF65-F5344CB8AC3E}">
        <p14:creationId xmlns:p14="http://schemas.microsoft.com/office/powerpoint/2010/main" xmlns="" val="170344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The magic trick is to write the height of the tide, H(t), out as a series of sine &amp; cosine waves</a:t>
            </a:r>
            <a:r>
              <a:rPr lang="en-GB" baseline="0" dirty="0" smtClean="0"/>
              <a:t> – like a Fourier series</a:t>
            </a:r>
            <a:endParaRPr lang="en-GB" dirty="0" smtClean="0"/>
          </a:p>
          <a:p>
            <a:r>
              <a:rPr lang="en-GB" dirty="0" smtClean="0"/>
              <a:t>Kelvin had H(t) graphically from the tide gauge, and all the w’s – all come from the periods of rotation of the moon, sun (for the first two terms) and then various corrective terms to account for the moon’s elliptic orbit, precession, etc.  Kelvin included 5 such terms (which meant 10 integrals plus 1 for mean water height).</a:t>
            </a:r>
          </a:p>
          <a:p>
            <a:r>
              <a:rPr lang="en-GB" dirty="0" smtClean="0"/>
              <a:t>Calculating the As &amp; </a:t>
            </a:r>
            <a:r>
              <a:rPr lang="en-GB" dirty="0" err="1" smtClean="0"/>
              <a:t>Bs</a:t>
            </a:r>
            <a:r>
              <a:rPr lang="en-GB" dirty="0" smtClean="0"/>
              <a:t> would then give you the form of H(t) and then you could calculate it’s value out in advance by any amount of time you pleased.</a:t>
            </a:r>
          </a:p>
          <a:p>
            <a:r>
              <a:rPr lang="en-GB" dirty="0" smtClean="0"/>
              <a:t>The As &amp; </a:t>
            </a:r>
            <a:r>
              <a:rPr lang="en-GB" dirty="0" err="1" smtClean="0"/>
              <a:t>Bs</a:t>
            </a:r>
            <a:r>
              <a:rPr lang="en-GB" dirty="0" smtClean="0"/>
              <a:t> would be different for each port and would depend on local coastal geography and sea depths etc.</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3664" indent="-301409" eaLnBrk="0" hangingPunct="0">
              <a:defRPr>
                <a:solidFill>
                  <a:schemeClr val="tx1"/>
                </a:solidFill>
                <a:latin typeface="Arial" charset="0"/>
              </a:defRPr>
            </a:lvl2pPr>
            <a:lvl3pPr marL="1205636" indent="-241127" eaLnBrk="0" hangingPunct="0">
              <a:defRPr>
                <a:solidFill>
                  <a:schemeClr val="tx1"/>
                </a:solidFill>
                <a:latin typeface="Arial" charset="0"/>
              </a:defRPr>
            </a:lvl3pPr>
            <a:lvl4pPr marL="1687891" indent="-241127" eaLnBrk="0" hangingPunct="0">
              <a:defRPr>
                <a:solidFill>
                  <a:schemeClr val="tx1"/>
                </a:solidFill>
                <a:latin typeface="Arial" charset="0"/>
              </a:defRPr>
            </a:lvl4pPr>
            <a:lvl5pPr marL="2170146" indent="-241127" eaLnBrk="0" hangingPunct="0">
              <a:defRPr>
                <a:solidFill>
                  <a:schemeClr val="tx1"/>
                </a:solidFill>
                <a:latin typeface="Arial" charset="0"/>
              </a:defRPr>
            </a:lvl5pPr>
            <a:lvl6pPr marL="2652400" indent="-241127" eaLnBrk="0" fontAlgn="base" hangingPunct="0">
              <a:spcBef>
                <a:spcPct val="0"/>
              </a:spcBef>
              <a:spcAft>
                <a:spcPct val="0"/>
              </a:spcAft>
              <a:defRPr>
                <a:solidFill>
                  <a:schemeClr val="tx1"/>
                </a:solidFill>
                <a:latin typeface="Arial" charset="0"/>
              </a:defRPr>
            </a:lvl6pPr>
            <a:lvl7pPr marL="3134655" indent="-241127" eaLnBrk="0" fontAlgn="base" hangingPunct="0">
              <a:spcBef>
                <a:spcPct val="0"/>
              </a:spcBef>
              <a:spcAft>
                <a:spcPct val="0"/>
              </a:spcAft>
              <a:defRPr>
                <a:solidFill>
                  <a:schemeClr val="tx1"/>
                </a:solidFill>
                <a:latin typeface="Arial" charset="0"/>
              </a:defRPr>
            </a:lvl7pPr>
            <a:lvl8pPr marL="3616909" indent="-241127" eaLnBrk="0" fontAlgn="base" hangingPunct="0">
              <a:spcBef>
                <a:spcPct val="0"/>
              </a:spcBef>
              <a:spcAft>
                <a:spcPct val="0"/>
              </a:spcAft>
              <a:defRPr>
                <a:solidFill>
                  <a:schemeClr val="tx1"/>
                </a:solidFill>
                <a:latin typeface="Arial" charset="0"/>
              </a:defRPr>
            </a:lvl8pPr>
            <a:lvl9pPr marL="4099164" indent="-241127" eaLnBrk="0" fontAlgn="base" hangingPunct="0">
              <a:spcBef>
                <a:spcPct val="0"/>
              </a:spcBef>
              <a:spcAft>
                <a:spcPct val="0"/>
              </a:spcAft>
              <a:defRPr>
                <a:solidFill>
                  <a:schemeClr val="tx1"/>
                </a:solidFill>
                <a:latin typeface="Arial" charset="0"/>
              </a:defRPr>
            </a:lvl9pPr>
          </a:lstStyle>
          <a:p>
            <a:pPr eaLnBrk="1" hangingPunct="1"/>
            <a:fld id="{1B21C7A8-300D-44B9-8393-5F7EC66CF919}"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The harmonic analyser evaluated the co-</a:t>
            </a:r>
            <a:r>
              <a:rPr lang="en-GB" baseline="0" dirty="0" err="1" smtClean="0"/>
              <a:t>efficents</a:t>
            </a:r>
            <a:r>
              <a:rPr lang="en-GB" baseline="0" dirty="0" smtClean="0"/>
              <a:t> of the sine &amp; cosine terms </a:t>
            </a:r>
          </a:p>
          <a:p>
            <a:pPr marL="241127" indent="-241127">
              <a:buAutoNum type="arabicPeriod"/>
            </a:pPr>
            <a:r>
              <a:rPr lang="en-GB" baseline="0" dirty="0" smtClean="0"/>
              <a:t>Finally the tide predictor used the co-</a:t>
            </a:r>
            <a:r>
              <a:rPr lang="en-GB" baseline="0" dirty="0" err="1" smtClean="0"/>
              <a:t>eficients</a:t>
            </a:r>
            <a:r>
              <a:rPr lang="en-GB" baseline="0" dirty="0" smtClean="0"/>
              <a:t> to predict future tides . His tide predictor could crank out (quite literally) a years tides for a port in 25 minutes.</a:t>
            </a:r>
          </a:p>
          <a:p>
            <a:r>
              <a:rPr lang="en-GB" baseline="0" dirty="0" smtClean="0"/>
              <a:t>None of the technology was completely new – each of the devices built on earlier work, but it is an excellent example of Thomson’s fecundity</a:t>
            </a:r>
            <a:endParaRPr lang="en-GB" dirty="0" smtClean="0"/>
          </a:p>
          <a:p>
            <a:endParaRPr lang="en-GB"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15</a:t>
            </a:fld>
            <a:endParaRPr lang="en-US"/>
          </a:p>
        </p:txBody>
      </p:sp>
    </p:spTree>
    <p:extLst>
      <p:ext uri="{BB962C8B-B14F-4D97-AF65-F5344CB8AC3E}">
        <p14:creationId xmlns:p14="http://schemas.microsoft.com/office/powerpoint/2010/main" xmlns="" val="264803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first physics lab was in Glasgow circa 1850. In later years labs at Oxford, </a:t>
            </a:r>
            <a:r>
              <a:rPr lang="en-GB" baseline="0" dirty="0" err="1" smtClean="0"/>
              <a:t>UCL</a:t>
            </a:r>
            <a:r>
              <a:rPr lang="en-GB" baseline="0" dirty="0" smtClean="0"/>
              <a:t>, Liverpool, Cantab. Would be modelled on it.</a:t>
            </a:r>
          </a:p>
          <a:p>
            <a:r>
              <a:rPr lang="en-GB" baseline="0" dirty="0" smtClean="0"/>
              <a:t>In terms of thermodynamics WT was one amongst many who worked on the area. I think if asked for a one line view I would say </a:t>
            </a:r>
            <a:r>
              <a:rPr lang="en-GB" baseline="0" dirty="0" err="1" smtClean="0"/>
              <a:t>Clausius</a:t>
            </a:r>
            <a:r>
              <a:rPr lang="en-GB" baseline="0" dirty="0" smtClean="0"/>
              <a:t> gets priority for law II (1850 – with WT getting there in ‘51) &amp; Helmholtz for </a:t>
            </a:r>
            <a:r>
              <a:rPr lang="en-GB" baseline="0" dirty="0" err="1" smtClean="0"/>
              <a:t>CofE</a:t>
            </a:r>
            <a:r>
              <a:rPr lang="en-GB" baseline="0" dirty="0" smtClean="0"/>
              <a:t> in ‘47 (privately published).</a:t>
            </a:r>
          </a:p>
          <a:p>
            <a:r>
              <a:rPr lang="en-GB" baseline="0" dirty="0" smtClean="0"/>
              <a:t>Re new universities he supported </a:t>
            </a:r>
            <a:r>
              <a:rPr lang="en-GB" baseline="0" dirty="0" err="1" smtClean="0"/>
              <a:t>Owen’s</a:t>
            </a:r>
            <a:r>
              <a:rPr lang="en-GB" baseline="0" dirty="0" smtClean="0"/>
              <a:t> College (Manchester) the Queen’s College’s in Ireland, Liverpool, Birmingham. </a:t>
            </a:r>
          </a:p>
          <a:p>
            <a:r>
              <a:rPr lang="en-GB" baseline="0" dirty="0" smtClean="0"/>
              <a:t>K wrote in 1907: “I remember the Times saying that Sir William Thomson was so fond of universities that there could not be too many of them.”</a:t>
            </a:r>
          </a:p>
          <a:p>
            <a:endParaRPr lang="en-US" dirty="0" smtClean="0"/>
          </a:p>
          <a:p>
            <a:r>
              <a:rPr lang="en-GB" baseline="0" dirty="0" smtClean="0"/>
              <a:t>Key to placing c of e centre stage is T&amp;T’ </a:t>
            </a:r>
          </a:p>
        </p:txBody>
      </p:sp>
      <p:sp>
        <p:nvSpPr>
          <p:cNvPr id="4" name="Slide Number Placeholder 3"/>
          <p:cNvSpPr>
            <a:spLocks noGrp="1"/>
          </p:cNvSpPr>
          <p:nvPr>
            <p:ph type="sldNum" sz="quarter" idx="10"/>
          </p:nvPr>
        </p:nvSpPr>
        <p:spPr/>
        <p:txBody>
          <a:bodyPr/>
          <a:lstStyle/>
          <a:p>
            <a:fld id="{489FE52C-5A9F-425D-A4EE-5544B6EE9F2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C of E as a pedagogic unifier in physics definitely belongs to </a:t>
            </a:r>
            <a:r>
              <a:rPr lang="en-GB" baseline="0" dirty="0" err="1" smtClean="0"/>
              <a:t>T&amp;T</a:t>
            </a:r>
            <a:r>
              <a:rPr lang="en-GB" baseline="0" dirty="0" smtClean="0"/>
              <a:t>’.</a:t>
            </a:r>
            <a:r>
              <a:rPr lang="en-GB" dirty="0" smtClean="0"/>
              <a:t> </a:t>
            </a:r>
          </a:p>
          <a:p>
            <a:r>
              <a:rPr lang="en-GB" dirty="0" smtClean="0"/>
              <a:t>In the preface  T&amp;T’ give the honour of the discovery of con of energy</a:t>
            </a:r>
            <a:r>
              <a:rPr lang="en-GB" baseline="0" dirty="0" smtClean="0"/>
              <a:t> to Joule – but also claim it goes back to Newton – this not only gives the discovery a good British provenance, but also sets T&amp;T’ as the NT to Newton’s OT – complete with a fulfilment of his veiled prophetic words re conservation of energy. It was c of e which enabled the reorganisation of physics and hence the world around it by the end of the 19</a:t>
            </a:r>
            <a:r>
              <a:rPr lang="en-GB" baseline="30000" dirty="0" smtClean="0"/>
              <a:t>th</a:t>
            </a:r>
            <a:r>
              <a:rPr lang="en-GB" baseline="0" dirty="0" smtClean="0"/>
              <a:t> century..</a:t>
            </a:r>
          </a:p>
          <a:p>
            <a:pPr defTabSz="964509"/>
            <a:r>
              <a:rPr lang="en-GB" baseline="0" dirty="0" smtClean="0"/>
              <a:t>In 1861 </a:t>
            </a:r>
            <a:r>
              <a:rPr lang="en-GB" baseline="0" dirty="0" err="1" smtClean="0"/>
              <a:t>Tait</a:t>
            </a:r>
            <a:r>
              <a:rPr lang="en-GB" baseline="0" dirty="0" smtClean="0"/>
              <a:t> was thinking along the lines of a 3 volume complete course in physics but T&amp;T’  was a project never completed </a:t>
            </a:r>
          </a:p>
          <a:p>
            <a:r>
              <a:rPr lang="en-GB" baseline="0" dirty="0" smtClean="0"/>
              <a:t>the second ed. Of 1879 was enlarged, but not to include optics hydrodynamics &amp; electricity &amp; magnetism – it remained a book focussed on kinematics &amp; dynamics</a:t>
            </a:r>
          </a:p>
          <a:p>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4509">
              <a:defRPr/>
            </a:pPr>
            <a:r>
              <a:rPr lang="en-GB" dirty="0" smtClean="0"/>
              <a:t>When</a:t>
            </a:r>
            <a:r>
              <a:rPr lang="en-GB" baseline="0" dirty="0" smtClean="0"/>
              <a:t> WT became Lord Kelvin the </a:t>
            </a:r>
            <a:r>
              <a:rPr lang="en-GB" sz="1300" dirty="0"/>
              <a:t>British Medical Journal wrote</a:t>
            </a:r>
            <a:endParaRPr lang="en-US" sz="1300" dirty="0"/>
          </a:p>
          <a:p>
            <a:r>
              <a:rPr lang="en-GB" baseline="0" dirty="0" smtClean="0"/>
              <a:t> </a:t>
            </a:r>
            <a:r>
              <a:rPr lang="en-GB" sz="1300" dirty="0"/>
              <a:t>“A Peerage has at length been conferred upon a scientific man because</a:t>
            </a:r>
          </a:p>
          <a:p>
            <a:pPr defTabSz="964509">
              <a:defRPr/>
            </a:pPr>
            <a:r>
              <a:rPr lang="en-GB" sz="1300" dirty="0"/>
              <a:t>he is a scientific man.”</a:t>
            </a:r>
            <a:r>
              <a:rPr lang="en-GB" dirty="0" smtClean="0"/>
              <a:t> The </a:t>
            </a:r>
            <a:r>
              <a:rPr lang="en-GB" dirty="0" err="1" smtClean="0"/>
              <a:t>BMJ</a:t>
            </a:r>
            <a:r>
              <a:rPr lang="en-GB" dirty="0" smtClean="0"/>
              <a:t> might have liked to think so, but</a:t>
            </a:r>
            <a:r>
              <a:rPr lang="en-GB" baseline="0" dirty="0" smtClean="0"/>
              <a:t> he wouldn’t have got it had he not been actively supporting liberal unionism over the previous 6 yrs. That said – all the 438 letters of congratulation which WT got – felt it was for his science &amp; technology</a:t>
            </a:r>
          </a:p>
          <a:p>
            <a:pPr defTabSz="964509">
              <a:defRPr/>
            </a:pPr>
            <a:r>
              <a:rPr lang="en-GB" baseline="0" dirty="0" smtClean="0"/>
              <a:t>Interestingly one of the reasons gave against Home Rule for Ireland was that it was unnecessary as Dublin &amp; London could communicate so harmoniously via telegraph!</a:t>
            </a:r>
          </a:p>
          <a:p>
            <a:endParaRPr lang="en-GB" sz="1300" dirty="0"/>
          </a:p>
          <a:p>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4509"/>
            <a:r>
              <a:rPr lang="en-GB" baseline="0" dirty="0" smtClean="0"/>
              <a:t>Burial in the abbey beside Newton is significant. He is laid to rest beside the other great of British Natural philosophy. And it is not just a memorial stone or ashes (as it is with many others). Indeed when I spoke to the librarian in the Abbey he expressed surprise that WT was physically interred in the 20cent – as this practise had been stopped before that date.</a:t>
            </a:r>
          </a:p>
          <a:p>
            <a:endParaRPr lang="en-GB" dirty="0" smtClean="0"/>
          </a:p>
          <a:p>
            <a:r>
              <a:rPr lang="en-GB" baseline="0" dirty="0" smtClean="0"/>
              <a:t>There are statues in Belfast &amp; Glasgow. This is the unveiling of the Belfast statue by Sir Joseph </a:t>
            </a:r>
            <a:r>
              <a:rPr lang="en-GB" baseline="0" dirty="0" err="1" smtClean="0"/>
              <a:t>Larmor</a:t>
            </a:r>
            <a:r>
              <a:rPr lang="en-GB" baseline="0" dirty="0" smtClean="0"/>
              <a:t> in 1913 – another Irish mathematical physicist who had replaced GGS in the </a:t>
            </a:r>
            <a:r>
              <a:rPr lang="en-GB" baseline="0" dirty="0" err="1" smtClean="0"/>
              <a:t>Lucasian</a:t>
            </a:r>
            <a:r>
              <a:rPr lang="en-GB" baseline="0" dirty="0" smtClean="0"/>
              <a:t> chair at Cambridge</a:t>
            </a:r>
          </a:p>
        </p:txBody>
      </p:sp>
      <p:sp>
        <p:nvSpPr>
          <p:cNvPr id="4" name="Slide Number Placeholder 3"/>
          <p:cNvSpPr>
            <a:spLocks noGrp="1"/>
          </p:cNvSpPr>
          <p:nvPr>
            <p:ph type="sldNum" sz="quarter" idx="10"/>
          </p:nvPr>
        </p:nvSpPr>
        <p:spPr/>
        <p:txBody>
          <a:bodyPr/>
          <a:lstStyle/>
          <a:p>
            <a:fld id="{489FE52C-5A9F-425D-A4EE-5544B6EE9F2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I’ll not mention the grumpy scientists</a:t>
            </a:r>
            <a:r>
              <a:rPr lang="en-GB" baseline="0" dirty="0" smtClean="0"/>
              <a:t> and clerics (Wilberforce-Huxley debate of 1860)</a:t>
            </a:r>
          </a:p>
          <a:p>
            <a:r>
              <a:rPr lang="en-GB" baseline="0" dirty="0" smtClean="0"/>
              <a:t>And later today we will hear about the Victorian theory of everything – based on knots in the ether when Julia talks about PGT and Raymond will tell us about the man who gave us the unified field theory of EM (JCM). Though of course all three men knew each other well, corresponded often and worked on similar topics (heat, light, magnetism, electricity, vortex atoms). PGT &amp; WT co-authored a famous book, and PGT and JCM went to school together, and when WT built his large house outside Glasgow – JCM provided peacocks for the garden! I however, want to talk about a scientist who was, in his lifetime the most highly regarded natural </a:t>
            </a:r>
            <a:r>
              <a:rPr lang="en-GB" baseline="0" dirty="0" err="1" smtClean="0"/>
              <a:t>philospher</a:t>
            </a:r>
            <a:r>
              <a:rPr lang="en-GB" baseline="0" dirty="0" smtClean="0"/>
              <a:t> in the country – William Thomson (and along the way we’ll talk about his role in the Victorian version of the internet – the Telegraph).</a:t>
            </a:r>
            <a:endParaRPr lang="en-US" dirty="0"/>
          </a:p>
        </p:txBody>
      </p:sp>
      <p:sp>
        <p:nvSpPr>
          <p:cNvPr id="4" name="Slide Number Placeholder 3"/>
          <p:cNvSpPr>
            <a:spLocks noGrp="1"/>
          </p:cNvSpPr>
          <p:nvPr>
            <p:ph type="sldNum" sz="quarter" idx="10"/>
          </p:nvPr>
        </p:nvSpPr>
        <p:spPr/>
        <p:txBody>
          <a:bodyPr/>
          <a:lstStyle/>
          <a:p>
            <a:fld id="{2C3F0B18-1F13-43FD-831E-F62A2960312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William Thomson</a:t>
            </a:r>
            <a:r>
              <a:rPr lang="en-US" baseline="0" dirty="0" smtClean="0"/>
              <a:t> had an excellent grasp of both mathematics and physics and engineering. He had and enormously creative mind. In his lifetime he published over 660 papers on a vast range of topics.</a:t>
            </a:r>
          </a:p>
          <a:p>
            <a:r>
              <a:rPr lang="en-US" baseline="0" dirty="0" smtClean="0"/>
              <a:t>He was also hugely entrepreneurial – taking out 70 patents, going into business with his Glasgow instrument maker. He was not afraid to make money, and he made lots.</a:t>
            </a:r>
          </a:p>
          <a:p>
            <a:r>
              <a:rPr lang="en-US" baseline="0" dirty="0" smtClean="0"/>
              <a:t>He was also simply an enthusiast  - it seems whatever came across his path could absorb him, and as JJ Thomson said of WT in 1924 on the centenary of his birth; ‘To be interested in something was, with Lord Kelvin, synonymous with discovering something new about it.’ He was a remarkable, fascinating man. But, today, there are two more to come.</a:t>
            </a:r>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Thomson discovered Stokes’ theorem in 42 &amp; sent it in a letter to Stokes’ in 50. It first appeared in public in the Smith’s prize paper set</a:t>
            </a:r>
            <a:r>
              <a:rPr lang="en-GB" baseline="0" dirty="0" smtClean="0"/>
              <a:t> by Stokes in 54. The quip of one author being that since </a:t>
            </a:r>
            <a:r>
              <a:rPr lang="en-GB" baseline="0" dirty="0" err="1" smtClean="0"/>
              <a:t>JC</a:t>
            </a:r>
            <a:r>
              <a:rPr lang="en-GB" baseline="0" dirty="0" smtClean="0"/>
              <a:t> Maxwell was sitting the papers that year Stokes was guaranteed at least one </a:t>
            </a:r>
            <a:r>
              <a:rPr lang="en-GB" baseline="0" dirty="0" err="1" smtClean="0"/>
              <a:t>cottect</a:t>
            </a:r>
            <a:r>
              <a:rPr lang="en-GB" baseline="0" dirty="0" smtClean="0"/>
              <a:t> answer!</a:t>
            </a:r>
          </a:p>
          <a:p>
            <a:r>
              <a:rPr lang="en-GB" baseline="0" dirty="0" smtClean="0"/>
              <a:t>In terms of the </a:t>
            </a:r>
            <a:r>
              <a:rPr lang="en-GB" baseline="0" dirty="0" err="1" smtClean="0"/>
              <a:t>LCR</a:t>
            </a:r>
            <a:r>
              <a:rPr lang="en-GB" baseline="0" dirty="0" smtClean="0"/>
              <a:t> circuit both his first biographer and </a:t>
            </a:r>
            <a:r>
              <a:rPr lang="en-GB" baseline="0" dirty="0" err="1" smtClean="0"/>
              <a:t>JJ</a:t>
            </a:r>
            <a:r>
              <a:rPr lang="en-GB" baseline="0" dirty="0" smtClean="0"/>
              <a:t> Thomson in the </a:t>
            </a:r>
            <a:r>
              <a:rPr lang="en-GB" baseline="0" dirty="0" err="1" smtClean="0"/>
              <a:t>centenery</a:t>
            </a:r>
            <a:r>
              <a:rPr lang="en-GB" baseline="0" dirty="0" smtClean="0"/>
              <a:t> celebrations of </a:t>
            </a:r>
            <a:r>
              <a:rPr lang="en-GB" baseline="0" dirty="0" err="1" smtClean="0"/>
              <a:t>WTs</a:t>
            </a:r>
            <a:r>
              <a:rPr lang="en-GB" baseline="0" dirty="0" smtClean="0"/>
              <a:t> birth (1924) link this to the discovery of radio waves – which seems a little generous.</a:t>
            </a:r>
          </a:p>
          <a:p>
            <a:r>
              <a:rPr lang="en-GB" baseline="0" dirty="0" smtClean="0"/>
              <a:t>In 1847 Helmholtz discussed experimental findings that Fe wires near a </a:t>
            </a:r>
            <a:r>
              <a:rPr lang="en-GB" baseline="0" dirty="0" err="1" smtClean="0"/>
              <a:t>dicharging</a:t>
            </a:r>
            <a:r>
              <a:rPr lang="en-GB" baseline="0" dirty="0" smtClean="0"/>
              <a:t> coil were sometimes magnetised one way, sometimes another – and that H &amp; O were found at both electrodes in some electrolysis experiments. Helmholtz suggested </a:t>
            </a:r>
            <a:r>
              <a:rPr lang="en-GB" baseline="0" dirty="0" err="1" smtClean="0"/>
              <a:t>osc</a:t>
            </a:r>
            <a:r>
              <a:rPr lang="en-GB" baseline="0" dirty="0" smtClean="0"/>
              <a:t> behaviour – but K quantified it.</a:t>
            </a:r>
          </a:p>
          <a:p>
            <a:r>
              <a:rPr lang="en-GB" baseline="0" dirty="0" smtClean="0"/>
              <a:t>The tap is an example of WTs fecundity and one of his 70 patents on everything from taps to the mirror galvanometer, to a depth sounding </a:t>
            </a:r>
            <a:r>
              <a:rPr lang="en-GB" baseline="0" dirty="0" err="1" smtClean="0"/>
              <a:t>divice</a:t>
            </a:r>
            <a:r>
              <a:rPr lang="en-GB" baseline="0" dirty="0" smtClean="0"/>
              <a:t>, to a nautical compass.</a:t>
            </a:r>
          </a:p>
          <a:p>
            <a:r>
              <a:rPr lang="en-GB" baseline="0" dirty="0" smtClean="0"/>
              <a:t>The tap got him into trouble – as it was advertised at being the work of Lord Kelvin PRS!</a:t>
            </a:r>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french</a:t>
            </a:r>
            <a:r>
              <a:rPr lang="en-US" dirty="0" smtClean="0"/>
              <a:t> F work in the subtitle</a:t>
            </a:r>
            <a:r>
              <a:rPr lang="en-US" baseline="0" dirty="0" smtClean="0"/>
              <a:t> is to add an element of mystique and suspense to the talk. What could it be? Might it be rude?</a:t>
            </a:r>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recording</a:t>
            </a:r>
            <a:r>
              <a:rPr lang="en-GB" baseline="0" dirty="0" smtClean="0"/>
              <a:t> dates from the early 20</a:t>
            </a:r>
            <a:r>
              <a:rPr lang="en-GB" baseline="30000" dirty="0" smtClean="0"/>
              <a:t>th</a:t>
            </a:r>
            <a:r>
              <a:rPr lang="en-GB" baseline="0" dirty="0" smtClean="0"/>
              <a:t> century K is speaking about the radioactivity of radium. He was concerned about where the energy came from – and attributed it to thermal motion placing electrons in a ‘loaded’ state to be ejected from the atom</a:t>
            </a:r>
            <a:endParaRPr lang="en-GB" dirty="0" smtClean="0"/>
          </a:p>
          <a:p>
            <a:r>
              <a:rPr lang="en-GB" dirty="0" smtClean="0"/>
              <a:t>Other</a:t>
            </a:r>
            <a:r>
              <a:rPr lang="en-GB" baseline="0" dirty="0" smtClean="0"/>
              <a:t> subjects</a:t>
            </a:r>
            <a:r>
              <a:rPr lang="en-GB" dirty="0" smtClean="0"/>
              <a:t> in the series were Priestley, Huxley and Dalton. The biographer was Andrew Gray –</a:t>
            </a:r>
            <a:r>
              <a:rPr lang="en-GB" baseline="0" dirty="0" smtClean="0"/>
              <a:t> Kelvin’s successor in the Chair of Natural Philosophy.</a:t>
            </a:r>
          </a:p>
          <a:p>
            <a:r>
              <a:rPr lang="en-GB" baseline="0" dirty="0" smtClean="0"/>
              <a:t>In fairness though he was born in Belfast the Thomson’s great-great-great grandfather had moved to Ballynahinch on Co Down around 1641 at the tail end of the Ulster Plantation – from Scotland</a:t>
            </a:r>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baseline="0" dirty="0" smtClean="0"/>
              <a:t>WT 4</a:t>
            </a:r>
            <a:r>
              <a:rPr lang="en-GB" baseline="30000" dirty="0" smtClean="0"/>
              <a:t>th</a:t>
            </a:r>
            <a:r>
              <a:rPr lang="en-GB" baseline="0" dirty="0" smtClean="0"/>
              <a:t> of 7 children.</a:t>
            </a:r>
          </a:p>
          <a:p>
            <a:r>
              <a:rPr lang="en-GB" baseline="0" dirty="0" smtClean="0"/>
              <a:t>His father taught mathematics at Belfast </a:t>
            </a:r>
            <a:r>
              <a:rPr lang="en-GB" baseline="0" dirty="0" err="1" smtClean="0"/>
              <a:t>Academical</a:t>
            </a:r>
            <a:r>
              <a:rPr lang="en-GB" baseline="0" dirty="0" smtClean="0"/>
              <a:t> Institution – at the time a school and college combined. William’s father was highly motivated and hard working. He would rise at 4 am to work on writing his textbooks – on a range of topics including calculus, trig &amp; geography.</a:t>
            </a:r>
          </a:p>
          <a:p>
            <a:r>
              <a:rPr lang="en-GB" baseline="0" dirty="0" err="1" smtClean="0"/>
              <a:t>WTs</a:t>
            </a:r>
            <a:r>
              <a:rPr lang="en-GB" baseline="0" dirty="0" smtClean="0"/>
              <a:t> mother dies in 1830  - never recovering from the birth of Robert in 1829. This perhaps made a move back to Glasgow in1832 more likely. </a:t>
            </a:r>
            <a:r>
              <a:rPr lang="en-GB" baseline="0" dirty="0" err="1" smtClean="0"/>
              <a:t>WTs</a:t>
            </a:r>
            <a:r>
              <a:rPr lang="en-GB" baseline="0" dirty="0" smtClean="0"/>
              <a:t> mother have come from Glasgow – and thus there were family (notably her sister) who could help with raising the children. However the primary cause for the Glasgow move was WTs father being appointed Prof. of Maths at Glasgow University (1832).</a:t>
            </a:r>
          </a:p>
          <a:p>
            <a:endParaRPr lang="en-GB" baseline="0" dirty="0" smtClean="0"/>
          </a:p>
          <a:p>
            <a:r>
              <a:rPr lang="en-GB" baseline="0" dirty="0" smtClean="0"/>
              <a:t>10 is young – but not that young. 14 was the minimum age for matriculation at Glasgow.  </a:t>
            </a:r>
          </a:p>
          <a:p>
            <a:r>
              <a:rPr lang="en-GB" baseline="0" dirty="0" smtClean="0"/>
              <a:t>However William, and his elder brother James who also enrolled (12) had been attending their father’s Junior Mathematics Class since 1832 (aged 8&amp;10 </a:t>
            </a:r>
            <a:r>
              <a:rPr lang="en-GB" baseline="0" dirty="0" err="1" smtClean="0"/>
              <a:t>resply</a:t>
            </a:r>
            <a:r>
              <a:rPr lang="en-GB" baseline="0" dirty="0" smtClean="0"/>
              <a:t>.)</a:t>
            </a:r>
          </a:p>
          <a:p>
            <a:r>
              <a:rPr lang="en-GB" baseline="0" dirty="0" smtClean="0"/>
              <a:t>William was precocious! A good example of this is reading Fourier.</a:t>
            </a:r>
          </a:p>
          <a:p>
            <a:r>
              <a:rPr lang="en-GB" baseline="0" dirty="0" smtClean="0"/>
              <a:t>Fourier is in red because I consider reading Fourier to be a pivotal moment in WTs life. </a:t>
            </a:r>
          </a:p>
          <a:p>
            <a:r>
              <a:rPr lang="en-GB" baseline="0" dirty="0" smtClean="0"/>
              <a:t>Jean Baptiste Joseph Fourier (1768-1830) was, you will not be surprised to hear, a </a:t>
            </a:r>
            <a:r>
              <a:rPr lang="en-GB" baseline="0" dirty="0" err="1" smtClean="0"/>
              <a:t>french</a:t>
            </a:r>
            <a:r>
              <a:rPr lang="en-GB" baseline="0" dirty="0" smtClean="0"/>
              <a:t> scientist &amp; mathematician. In the analytic theory of heat he presents both the heat equation to describe heat flow thru a body and the idea which we now call a  Fourier series whereby any reasonably behaved mathematical function can be written in terms of a possibly infinite sum of sine and cosine function.</a:t>
            </a:r>
          </a:p>
          <a:p>
            <a:r>
              <a:rPr lang="en-GB" sz="1300" dirty="0"/>
              <a:t>This is noteworthy, not just because it shows high mathematical ability, but also because Fourier’s work was a constant intellectual companion and source of inspiration to him throughout his life.  Thus to quote </a:t>
            </a:r>
            <a:r>
              <a:rPr lang="en-GB" sz="1300" dirty="0" err="1"/>
              <a:t>JJ</a:t>
            </a:r>
            <a:r>
              <a:rPr lang="en-GB" sz="1300" dirty="0"/>
              <a:t> Thomson again “… I have heard him [i.e. William Thomson] say …that whenever he had done anything with which he felt particularly pleased, Fourier’s theorem was always at the bottom of it.” SP Thompson states: “About certain branches of mathematics he was always enthusiastic. In praise of Fourier’s “mathematical poem,” </a:t>
            </a:r>
            <a:r>
              <a:rPr lang="en-GB" sz="1300" i="1" dirty="0" err="1"/>
              <a:t>Théorie</a:t>
            </a:r>
            <a:r>
              <a:rPr lang="en-GB" sz="1300" i="1" dirty="0"/>
              <a:t> </a:t>
            </a:r>
            <a:r>
              <a:rPr lang="en-GB" sz="1300" i="1" dirty="0" err="1"/>
              <a:t>Analytique</a:t>
            </a:r>
            <a:r>
              <a:rPr lang="en-GB" sz="1300" i="1" dirty="0"/>
              <a:t> de la Chaleur,</a:t>
            </a:r>
            <a:r>
              <a:rPr lang="en-GB" sz="1300" dirty="0"/>
              <a:t> he never tired” . Or finally there is PG </a:t>
            </a:r>
            <a:r>
              <a:rPr lang="en-GB" sz="1300" dirty="0" err="1"/>
              <a:t>Tait’s</a:t>
            </a:r>
            <a:r>
              <a:rPr lang="en-GB" sz="1300" dirty="0"/>
              <a:t> blunt and direct assessment “Fourier made Thomson” .</a:t>
            </a:r>
          </a:p>
          <a:p>
            <a:r>
              <a:rPr lang="en-GB" sz="1300" dirty="0"/>
              <a:t>And WT did make much use of Fourier in his work – on calculations on the cooling of the earth, telegraphy and tide prediction, and we’ll look briefly at telegraphy and tides later.</a:t>
            </a:r>
          </a:p>
          <a:p>
            <a:r>
              <a:rPr lang="fr-FR" b="0" dirty="0" smtClean="0"/>
              <a:t>Jean Baptiste Joseph Fourier</a:t>
            </a:r>
            <a:r>
              <a:rPr lang="fr-FR" b="0" baseline="0" dirty="0" smtClean="0"/>
              <a:t> </a:t>
            </a:r>
            <a:r>
              <a:rPr lang="fr-FR" b="0" dirty="0" smtClean="0"/>
              <a:t>1768 - 1830</a:t>
            </a:r>
          </a:p>
          <a:p>
            <a:endParaRPr lang="en-GB" sz="1300"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4509">
              <a:defRPr/>
            </a:pPr>
            <a:r>
              <a:rPr lang="en-US" sz="1300" dirty="0"/>
              <a:t>WT claimed that Philip </a:t>
            </a:r>
            <a:r>
              <a:rPr lang="en-US" sz="1300" dirty="0" err="1"/>
              <a:t>Kelland</a:t>
            </a:r>
            <a:r>
              <a:rPr lang="en-US" sz="1300" dirty="0"/>
              <a:t>, the Professor of Mathematics at Edinburgh was wrong in his criticisms of Fourier (in The Theory of Heat (1837))</a:t>
            </a:r>
          </a:p>
          <a:p>
            <a:pPr defTabSz="964509">
              <a:defRPr/>
            </a:pPr>
            <a:r>
              <a:rPr lang="en-US" sz="1300" dirty="0" err="1"/>
              <a:t>Kelland</a:t>
            </a:r>
            <a:r>
              <a:rPr lang="en-US" sz="1300" dirty="0"/>
              <a:t> had been senior wrangler &amp; smith’s prizeman in 1834 &amp; was tutored by Hopkins</a:t>
            </a:r>
          </a:p>
          <a:p>
            <a:pPr defTabSz="964509">
              <a:defRPr/>
            </a:pPr>
            <a:r>
              <a:rPr lang="en-GB" sz="1300" dirty="0" err="1"/>
              <a:t>Kelland</a:t>
            </a:r>
            <a:r>
              <a:rPr lang="en-GB" sz="1300" dirty="0"/>
              <a:t> had been to quick to dismiss Fourier – it seems misreading him. Perhaps not too unreasonable as Fourier’s presentation was a little loose.</a:t>
            </a:r>
            <a:endParaRPr lang="en-US" sz="1300" dirty="0"/>
          </a:p>
          <a:p>
            <a:pPr defTabSz="964509">
              <a:defRPr/>
            </a:pPr>
            <a:r>
              <a:rPr lang="en-US" sz="1300" dirty="0"/>
              <a:t> Although initially incredulous of his son’s claims, a closer examination showed that they were accurate, and Thomson wrote the matter up in what was to be his first published paper which appeared  in May 1841 in the Cambridge Mathematical Journal, with the author simply designated as “</a:t>
            </a:r>
            <a:r>
              <a:rPr lang="en-US" sz="1300" dirty="0" err="1"/>
              <a:t>P.Q.R.</a:t>
            </a:r>
            <a:r>
              <a:rPr lang="en-US" sz="1300" dirty="0"/>
              <a:t>”</a:t>
            </a:r>
          </a:p>
          <a:p>
            <a:pPr defTabSz="964509">
              <a:defRPr/>
            </a:pPr>
            <a:r>
              <a:rPr lang="en-GB" sz="1300" dirty="0"/>
              <a:t>Picture is from </a:t>
            </a:r>
            <a:r>
              <a:rPr lang="en-GB" sz="1300" dirty="0" err="1"/>
              <a:t>Edin</a:t>
            </a:r>
            <a:r>
              <a:rPr lang="en-GB" sz="1300" dirty="0"/>
              <a:t> </a:t>
            </a:r>
            <a:r>
              <a:rPr lang="en-GB" sz="1300" dirty="0" err="1"/>
              <a:t>Uni</a:t>
            </a:r>
            <a:r>
              <a:rPr lang="en-GB" sz="1300" dirty="0"/>
              <a:t> Tercentenary volume Quasi </a:t>
            </a:r>
            <a:r>
              <a:rPr lang="en-GB" sz="1300" dirty="0" err="1"/>
              <a:t>Cursores</a:t>
            </a:r>
            <a:r>
              <a:rPr lang="en-GB" sz="1300" dirty="0"/>
              <a:t> (1884)</a:t>
            </a:r>
          </a:p>
          <a:p>
            <a:pPr defTabSz="964509">
              <a:defRPr/>
            </a:pPr>
            <a:r>
              <a:rPr lang="en-GB" sz="1300" dirty="0"/>
              <a:t>Note James David Forbes on left – taught JCM (‘I loved Forbes’) &amp; PGT – as did </a:t>
            </a:r>
            <a:r>
              <a:rPr lang="en-GB" sz="1300" dirty="0" err="1"/>
              <a:t>Kelland</a:t>
            </a:r>
            <a:endParaRPr lang="en-GB" sz="1300" dirty="0"/>
          </a:p>
          <a:p>
            <a:pPr defTabSz="964509">
              <a:defRPr/>
            </a:pPr>
            <a:r>
              <a:rPr lang="en-GB" sz="1300" dirty="0"/>
              <a:t>Carlyle at the bottom was rector.</a:t>
            </a:r>
            <a:endParaRPr lang="en-US" sz="1300" dirty="0"/>
          </a:p>
          <a:p>
            <a:pPr defTabSz="964509">
              <a:defRPr/>
            </a:pPr>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dirty="0"/>
              <a:t>When William entered St Peter’s college in Oct. 1841 he had already taken the full curriculum at Glasgow, had sat the exams, but did not take the Glasgow degree. Hence he around this time styled himself BATAIAP.</a:t>
            </a:r>
          </a:p>
          <a:p>
            <a:endParaRPr lang="en-US" sz="1300" dirty="0"/>
          </a:p>
          <a:p>
            <a:r>
              <a:rPr lang="en-US" sz="1300" dirty="0"/>
              <a:t>WT was tipped to be Senior Wrangler in the final exams at Cambridge virtually as soon as he walked thru the doors of St Peters aged 16. During his time at </a:t>
            </a:r>
            <a:r>
              <a:rPr lang="en-US" sz="1300" dirty="0" err="1"/>
              <a:t>Cantab.</a:t>
            </a:r>
            <a:r>
              <a:rPr lang="en-US" sz="1300" dirty="0"/>
              <a:t> he published 12 papers (nearly all under the pseudo name PQR) </a:t>
            </a:r>
          </a:p>
          <a:p>
            <a:endParaRPr lang="en-US" sz="1300" dirty="0"/>
          </a:p>
          <a:p>
            <a:r>
              <a:rPr lang="en-GB" baseline="0" dirty="0" smtClean="0"/>
              <a:t>Most on electricity and heat – some independently reproducing work by Sturm, Gauss &amp; Green – </a:t>
            </a:r>
            <a:r>
              <a:rPr lang="en-GB" baseline="0" dirty="0" err="1" smtClean="0"/>
              <a:t>ie</a:t>
            </a:r>
            <a:r>
              <a:rPr lang="en-GB" baseline="0" dirty="0" smtClean="0"/>
              <a:t> it was good stuff!</a:t>
            </a:r>
          </a:p>
          <a:p>
            <a:endParaRPr lang="en-US" sz="1300" dirty="0"/>
          </a:p>
          <a:p>
            <a:r>
              <a:rPr lang="en-US" sz="1300" dirty="0"/>
              <a:t>WT worked hard – but also had a very full social life. He rowed and was a founder member of the CUMS.</a:t>
            </a:r>
          </a:p>
          <a:p>
            <a:endParaRPr lang="en-US" sz="1300" dirty="0"/>
          </a:p>
          <a:p>
            <a:r>
              <a:rPr lang="en-US" sz="1300" dirty="0"/>
              <a:t>The Mathematical </a:t>
            </a:r>
            <a:r>
              <a:rPr lang="en-US" sz="1300" dirty="0" err="1"/>
              <a:t>Tripos</a:t>
            </a:r>
            <a:r>
              <a:rPr lang="en-US" sz="1300" dirty="0"/>
              <a:t> was the most grueling academic race course in the country, and Hopkins trained and honed his candidates well. Thomson’s examinations commenced on New Year’s Day 1845, and finished on the 7</a:t>
            </a:r>
            <a:r>
              <a:rPr lang="en-US" sz="1300" baseline="30000" dirty="0"/>
              <a:t>th</a:t>
            </a:r>
            <a:r>
              <a:rPr lang="en-US" sz="1300" dirty="0"/>
              <a:t> of January. There was a high proportion of ‘bookwork’ based questions and the papers required fluent recall, a good knowledge of mathematical tricks and shortcuts,  and fast penmanship.</a:t>
            </a:r>
          </a:p>
          <a:p>
            <a:r>
              <a:rPr lang="en-US" sz="1300" dirty="0"/>
              <a:t>To universal surprise when the results were read out Thomson came second, with one Stephen Parkinson, a student at St. John’s coming first. </a:t>
            </a:r>
          </a:p>
          <a:p>
            <a:pPr defTabSz="964509">
              <a:defRPr/>
            </a:pPr>
            <a:r>
              <a:rPr lang="en-US" sz="1300" dirty="0"/>
              <a:t>One explanation for Parkinson’s victory is that, quite simply, he wrote much faster that Thomson. Indeed one of the examiners commented that if he had not seen Parkinson’s speed in the examination hall he would have struggled to believe that the sheer volume of material could have been written by him in the time limit.   However, when it came to the Smith’s Prize examinations later in January Thomson easily took first place. These papers were more heavily weighted towards problem solving, and Thomson outperformed Parkinson in each of the four papers, and in two of the papers the marks were in the proportion of three to two. </a:t>
            </a:r>
          </a:p>
          <a:p>
            <a:pPr defTabSz="964509">
              <a:defRPr/>
            </a:pPr>
            <a:endParaRPr lang="en-GB" sz="1300" dirty="0"/>
          </a:p>
          <a:p>
            <a:pPr defTabSz="964509">
              <a:defRPr/>
            </a:pPr>
            <a:r>
              <a:rPr lang="en-GB" sz="1300" dirty="0"/>
              <a:t>The image comes from </a:t>
            </a:r>
            <a:r>
              <a:rPr lang="en-US" sz="1300" dirty="0"/>
              <a:t>an album of forty-two portraits of William Hopkins’ top wranglers, done mainly by Thomas Charles </a:t>
            </a:r>
            <a:r>
              <a:rPr lang="en-US" sz="1300" dirty="0" err="1"/>
              <a:t>Wageman</a:t>
            </a:r>
            <a:r>
              <a:rPr lang="en-US" sz="1300" dirty="0"/>
              <a:t>. If you want to read more about these portraits and the men behind them – then read </a:t>
            </a:r>
            <a:r>
              <a:rPr lang="en-US" sz="1300" dirty="0" err="1"/>
              <a:t>Axex</a:t>
            </a:r>
            <a:r>
              <a:rPr lang="en-US" sz="1300" dirty="0"/>
              <a:t> </a:t>
            </a:r>
            <a:r>
              <a:rPr lang="en-US" sz="1300" dirty="0" err="1"/>
              <a:t>Craik’s</a:t>
            </a:r>
            <a:r>
              <a:rPr lang="en-US" sz="1300" dirty="0"/>
              <a:t> </a:t>
            </a:r>
            <a:r>
              <a:rPr lang="en-US" sz="1300" dirty="0" err="1"/>
              <a:t>Mr</a:t>
            </a:r>
            <a:r>
              <a:rPr lang="en-US" sz="1300" dirty="0"/>
              <a:t> Hopkins’ men</a:t>
            </a:r>
          </a:p>
          <a:p>
            <a:endParaRPr lang="en-GB" baseline="0" dirty="0" smtClean="0"/>
          </a:p>
        </p:txBody>
      </p:sp>
      <p:sp>
        <p:nvSpPr>
          <p:cNvPr id="4" name="Slide Number Placeholder 3"/>
          <p:cNvSpPr>
            <a:spLocks noGrp="1"/>
          </p:cNvSpPr>
          <p:nvPr>
            <p:ph type="sldNum" sz="quarter" idx="10"/>
          </p:nvPr>
        </p:nvSpPr>
        <p:spPr/>
        <p:txBody>
          <a:bodyPr/>
          <a:lstStyle/>
          <a:p>
            <a:fld id="{489FE52C-5A9F-425D-A4EE-5544B6EE9F2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a:t>
            </a:r>
            <a:r>
              <a:rPr lang="en-US" baseline="0" dirty="0" smtClean="0"/>
              <a:t> election to the Glasgow chair – though unanimous was not inevitable. William’s father had been watching the declining health of previous professor of nat. phil. carefully, and ensuring WT got appropriate experimental experience at Cambridge, and in the chemistry labs at Glasgow one summer, and going to Paris post graduation for 4.5 months working in </a:t>
            </a:r>
            <a:r>
              <a:rPr lang="en-US" baseline="0" dirty="0" err="1" smtClean="0"/>
              <a:t>Regnault’s</a:t>
            </a:r>
            <a:r>
              <a:rPr lang="en-US" baseline="0" dirty="0" smtClean="0"/>
              <a:t> lab. James T, as a </a:t>
            </a:r>
            <a:r>
              <a:rPr lang="en-US" baseline="0" dirty="0" err="1" smtClean="0"/>
              <a:t>moderniser</a:t>
            </a:r>
            <a:r>
              <a:rPr lang="en-US" baseline="0" dirty="0" smtClean="0"/>
              <a:t> in Glasgow, was not popular with other faculty members. Appointing  WT was appointing one more vote for JTs ideas. At least one professor said he would rather see Satan appointed to the chair of natural philosophy that see it given to WT. In the event, however, Satan did not apply.</a:t>
            </a:r>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4509">
              <a:defRPr/>
            </a:pPr>
            <a:r>
              <a:rPr lang="en-US" sz="1300" dirty="0"/>
              <a:t>The second pivotal event is Thomson’s knighthood in November 1866 – this may be seen as signaling the apex of his career. The knighthood resulted directly from Thomson’s heavy involvement in the laying of the transatlantic telegraph cable. </a:t>
            </a:r>
          </a:p>
          <a:p>
            <a:endParaRPr lang="en-US" dirty="0"/>
          </a:p>
        </p:txBody>
      </p:sp>
      <p:sp>
        <p:nvSpPr>
          <p:cNvPr id="4" name="Slide Number Placeholder 3"/>
          <p:cNvSpPr>
            <a:spLocks noGrp="1"/>
          </p:cNvSpPr>
          <p:nvPr>
            <p:ph type="sldNum" sz="quarter" idx="10"/>
          </p:nvPr>
        </p:nvSpPr>
        <p:spPr/>
        <p:txBody>
          <a:bodyPr/>
          <a:lstStyle/>
          <a:p>
            <a:fld id="{489FE52C-5A9F-425D-A4EE-5544B6EE9F2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133600" y="1371600"/>
            <a:ext cx="6477000" cy="1752600"/>
          </a:xfrm>
        </p:spPr>
        <p:txBody>
          <a:bodyPr/>
          <a:lstStyle>
            <a:lvl1pPr>
              <a:defRPr sz="5400"/>
            </a:lvl1pPr>
          </a:lstStyle>
          <a:p>
            <a:r>
              <a:rPr lang="en-US" smtClean="0"/>
              <a:t>Click to edit Master title style</a:t>
            </a:r>
            <a:endParaRPr lang="en-US"/>
          </a:p>
        </p:txBody>
      </p:sp>
      <p:sp>
        <p:nvSpPr>
          <p:cNvPr id="921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smtClean="0"/>
              <a:t>Click to edit Master subtitle style</a:t>
            </a:r>
            <a:endParaRPr lang="en-US"/>
          </a:p>
        </p:txBody>
      </p:sp>
      <p:sp>
        <p:nvSpPr>
          <p:cNvPr id="9220" name="Rectangle 4"/>
          <p:cNvSpPr>
            <a:spLocks noGrp="1" noChangeArrowheads="1"/>
          </p:cNvSpPr>
          <p:nvPr>
            <p:ph type="dt" sz="half" idx="2"/>
          </p:nvPr>
        </p:nvSpPr>
        <p:spPr>
          <a:xfrm>
            <a:off x="7086600" y="6248400"/>
            <a:ext cx="1524000" cy="457200"/>
          </a:xfrm>
        </p:spPr>
        <p:txBody>
          <a:bodyPr/>
          <a:lstStyle>
            <a:lvl1pPr>
              <a:defRPr/>
            </a:lvl1pPr>
          </a:lstStyle>
          <a:p>
            <a:fld id="{95D9BE48-7418-40D1-A084-77876D3DD0D9}" type="datetimeFigureOut">
              <a:rPr lang="en-US" smtClean="0"/>
              <a:pPr/>
              <a:t>11/15/2012</a:t>
            </a:fld>
            <a:endParaRPr lang="en-US"/>
          </a:p>
        </p:txBody>
      </p:sp>
      <p:sp>
        <p:nvSpPr>
          <p:cNvPr id="9221" name="Rectangle 5"/>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9222" name="Rectangle 6"/>
          <p:cNvSpPr>
            <a:spLocks noGrp="1" noChangeArrowheads="1"/>
          </p:cNvSpPr>
          <p:nvPr>
            <p:ph type="sldNum" sz="quarter" idx="4"/>
          </p:nvPr>
        </p:nvSpPr>
        <p:spPr>
          <a:xfrm>
            <a:off x="2209800" y="6248400"/>
            <a:ext cx="1219200" cy="457200"/>
          </a:xfrm>
        </p:spPr>
        <p:txBody>
          <a:bodyPr/>
          <a:lstStyle>
            <a:lvl1pPr>
              <a:defRPr/>
            </a:lvl1pPr>
          </a:lstStyle>
          <a:p>
            <a:fld id="{838ED9AA-B112-4112-8C62-A064A82941E2}" type="slidenum">
              <a:rPr lang="en-US" smtClean="0"/>
              <a:pPr/>
              <a:t>‹#›</a:t>
            </a:fld>
            <a:endParaRPr lang="en-US"/>
          </a:p>
        </p:txBody>
      </p:sp>
      <p:sp>
        <p:nvSpPr>
          <p:cNvPr id="9223"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en-US"/>
          </a:p>
        </p:txBody>
      </p:sp>
      <p:sp>
        <p:nvSpPr>
          <p:cNvPr id="9224"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eaLnBrk="1" hangingPunct="1"/>
            <a:endParaRPr lang="en-US" sz="2400">
              <a:latin typeface="Times New Roman" charset="0"/>
            </a:endParaRPr>
          </a:p>
        </p:txBody>
      </p:sp>
      <p:sp>
        <p:nvSpPr>
          <p:cNvPr id="9225"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eaLnBrk="1" hangingPunct="1"/>
            <a:endParaRPr lang="en-US" sz="2400">
              <a:latin typeface="Times New Roman" charset="0"/>
            </a:endParaRPr>
          </a:p>
        </p:txBody>
      </p:sp>
      <p:sp>
        <p:nvSpPr>
          <p:cNvPr id="9226"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D9BE48-7418-40D1-A084-77876D3DD0D9}" type="datetimeFigureOut">
              <a:rPr lang="en-US" smtClean="0"/>
              <a:pPr/>
              <a:t>11/15/2012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8ED9AA-B112-4112-8C62-A064A82941E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1524000" y="1928802"/>
            <a:ext cx="6905652" cy="410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196"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95D9BE48-7418-40D1-A084-77876D3DD0D9}" type="datetimeFigureOut">
              <a:rPr lang="en-US" smtClean="0"/>
              <a:pPr/>
              <a:t>11/15/2012</a:t>
            </a:fld>
            <a:endParaRPr lang="en-US"/>
          </a:p>
        </p:txBody>
      </p:sp>
      <p:sp>
        <p:nvSpPr>
          <p:cNvPr id="8197"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8198"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838ED9AA-B112-4112-8C62-A064A82941E2}" type="slidenum">
              <a:rPr lang="en-US" smtClean="0"/>
              <a:pPr/>
              <a:t>‹#›</a:t>
            </a:fld>
            <a:endParaRPr lang="en-US"/>
          </a:p>
        </p:txBody>
      </p:sp>
      <p:sp>
        <p:nvSpPr>
          <p:cNvPr id="8199"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en-US"/>
          </a:p>
        </p:txBody>
      </p:sp>
      <p:sp>
        <p:nvSpPr>
          <p:cNvPr id="8200"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eaLnBrk="1" hangingPunct="1"/>
            <a:endParaRPr lang="en-US" sz="2400">
              <a:latin typeface="Times New Roman" charset="0"/>
            </a:endParaRPr>
          </a:p>
        </p:txBody>
      </p:sp>
      <p:sp>
        <p:nvSpPr>
          <p:cNvPr id="8201"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eaLnBrk="1" hangingPunct="1"/>
            <a:endParaRPr lang="en-US" sz="2400">
              <a:latin typeface="Times New Roman" charset="0"/>
            </a:endParaRPr>
          </a:p>
        </p:txBody>
      </p:sp>
      <p:sp>
        <p:nvSpPr>
          <p:cNvPr id="8202"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media1.mp3"/><Relationship Id="rId6" Type="http://schemas.openxmlformats.org/officeDocument/2006/relationships/image" Target="../media/image20.png"/><Relationship Id="rId5" Type="http://schemas.microsoft.com/office/2007/relationships/media" Target="../media/media1.mp3"/><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http://t3.gstatic.com/images?q=tbn:ANd9GcTbMeTPA-tD82YJ1cWayE260Uj7fc3FfSrtgostkecoXEVU2O-f9A"/>
          <p:cNvPicPr>
            <a:picLocks noChangeAspect="1" noChangeArrowheads="1"/>
          </p:cNvPicPr>
          <p:nvPr/>
        </p:nvPicPr>
        <p:blipFill>
          <a:blip r:embed="rId3" cstate="print"/>
          <a:srcRect/>
          <a:stretch>
            <a:fillRect/>
          </a:stretch>
        </p:blipFill>
        <p:spPr bwMode="auto">
          <a:xfrm>
            <a:off x="323528" y="332656"/>
            <a:ext cx="2431157" cy="2431157"/>
          </a:xfrm>
          <a:prstGeom prst="rect">
            <a:avLst/>
          </a:prstGeom>
          <a:noFill/>
        </p:spPr>
      </p:pic>
      <p:pic>
        <p:nvPicPr>
          <p:cNvPr id="11268" name="Picture 4" descr="http://t0.gstatic.com/images?q=tbn:ANd9GcTluRSwHhYv1SdApwI5hqeYedKn2SiyU6oiP4BGj5fdYTPCXtfr-Q"/>
          <p:cNvPicPr>
            <a:picLocks noChangeAspect="1" noChangeArrowheads="1"/>
          </p:cNvPicPr>
          <p:nvPr/>
        </p:nvPicPr>
        <p:blipFill>
          <a:blip r:embed="rId4" cstate="print"/>
          <a:srcRect/>
          <a:stretch>
            <a:fillRect/>
          </a:stretch>
        </p:blipFill>
        <p:spPr bwMode="auto">
          <a:xfrm>
            <a:off x="3203848" y="332656"/>
            <a:ext cx="2092449" cy="2719122"/>
          </a:xfrm>
          <a:prstGeom prst="rect">
            <a:avLst/>
          </a:prstGeom>
          <a:noFill/>
        </p:spPr>
      </p:pic>
      <p:pic>
        <p:nvPicPr>
          <p:cNvPr id="11270" name="Picture 6" descr="http://t3.gstatic.com/images?q=tbn:ANd9GcTOaAL0vkE5T90kWhVLoL1QcYQVT-uhlhBZHwhCby-127ZDkpvvoA"/>
          <p:cNvPicPr>
            <a:picLocks noChangeAspect="1" noChangeArrowheads="1"/>
          </p:cNvPicPr>
          <p:nvPr/>
        </p:nvPicPr>
        <p:blipFill>
          <a:blip r:embed="rId5" cstate="print"/>
          <a:srcRect/>
          <a:stretch>
            <a:fillRect/>
          </a:stretch>
        </p:blipFill>
        <p:spPr bwMode="auto">
          <a:xfrm>
            <a:off x="467544" y="3717032"/>
            <a:ext cx="2143125" cy="2143125"/>
          </a:xfrm>
          <a:prstGeom prst="rect">
            <a:avLst/>
          </a:prstGeom>
          <a:noFill/>
        </p:spPr>
      </p:pic>
      <p:sp>
        <p:nvSpPr>
          <p:cNvPr id="11272" name="AutoShape 8" descr="data:image/jpeg;base64,/9j/4AAQSkZJRgABAQAAAQABAAD/2wCEAAkGBhQSEBUUExQUFBUVFhYVFxYUFBQXFxcXFBQVGBcYFhQXHCYeFxkjGhQVHy8gIycpLCwsFR4xNTAqNSYrLCkBCQoKBQUFDQUFDSkYEhgpKSkpKSkpKSkpKSkpKSkpKSkpKSkpKSkpKSkpKSkpKSkpKSkpKSkpKSkpKSkpKSkpKf/AABEIAOEA4QMBIgACEQEDEQH/xAAcAAAABwEBAAAAAAAAAAAAAAAAAQIDBAUGBwj/xABCEAABAwIEAwYEAgkCBAcAAAABAAIDBBEFEiExBkFREyJhcYGRMqGxwULwBxQjM1JictHhFbIWNJLxJFNjc4KitP/EABQBAQAAAAAAAAAAAAAAAAAAAAD/xAAUEQEAAAAAAAAAAAAAAAAAAAAA/9oADAMBAAIRAxEAPwBpGEQS7IEo0CEAgMIFBBAVkYCCCAIII0ADUTm+icZETsCfIH7KZBRyPBAbnt1vceWqCusiT1dAYiO0BZf+IFQxXMvYOHnt9UDyKyMFGgTZCyNBAmyFkqyIhAmyCUkkIEkJieO6k2RFqCgqqC52R01DZXTogh2SCPE1OhLyoigJBBBBJCWEkJQQBBHZGgAQCCMIBZCykUtIX+A5uOg/ypzcFjkB1cQ22a1wCehI28kFS219SAB6n0ATkOPwssDHfmbC5t5cr/dKr8WhhiyssXG7NvZoI/OqPhKiZKWtc3uDNI5xH7x4BytHMtaQ3TZBNw/EnVc5abM7I/AQC1oPwgN62G56rRuIDdHC19SMrfY23/OiyJiMUvbBw0/egG2YMdrr6+aiR4qXlzr6D4QdWtBJ2HN1rIL/ABWifJZrBnzbBwLhb1+yrpOELFpIu52haxtm222118dkrDOJbyBrO9yN/P6+C30VKHtuZGsFtcobf35et0GKbwqxjbB+V3JriANfEjRV1ThskfxMIH8Q1HuF1KmwyGNwIa0uO1+842G5J+osFWYzSNIBDgC4hosAP6jpy0Qc2shZXWN4A+HvWJa65BAtp4jkqZASJKIRWQFZElIkCSESVZCyBBCJLISSECSk2S0SBNkEaCCSjAQASgUAIRBHdBAaakqADb1KjYlirIhqbuto0blFhLRUFr3nuB2obzy6u1PgB7oLSoxEwx9o8taH92JvM/z23DefoplXUujw5zwSABo2+zncz/EeZWRxHE3VNaSR3WkBrdLNa29gB42v6BHxPxEXte1nwOeGRgbd2+YkdTa5QVdawtpY5CbucSGk+PxH7I/+MpBkbH8IYWsHQuGpJ52uqqolfI1oJNmiw3Prb87KBFCQ7e1tPHboguGYk+zm5iTlO3Vw1+QCkRYi6OM3A0y7ndzgNvRU+uVzuen1H9lJlfndl5aDz6oLOgrHEgh2UX3By7nkBqVrsM4hcGjJmdcgAuOp13PhosFBDvbbXUDrp9FocOrA02/CB0vcaaAfdB0nCsVcGndzn6E3+K2wLj8LANVoZ4G2u8AhoFye7cnlrqGjpubrn2FcWtZrlIsBd2mltg0cvRWs3EBmboXZdzcXcT4X+qDZR1AnYRlAtmDR4WACxuIYIxmdj7tk1fGb91zTY5D4jXTdXWEYkWs0blJ5kkm3lsE3icRc/M8XB2JF9bai/j8tEGFLUSscYo+zeOjgD5dVAsgTZElWRIEoFHZEgJElEIkCLIrJdklwQJsghdBBKRprt29QmaurDW6EE9LoDqsQa3Tc9AqGr4neTkYB06/NOYhLlYXE6n19vHVZKaoc2/I/PVBOzmV5F97i5115k+ACfPERacjLiMOdlbv8QDQT6BQKMBrHE72sPEnUplkYa1zjyKC1on3563vvqSbgemhS6uIns43cgXerjr8rKhpHHtc3gL+ulvmtLPHmbnvqAPyEDNLIM7gNmtChVTA1gP4iSR7/ANkhjyw/1EE++gS6ppc9reQGvnzQRzUANPjZGyos659/BFRUTpZcjRfW3+Vbt4PlknygWA0vsPdAimlBAAN+enM/2V9guHPlNrZW9eZ/wtBgvBTYRckFx9VoqajYzZBGwjAI2gXYNNgevVW0kAA0ygb6BNCNONJIsABZAZqeVh6K2pXZ4rHflsq2ChLnb/JWcFMYxuSDrYjZBi8ZjzF1vjbuPXWyhT4ZKwAujeGnZ1tD6qVxm4w1DJG6B9g71ssFj+PdnUZXueWWu3c2zINTcckRWUp6i88D4XOLXEh/dsNtr81q0CbIWRlEgIoijKIoCRFGiKBFkEpBBlo+Lx0Uun4pYTqB7Bc5E5R/rJ6oOgY5iUT425QM19hz0WXr42teG68iT7X0/OyrYK05vS359la4dRl7ZJie60ho53c6508mi/qEDE1RlHla3mhUyaAW5a+dk3PDmcPDVPwAE233J+SB0wHNpzLf/qL2VvTB2Vt/P/CYDhktza/MDpt+bKQ6tBItpY39xyQE6lzyXtp/2UulwgFxJO+nok0dXr15K0oZxfXzQTcCw5lOSQLkm5JWsgc0gWFlkTV6qQOJBGMobc73v9kGuZbofO6fieLgLnb+ObO1JGvIj5qxp+M4321sRzQdAMOiitls466A2Wd/4qzMNnXy2QqcXIjLzzQbCjxJrC4k8t0+zHoydXWXFsX4sld8JsOaTgGNSl1jKA085HOa0ewJPsg3n6VcppRLGbgG19rdD7grkOL1TpQHkXI0O+n+F0SqxLPSyxu1aW730vy8R/lc1qZC1pGxtY730KCTh9aGiLUi0rCRfTouiLk0T+4eosfbVdVpZc0bT1aD7hA4isjQQJRJRRFAgoI0SAkaCCDiZKAKJBAoFXNLXEQ9nezb5vMmwPyACpE9DqQguaeUGS/LL89vuikcAS5vI6+Sj0ErCS0ghx0a6+l+jgevVDEqKWIm7SGnny90EllTvbzF04+ovlI/JVPDIel1OpXkkCw9Sf7INBhEBcCeQU+WfKdE3h2dsVgxp69839sqg1dQ/tMvZnU8nC23WyCzdOTzFgNVErJTpvc8gLuN/ojhmINsuwzeug+V09RRve4tZfMb5nAHMTya3oEFBPBZ3eYR/UTf5HRKbG3odR+En353Wli4XfI5x7NseoN/2gsbWI7ziCCdeZ35Kwi4ajtdxAe23wnQny5IGuDGx5ZI5iGO0sSbXudLX5rT10Tf1R4yu7nMgDN4NF8x9gsVDX5qxhZdvZ3bcb7i/l5rqFDSsdGTYE2uC7W5GvNBzcQRvYHWuy/dsNXkc7efLwUGWSI3HZMa4Fou1/7TvAnNlGmXrfqtvw9Qjsy3sgDHJI3vWJILi4bDoQnpeF2PueyZfXUSEWuP4fNBj4ZslNITr3bA+JNlQSRtlife+ZrC5p6ZTrfwIWs4qw/LRydmO61zASL73P0KxcE+WGVx/wDLLfV7gB9/ZBBs0aMcXDLqS3LrbUAXOnmtrgGIE00fgLe2iwlG/VavhKPNC4fwvcPex+6DQiuSxWqKaYofq5QSv11Ea8KE+Epp0RQWQrQjNWFVZCiIKC1/Wwgqi5RoOYoIIIApFCP2jfE299FHS4nWIQaJuA5XOHgLLQ4HiV2GOUXcO6QeY5G3klR1ofHHKP4G5vM7/RU+N4kwPa5gIdsbbEeKB7F8CZGM8WrDuOl+ipaSC72harBYXGIvOrHEix5WUAYa1kvkbj1QTaOkI1Y63UHUK2oW5jleLHyuD5FQqZ352V1Rsa5uUnf09kChhTWvFxy0PmpDKexs0ka8jZTaWhcG2cRI3kfxDzPNPzQsa4XBvyPXzCAQ0xaCb3PUkk/NVk0PPx1Vw+oBGrgB6/RVdY82JALWgavcLH/4g8/FBQxUQD3P05t05m+pXQeD58zQDrY2XP21ObYaBa7guryP73nr4dUF3JQiOVzdg43HTXkSnxTgHK7u36/3UvHK1j2NeMt7atGptf8AJS6N4fEMjiTuA6zh46IKTiDAe1wueGJt3nVoG9wQd+XPdcBxqqa1ogjIcGm8jxs99rd2/wCBuoB5kkr0ZjuJSMhJzd3W42+i8uyvu4nqSfcoH6R1nBbbgR+szfFrvcFYaB2q1/BElqmQfxRg+x/yg23ZhEYQnESBk04Sf1YJ8oigjOpAkGkUspJQRP1JBSrIIOJIII7ICQVvhnCNXUfuqeV465SG/wDU6wV7H+iDESL9kweBmiv/ALkBcCzNkZJC61yQ5t/mFdt4NEuYuFgwmw5+vgsvT4TNQVAbVxPja7u5iNPBzXjQkeBW5gkkaB+0EjDs4726FBW09R2cXZAHuEnzF06aYSAEKzn7HckM6kkfdZ0YuyCTLna5h1a4ajyPRBOloyBcJyhkKm0tayTmNU0yMMlLeR1B+yC1pK8tG5UmmnDz3tRe+/5soT4bi4snKbSyDTNZGxl2gbb6XWO4jxBzu43dyuaqtGSwN1Ww4de8h32F+iDI1uPdgwDKS7nb7lIw3jAuP4mkcuvqtHWYBHI67mAnwupGH/o4gfqQ5p37pt/3QFT4xM50Rawua46uJ0HpzK1eFiSIi/wnYjx5JOH4U2OIRgnTYm31VpSNygg6joeaBvGD2sEjObmut52Nl5lIXpCvqgDodOi4DxPR9jWTsGgEjiPJ3eHyKCAwrT8KS2q2fzMcPlf7LKhXuATWqID/AD29wR90HTC9FnTSGZA4Xos6aJRFyB0vRF6azIiUDvaIJm6CDmuEcOOlAe89nDexeRe56NHPz2W1wWoo6ZzeyhY43/eSDO/0vo30CzVXWE6Mccmlm8gANBZQ2SZSg7DBxe6/xeXkdlaUXFl/i18/oub4S7tWjWxG9lc08dig6FUTU9Swxyta9rhq14BHzXPOIeBZ6S76Rxkp9+zcS58Y/lP42fMfNXtI+wtzH0VnR4oR10QcWqnF5u+5+nsmGwsuLtB12IuPUc11bijgdlSDNTgNk/EwaNf4j+F3yK5hU0rmEgggjQg6EHxHJBfYXg1NKB2MrqaXLq2RxdE52ga1h3uTrroOhVhWwvjOSoBhLHZRNrJA51hZjZGi4drrcaLGwT2cCeq3GC4lIIS2FzXWaR2E9nB75TYmO/0OyByGpez4xodA9pDoyegkaS0nwvdWUDi4aW/IUOCmaxwZSPNJMXCP9WqAJKeRxHfe5rrt9VOidFGWsna+jkd3WE3kpqhw0JY8fuhfroLoG8tnd7ZO11ayw1t16BP8T0bo2t0sdNRYhw6tINiFk6rDJX7vDWepPqgnTcYRxbAG3M7eyYi/SDNmuxhI8GEhVDsLjYdS1xGoLh+bKdS4wY7B3ZkeAHPqgmnjWpku1kL72vowg+l+aZoeL6trg6VkoynZzDr15a6J48VM0ALb7aBWFJK+TVxcRa4uLA9L9UDuH4oai7ul/D5Lm/6RCDXucPxMjPrlt9l1poaI3ECzjpdcc40nzVj/AOUNb7D/ACgpVY4ZJZ8bv4ZG/VVykU8lvQg+xQdaJRJMT7tB6gH3RkoAURRpJKAJKUkkoAgiugg53EUmZiOJyVK+4QS8GxExvBvpsVtDVmwcLLnDDYrZcPVmePKdeXsg2NB3wDc7J1+HyNOhHzWfoq10TrHZaemr8zOh/ugXhk8gd3j+f8FDiThVla0ltmzgb7B1uTvsUiop5N2kEef58E/STOaRfn49EHHsTw58EhZI0tc3cH87IUVRY2O359tV2XiDBIq6ICSwkA7kg3HgerfD2XIMYwiSlmMcosRsdcpF9C08wgt4MXmaQ17P1uENeWNcQJml9rlrt3kaeK02A4r2udtM8TsAEP6rUgCRgIu/KHeRC5/+s/Dr48xY35Hlsr2CrhmiJma7tmBxZUQm02YkG7iPjsL+6B/GuOG00gjpGubHqDRzkvhaR+IahwcTc6EKyD3SU0cz4uyztvYOzDcgnq0HofdYuLA555ZHMMVTlALsxAJzaAeLlu48HjpqPtJM9O6OMhzWOc/PfR5DSbAAkaEDTVBSwMbI7KwZiprOAJX6uysHUm/yCVBW04ZG+GRjzlGfK0tLXfzA9Vaw8bsHddZBGw79HjWavlA8Qy++25WnZw4GR3z59NNLclFg4qjy8iD4pqs4lLrnYeB0AQQsSqhHE4k2A1PtdcSraoySved3uLvcrW8ccVNlb2Mbswvd7htp+G/PVYsFAtLi5+SQE7ANUHUcJlzQRnqxv0UpVXC770kfgCPYq0QC6JBEUAJSSjKK6AkEEEHN4tE7dMxOuE+gjSCxVvw/V5ZLdftsqqVuiFNNYgoOo1dOHxBw33/NlFwbFmZsjjbkpPCdQJYspNydbctVScR4U6nluLi+oKDcdtkFwTb89ExNiAcN7c1X8LY82UBknTdP4zh74jmGrTf2IQWOH4s06E/MfVPYxhkddEYpBZzdWP0JafPm08wsfDVZXb7Hwta6uJsUcxjXsO2jt/RBz/GcHkp3mOQWc0WvyI5EdQoUFQWOuus1MMeIU+SSzXgXY/mD0P8AKVy/FMLfDI6ORuVzTr0PiPBBe4bilN2Ya6nJ/aB73Quyy252bs438loa/jGnndf9afHI89mBUwtZaPYlzg0ZneN+a5zSyljrhap3ERlpZ2y3e4wZI7hriLbAEi4NuaCy4nYHUU0zGU5DXRNEsJaDbNbbne6wDZnv0Gq6DiMVJJSvNPA4OfRtc03ABdG9mc5QBd1gfms9QUcNMGuqTGZHC7YZA4AtJAF3t+A878kECIyRaO7pPwtkOTN6u0t4qtxx1b2YMsckcLtjld2b7f8AqDR3uttV4S4/tO2exuUhzjlqaZjTqGNcbusrLgfimWxhNNDKGtOUxSiK0YOpdE/uuv49UHFrJTWr0JWcCYfXDO+gqaYuGj4GttpuXBhLCb+GqyWLfoDlDS+kmzjcR1Eb4H26ZiMpPnZBysMTjVY41wlV0h/8RTyxj+Ituw+UjbtPuqixKDofBr70rfBzvqrxUPBkLm0wzAi7iRfor26AXREoXSboASkoyiJQBBFdGg5pTu5KSDqobd1KBvqgJw5JhuhUghR5N0Gn4VxgxSC57t10bGsPbU02ZpBIBPiuNU8uoK6hwRjQLchPuUGRgl7GUb6FdLwTEmyxgOFxb2Wa404dy/tIxdrtRbkeYVXwvipY8NvY357HzQXGO4UY3kjUH0UKEOMbm7Xvbbe1/qFrsQp+1izZR4j7hY2d2QnlYjfkgr8OxZ7HixOhWolibiEOV1mytHcf1/lPgVgJajLK7X8R59T/AJVhh2JlpuDaxQV9bROjcWOBBaSCDuCEmKQt29itziFI2tg7ZljIwWeObmgb+YWPmpEEtj3HI9jnB0ZzBl7Ndf4m+GYaJrFq9xmbMX5GSEtaHMa7s7aOY8D8Q+YIKZhJHp8lpMKwFs8bnANL3jK9hA77b6FrvwSj8JOh2OhQN4fRtlYJGNLWahpo3d6R7T8UtOTqPRS8OLpKvK5tLUuf3JHEupXi+zLkZc22yykmBCnqM7u0bA5xYJY88ZjJOXM6401BBafFavAMEqbxtbUPLQ93ZF8Ykja0WJeY3gm5JAGu6DUx4HUtlA/0+cMaQbNrog1oHwga9RfZbLC+3aBenkt1FYyQ67uINh5bqK6nqj3BHCXGxdIaUhhvoT3pgb6ai2g2BUijr3sGSsdGc0zYGCOBzMziAQ4/tHd25sNttUE+qqwL53ODNiJKeQi43cXtA99ljcW/R/Q1AdV0IhzlxLixxLXXOtm3tGb9LK8bxJedsLbxOknniacxlv8Aq+S/dbozNmO5Fg1IfVRSh0jGx9oJHxGSEkNPZkZg/QXIJHXzQc/rMIli+NhA6jUe4UK66ex9xr/hVOMYLCWl5jF9zl0NuZFt0GFJSbJ3H8NdTgSNPaQu+F4+jrbKjGLeKC2KSSqv/VQj/wBTHVBZ3QVZ/qY6oIMORqnYymm7JTSgkJmVqdvfZIk2QIhcrvBcSMMjXA6Ai/ldUTDqpbHIO4UcrKmCxsQ4fPqufY9gpglNuWvmOql8CcRZD2TjpyW2x3CW1EWZp7wGhP0QZ7hLiHNaOTyB9UfFeFOb3wO6d7Dnqs8+mdFJsQQfut1huKNkhsbPGXVp1QcgxB47VxHO35+SQ155bK+41wkRzBzdWSN7p6WOx8RdUQYg1XBtaYnbnU63U7iHDA0iRoGR9/Q8x91U4Blu0O0C20VMyaF0fIjS+tnDYhBhaenzvDW63IHit5SxCMjKLW09goeA8POjJfJbNqANDbxurSRgaLn/ACPNBIxWlFTTvjIYXOByZwS3Np3iBudBv0VXhsPZ0L5pMw7CSnBL3O0vUtdJbNo0WAGgS3YqGfkWPmoeKlla0xhzgSLPbezZW/wk7BwNiHdRqg6U/iOCTt25y8MczMYg7uhw7pLz/STcbLK45VGnmmjkOWGQCVhuHyl0bmnO3pubkbKn4cxsRuh7YZszDSvawEFwB7jnDxtY8wbp7iyF0TaGqb2Tmwymne97s2Vkl2ZHMPQdegQPPha1jTldERNVOaA4g2kla9sofuXkW73mFZU+LOs0E6C/S93G5JsO84nUndU4jd2OuvZSFjbXIyOGodfY9ox5HVrh0SInEHw+YQayGUO2PoSSnHuGx1+e6z1NVgahWkNcHaHQ9UFUx4jldSytzQzAll9tfiYPLcLl/HHDclBLcXMLycjunPK7xC65juGdvEQCA5veY7m1w2PlyKpI2sxCmfSzgtkboR+Jrm7OF/K6Di/+olH/AKkeqaxrC30074ZPiYbeBHIjwIUHOgs/9SPVBVmdGglxOS3KNE6xspI1CB2J+lkp2qYa+xUgdUEfYp9pTE3VOQnRBOpKkscHDQhdc4SxvtYxc6+q42xaLhXGDHIBfRB0ziDBBI3MN/BYynlfTu56HbVdEwqsD2+Fkqs4fjl30J9D6FBy3jKcPjje2+XP/wBLnNIIPsLHms23ddZqv0f3a9vxMcCC2435EeIOt1zLE8MfBM+N4sWG3n0PqgRDMRa3VaPhjHpGStYe80787Dqs9RU5e5rGi5J9upPgtfQUbYGgDV17uNvl5INTXSHLmZqDv4KuyOPOysMJlNjb5+eqtZsPaQCBvr7oM+MKa7V2nmdPRLDmssGx5jprt7qxFPbeyX3eYv5boKPFsHdODLG39taxZfK2QC1u9ykFhY+Gqp6HFXzQVdFmYM8bpSZmd4SxWJs2/dk0AI67aLcNcL+P2+yg4rgccr2zMysqGEODzoJLaZJeoI0vuLoD4alE9N+sOe6TtKeIPs3IwPY/Lq3Yv6EdXJx9BboD8kzgFI+mozTyuZmkqDLFHmzdmwnOGhrSLka310ztVzmvy1+6Ctp6G2t991NbSDmkSgg2P+E2Zbbfn+yCW54HJZviGjySCqjvdukrQNXN/i8SPoruKrI39rJ8TNfpsenL18EGB494cbX0wqoLOljbc5fxs3IP8w5eoXHyu5Avw6pyfFTTOOTf9m47sPgeS51+kfhwU1TnYLRTXe3o134m/ceBQZFBGiQPzfEpMO6CCAn7qQzZEggRUbeqFMgggfapNF+9b5o0EHZOF/gb5D7LRT/dBBBLj+H89VyT9JP/AD5/ob9CgggruFv3rv6furkboIINDhe60EXwN/PMoIIIdXuVHZ8XqgggXHv+eibl+L1H1QQQUnG3wj/2o/8A9ca1sPwt/pH0QQQOSfAfNQvwjzP0KJBApu58kJNj6IIIKjjf/kz/AFR/71j/ANJ3/Iwf1t/2PQQQcyQQQQf/2Q=="/>
          <p:cNvSpPr>
            <a:spLocks noChangeAspect="1" noChangeArrowheads="1"/>
          </p:cNvSpPr>
          <p:nvPr/>
        </p:nvSpPr>
        <p:spPr bwMode="auto">
          <a:xfrm>
            <a:off x="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data:image/jpeg;base64,/9j/4AAQSkZJRgABAQAAAQABAAD/2wCEAAkGBhQSEBUUExQUFBUVFhYVFxYUFBQXFxcXFBQVGBcYFhQXHCYeFxkjGhQVHy8gIycpLCwsFR4xNTAqNSYrLCkBCQoKBQUFDQUFDSkYEhgpKSkpKSkpKSkpKSkpKSkpKSkpKSkpKSkpKSkpKSkpKSkpKSkpKSkpKSkpKSkpKSkpKf/AABEIAOEA4QMBIgACEQEDEQH/xAAcAAAABwEBAAAAAAAAAAAAAAAAAQIDBAUGBwj/xABCEAABAwIEAwYEAgkCBAcAAAABAAIDBBEFEiExBkFREyJhcYGRMqGxwULwBxQjM1JictHhFbIWNJLxJFNjc4KitP/EABQBAQAAAAAAAAAAAAAAAAAAAAD/xAAUEQEAAAAAAAAAAAAAAAAAAAAA/9oADAMBAAIRAxEAPwBpGEQS7IEo0CEAgMIFBBAVkYCCCAIII0ADUTm+icZETsCfIH7KZBRyPBAbnt1vceWqCusiT1dAYiO0BZf+IFQxXMvYOHnt9UDyKyMFGgTZCyNBAmyFkqyIhAmyCUkkIEkJieO6k2RFqCgqqC52R01DZXTogh2SCPE1OhLyoigJBBBBJCWEkJQQBBHZGgAQCCMIBZCykUtIX+A5uOg/ypzcFjkB1cQ22a1wCehI28kFS219SAB6n0ATkOPwssDHfmbC5t5cr/dKr8WhhiyssXG7NvZoI/OqPhKiZKWtc3uDNI5xH7x4BytHMtaQ3TZBNw/EnVc5abM7I/AQC1oPwgN62G56rRuIDdHC19SMrfY23/OiyJiMUvbBw0/egG2YMdrr6+aiR4qXlzr6D4QdWtBJ2HN1rIL/ABWifJZrBnzbBwLhb1+yrpOELFpIu52haxtm222118dkrDOJbyBrO9yN/P6+C30VKHtuZGsFtcobf35et0GKbwqxjbB+V3JriANfEjRV1ThskfxMIH8Q1HuF1KmwyGNwIa0uO1+842G5J+osFWYzSNIBDgC4hosAP6jpy0Qc2shZXWN4A+HvWJa65BAtp4jkqZASJKIRWQFZElIkCSESVZCyBBCJLISSECSk2S0SBNkEaCCSjAQASgUAIRBHdBAaakqADb1KjYlirIhqbuto0blFhLRUFr3nuB2obzy6u1PgB7oLSoxEwx9o8taH92JvM/z23DefoplXUujw5zwSABo2+zncz/EeZWRxHE3VNaSR3WkBrdLNa29gB42v6BHxPxEXte1nwOeGRgbd2+YkdTa5QVdawtpY5CbucSGk+PxH7I/+MpBkbH8IYWsHQuGpJ52uqqolfI1oJNmiw3Prb87KBFCQ7e1tPHboguGYk+zm5iTlO3Vw1+QCkRYi6OM3A0y7ndzgNvRU+uVzuen1H9lJlfndl5aDz6oLOgrHEgh2UX3By7nkBqVrsM4hcGjJmdcgAuOp13PhosFBDvbbXUDrp9FocOrA02/CB0vcaaAfdB0nCsVcGndzn6E3+K2wLj8LANVoZ4G2u8AhoFye7cnlrqGjpubrn2FcWtZrlIsBd2mltg0cvRWs3EBmboXZdzcXcT4X+qDZR1AnYRlAtmDR4WACxuIYIxmdj7tk1fGb91zTY5D4jXTdXWEYkWs0blJ5kkm3lsE3icRc/M8XB2JF9bai/j8tEGFLUSscYo+zeOjgD5dVAsgTZElWRIEoFHZEgJElEIkCLIrJdklwQJsghdBBKRprt29QmaurDW6EE9LoDqsQa3Tc9AqGr4neTkYB06/NOYhLlYXE6n19vHVZKaoc2/I/PVBOzmV5F97i5115k+ACfPERacjLiMOdlbv8QDQT6BQKMBrHE72sPEnUplkYa1zjyKC1on3563vvqSbgemhS6uIns43cgXerjr8rKhpHHtc3gL+ulvmtLPHmbnvqAPyEDNLIM7gNmtChVTA1gP4iSR7/ANkhjyw/1EE++gS6ppc9reQGvnzQRzUANPjZGyos659/BFRUTpZcjRfW3+Vbt4PlknygWA0vsPdAimlBAAN+enM/2V9guHPlNrZW9eZ/wtBgvBTYRckFx9VoqajYzZBGwjAI2gXYNNgevVW0kAA0ygb6BNCNONJIsABZAZqeVh6K2pXZ4rHflsq2ChLnb/JWcFMYxuSDrYjZBi8ZjzF1vjbuPXWyhT4ZKwAujeGnZ1tD6qVxm4w1DJG6B9g71ssFj+PdnUZXueWWu3c2zINTcckRWUp6i88D4XOLXEh/dsNtr81q0CbIWRlEgIoijKIoCRFGiKBFkEpBBlo+Lx0Uun4pYTqB7Bc5E5R/rJ6oOgY5iUT425QM19hz0WXr42teG68iT7X0/OyrYK05vS359la4dRl7ZJie60ho53c6508mi/qEDE1RlHla3mhUyaAW5a+dk3PDmcPDVPwAE233J+SB0wHNpzLf/qL2VvTB2Vt/P/CYDhktza/MDpt+bKQ6tBItpY39xyQE6lzyXtp/2UulwgFxJO+nok0dXr15K0oZxfXzQTcCw5lOSQLkm5JWsgc0gWFlkTV6qQOJBGMobc73v9kGuZbofO6fieLgLnb+ObO1JGvIj5qxp+M4321sRzQdAMOiitls466A2Wd/4qzMNnXy2QqcXIjLzzQbCjxJrC4k8t0+zHoydXWXFsX4sld8JsOaTgGNSl1jKA085HOa0ewJPsg3n6VcppRLGbgG19rdD7grkOL1TpQHkXI0O+n+F0SqxLPSyxu1aW730vy8R/lc1qZC1pGxtY730KCTh9aGiLUi0rCRfTouiLk0T+4eosfbVdVpZc0bT1aD7hA4isjQQJRJRRFAgoI0SAkaCCDiZKAKJBAoFXNLXEQ9nezb5vMmwPyACpE9DqQguaeUGS/LL89vuikcAS5vI6+Sj0ErCS0ghx0a6+l+jgevVDEqKWIm7SGnny90EllTvbzF04+ovlI/JVPDIel1OpXkkCw9Sf7INBhEBcCeQU+WfKdE3h2dsVgxp69839sqg1dQ/tMvZnU8nC23WyCzdOTzFgNVErJTpvc8gLuN/ojhmINsuwzeug+V09RRve4tZfMb5nAHMTya3oEFBPBZ3eYR/UTf5HRKbG3odR+En353Wli4XfI5x7NseoN/2gsbWI7ziCCdeZ35Kwi4ajtdxAe23wnQny5IGuDGx5ZI5iGO0sSbXudLX5rT10Tf1R4yu7nMgDN4NF8x9gsVDX5qxhZdvZ3bcb7i/l5rqFDSsdGTYE2uC7W5GvNBzcQRvYHWuy/dsNXkc7efLwUGWSI3HZMa4Fou1/7TvAnNlGmXrfqtvw9Qjsy3sgDHJI3vWJILi4bDoQnpeF2PueyZfXUSEWuP4fNBj4ZslNITr3bA+JNlQSRtlife+ZrC5p6ZTrfwIWs4qw/LRydmO61zASL73P0KxcE+WGVx/wDLLfV7gB9/ZBBs0aMcXDLqS3LrbUAXOnmtrgGIE00fgLe2iwlG/VavhKPNC4fwvcPex+6DQiuSxWqKaYofq5QSv11Ea8KE+Epp0RQWQrQjNWFVZCiIKC1/Wwgqi5RoOYoIIIApFCP2jfE299FHS4nWIQaJuA5XOHgLLQ4HiV2GOUXcO6QeY5G3klR1ofHHKP4G5vM7/RU+N4kwPa5gIdsbbEeKB7F8CZGM8WrDuOl+ipaSC72harBYXGIvOrHEix5WUAYa1kvkbj1QTaOkI1Y63UHUK2oW5jleLHyuD5FQqZ352V1Rsa5uUnf09kChhTWvFxy0PmpDKexs0ka8jZTaWhcG2cRI3kfxDzPNPzQsa4XBvyPXzCAQ0xaCb3PUkk/NVk0PPx1Vw+oBGrgB6/RVdY82JALWgavcLH/4g8/FBQxUQD3P05t05m+pXQeD58zQDrY2XP21ObYaBa7guryP73nr4dUF3JQiOVzdg43HTXkSnxTgHK7u36/3UvHK1j2NeMt7atGptf8AJS6N4fEMjiTuA6zh46IKTiDAe1wueGJt3nVoG9wQd+XPdcBxqqa1ogjIcGm8jxs99rd2/wCBuoB5kkr0ZjuJSMhJzd3W42+i8uyvu4nqSfcoH6R1nBbbgR+szfFrvcFYaB2q1/BElqmQfxRg+x/yg23ZhEYQnESBk04Sf1YJ8oigjOpAkGkUspJQRP1JBSrIIOJIII7ICQVvhnCNXUfuqeV465SG/wDU6wV7H+iDESL9kweBmiv/ALkBcCzNkZJC61yQ5t/mFdt4NEuYuFgwmw5+vgsvT4TNQVAbVxPja7u5iNPBzXjQkeBW5gkkaB+0EjDs4726FBW09R2cXZAHuEnzF06aYSAEKzn7HckM6kkfdZ0YuyCTLna5h1a4ajyPRBOloyBcJyhkKm0tayTmNU0yMMlLeR1B+yC1pK8tG5UmmnDz3tRe+/5soT4bi4snKbSyDTNZGxl2gbb6XWO4jxBzu43dyuaqtGSwN1Ww4de8h32F+iDI1uPdgwDKS7nb7lIw3jAuP4mkcuvqtHWYBHI67mAnwupGH/o4gfqQ5p37pt/3QFT4xM50Rawua46uJ0HpzK1eFiSIi/wnYjx5JOH4U2OIRgnTYm31VpSNygg6joeaBvGD2sEjObmut52Nl5lIXpCvqgDodOi4DxPR9jWTsGgEjiPJ3eHyKCAwrT8KS2q2fzMcPlf7LKhXuATWqID/AD29wR90HTC9FnTSGZA4Xos6aJRFyB0vRF6azIiUDvaIJm6CDmuEcOOlAe89nDexeRe56NHPz2W1wWoo6ZzeyhY43/eSDO/0vo30CzVXWE6Mccmlm8gANBZQ2SZSg7DBxe6/xeXkdlaUXFl/i18/oub4S7tWjWxG9lc08dig6FUTU9Swxyta9rhq14BHzXPOIeBZ6S76Rxkp9+zcS58Y/lP42fMfNXtI+wtzH0VnR4oR10QcWqnF5u+5+nsmGwsuLtB12IuPUc11bijgdlSDNTgNk/EwaNf4j+F3yK5hU0rmEgggjQg6EHxHJBfYXg1NKB2MrqaXLq2RxdE52ga1h3uTrroOhVhWwvjOSoBhLHZRNrJA51hZjZGi4drrcaLGwT2cCeq3GC4lIIS2FzXWaR2E9nB75TYmO/0OyByGpez4xodA9pDoyegkaS0nwvdWUDi4aW/IUOCmaxwZSPNJMXCP9WqAJKeRxHfe5rrt9VOidFGWsna+jkd3WE3kpqhw0JY8fuhfroLoG8tnd7ZO11ayw1t16BP8T0bo2t0sdNRYhw6tINiFk6rDJX7vDWepPqgnTcYRxbAG3M7eyYi/SDNmuxhI8GEhVDsLjYdS1xGoLh+bKdS4wY7B3ZkeAHPqgmnjWpku1kL72vowg+l+aZoeL6trg6VkoynZzDr15a6J48VM0ALb7aBWFJK+TVxcRa4uLA9L9UDuH4oai7ul/D5Lm/6RCDXucPxMjPrlt9l1poaI3ECzjpdcc40nzVj/AOUNb7D/ACgpVY4ZJZ8bv4ZG/VVykU8lvQg+xQdaJRJMT7tB6gH3RkoAURRpJKAJKUkkoAgiugg53EUmZiOJyVK+4QS8GxExvBvpsVtDVmwcLLnDDYrZcPVmePKdeXsg2NB3wDc7J1+HyNOhHzWfoq10TrHZaemr8zOh/ugXhk8gd3j+f8FDiThVla0ltmzgb7B1uTvsUiop5N2kEef58E/STOaRfn49EHHsTw58EhZI0tc3cH87IUVRY2O359tV2XiDBIq6ICSwkA7kg3HgerfD2XIMYwiSlmMcosRsdcpF9C08wgt4MXmaQ17P1uENeWNcQJml9rlrt3kaeK02A4r2udtM8TsAEP6rUgCRgIu/KHeRC5/+s/Dr48xY35Hlsr2CrhmiJma7tmBxZUQm02YkG7iPjsL+6B/GuOG00gjpGubHqDRzkvhaR+IahwcTc6EKyD3SU0cz4uyztvYOzDcgnq0HofdYuLA555ZHMMVTlALsxAJzaAeLlu48HjpqPtJM9O6OMhzWOc/PfR5DSbAAkaEDTVBSwMbI7KwZiprOAJX6uysHUm/yCVBW04ZG+GRjzlGfK0tLXfzA9Vaw8bsHddZBGw79HjWavlA8Qy++25WnZw4GR3z59NNLclFg4qjy8iD4pqs4lLrnYeB0AQQsSqhHE4k2A1PtdcSraoySved3uLvcrW8ccVNlb2Mbswvd7htp+G/PVYsFAtLi5+SQE7ANUHUcJlzQRnqxv0UpVXC770kfgCPYq0QC6JBEUAJSSjKK6AkEEEHN4tE7dMxOuE+gjSCxVvw/V5ZLdftsqqVuiFNNYgoOo1dOHxBw33/NlFwbFmZsjjbkpPCdQJYspNydbctVScR4U6nluLi+oKDcdtkFwTb89ExNiAcN7c1X8LY82UBknTdP4zh74jmGrTf2IQWOH4s06E/MfVPYxhkddEYpBZzdWP0JafPm08wsfDVZXb7Hwta6uJsUcxjXsO2jt/RBz/GcHkp3mOQWc0WvyI5EdQoUFQWOuus1MMeIU+SSzXgXY/mD0P8AKVy/FMLfDI6ORuVzTr0PiPBBe4bilN2Ya6nJ/aB73Quyy252bs438loa/jGnndf9afHI89mBUwtZaPYlzg0ZneN+a5zSyljrhap3ERlpZ2y3e4wZI7hriLbAEi4NuaCy4nYHUU0zGU5DXRNEsJaDbNbbne6wDZnv0Gq6DiMVJJSvNPA4OfRtc03ABdG9mc5QBd1gfms9QUcNMGuqTGZHC7YZA4AtJAF3t+A878kECIyRaO7pPwtkOTN6u0t4qtxx1b2YMsckcLtjld2b7f8AqDR3uttV4S4/tO2exuUhzjlqaZjTqGNcbusrLgfimWxhNNDKGtOUxSiK0YOpdE/uuv49UHFrJTWr0JWcCYfXDO+gqaYuGj4GttpuXBhLCb+GqyWLfoDlDS+kmzjcR1Eb4H26ZiMpPnZBysMTjVY41wlV0h/8RTyxj+Ituw+UjbtPuqixKDofBr70rfBzvqrxUPBkLm0wzAi7iRfor26AXREoXSboASkoyiJQBBFdGg5pTu5KSDqobd1KBvqgJw5JhuhUghR5N0Gn4VxgxSC57t10bGsPbU02ZpBIBPiuNU8uoK6hwRjQLchPuUGRgl7GUb6FdLwTEmyxgOFxb2Wa404dy/tIxdrtRbkeYVXwvipY8NvY357HzQXGO4UY3kjUH0UKEOMbm7Xvbbe1/qFrsQp+1izZR4j7hY2d2QnlYjfkgr8OxZ7HixOhWolibiEOV1mytHcf1/lPgVgJajLK7X8R59T/AJVhh2JlpuDaxQV9bROjcWOBBaSCDuCEmKQt29itziFI2tg7ZljIwWeObmgb+YWPmpEEtj3HI9jnB0ZzBl7Ndf4m+GYaJrFq9xmbMX5GSEtaHMa7s7aOY8D8Q+YIKZhJHp8lpMKwFs8bnANL3jK9hA77b6FrvwSj8JOh2OhQN4fRtlYJGNLWahpo3d6R7T8UtOTqPRS8OLpKvK5tLUuf3JHEupXi+zLkZc22yykmBCnqM7u0bA5xYJY88ZjJOXM6401BBafFavAMEqbxtbUPLQ93ZF8Ykja0WJeY3gm5JAGu6DUx4HUtlA/0+cMaQbNrog1oHwga9RfZbLC+3aBenkt1FYyQ67uINh5bqK6nqj3BHCXGxdIaUhhvoT3pgb6ai2g2BUijr3sGSsdGc0zYGCOBzMziAQ4/tHd25sNttUE+qqwL53ODNiJKeQi43cXtA99ljcW/R/Q1AdV0IhzlxLixxLXXOtm3tGb9LK8bxJedsLbxOknniacxlv8Aq+S/dbozNmO5Fg1IfVRSh0jGx9oJHxGSEkNPZkZg/QXIJHXzQc/rMIli+NhA6jUe4UK66ex9xr/hVOMYLCWl5jF9zl0NuZFt0GFJSbJ3H8NdTgSNPaQu+F4+jrbKjGLeKC2KSSqv/VQj/wBTHVBZ3QVZ/qY6oIMORqnYymm7JTSgkJmVqdvfZIk2QIhcrvBcSMMjXA6Ai/ldUTDqpbHIO4UcrKmCxsQ4fPqufY9gpglNuWvmOql8CcRZD2TjpyW2x3CW1EWZp7wGhP0QZ7hLiHNaOTyB9UfFeFOb3wO6d7Dnqs8+mdFJsQQfut1huKNkhsbPGXVp1QcgxB47VxHO35+SQ155bK+41wkRzBzdWSN7p6WOx8RdUQYg1XBtaYnbnU63U7iHDA0iRoGR9/Q8x91U4Blu0O0C20VMyaF0fIjS+tnDYhBhaenzvDW63IHit5SxCMjKLW09goeA8POjJfJbNqANDbxurSRgaLn/ACPNBIxWlFTTvjIYXOByZwS3Np3iBudBv0VXhsPZ0L5pMw7CSnBL3O0vUtdJbNo0WAGgS3YqGfkWPmoeKlla0xhzgSLPbezZW/wk7BwNiHdRqg6U/iOCTt25y8MczMYg7uhw7pLz/STcbLK45VGnmmjkOWGQCVhuHyl0bmnO3pubkbKn4cxsRuh7YZszDSvawEFwB7jnDxtY8wbp7iyF0TaGqb2Tmwymne97s2Vkl2ZHMPQdegQPPha1jTldERNVOaA4g2kla9sofuXkW73mFZU+LOs0E6C/S93G5JsO84nUndU4jd2OuvZSFjbXIyOGodfY9ox5HVrh0SInEHw+YQayGUO2PoSSnHuGx1+e6z1NVgahWkNcHaHQ9UFUx4jldSytzQzAll9tfiYPLcLl/HHDclBLcXMLycjunPK7xC65juGdvEQCA5veY7m1w2PlyKpI2sxCmfSzgtkboR+Jrm7OF/K6Di/+olH/AKkeqaxrC30074ZPiYbeBHIjwIUHOgs/9SPVBVmdGglxOS3KNE6xspI1CB2J+lkp2qYa+xUgdUEfYp9pTE3VOQnRBOpKkscHDQhdc4SxvtYxc6+q42xaLhXGDHIBfRB0ziDBBI3MN/BYynlfTu56HbVdEwqsD2+Fkqs4fjl30J9D6FBy3jKcPjje2+XP/wBLnNIIPsLHms23ddZqv0f3a9vxMcCC2435EeIOt1zLE8MfBM+N4sWG3n0PqgRDMRa3VaPhjHpGStYe80787Dqs9RU5e5rGi5J9upPgtfQUbYGgDV17uNvl5INTXSHLmZqDv4KuyOPOysMJlNjb5+eqtZsPaQCBvr7oM+MKa7V2nmdPRLDmssGx5jprt7qxFPbeyX3eYv5boKPFsHdODLG39taxZfK2QC1u9ykFhY+Gqp6HFXzQVdFmYM8bpSZmd4SxWJs2/dk0AI67aLcNcL+P2+yg4rgccr2zMysqGEODzoJLaZJeoI0vuLoD4alE9N+sOe6TtKeIPs3IwPY/Lq3Yv6EdXJx9BboD8kzgFI+mozTyuZmkqDLFHmzdmwnOGhrSLka310ztVzmvy1+6Ctp6G2t991NbSDmkSgg2P+E2Zbbfn+yCW54HJZviGjySCqjvdukrQNXN/i8SPoruKrI39rJ8TNfpsenL18EGB494cbX0wqoLOljbc5fxs3IP8w5eoXHyu5Avw6pyfFTTOOTf9m47sPgeS51+kfhwU1TnYLRTXe3o134m/ceBQZFBGiQPzfEpMO6CCAn7qQzZEggRUbeqFMgggfapNF+9b5o0EHZOF/gb5D7LRT/dBBBLj+H89VyT9JP/AD5/ob9CgggruFv3rv6furkboIINDhe60EXwN/PMoIIIdXuVHZ8XqgggXHv+eibl+L1H1QQQUnG3wj/2o/8A9ca1sPwt/pH0QQQOSfAfNQvwjzP0KJBApu58kJNj6IIIKjjf/kz/AFR/71j/ANJ3/Iwf1t/2PQQQcyQQQQf/2Q=="/>
          <p:cNvSpPr>
            <a:spLocks noChangeAspect="1" noChangeArrowheads="1"/>
          </p:cNvSpPr>
          <p:nvPr/>
        </p:nvSpPr>
        <p:spPr bwMode="auto">
          <a:xfrm>
            <a:off x="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data:image/jpeg;base64,/9j/4AAQSkZJRgABAQAAAQABAAD/2wCEAAkGBhQSEBUUExQUFBUVFhYVFxYUFBQXFxcXFBQVGBcYFhQXHCYeFxkjGhQVHy8gIycpLCwsFR4xNTAqNSYrLCkBCQoKBQUFDQUFDSkYEhgpKSkpKSkpKSkpKSkpKSkpKSkpKSkpKSkpKSkpKSkpKSkpKSkpKSkpKSkpKSkpKSkpKf/AABEIAOEA4QMBIgACEQEDEQH/xAAcAAAABwEBAAAAAAAAAAAAAAAAAQIDBAUGBwj/xABCEAABAwIEAwYEAgkCBAcAAAABAAIDBBEFEiExBkFREyJhcYGRMqGxwULwBxQjM1JictHhFbIWNJLxJFNjc4KitP/EABQBAQAAAAAAAAAAAAAAAAAAAAD/xAAUEQEAAAAAAAAAAAAAAAAAAAAA/9oADAMBAAIRAxEAPwBpGEQS7IEo0CEAgMIFBBAVkYCCCAIII0ADUTm+icZETsCfIH7KZBRyPBAbnt1vceWqCusiT1dAYiO0BZf+IFQxXMvYOHnt9UDyKyMFGgTZCyNBAmyFkqyIhAmyCUkkIEkJieO6k2RFqCgqqC52R01DZXTogh2SCPE1OhLyoigJBBBBJCWEkJQQBBHZGgAQCCMIBZCykUtIX+A5uOg/ypzcFjkB1cQ22a1wCehI28kFS219SAB6n0ATkOPwssDHfmbC5t5cr/dKr8WhhiyssXG7NvZoI/OqPhKiZKWtc3uDNI5xH7x4BytHMtaQ3TZBNw/EnVc5abM7I/AQC1oPwgN62G56rRuIDdHC19SMrfY23/OiyJiMUvbBw0/egG2YMdrr6+aiR4qXlzr6D4QdWtBJ2HN1rIL/ABWifJZrBnzbBwLhb1+yrpOELFpIu52haxtm222118dkrDOJbyBrO9yN/P6+C30VKHtuZGsFtcobf35et0GKbwqxjbB+V3JriANfEjRV1ThskfxMIH8Q1HuF1KmwyGNwIa0uO1+842G5J+osFWYzSNIBDgC4hosAP6jpy0Qc2shZXWN4A+HvWJa65BAtp4jkqZASJKIRWQFZElIkCSESVZCyBBCJLISSECSk2S0SBNkEaCCSjAQASgUAIRBHdBAaakqADb1KjYlirIhqbuto0blFhLRUFr3nuB2obzy6u1PgB7oLSoxEwx9o8taH92JvM/z23DefoplXUujw5zwSABo2+zncz/EeZWRxHE3VNaSR3WkBrdLNa29gB42v6BHxPxEXte1nwOeGRgbd2+YkdTa5QVdawtpY5CbucSGk+PxH7I/+MpBkbH8IYWsHQuGpJ52uqqolfI1oJNmiw3Prb87KBFCQ7e1tPHboguGYk+zm5iTlO3Vw1+QCkRYi6OM3A0y7ndzgNvRU+uVzuen1H9lJlfndl5aDz6oLOgrHEgh2UX3By7nkBqVrsM4hcGjJmdcgAuOp13PhosFBDvbbXUDrp9FocOrA02/CB0vcaaAfdB0nCsVcGndzn6E3+K2wLj8LANVoZ4G2u8AhoFye7cnlrqGjpubrn2FcWtZrlIsBd2mltg0cvRWs3EBmboXZdzcXcT4X+qDZR1AnYRlAtmDR4WACxuIYIxmdj7tk1fGb91zTY5D4jXTdXWEYkWs0blJ5kkm3lsE3icRc/M8XB2JF9bai/j8tEGFLUSscYo+zeOjgD5dVAsgTZElWRIEoFHZEgJElEIkCLIrJdklwQJsghdBBKRprt29QmaurDW6EE9LoDqsQa3Tc9AqGr4neTkYB06/NOYhLlYXE6n19vHVZKaoc2/I/PVBOzmV5F97i5115k+ACfPERacjLiMOdlbv8QDQT6BQKMBrHE72sPEnUplkYa1zjyKC1on3563vvqSbgemhS6uIns43cgXerjr8rKhpHHtc3gL+ulvmtLPHmbnvqAPyEDNLIM7gNmtChVTA1gP4iSR7/ANkhjyw/1EE++gS6ppc9reQGvnzQRzUANPjZGyos659/BFRUTpZcjRfW3+Vbt4PlknygWA0vsPdAimlBAAN+enM/2V9guHPlNrZW9eZ/wtBgvBTYRckFx9VoqajYzZBGwjAI2gXYNNgevVW0kAA0ygb6BNCNONJIsABZAZqeVh6K2pXZ4rHflsq2ChLnb/JWcFMYxuSDrYjZBi8ZjzF1vjbuPXWyhT4ZKwAujeGnZ1tD6qVxm4w1DJG6B9g71ssFj+PdnUZXueWWu3c2zINTcckRWUp6i88D4XOLXEh/dsNtr81q0CbIWRlEgIoijKIoCRFGiKBFkEpBBlo+Lx0Uun4pYTqB7Bc5E5R/rJ6oOgY5iUT425QM19hz0WXr42teG68iT7X0/OyrYK05vS359la4dRl7ZJie60ho53c6508mi/qEDE1RlHla3mhUyaAW5a+dk3PDmcPDVPwAE233J+SB0wHNpzLf/qL2VvTB2Vt/P/CYDhktza/MDpt+bKQ6tBItpY39xyQE6lzyXtp/2UulwgFxJO+nok0dXr15K0oZxfXzQTcCw5lOSQLkm5JWsgc0gWFlkTV6qQOJBGMobc73v9kGuZbofO6fieLgLnb+ObO1JGvIj5qxp+M4321sRzQdAMOiitls466A2Wd/4qzMNnXy2QqcXIjLzzQbCjxJrC4k8t0+zHoydXWXFsX4sld8JsOaTgGNSl1jKA085HOa0ewJPsg3n6VcppRLGbgG19rdD7grkOL1TpQHkXI0O+n+F0SqxLPSyxu1aW730vy8R/lc1qZC1pGxtY730KCTh9aGiLUi0rCRfTouiLk0T+4eosfbVdVpZc0bT1aD7hA4isjQQJRJRRFAgoI0SAkaCCDiZKAKJBAoFXNLXEQ9nezb5vMmwPyACpE9DqQguaeUGS/LL89vuikcAS5vI6+Sj0ErCS0ghx0a6+l+jgevVDEqKWIm7SGnny90EllTvbzF04+ovlI/JVPDIel1OpXkkCw9Sf7INBhEBcCeQU+WfKdE3h2dsVgxp69839sqg1dQ/tMvZnU8nC23WyCzdOTzFgNVErJTpvc8gLuN/ojhmINsuwzeug+V09RRve4tZfMb5nAHMTya3oEFBPBZ3eYR/UTf5HRKbG3odR+En353Wli4XfI5x7NseoN/2gsbWI7ziCCdeZ35Kwi4ajtdxAe23wnQny5IGuDGx5ZI5iGO0sSbXudLX5rT10Tf1R4yu7nMgDN4NF8x9gsVDX5qxhZdvZ3bcb7i/l5rqFDSsdGTYE2uC7W5GvNBzcQRvYHWuy/dsNXkc7efLwUGWSI3HZMa4Fou1/7TvAnNlGmXrfqtvw9Qjsy3sgDHJI3vWJILi4bDoQnpeF2PueyZfXUSEWuP4fNBj4ZslNITr3bA+JNlQSRtlife+ZrC5p6ZTrfwIWs4qw/LRydmO61zASL73P0KxcE+WGVx/wDLLfV7gB9/ZBBs0aMcXDLqS3LrbUAXOnmtrgGIE00fgLe2iwlG/VavhKPNC4fwvcPex+6DQiuSxWqKaYofq5QSv11Ea8KE+Epp0RQWQrQjNWFVZCiIKC1/Wwgqi5RoOYoIIIApFCP2jfE299FHS4nWIQaJuA5XOHgLLQ4HiV2GOUXcO6QeY5G3klR1ofHHKP4G5vM7/RU+N4kwPa5gIdsbbEeKB7F8CZGM8WrDuOl+ipaSC72harBYXGIvOrHEix5WUAYa1kvkbj1QTaOkI1Y63UHUK2oW5jleLHyuD5FQqZ352V1Rsa5uUnf09kChhTWvFxy0PmpDKexs0ka8jZTaWhcG2cRI3kfxDzPNPzQsa4XBvyPXzCAQ0xaCb3PUkk/NVk0PPx1Vw+oBGrgB6/RVdY82JALWgavcLH/4g8/FBQxUQD3P05t05m+pXQeD58zQDrY2XP21ObYaBa7guryP73nr4dUF3JQiOVzdg43HTXkSnxTgHK7u36/3UvHK1j2NeMt7atGptf8AJS6N4fEMjiTuA6zh46IKTiDAe1wueGJt3nVoG9wQd+XPdcBxqqa1ogjIcGm8jxs99rd2/wCBuoB5kkr0ZjuJSMhJzd3W42+i8uyvu4nqSfcoH6R1nBbbgR+szfFrvcFYaB2q1/BElqmQfxRg+x/yg23ZhEYQnESBk04Sf1YJ8oigjOpAkGkUspJQRP1JBSrIIOJIII7ICQVvhnCNXUfuqeV465SG/wDU6wV7H+iDESL9kweBmiv/ALkBcCzNkZJC61yQ5t/mFdt4NEuYuFgwmw5+vgsvT4TNQVAbVxPja7u5iNPBzXjQkeBW5gkkaB+0EjDs4726FBW09R2cXZAHuEnzF06aYSAEKzn7HckM6kkfdZ0YuyCTLna5h1a4ajyPRBOloyBcJyhkKm0tayTmNU0yMMlLeR1B+yC1pK8tG5UmmnDz3tRe+/5soT4bi4snKbSyDTNZGxl2gbb6XWO4jxBzu43dyuaqtGSwN1Ww4de8h32F+iDI1uPdgwDKS7nb7lIw3jAuP4mkcuvqtHWYBHI67mAnwupGH/o4gfqQ5p37pt/3QFT4xM50Rawua46uJ0HpzK1eFiSIi/wnYjx5JOH4U2OIRgnTYm31VpSNygg6joeaBvGD2sEjObmut52Nl5lIXpCvqgDodOi4DxPR9jWTsGgEjiPJ3eHyKCAwrT8KS2q2fzMcPlf7LKhXuATWqID/AD29wR90HTC9FnTSGZA4Xos6aJRFyB0vRF6azIiUDvaIJm6CDmuEcOOlAe89nDexeRe56NHPz2W1wWoo6ZzeyhY43/eSDO/0vo30CzVXWE6Mccmlm8gANBZQ2SZSg7DBxe6/xeXkdlaUXFl/i18/oub4S7tWjWxG9lc08dig6FUTU9Swxyta9rhq14BHzXPOIeBZ6S76Rxkp9+zcS58Y/lP42fMfNXtI+wtzH0VnR4oR10QcWqnF5u+5+nsmGwsuLtB12IuPUc11bijgdlSDNTgNk/EwaNf4j+F3yK5hU0rmEgggjQg6EHxHJBfYXg1NKB2MrqaXLq2RxdE52ga1h3uTrroOhVhWwvjOSoBhLHZRNrJA51hZjZGi4drrcaLGwT2cCeq3GC4lIIS2FzXWaR2E9nB75TYmO/0OyByGpez4xodA9pDoyegkaS0nwvdWUDi4aW/IUOCmaxwZSPNJMXCP9WqAJKeRxHfe5rrt9VOidFGWsna+jkd3WE3kpqhw0JY8fuhfroLoG8tnd7ZO11ayw1t16BP8T0bo2t0sdNRYhw6tINiFk6rDJX7vDWepPqgnTcYRxbAG3M7eyYi/SDNmuxhI8GEhVDsLjYdS1xGoLh+bKdS4wY7B3ZkeAHPqgmnjWpku1kL72vowg+l+aZoeL6trg6VkoynZzDr15a6J48VM0ALb7aBWFJK+TVxcRa4uLA9L9UDuH4oai7ul/D5Lm/6RCDXucPxMjPrlt9l1poaI3ECzjpdcc40nzVj/AOUNb7D/ACgpVY4ZJZ8bv4ZG/VVykU8lvQg+xQdaJRJMT7tB6gH3RkoAURRpJKAJKUkkoAgiugg53EUmZiOJyVK+4QS8GxExvBvpsVtDVmwcLLnDDYrZcPVmePKdeXsg2NB3wDc7J1+HyNOhHzWfoq10TrHZaemr8zOh/ugXhk8gd3j+f8FDiThVla0ltmzgb7B1uTvsUiop5N2kEef58E/STOaRfn49EHHsTw58EhZI0tc3cH87IUVRY2O359tV2XiDBIq6ICSwkA7kg3HgerfD2XIMYwiSlmMcosRsdcpF9C08wgt4MXmaQ17P1uENeWNcQJml9rlrt3kaeK02A4r2udtM8TsAEP6rUgCRgIu/KHeRC5/+s/Dr48xY35Hlsr2CrhmiJma7tmBxZUQm02YkG7iPjsL+6B/GuOG00gjpGubHqDRzkvhaR+IahwcTc6EKyD3SU0cz4uyztvYOzDcgnq0HofdYuLA555ZHMMVTlALsxAJzaAeLlu48HjpqPtJM9O6OMhzWOc/PfR5DSbAAkaEDTVBSwMbI7KwZiprOAJX6uysHUm/yCVBW04ZG+GRjzlGfK0tLXfzA9Vaw8bsHddZBGw79HjWavlA8Qy++25WnZw4GR3z59NNLclFg4qjy8iD4pqs4lLrnYeB0AQQsSqhHE4k2A1PtdcSraoySved3uLvcrW8ccVNlb2Mbswvd7htp+G/PVYsFAtLi5+SQE7ANUHUcJlzQRnqxv0UpVXC770kfgCPYq0QC6JBEUAJSSjKK6AkEEEHN4tE7dMxOuE+gjSCxVvw/V5ZLdftsqqVuiFNNYgoOo1dOHxBw33/NlFwbFmZsjjbkpPCdQJYspNydbctVScR4U6nluLi+oKDcdtkFwTb89ExNiAcN7c1X8LY82UBknTdP4zh74jmGrTf2IQWOH4s06E/MfVPYxhkddEYpBZzdWP0JafPm08wsfDVZXb7Hwta6uJsUcxjXsO2jt/RBz/GcHkp3mOQWc0WvyI5EdQoUFQWOuus1MMeIU+SSzXgXY/mD0P8AKVy/FMLfDI6ORuVzTr0PiPBBe4bilN2Ya6nJ/aB73Quyy252bs438loa/jGnndf9afHI89mBUwtZaPYlzg0ZneN+a5zSyljrhap3ERlpZ2y3e4wZI7hriLbAEi4NuaCy4nYHUU0zGU5DXRNEsJaDbNbbne6wDZnv0Gq6DiMVJJSvNPA4OfRtc03ABdG9mc5QBd1gfms9QUcNMGuqTGZHC7YZA4AtJAF3t+A878kECIyRaO7pPwtkOTN6u0t4qtxx1b2YMsckcLtjld2b7f8AqDR3uttV4S4/tO2exuUhzjlqaZjTqGNcbusrLgfimWxhNNDKGtOUxSiK0YOpdE/uuv49UHFrJTWr0JWcCYfXDO+gqaYuGj4GttpuXBhLCb+GqyWLfoDlDS+kmzjcR1Eb4H26ZiMpPnZBysMTjVY41wlV0h/8RTyxj+Ituw+UjbtPuqixKDofBr70rfBzvqrxUPBkLm0wzAi7iRfor26AXREoXSboASkoyiJQBBFdGg5pTu5KSDqobd1KBvqgJw5JhuhUghR5N0Gn4VxgxSC57t10bGsPbU02ZpBIBPiuNU8uoK6hwRjQLchPuUGRgl7GUb6FdLwTEmyxgOFxb2Wa404dy/tIxdrtRbkeYVXwvipY8NvY357HzQXGO4UY3kjUH0UKEOMbm7Xvbbe1/qFrsQp+1izZR4j7hY2d2QnlYjfkgr8OxZ7HixOhWolibiEOV1mytHcf1/lPgVgJajLK7X8R59T/AJVhh2JlpuDaxQV9bROjcWOBBaSCDuCEmKQt29itziFI2tg7ZljIwWeObmgb+YWPmpEEtj3HI9jnB0ZzBl7Ndf4m+GYaJrFq9xmbMX5GSEtaHMa7s7aOY8D8Q+YIKZhJHp8lpMKwFs8bnANL3jK9hA77b6FrvwSj8JOh2OhQN4fRtlYJGNLWahpo3d6R7T8UtOTqPRS8OLpKvK5tLUuf3JHEupXi+zLkZc22yykmBCnqM7u0bA5xYJY88ZjJOXM6401BBafFavAMEqbxtbUPLQ93ZF8Ykja0WJeY3gm5JAGu6DUx4HUtlA/0+cMaQbNrog1oHwga9RfZbLC+3aBenkt1FYyQ67uINh5bqK6nqj3BHCXGxdIaUhhvoT3pgb6ai2g2BUijr3sGSsdGc0zYGCOBzMziAQ4/tHd25sNttUE+qqwL53ODNiJKeQi43cXtA99ljcW/R/Q1AdV0IhzlxLixxLXXOtm3tGb9LK8bxJedsLbxOknniacxlv8Aq+S/dbozNmO5Fg1IfVRSh0jGx9oJHxGSEkNPZkZg/QXIJHXzQc/rMIli+NhA6jUe4UK66ex9xr/hVOMYLCWl5jF9zl0NuZFt0GFJSbJ3H8NdTgSNPaQu+F4+jrbKjGLeKC2KSSqv/VQj/wBTHVBZ3QVZ/qY6oIMORqnYymm7JTSgkJmVqdvfZIk2QIhcrvBcSMMjXA6Ai/ldUTDqpbHIO4UcrKmCxsQ4fPqufY9gpglNuWvmOql8CcRZD2TjpyW2x3CW1EWZp7wGhP0QZ7hLiHNaOTyB9UfFeFOb3wO6d7Dnqs8+mdFJsQQfut1huKNkhsbPGXVp1QcgxB47VxHO35+SQ155bK+41wkRzBzdWSN7p6WOx8RdUQYg1XBtaYnbnU63U7iHDA0iRoGR9/Q8x91U4Blu0O0C20VMyaF0fIjS+tnDYhBhaenzvDW63IHit5SxCMjKLW09goeA8POjJfJbNqANDbxurSRgaLn/ACPNBIxWlFTTvjIYXOByZwS3Np3iBudBv0VXhsPZ0L5pMw7CSnBL3O0vUtdJbNo0WAGgS3YqGfkWPmoeKlla0xhzgSLPbezZW/wk7BwNiHdRqg6U/iOCTt25y8MczMYg7uhw7pLz/STcbLK45VGnmmjkOWGQCVhuHyl0bmnO3pubkbKn4cxsRuh7YZszDSvawEFwB7jnDxtY8wbp7iyF0TaGqb2Tmwymne97s2Vkl2ZHMPQdegQPPha1jTldERNVOaA4g2kla9sofuXkW73mFZU+LOs0E6C/S93G5JsO84nUndU4jd2OuvZSFjbXIyOGodfY9ox5HVrh0SInEHw+YQayGUO2PoSSnHuGx1+e6z1NVgahWkNcHaHQ9UFUx4jldSytzQzAll9tfiYPLcLl/HHDclBLcXMLycjunPK7xC65juGdvEQCA5veY7m1w2PlyKpI2sxCmfSzgtkboR+Jrm7OF/K6Di/+olH/AKkeqaxrC30074ZPiYbeBHIjwIUHOgs/9SPVBVmdGglxOS3KNE6xspI1CB2J+lkp2qYa+xUgdUEfYp9pTE3VOQnRBOpKkscHDQhdc4SxvtYxc6+q42xaLhXGDHIBfRB0ziDBBI3MN/BYynlfTu56HbVdEwqsD2+Fkqs4fjl30J9D6FBy3jKcPjje2+XP/wBLnNIIPsLHms23ddZqv0f3a9vxMcCC2435EeIOt1zLE8MfBM+N4sWG3n0PqgRDMRa3VaPhjHpGStYe80787Dqs9RU5e5rGi5J9upPgtfQUbYGgDV17uNvl5INTXSHLmZqDv4KuyOPOysMJlNjb5+eqtZsPaQCBvr7oM+MKa7V2nmdPRLDmssGx5jprt7qxFPbeyX3eYv5boKPFsHdODLG39taxZfK2QC1u9ykFhY+Gqp6HFXzQVdFmYM8bpSZmd4SxWJs2/dk0AI67aLcNcL+P2+yg4rgccr2zMysqGEODzoJLaZJeoI0vuLoD4alE9N+sOe6TtKeIPs3IwPY/Lq3Yv6EdXJx9BboD8kzgFI+mozTyuZmkqDLFHmzdmwnOGhrSLka310ztVzmvy1+6Ctp6G2t991NbSDmkSgg2P+E2Zbbfn+yCW54HJZviGjySCqjvdukrQNXN/i8SPoruKrI39rJ8TNfpsenL18EGB494cbX0wqoLOljbc5fxs3IP8w5eoXHyu5Avw6pyfFTTOOTf9m47sPgeS51+kfhwU1TnYLRTXe3o134m/ceBQZFBGiQPzfEpMO6CCAn7qQzZEggRUbeqFMgggfapNF+9b5o0EHZOF/gb5D7LRT/dBBBLj+H89VyT9JP/AD5/ob9CgggruFv3rv6furkboIINDhe60EXwN/PMoIIIdXuVHZ8XqgggXHv+eibl+L1H1QQQUnG3wj/2o/8A9ca1sPwt/pH0QQQOSfAfNQvwjzP0KJBApu58kJNj6IIIKjjf/kz/AFR/71j/ANJ3/Iwf1t/2PQQQcyQQQQf/2Q=="/>
          <p:cNvSpPr>
            <a:spLocks noChangeAspect="1" noChangeArrowheads="1"/>
          </p:cNvSpPr>
          <p:nvPr/>
        </p:nvSpPr>
        <p:spPr bwMode="auto">
          <a:xfrm>
            <a:off x="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8" name="AutoShape 14" descr="data:image/jpeg;base64,/9j/4AAQSkZJRgABAQAAAQABAAD/2wCEAAkGBhQSEBUUExQUFBUVFhYVFxYUFBQXFxcXFBQVGBcYFhQXHCYeFxkjGhQVHy8gIycpLCwsFR4xNTAqNSYrLCkBCQoKBQUFDQUFDSkYEhgpKSkpKSkpKSkpKSkpKSkpKSkpKSkpKSkpKSkpKSkpKSkpKSkpKSkpKSkpKSkpKSkpKf/AABEIAOEA4QMBIgACEQEDEQH/xAAcAAAABwEBAAAAAAAAAAAAAAAAAQIDBAUGBwj/xABCEAABAwIEAwYEAgkCBAcAAAABAAIDBBEFEiExBkFREyJhcYGRMqGxwULwBxQjM1JictHhFbIWNJLxJFNjc4KitP/EABQBAQAAAAAAAAAAAAAAAAAAAAD/xAAUEQEAAAAAAAAAAAAAAAAAAAAA/9oADAMBAAIRAxEAPwBpGEQS7IEo0CEAgMIFBBAVkYCCCAIII0ADUTm+icZETsCfIH7KZBRyPBAbnt1vceWqCusiT1dAYiO0BZf+IFQxXMvYOHnt9UDyKyMFGgTZCyNBAmyFkqyIhAmyCUkkIEkJieO6k2RFqCgqqC52R01DZXTogh2SCPE1OhLyoigJBBBBJCWEkJQQBBHZGgAQCCMIBZCykUtIX+A5uOg/ypzcFjkB1cQ22a1wCehI28kFS219SAB6n0ATkOPwssDHfmbC5t5cr/dKr8WhhiyssXG7NvZoI/OqPhKiZKWtc3uDNI5xH7x4BytHMtaQ3TZBNw/EnVc5abM7I/AQC1oPwgN62G56rRuIDdHC19SMrfY23/OiyJiMUvbBw0/egG2YMdrr6+aiR4qXlzr6D4QdWtBJ2HN1rIL/ABWifJZrBnzbBwLhb1+yrpOELFpIu52haxtm222118dkrDOJbyBrO9yN/P6+C30VKHtuZGsFtcobf35et0GKbwqxjbB+V3JriANfEjRV1ThskfxMIH8Q1HuF1KmwyGNwIa0uO1+842G5J+osFWYzSNIBDgC4hosAP6jpy0Qc2shZXWN4A+HvWJa65BAtp4jkqZASJKIRWQFZElIkCSESVZCyBBCJLISSECSk2S0SBNkEaCCSjAQASgUAIRBHdBAaakqADb1KjYlirIhqbuto0blFhLRUFr3nuB2obzy6u1PgB7oLSoxEwx9o8taH92JvM/z23DefoplXUujw5zwSABo2+zncz/EeZWRxHE3VNaSR3WkBrdLNa29gB42v6BHxPxEXte1nwOeGRgbd2+YkdTa5QVdawtpY5CbucSGk+PxH7I/+MpBkbH8IYWsHQuGpJ52uqqolfI1oJNmiw3Prb87KBFCQ7e1tPHboguGYk+zm5iTlO3Vw1+QCkRYi6OM3A0y7ndzgNvRU+uVzuen1H9lJlfndl5aDz6oLOgrHEgh2UX3By7nkBqVrsM4hcGjJmdcgAuOp13PhosFBDvbbXUDrp9FocOrA02/CB0vcaaAfdB0nCsVcGndzn6E3+K2wLj8LANVoZ4G2u8AhoFye7cnlrqGjpubrn2FcWtZrlIsBd2mltg0cvRWs3EBmboXZdzcXcT4X+qDZR1AnYRlAtmDR4WACxuIYIxmdj7tk1fGb91zTY5D4jXTdXWEYkWs0blJ5kkm3lsE3icRc/M8XB2JF9bai/j8tEGFLUSscYo+zeOjgD5dVAsgTZElWRIEoFHZEgJElEIkCLIrJdklwQJsghdBBKRprt29QmaurDW6EE9LoDqsQa3Tc9AqGr4neTkYB06/NOYhLlYXE6n19vHVZKaoc2/I/PVBOzmV5F97i5115k+ACfPERacjLiMOdlbv8QDQT6BQKMBrHE72sPEnUplkYa1zjyKC1on3563vvqSbgemhS6uIns43cgXerjr8rKhpHHtc3gL+ulvmtLPHmbnvqAPyEDNLIM7gNmtChVTA1gP4iSR7/ANkhjyw/1EE++gS6ppc9reQGvnzQRzUANPjZGyos659/BFRUTpZcjRfW3+Vbt4PlknygWA0vsPdAimlBAAN+enM/2V9guHPlNrZW9eZ/wtBgvBTYRckFx9VoqajYzZBGwjAI2gXYNNgevVW0kAA0ygb6BNCNONJIsABZAZqeVh6K2pXZ4rHflsq2ChLnb/JWcFMYxuSDrYjZBi8ZjzF1vjbuPXWyhT4ZKwAujeGnZ1tD6qVxm4w1DJG6B9g71ssFj+PdnUZXueWWu3c2zINTcckRWUp6i88D4XOLXEh/dsNtr81q0CbIWRlEgIoijKIoCRFGiKBFkEpBBlo+Lx0Uun4pYTqB7Bc5E5R/rJ6oOgY5iUT425QM19hz0WXr42teG68iT7X0/OyrYK05vS359la4dRl7ZJie60ho53c6508mi/qEDE1RlHla3mhUyaAW5a+dk3PDmcPDVPwAE233J+SB0wHNpzLf/qL2VvTB2Vt/P/CYDhktza/MDpt+bKQ6tBItpY39xyQE6lzyXtp/2UulwgFxJO+nok0dXr15K0oZxfXzQTcCw5lOSQLkm5JWsgc0gWFlkTV6qQOJBGMobc73v9kGuZbofO6fieLgLnb+ObO1JGvIj5qxp+M4321sRzQdAMOiitls466A2Wd/4qzMNnXy2QqcXIjLzzQbCjxJrC4k8t0+zHoydXWXFsX4sld8JsOaTgGNSl1jKA085HOa0ewJPsg3n6VcppRLGbgG19rdD7grkOL1TpQHkXI0O+n+F0SqxLPSyxu1aW730vy8R/lc1qZC1pGxtY730KCTh9aGiLUi0rCRfTouiLk0T+4eosfbVdVpZc0bT1aD7hA4isjQQJRJRRFAgoI0SAkaCCDiZKAKJBAoFXNLXEQ9nezb5vMmwPyACpE9DqQguaeUGS/LL89vuikcAS5vI6+Sj0ErCS0ghx0a6+l+jgevVDEqKWIm7SGnny90EllTvbzF04+ovlI/JVPDIel1OpXkkCw9Sf7INBhEBcCeQU+WfKdE3h2dsVgxp69839sqg1dQ/tMvZnU8nC23WyCzdOTzFgNVErJTpvc8gLuN/ojhmINsuwzeug+V09RRve4tZfMb5nAHMTya3oEFBPBZ3eYR/UTf5HRKbG3odR+En353Wli4XfI5x7NseoN/2gsbWI7ziCCdeZ35Kwi4ajtdxAe23wnQny5IGuDGx5ZI5iGO0sSbXudLX5rT10Tf1R4yu7nMgDN4NF8x9gsVDX5qxhZdvZ3bcb7i/l5rqFDSsdGTYE2uC7W5GvNBzcQRvYHWuy/dsNXkc7efLwUGWSI3HZMa4Fou1/7TvAnNlGmXrfqtvw9Qjsy3sgDHJI3vWJILi4bDoQnpeF2PueyZfXUSEWuP4fNBj4ZslNITr3bA+JNlQSRtlife+ZrC5p6ZTrfwIWs4qw/LRydmO61zASL73P0KxcE+WGVx/wDLLfV7gB9/ZBBs0aMcXDLqS3LrbUAXOnmtrgGIE00fgLe2iwlG/VavhKPNC4fwvcPex+6DQiuSxWqKaYofq5QSv11Ea8KE+Epp0RQWQrQjNWFVZCiIKC1/Wwgqi5RoOYoIIIApFCP2jfE299FHS4nWIQaJuA5XOHgLLQ4HiV2GOUXcO6QeY5G3klR1ofHHKP4G5vM7/RU+N4kwPa5gIdsbbEeKB7F8CZGM8WrDuOl+ipaSC72harBYXGIvOrHEix5WUAYa1kvkbj1QTaOkI1Y63UHUK2oW5jleLHyuD5FQqZ352V1Rsa5uUnf09kChhTWvFxy0PmpDKexs0ka8jZTaWhcG2cRI3kfxDzPNPzQsa4XBvyPXzCAQ0xaCb3PUkk/NVk0PPx1Vw+oBGrgB6/RVdY82JALWgavcLH/4g8/FBQxUQD3P05t05m+pXQeD58zQDrY2XP21ObYaBa7guryP73nr4dUF3JQiOVzdg43HTXkSnxTgHK7u36/3UvHK1j2NeMt7atGptf8AJS6N4fEMjiTuA6zh46IKTiDAe1wueGJt3nVoG9wQd+XPdcBxqqa1ogjIcGm8jxs99rd2/wCBuoB5kkr0ZjuJSMhJzd3W42+i8uyvu4nqSfcoH6R1nBbbgR+szfFrvcFYaB2q1/BElqmQfxRg+x/yg23ZhEYQnESBk04Sf1YJ8oigjOpAkGkUspJQRP1JBSrIIOJIII7ICQVvhnCNXUfuqeV465SG/wDU6wV7H+iDESL9kweBmiv/ALkBcCzNkZJC61yQ5t/mFdt4NEuYuFgwmw5+vgsvT4TNQVAbVxPja7u5iNPBzXjQkeBW5gkkaB+0EjDs4726FBW09R2cXZAHuEnzF06aYSAEKzn7HckM6kkfdZ0YuyCTLna5h1a4ajyPRBOloyBcJyhkKm0tayTmNU0yMMlLeR1B+yC1pK8tG5UmmnDz3tRe+/5soT4bi4snKbSyDTNZGxl2gbb6XWO4jxBzu43dyuaqtGSwN1Ww4de8h32F+iDI1uPdgwDKS7nb7lIw3jAuP4mkcuvqtHWYBHI67mAnwupGH/o4gfqQ5p37pt/3QFT4xM50Rawua46uJ0HpzK1eFiSIi/wnYjx5JOH4U2OIRgnTYm31VpSNygg6joeaBvGD2sEjObmut52Nl5lIXpCvqgDodOi4DxPR9jWTsGgEjiPJ3eHyKCAwrT8KS2q2fzMcPlf7LKhXuATWqID/AD29wR90HTC9FnTSGZA4Xos6aJRFyB0vRF6azIiUDvaIJm6CDmuEcOOlAe89nDexeRe56NHPz2W1wWoo6ZzeyhY43/eSDO/0vo30CzVXWE6Mccmlm8gANBZQ2SZSg7DBxe6/xeXkdlaUXFl/i18/oub4S7tWjWxG9lc08dig6FUTU9Swxyta9rhq14BHzXPOIeBZ6S76Rxkp9+zcS58Y/lP42fMfNXtI+wtzH0VnR4oR10QcWqnF5u+5+nsmGwsuLtB12IuPUc11bijgdlSDNTgNk/EwaNf4j+F3yK5hU0rmEgggjQg6EHxHJBfYXg1NKB2MrqaXLq2RxdE52ga1h3uTrroOhVhWwvjOSoBhLHZRNrJA51hZjZGi4drrcaLGwT2cCeq3GC4lIIS2FzXWaR2E9nB75TYmO/0OyByGpez4xodA9pDoyegkaS0nwvdWUDi4aW/IUOCmaxwZSPNJMXCP9WqAJKeRxHfe5rrt9VOidFGWsna+jkd3WE3kpqhw0JY8fuhfroLoG8tnd7ZO11ayw1t16BP8T0bo2t0sdNRYhw6tINiFk6rDJX7vDWepPqgnTcYRxbAG3M7eyYi/SDNmuxhI8GEhVDsLjYdS1xGoLh+bKdS4wY7B3ZkeAHPqgmnjWpku1kL72vowg+l+aZoeL6trg6VkoynZzDr15a6J48VM0ALb7aBWFJK+TVxcRa4uLA9L9UDuH4oai7ul/D5Lm/6RCDXucPxMjPrlt9l1poaI3ECzjpdcc40nzVj/AOUNb7D/ACgpVY4ZJZ8bv4ZG/VVykU8lvQg+xQdaJRJMT7tB6gH3RkoAURRpJKAJKUkkoAgiugg53EUmZiOJyVK+4QS8GxExvBvpsVtDVmwcLLnDDYrZcPVmePKdeXsg2NB3wDc7J1+HyNOhHzWfoq10TrHZaemr8zOh/ugXhk8gd3j+f8FDiThVla0ltmzgb7B1uTvsUiop5N2kEef58E/STOaRfn49EHHsTw58EhZI0tc3cH87IUVRY2O359tV2XiDBIq6ICSwkA7kg3HgerfD2XIMYwiSlmMcosRsdcpF9C08wgt4MXmaQ17P1uENeWNcQJml9rlrt3kaeK02A4r2udtM8TsAEP6rUgCRgIu/KHeRC5/+s/Dr48xY35Hlsr2CrhmiJma7tmBxZUQm02YkG7iPjsL+6B/GuOG00gjpGubHqDRzkvhaR+IahwcTc6EKyD3SU0cz4uyztvYOzDcgnq0HofdYuLA555ZHMMVTlALsxAJzaAeLlu48HjpqPtJM9O6OMhzWOc/PfR5DSbAAkaEDTVBSwMbI7KwZiprOAJX6uysHUm/yCVBW04ZG+GRjzlGfK0tLXfzA9Vaw8bsHddZBGw79HjWavlA8Qy++25WnZw4GR3z59NNLclFg4qjy8iD4pqs4lLrnYeB0AQQsSqhHE4k2A1PtdcSraoySved3uLvcrW8ccVNlb2Mbswvd7htp+G/PVYsFAtLi5+SQE7ANUHUcJlzQRnqxv0UpVXC770kfgCPYq0QC6JBEUAJSSjKK6AkEEEHN4tE7dMxOuE+gjSCxVvw/V5ZLdftsqqVuiFNNYgoOo1dOHxBw33/NlFwbFmZsjjbkpPCdQJYspNydbctVScR4U6nluLi+oKDcdtkFwTb89ExNiAcN7c1X8LY82UBknTdP4zh74jmGrTf2IQWOH4s06E/MfVPYxhkddEYpBZzdWP0JafPm08wsfDVZXb7Hwta6uJsUcxjXsO2jt/RBz/GcHkp3mOQWc0WvyI5EdQoUFQWOuus1MMeIU+SSzXgXY/mD0P8AKVy/FMLfDI6ORuVzTr0PiPBBe4bilN2Ya6nJ/aB73Quyy252bs438loa/jGnndf9afHI89mBUwtZaPYlzg0ZneN+a5zSyljrhap3ERlpZ2y3e4wZI7hriLbAEi4NuaCy4nYHUU0zGU5DXRNEsJaDbNbbne6wDZnv0Gq6DiMVJJSvNPA4OfRtc03ABdG9mc5QBd1gfms9QUcNMGuqTGZHC7YZA4AtJAF3t+A878kECIyRaO7pPwtkOTN6u0t4qtxx1b2YMsckcLtjld2b7f8AqDR3uttV4S4/tO2exuUhzjlqaZjTqGNcbusrLgfimWxhNNDKGtOUxSiK0YOpdE/uuv49UHFrJTWr0JWcCYfXDO+gqaYuGj4GttpuXBhLCb+GqyWLfoDlDS+kmzjcR1Eb4H26ZiMpPnZBysMTjVY41wlV0h/8RTyxj+Ituw+UjbtPuqixKDofBr70rfBzvqrxUPBkLm0wzAi7iRfor26AXREoXSboASkoyiJQBBFdGg5pTu5KSDqobd1KBvqgJw5JhuhUghR5N0Gn4VxgxSC57t10bGsPbU02ZpBIBPiuNU8uoK6hwRjQLchPuUGRgl7GUb6FdLwTEmyxgOFxb2Wa404dy/tIxdrtRbkeYVXwvipY8NvY357HzQXGO4UY3kjUH0UKEOMbm7Xvbbe1/qFrsQp+1izZR4j7hY2d2QnlYjfkgr8OxZ7HixOhWolibiEOV1mytHcf1/lPgVgJajLK7X8R59T/AJVhh2JlpuDaxQV9bROjcWOBBaSCDuCEmKQt29itziFI2tg7ZljIwWeObmgb+YWPmpEEtj3HI9jnB0ZzBl7Ndf4m+GYaJrFq9xmbMX5GSEtaHMa7s7aOY8D8Q+YIKZhJHp8lpMKwFs8bnANL3jK9hA77b6FrvwSj8JOh2OhQN4fRtlYJGNLWahpo3d6R7T8UtOTqPRS8OLpKvK5tLUuf3JHEupXi+zLkZc22yykmBCnqM7u0bA5xYJY88ZjJOXM6401BBafFavAMEqbxtbUPLQ93ZF8Ykja0WJeY3gm5JAGu6DUx4HUtlA/0+cMaQbNrog1oHwga9RfZbLC+3aBenkt1FYyQ67uINh5bqK6nqj3BHCXGxdIaUhhvoT3pgb6ai2g2BUijr3sGSsdGc0zYGCOBzMziAQ4/tHd25sNttUE+qqwL53ODNiJKeQi43cXtA99ljcW/R/Q1AdV0IhzlxLixxLXXOtm3tGb9LK8bxJedsLbxOknniacxlv8Aq+S/dbozNmO5Fg1IfVRSh0jGx9oJHxGSEkNPZkZg/QXIJHXzQc/rMIli+NhA6jUe4UK66ex9xr/hVOMYLCWl5jF9zl0NuZFt0GFJSbJ3H8NdTgSNPaQu+F4+jrbKjGLeKC2KSSqv/VQj/wBTHVBZ3QVZ/qY6oIMORqnYymm7JTSgkJmVqdvfZIk2QIhcrvBcSMMjXA6Ai/ldUTDqpbHIO4UcrKmCxsQ4fPqufY9gpglNuWvmOql8CcRZD2TjpyW2x3CW1EWZp7wGhP0QZ7hLiHNaOTyB9UfFeFOb3wO6d7Dnqs8+mdFJsQQfut1huKNkhsbPGXVp1QcgxB47VxHO35+SQ155bK+41wkRzBzdWSN7p6WOx8RdUQYg1XBtaYnbnU63U7iHDA0iRoGR9/Q8x91U4Blu0O0C20VMyaF0fIjS+tnDYhBhaenzvDW63IHit5SxCMjKLW09goeA8POjJfJbNqANDbxurSRgaLn/ACPNBIxWlFTTvjIYXOByZwS3Np3iBudBv0VXhsPZ0L5pMw7CSnBL3O0vUtdJbNo0WAGgS3YqGfkWPmoeKlla0xhzgSLPbezZW/wk7BwNiHdRqg6U/iOCTt25y8MczMYg7uhw7pLz/STcbLK45VGnmmjkOWGQCVhuHyl0bmnO3pubkbKn4cxsRuh7YZszDSvawEFwB7jnDxtY8wbp7iyF0TaGqb2Tmwymne97s2Vkl2ZHMPQdegQPPha1jTldERNVOaA4g2kla9sofuXkW73mFZU+LOs0E6C/S93G5JsO84nUndU4jd2OuvZSFjbXIyOGodfY9ox5HVrh0SInEHw+YQayGUO2PoSSnHuGx1+e6z1NVgahWkNcHaHQ9UFUx4jldSytzQzAll9tfiYPLcLl/HHDclBLcXMLycjunPK7xC65juGdvEQCA5veY7m1w2PlyKpI2sxCmfSzgtkboR+Jrm7OF/K6Di/+olH/AKkeqaxrC30074ZPiYbeBHIjwIUHOgs/9SPVBVmdGglxOS3KNE6xspI1CB2J+lkp2qYa+xUgdUEfYp9pTE3VOQnRBOpKkscHDQhdc4SxvtYxc6+q42xaLhXGDHIBfRB0ziDBBI3MN/BYynlfTu56HbVdEwqsD2+Fkqs4fjl30J9D6FBy3jKcPjje2+XP/wBLnNIIPsLHms23ddZqv0f3a9vxMcCC2435EeIOt1zLE8MfBM+N4sWG3n0PqgRDMRa3VaPhjHpGStYe80787Dqs9RU5e5rGi5J9upPgtfQUbYGgDV17uNvl5INTXSHLmZqDv4KuyOPOysMJlNjb5+eqtZsPaQCBvr7oM+MKa7V2nmdPRLDmssGx5jprt7qxFPbeyX3eYv5boKPFsHdODLG39taxZfK2QC1u9ykFhY+Gqp6HFXzQVdFmYM8bpSZmd4SxWJs2/dk0AI67aLcNcL+P2+yg4rgccr2zMysqGEODzoJLaZJeoI0vuLoD4alE9N+sOe6TtKeIPs3IwPY/Lq3Yv6EdXJx9BboD8kzgFI+mozTyuZmkqDLFHmzdmwnOGhrSLka310ztVzmvy1+6Ctp6G2t991NbSDmkSgg2P+E2Zbbfn+yCW54HJZviGjySCqjvdukrQNXN/i8SPoruKrI39rJ8TNfpsenL18EGB494cbX0wqoLOljbc5fxs3IP8w5eoXHyu5Avw6pyfFTTOOTf9m47sPgeS51+kfhwU1TnYLRTXe3o134m/ceBQZFBGiQPzfEpMO6CCAn7qQzZEggRUbeqFMgggfapNF+9b5o0EHZOF/gb5D7LRT/dBBBLj+H89VyT9JP/AD5/ob9CgggruFv3rv6furkboIINDhe60EXwN/PMoIIIdXuVHZ8XqgggXHv+eibl+L1H1QQQUnG3wj/2o/8A9ca1sPwt/pH0QQQOSfAfNQvwjzP0KJBApu58kJNj6IIIKjjf/kz/AFR/71j/ANJ3/Iwf1t/2PQQQcyQQQQf/2Q=="/>
          <p:cNvSpPr>
            <a:spLocks noChangeAspect="1" noChangeArrowheads="1"/>
          </p:cNvSpPr>
          <p:nvPr/>
        </p:nvSpPr>
        <p:spPr bwMode="auto">
          <a:xfrm>
            <a:off x="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80" name="AutoShape 16" descr="data:image/jpeg;base64,/9j/4AAQSkZJRgABAQAAAQABAAD/2wCEAAkGBhQSERUUExQVFRUUGBgXFxcVGBQUFxcUFRUVFxcYFxQXHCYeFxwkHBUXHy8gIycpLCwsFR4xNTAqNSYrLCkBCQoKDgwOGg8PGiwkHyQsLCwpLCwsLCwsLCwsLCwsLCwsLCwsLCwsLCwsLCwsLCwsLCwsLCwsKSwsLCwsLCwsLP/AABEIAOEA4QMBIgACEQEDEQH/xAAcAAACAgMBAQAAAAAAAAAAAAAEBQMGAAECBwj/xABHEAABAwIDBAcEBwQJAwUAAAABAAIRAyEEEjEFQVFhBhMiMnGBkUKhsfAHUmJywdHhFCMzsjRDU3OCkrPC8RUWgyU1RGN0/8QAGgEAAwEBAQEAAAAAAAAAAAAAAQIDAAQFBv/EAC4RAAICAgECBAQFBQAAAAAAAAABAhEDITESUQQiQYETMnHwFGGRodEzQrHC4f/aAAwDAQACEQMRAD8A9Y2RtplennadCQRvBGoKG2p0ipspOcHg5bQCNV4bs3b+Jo5y2oaYqOkjW8zp5qPEbfaSS5777gI87hed8B2P1noVPp9FYGZaHQb8Srdgul9KrULGGQ1uZztwXiOytk08US1mIbTfq0Ve648M47p8QUNjH4nAufSqNNMuF94c3i1ws4eCd+H1aB1nqXSH6UGMdlpXjV35Jc/6RM+Hec0PJyi97ryMYrNclFNxZ7I3DT8034dIHWz6M6MbSbUoMggkNE314mE4JXg3Rvb2KpR1RAE3JHu/QL0DC9O32z044lxDfRtyueUGmUi7LytSqZ/3+0yGNJ5zDR5qGp0zdJlwAFzAmEqixi8yslUqj0rquEsaXeJa3zPLkJKnw3SuvfrKdMDcWu19Qm6GgWW6VpIm7beWzDZ1iYty4+S3S28/fT8xJHqh0tBseSsS7Dbbpu35TvBB+OiOZVB0IKBjorkrZK5KADRXJWyuSsY5JXBK7K4KBjklRuXZKjeUAkL1EVI8qJyRmInoHEo15QOJQMCSsWltHQTyX9rJESbbgpxXOUWqHwB+KiLQbiYPzopns7K9VnMiKlXvJa8Eb8vyU72ltyjiMMKVUuzDRzrhrho4HUcCOCTYckHVG4rbDBSyPpMeOMAO/wAwuqwemKxTgujbn3Agc7qwYTo9SpiX9ojjf58FFsnaM0gGmYkCdwB384j0W24l5cLSOc67gfiuOcpN0WSQwdi8oGUQNBx8huXNTETA0DjA4k8P1QobLiZ8SeHALig3tg6kTlHzoFKkGxjinEABtgI8+QHM/BRU80HMYaO8frO89/5LTqgtJNted9Y4bo/Vc4p0NJNsoJj53nj4LIwZhsdpFo/H8dfci3bWAi+mkX/QKrYN7s/EkHwEAw0KaDmO8XHoR8dEXAykWuhtbM648JO7i4zfwA8wmeArZjAbJPd9m25xBPZG/SSqtsoy+5s61+ABmfP4K87FpgtnTObC14vJjUn3WQugnQ2WCR28rh9Un3knTdJUdDFV6OtwDEmCCDpdvxRGJrdWQA1sanWPO4zFT1MTRqDtO14NMeRv7k3VGXJqDsLt9tusGSbB09meE7j4+qayq5VpAtORzajfAGDz3+5TbBx7oyPOhIFo0013fqg4djDsrRXThC4JUnrQTkrly2SuCUrMjkqN67JUbygYhqFROUj1C5yVhOHoHElGOcgsSUAAkrFpbRoazxzZWIvlO9NKhsq5RrZXA8CrAHyOP5L1ZqmcyIMx5HzhDV2uMksJH2b+sIooHFgTNxzBWjyAN2FUADgN5EcpBn3BNqdWTA0Gp48lWdnYmHOvusfD/lPcNUMeA5ak2Uci2OmGVawAtvO7WV1TqACALnh8JQ1O1/T1hEB4AA3n5JUKHCMNRi51v4BD7S7XZJi995JFz8Y8Vzi8fADQYiJj1PpCWnE9oHhf1J/CE8UBh2E7zTxAnyaf0UrasciACPE5fzQuGfePTwsPgueulziOQHDQD3R7kzAhpgq1wfsgDlMZvw9FdNlbQDKYcdTOUcAey3zj4rzrB17t4aDz+SVZ8DWz9smGAxP2Wi5HOxAUZopEtOJxQfDHAEACfFwzfyhvqpqhzAgGAIFrQCJc6Ryj5Cq1PHkkHe5xdwidB4AADzTPDY0uY6NSCeegP4R5pOHYyVjHDbKFJ7era4ufvmLcXcTrbSI1Tylhg8RBD2nNw/RD4PEfuwecD/LH5pxgADLt+vqFWErdFXDy2DYLamrKkWMD9OWqKJG4yEDtnAHKXN7zJNtTAhQ4TGQBwLc3kdbckZLq5JONDIlRuSnbfSqhhW9t0u3NHePkvPtsfSdWqEinFJvq71SRxylwTckj0zG7Sp0hNR7WjmVVto/SDTBik0vPE2C8xxO2C85nvLzzMod+2BwXRHwy9SbyP0LnjOl9aoTLi0cG296WP2s+ZLj5klVp+2Z3KB+1HHcrxxpcIRtvkulHpA8e2Uywe2qhBOYEe9eds2k7eFaNgbUEANLQ4n2hPvVFBPUhbaLj+28liHz1frU/csS/goj/ABWeOuTnZtaWRwt+STFGbJrQ6OPx3LTWjIZ1AgMYUwegcYLKaMxVQqxUHjHqrBh3OaIPD1v+qrFR0GeCsDK+Zo8E2RBQZUrX8B8/PNaOL1cTy8hr7hHmgalT3fiYXLqnY8Z+fgodI9k78SYk6m/qf+Fz1uvl8SfwCFfUsPD9VnWX5H9CmUTDJlSAYN7gfiuzVkQN34pc2vf50lSsrWjj8PmUKYQrD1ZcADYC3JOmYvswLbgODefuVfwzdBpNzyA+fcmrH7xYbv14JJoKHdGtOm4Fo5k6/GE22abW4+o0/D3qq4eud2lgPz9fgrLgXQ0D5lc81R1YlbLdgn/uQddJ9E1wWMiLaJHsmsMpbxhHZS0xrbfuS30u0dShqmPhV38fSFX9tu/Z6jD7DzY7hPeb8D5lMMPUtqfNEbX2W3E4d1Nxie676rhofniuiElM5skek8Z+kyiWVWubMOHvFlQnVDxXqfT7AOOFaXCHU+y8SBccDodD4yvKIhduP5Tz5qmSNBU1No3qBrlMwqgoS2NwWyQNy5YFtzUhjunUbwTbZpYSJb6JNTZdNME6CnXIrLX+y0fteqxLevW1e0IUBaaYMrFornKljDgQCNCJQmIbYrnZlSWH7J9x+SpqwUKp0ErdXUpls6rLPCyBxrIcQt7OqwSOY/JUkrRkxg838vz/ABXPWS2f0+dyirOt5/PwWy3spaGOc9l3ewXVClM/N120XWsxw1iKdQIAO8rdOn+CKB0tzmPx3JHIatHeGpBol3jH58uSKY4u/Lx+JULWyfh+ZTChQOgtxKjNlscGwjCUeHH5gJ1gWFCYKlpATNmGIFyVxzkelixUH4asWaeqe0cUHM5hIadPs+C5pVyN6k2zo6LLTh8SANUpxXScF2QPsOHHeq9tXbLmtLW6n8VX6NUUnS4OqP1I3NnjuldOKDqzkzPdIv8AtakK2FqzfsmxOrfm4Xg2MoljyIcBNswLTHgV7Bs/Hl7HU3kAOYZHtQRpbSeJ4yJVe2RSoVxVptbSbkY57W1XZg8tMuaxzhLHEDdqZ8vQw3xR5uZb0eetUzCn22cPhW0SWtLapc11OJAdSdOab5ZFtALyq+wq3Ozn4C6ZUsKCkUQErMRhG4Z6FClpuRQBn+0c1iEzrEbAVwLcrFiIwVs2tD43Ot+XvTSoEhBhPGVMzQeIn81KS3ZhPtWncFLmOg+Kd7TpS1IqiePARiLqd94A5BBYataUTQdMJWqCFgQPFdhlh8FEHyURTElTY6CadK4+fnRafUl0DRSAKfCYKXKLlRVRvQVgcJN7/mm2HoTrp4LrD0RCJDg265ZSbPSxwUUHYfCxpZGNqACCqxX6Rhu+yH/7kzf8pPgyeyvxoLRbmVwDyKDfVAceBVfp7aJcIROHxLhUAdJBOqPQ0MsilwSbRcKcvMTuBg/8/ok+GxeUNJP72p2gDHZYdHQbOeRcTxB3tTLpFhiXgAEsc+mzwD3NB9SSPJD09jZqmZwJJOlgBO6eHJdkWoxtnnZIynJqJZ8BsOvRxDCXNqZwHXDXEtcTN274BPqqZha5wuNqgDL1b3tLTcFoqd08QQAvV+iYaxri51zEyeGnx0VH+lPYfV4puIaIZiAM3KoyJ9W5T6quCW7XqSzxpL8im9I6Q/Z8O/fmqs8hlcP5ikLHJx0ir/uaLPtVH+RyN/2FImFdSONh1NyJZdBUii6bkjQDpyxpXRauQgjEudYo1iIKFCxbWkwTITLZtSWxwPuP6/FLUTs18PE6G3rp74SyWjB+IZYqu4inBVoqhIsdSuUIMwDh3JjR7oSyIKOovTSQRjh6aNpssl9CpZHNqaKEiiJmGXb06whAEJLQ18/cjqeIjxFlCas6cTobOxceQ/4S/EY1zjf9AFC+oXGFuq7KOJOm9Ko0VlNsFfg5u4xPvUgwwaOAUL8RJhoBI1cTJ42E7o3fqSDs9zTBGt5BMQfFV4WyMfM6RyMNN2k29f1RuB2nUcerdlaBo7vOI3RuC03DFgcQbgSeGnklOHxRLg62u71/P1QpSVjpuLourujJrUuw/wDfNc17HPOrmmQCfZk8LckXszZj6rXOhzC1xEO70jVrt4cDY+FpBBUPR/acEXVsOANVwq0HtZWgBwcCadZoEAPAuHAWDxeLGQABzqTflfsdjglU4+4JsamaZl0kjSTMHwTbpRRpYzCllUlpaQ5jgJcKgkNAHtTMRvlKdo1cRT7+HYw8RWa4eM5c3uS7ZuO/eB1V+Yg2A7rd0gHUxv8AghFyxvZnjWVcHmHTrY1bDYosrNyjKOrg5mmmLCHbzMzzlIWlfRfTPYVLaWznhn8akDUp8c7Rdvg4CPTgvnIFerB2jx8sHGTQVSKLpFAMci6LkWiQc0WXBCxjl3CmE4WLrKtrWASlYsK1CqExblaAW3BAw5pVszQePxFkDtGlvW8E/sm8CVNiAHNPJT4ZhDVbdTNdZcVwtdWYvvuqBCqdayLw+LlKQyBqVulS5kJXFBTLPh6k3hS1JlKcHTd/aH0n8UQaNUm1cRzEe5c7ik+S6bod0HyRKFqVjNQ8+rHgACfiPRcUMHXiC9pnQjMD6QPVM8Lhi1xFQyXAPBsJ9l0RwOX/ADJNL1KK3qgbA7Hkjf8AH1VgOHhl7u5/BR4erlNtfh4oxgJMnVQyTb5OjFBLgXV6NoSwYCHQAOP5finuNIDSToEmdUy3Op93AfPNaDbRWUVYThXlrldth7UmAdQqCxztU32bjiEk42rK45VovPSHZBxlIGm/LUby73I7/NeeOw1akSHAmDBjiFedk7eAezNpYmEbjqLHOJyCHOcZ1Rj5lb5GfldIrHR7bzmEa6rynpHheqxeIZEBtV8fdLiW+4heybY2cGUg4NyuztuPabdebfSfgurx2b+1pU6nnlyH+T3rr8O6k0cPjPNFS/Mq7SiaT0G0oikV2M8wYUnIkIGk5FsKm0Y7laXWZYgYQkrFpYXKpjouhR5wStESt5ULME0a4beBPOfxUL8YeKGe7Rc5+X4fBZIxI90qendglCnSyIo90eKEtDRI+pKkp0TZNauEAEqMMSddlOgkwjDwTBjfE+qHowVOXQoS2ysdIaYV0ti3pOnL8111E+0ZBkO1IOluXEcEHg62niUUHxKk1TLR2gzD4jLYtIPFoLgfCO0PAjzKnG0NzGucfAtHmXQg6F0woVQBAU5V6nTBPuQVaJAzVHAu1DR3W+up5pHXc6Q86TfwTjHPzQOPwW62HGSEIuuR5R9EL/8AqbGjUSo27bG6fQqKps+dBJ4Lujs4jdCuuiiDc70O+j2ML6jb9kXcdwaNSrazbNOkHVKhy0gS4zrBmBfeVSMLUbS7zp+y3eeZRu38M1+CrGuyoKrcjqTYIPagg5d4g+h5BS05LsXvojb5LHiNoOxlHrWjLSa5haPsyQSeN4VO+mehFTCP+tQI/wAr5/3K6/Ra5tXBvpagW/zXHw9yrH04UMrMEeAqt9OrXRiT67ObxL8jX0PLWuU9NyEBU1Ny7meWH03oqm9LqdRG0qiRoATKxQ9cOKxL0sIpc9c8yuH1QPFDveTqmqzE5rKJz1HmWpTJGJC9aDlHK1mRCTskmBvThmzXZbQSlWBxDWntCx3p7SrCQWmQQVGbdlYJG8HWeZbUGgsfzXYp7tDzXFfaQYBxUTCapH71oOpzDIB5+HxU1FvfA7kkGCgQu4IUVGpWZLnN/djebt5DMN55rqnjmvnVnvb6jRZxkgxlFnVCvDgOaY5rpPV9eYMj1R+Cr5hCnJepSL3QxoYjcim4lK3Atd4ouiyVKSR0wkyQOJOZEB86oDri2QRpql+NxNSCGsd4aIdFhWSuRljNuMp2aASlrMRVxBMENjj8ElOErEyWmdbwE2wtKpA0B5XH6KjhGK09iPJkk6iqQwwFJrBftPB1OgIncbIvaPSCrVqs7fcaGNIGaAJMRPjc7pQWG2e4xLogzb8BqrHgKVCkZ7zo7ziZFtBwUW0n3KrBKXOhr9HLH0qmYtyipItLQS4yA0HhE30XH094AnC4eqNKdZzT/wCRkj+T3qTo5jX1Koa0ZRNzrDZvBOhKsP0tYUP2RiJHd6t45FtVg+BK6cL7k/FpVS7HzUF2HLkhba0nRd55JKyqpxiFxS2c47kZR2V9b4pHJAB+uWJj/wBPYsQ6omK44rkrblwSmGMWStLIWMZKxYsRMYtscRoSFkI3DbIqPbmAESBfeTwQMQ0Lu7R8zJTvB4IvhrHMc55gNJymNBr82UFDo7VDc5ygTAvcnWw3jmj6GyKjWFwbmE5RHhfW3vlD6MB3+8pOFNuZl9PZc7eY7pU2IrUngMyim4avbOV7vtN9nyW8LjX0Wka5xBZUGYBvg67Z4hEUMDTqNNRkNc3Si4znO/qnb4+qUHrb/VBFuLwjqByvbD3Cb3blOkRr8V3gg4doDs7xvHMDVw8NN65p1STleC5s9ppsW8cpPcPJar65mElgMNOjm8MwGh5hGUOrT57hjNx4H7Gio23iF3hH5TBQ2CxTH5WshlUakmGVj4aU3+48lPUqSSHAseNQ4QQeYK8+cHHTO/HkUtoa1qTHtnegnMiQo6Nchbq1ZUkq0dDknshqid6DqUj/AMWRT6ijY6TCqlRNz7EDAZsXIuhM3kngETR2cDeU0weEa2+vuU5zS4KQU2P+ibWtjMCHWgXgczxTr6T6v/pGJG9wYPWrT0STA40COSV/SL0iDqLaJcAXuDiDuY3S3N38pTeHbsXxMUo2eVUdmzqjqWGa3QKUVmATM+CsOwei1XEw4DJT+s7U+AXXPJSuR5KViKnRJMASrDszoZVfd/Ybz19Fetm9HaNAdloLvrG5RVUrgn4pv5Sscfcqf/ZNL6zlisa0o/Fn3H6InzqtQuoWoXukDmFi2sWMaW1kJhhdjOc3M7sjdxJ4AfitwA52NsipiaraVMSXanc1ou5zjuAElei7O6P5jTpM0JAuchDT3nEkQOyJ1Rf0e7BFDC16kdupTAnflqVGtAHkCfNWTBY6nTZXDjDqjWU22DpBc4vAtwAGp1CbptNgsrG1MIalZwptfAIp02jK4ZW2aBpYmT5re26JBbRaA5tBuScobmqG73dnW9tdxVww4gZ3U6t+61tHNI4m8ge9EYQ0SHS2kGuGUtqipSP+HM54aRxkLKCVV6Gs86xGEpw2nWa4OBnO5wIynQNf7LeB0mZGsC7a2G5ryKUva2CG/wBYAdDA7194vZXvFbI6yq1lQdmCGui9myIkkEGIm400Fwnfg31XMFMy6kB+z1WDLAIkMJ1i/Znu902SyhKO1/wKaZVK2LYafV1R2z/XN74Ed140eOevxQVTA1KAFXQOkU3i7H8b6eRTWrg+urObXIo1pOao8FrHEaioI7DibZhbjwS2tiKjHFkW/s3XaQd8c+IQj2Xuv4AwOjBJcIkXLOfFvHw1CdYPaH7Y4Nr1MtTRtd5tA0bUPDcD8ldjcGwwKJMgS9hjMHfYPtAIMPtBs86nQO5Ebj8d6LSmvu0ZOmO6tCqx5ae0W7tCRuInvA8Quf22O8C3xELex9rsDMmJBIFqbvapO5/WZy/SDHscTlcAbSHDuObxaTp4LlliafH3+R0xy3yQU8U0qXrhuQdbADdYqAMcN6mopletocNxsLTtoOSapjgzvOE8NT6InB4+nVBY5xpl3ZD9A3gS4ac5tG9OsNgedob0duGcjIdVNg3n9qNPDVS7P+jmriHmriSQ51zm18ANw5JT0bpHCYqm52R3VVGuzMLXtc2RJDmkgr3vbVIS17dHifnyhLlTxwuHuRc3kfmKNgegWFpR2A4jinzKYaIAgDcFMQuCF5kpOXLGSSIXoWsEY4IWuEoUCSsXULEaYT55qVARpChKMZs97jDWOceABJ9yGIjVfQJr0OYjWLaP2Hsh2JrNptsCe0dzW7yiYN6N7ANZwJ0JtOltXHkIPorts7o51z5gilTa5x3EsYC4+JOp8fBMcJgKdCkDFnAtA39WwtBA5uNvI8Siq+1f2fFZ2w5lMhzAO7UZUmBzGUkeLVukRsP2VWBL8Poa9OKbdO3TOenMaA3tvhBYWq91QB2IFAgdsds5Q2+WKd7XkbrIDaYOHqCpTcf3kVaD94YTIPiCMvh4qbH4Sn2cSXOazEBwe1l3U6sGWkaDMYI5+KdzS36P/IKGHVmtVzHGSNTNOvZg55rItuPdUcc9anUpNkkPZVhrRplNy0/dIKrGA6R0G06rRhw5xygGpUfJE3kNsicHt2KVUjDYaDlHaY42k78y1v0T/YxZNmbcpOPV4VzahBzGnUnrLHWmCAHxxbDx9pbGzS3O9gikWvL2u7Dqbolr2vEWDgCHiIuHAamg4/Aupj9qw+ZjmEGAZNMnfPtN3SeN1JsXp3U63944kOdLpJGV51e08DvH5qitun9/fcI32ts79o7XaGcN6y0llSIJLfqmJtzA0Cr9WgcNnpYlhJbLWEHtUz9Zh9pvLSF6Tg8JRfTc6k9ri5uXJT0NwRk+oZaIZpY5fqpJtzZPXUmOg1Gs7B+sGiMhB3EAlk8mSLFaWNS4NZ51U2a4duZpgz1jZidwJ9l3JRV8T17v3kB1gHgACBYB4H8ycbWw1XCONMTkdBMg5KgIBaXN+6Rz9ECcGwszUzlqn+pP1Y7zH7/D4KPG5ezML8SC12R+rbB2oI8R3m893uTHDbYdTpnDvGakSC5tpDtzmO3cbGD8VtAxIeCWN1Gjmn7J3HloVunEjMZZeHAXbvgj4t8wmq9MxYXUm06bX1DmpvB6twsQGmDnjuutodfcEW3MSQyGCzvaHD72ixz35HNDi0PLNO0CBJBHHu+5Tsx7qLQ11Ok4OOaQC0mLXgpHC33Y6lSoQYag6bi1td8p8W06NNzmua9z8zGBxhwkdo5CLAaSdVvG4mnlFXq8s2AYdHDQX9k3MDgUlrAv7Uk/W+z+nNUSr6icj7oZSL3ilEmo8MA3yWu13bgvoTYrH1MIKVQRWoQ1wPLS+8ELwHZ+HqU6VHENsWuzAixhpgE8dF9AYOu6o+hiKV2VmDrAN9vwn3Lhyvz0+HopHgAc1RkJrtiiBUsIkA+e9Ly1eXOPTJosgdzULWYj3NQ9RiQIBkWIjKsRoJV9q/TDhKYxDKNAh4DmU3gMDXm4zEi4G/fK8Sqc109y5uvax4o4+CDbfJoNXpfQ7ZYw7GZ7OrNdJPs5w+k3yBIJ/wASpPRvCCpiGZu60hzvutIXpT6M03jV1Al3jTnK70eQ7wc5XW+SbNuJP7h1nsc5zZ0zMGV1OftFoIPEc0swuJzt6p/13ObPea4DtM5B17fWjiicezrGOeDL6bW06jb5iB/WDjAaA7gRKXux/WVKbXwHtADaosSSZAqbj97d6rNv79BRnsx4rse1x7bJqUBuc49+lyBAzDmEDs7Gdtxqkmk7+LxHBzR9YcOXIKTaFGHUzSJbmM8DTr6ub5ajiCdy3tgNrs62i3KGx17Bc9Z/atG9p1/UFDT+j/YImrmlSqGGvqDiXZWljtCMo5hMMJtlrKLm/s9E9oXdLj66n1SvEsYwN6wuAPstyyJM7/NTvFNzSabXNgNzB7jmd9poBiJ15IOlp2YumwNsUere5+FaJaGE0nubIP8A9bpadyrPSrojlZ1lCSxzpFoBkSAPquG9h8iRCm6OtNZlXDinmeR1tOwJDqY7Qk7iPiVbNlU3jCVYyvYWtzsmQWZg0iPZIzgg7o3K0UpWk9ox550Q6SOwtUZz2NHsd7Td7SN3juIB3L184mlWYH0IeaozMe+Jqg9ksf8AVqicubebG5BPkXS/YQYWPY7M10w4iHS03bUHsvEi+hEInoR0kFLPRqEn2qbd3Wb2mdA4WPj4LddbZi6bVwBq0QQDUbTlj6bgcwYSSJ3gtcXCdRLdIXn+3dhvp1Dq5li12kNIBaXAd2xBnmvTcN0hOLYHUiW1m3yD+sA3c6ggiPaFtdZK9B1VjX5W5mtIfS3vpSS4094IDndndAIsIFZx9UA8lxGOa9op1I7OlUDtzwf9ZvzzUOLwL8OAHgRVAIgy1zNQQRofeE+2t0SDH1MrmjIYDTYVDNgw+ySLwbGfFV2jiXSWOGZp1a7dzafZK50qdL3QxttItphwlzcwAANw4gz2dZjfvQ1XHAu7rYFgHAkhEY9jA5vVuDmEwJs4Q0kh7fMX3pdgXw9nZBuOPwR09gGGOxzX0gwU2MjKMzZu65uD4lddHtkPrYhtBou7v75Y0En3C3OEDiZg2tntAj62ic9HdunC1KTmgHvB9rmm6BlnhYnyRrsY9G2xsOcKOpbmAGQM0c3LAAI4896S9Hen+IoU+oAINI90iI4gzdXOnjW5QM7cxu1wMkTEA/WBG48CgNvdGKdd3WNinWLRdpmnUix8DPFLlwKUbiGMqY82P0hdi2Co4idMo0aQmBVJ6HufRqPovaQ7UDw1V5DZXk+LhUlLuWxvVERaoXsRfVrh1NclFAPItIvq1ixj5ZbvW3LFi95cnOyx9C9av3W/71fML/Gf9yp/K9YsTL5RHyLsD/Hp/wB4/wD0yq/U/j/4vxWLEf72D0HFD+HV+/T/ANNyK6Hf0xv3PxCxYkyf05DLlFaxvfd95nxWH+NT8HLFiK+/0AO+hf8AHb/i/wBNys/0c6Vv7t/xCxYqYvnf0ML+l/cH3z/vXm//AMhniz8FixafzP3MegdBP6V/5D/qBXOt/wC6M/8A0f7ytrFZf6g/kq/TP+HiPus/1aKolbvnwf8AzrFiXJ8wUCYf+K3/ABfyrWyf4rPH8CsWKU/UJlPf/es+FRRb/If7lixFc/oA9D6Jdyl90fzK71tB99/4rFi68fyoVmYn+kYT+7d+KfUe6FixeN43hfVlsfJ2o3rFi80scrFixEB//9k="/>
          <p:cNvSpPr>
            <a:spLocks noChangeAspect="1" noChangeArrowheads="1"/>
          </p:cNvSpPr>
          <p:nvPr/>
        </p:nvSpPr>
        <p:spPr bwMode="auto">
          <a:xfrm>
            <a:off x="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84" name="Picture 20" descr="http://www.freeinfosociety.com/media/images/1190.jpg"/>
          <p:cNvPicPr>
            <a:picLocks noChangeAspect="1" noChangeArrowheads="1"/>
          </p:cNvPicPr>
          <p:nvPr/>
        </p:nvPicPr>
        <p:blipFill>
          <a:blip r:embed="rId6" cstate="print"/>
          <a:srcRect/>
          <a:stretch>
            <a:fillRect/>
          </a:stretch>
        </p:blipFill>
        <p:spPr bwMode="auto">
          <a:xfrm>
            <a:off x="6084168" y="3645024"/>
            <a:ext cx="2376263" cy="2376264"/>
          </a:xfrm>
          <a:prstGeom prst="rect">
            <a:avLst/>
          </a:prstGeom>
          <a:noFill/>
        </p:spPr>
      </p:pic>
      <p:sp>
        <p:nvSpPr>
          <p:cNvPr id="11288" name="AutoShape 24" descr="data:image/jpeg;base64,/9j/4AAQSkZJRgABAQAAAQABAAD/2wCEAAkGBhQSEBQUExQVFRQWFBUYFhQWFBQUFBUUFxQVFRUXFBQXHCYeFxkkGRQVHy8gJCcpLCwsFx4xNTAqNSYrLCkBCQoKDgwOGg8PFykkHCQsKSksKSksKSkpKSksKSwpKSwpKSksKSwsKSksKSkpLCwsKSwsKSksKSwpKSwpKSwpNf/AABEIAMIBAwMBIgACEQEDEQH/xAAcAAAABwEBAAAAAAAAAAAAAAAAAgMEBQYHAQj/xABAEAABAwIDBQUFBwMCBgMAAAABAAIRAyEEEjEFBkFRYRMicYGRMqGxwfAHI0JSYnLRFDPhgvEVJKLCw9I0c7L/xAAZAQADAQEBAAAAAAAAAAAAAAAAAQIDBAX/xAAiEQEBAAICAwACAwEAAAAAAAAAAQIRITEDEkEyYSJR8DP/2gAMAwEAAhEDEQA/AIiqe8idvoF2sbojRxXFHUc0yj1HWSNLVLOHuQCFcWHNSeBH3Qnmfio54UrhR90364rXBGau7WZleeqr1erJJKtG3mwJ5KpYp/JGuU/DZzkRdJRSVqkCUWUVzkUvTAxK5K5KLKQGlclFlCUB2UJRZQlAGlCUWUJQB5QlETrA4R1R4DRJ+fzQBG0iSABc6DWenipTB7rYmp7NF8c8pA6arUt0dy6dBodUBe7LxJvpIyjhbS8wFcqeFgaZRyAgD0VaORiVP7NsUdWtFtHOy+UwQFBbR2LVoOLajYjzEEwDIXodmAHMjoojbe6DazTB1B1A49R/lJXowMFdCse2NzKlF5BEcrGCOjogqBrYVzZkRCSXKTrpdNQU5abKaD/Y+KObIfZ18BqVoG6OEzONUjo3w+rLONk1O/l4uIE8rrYti4cMY1o4BKTkqmW6IINQWyGW13XRmiQkcQO8l6YXG6hyYCDKll2qLIBlkgK90qYw7ppsn8qhXsMW1Vg2bgXOos8PXwWvjiM1d3hH3bvL4qk1XXWlbY2E57C1p73Ij4cJVP2nuhXptLwx5aBJORwIGpMG8fBaa5ZoAlIvejVTwScJhyEIXYQKALKC5KACAEriOKaOGIBKEMqWhBAIwhCWQhAJ0qRcQBqSte3J3MDKYdUHeInhMRJzcAP45a1T7ON3+2xHaEWZ7PEF5HEcgCD5hbV/TxTyjjrxJGpk9YKuT6QYHDAd7pA6D+SnTiITGlisskn61/lc/wCNUywuBnmNY5yAp5vLficFqlY8Ek7EEc1FVN5aRMCD4QmmI3pa1w1APQqWmuEtiA14Ic0EciAR/hQOM3Eo4lpIgH3t4x7gk8RvhScQxpJzRLtIHT0Ups/HwczSOsGfVaSfHPlyyfenc+rg3S4SwmA4acYnkf4UJTNivQO2cAzE4eoxwHeaet/wkdZWA4igadR7HatJB8QYspymkylNmn71p/UPiFtuA0Cw7BO748R8VuGzjYJQqlGoLgQVJZfWPfd4pRogaor2d4+KI18Lk+OkuSDF0cvgJJtUck92ZgjWqZWiecJap7hTAYbMRab6c9LeFxPkOKuLGtbTbMZjOmgHHy4JKjgG02taABF3EDXp9apTGYxlMyQX1LBrGi4mzZOjfqF1Yz1jL8qrOMNXtHNg20yj4HlqneD2jXpv77XZYIMieUKx7LwOQS+C43PIHkOie1XsIiAj2q/SMz23uQytmq0iG5iXdmBABsCG8hxhULam71Wge+206wY9YW1bUwYLS0d03hw4HqOIVeDDXLqNYNDg0CSLOtqDyKfFRcdMkLUm4qa3k2Q6hVc0iOXUcI8lEMYkkVrEoGrqBKNAFwpJ1bkky5MFzUC52oSCK9yZbOe1CMHhNZRmOghIbeidxd324bC02fjID3nTvOAMT0sP97WDE90E8YHp/sPeo7ZO0GuYCCILWuHg5oM+8j1TTae1HO7rLkg8dAAInkYt4uHJafCnaN21tMf26Za4yA7KQcsk6wdbG3TwVD21j6DXHJVJfcHIAW9RmIj0V9xbNGFoDYLS1sjukzwvqTMX7xKh8Rsek8xSYMrbHs6QaB0NQ2HqFz7dkxVzcwPr4lrSX5SHal0QAJMAj8w8yl9/9gPoVmimMzXiQYIlw9ptybxB14lWLZO0aGGa+oMsNIYTIMu9otDuIuCTxMaxJZ7Z33biPuyA0E91x4O1BCD9VX2Vha4P/wAcR+6HHwurVVxLgKZBc0xrFyOTgQZFhp1hMtjbQdUb7TARqHNIM+RIPoFK5S5w4mJ0sMtzEKse054ccrJszHCpTtoR/twWLb1tIxtedTUd8VquGMGWi41grJN4cd22Jqv4Oe6PVaZOWQWjw8ltWzD3W+AWJYR3uW17KPcZ+0fALPHsZJUIIBBWlmrzd3iUSJhdbq79xR3N5LldIj6UFXbdGgGU851deel/Xl6qmlsq37Er957XGzKTI6AsDnHxvC08fac+kxWqBzgfEx4jUkcYnwTbBuzPLiBr3Ry5nqSmOCxZrFx0aLdZ4yuYjeilQJaGl5Gpg68YhXbuqxmol6j3ybgeSbl75iyqVb7SWFxbkc3xKNit7sggmJAM8EtricxNc8QYSWFaHVGniDHkeE+KgcLvjSqGJJ66R/Ke0dpND2Oae7mHDS6c4uyy1ZpGfaFgA9p/M0ZmH8zRGbzjUeazMrUd4q/aBxF8jiekZiwjzB96y+oYJVXtzwR7oTd75Qe+UQoK12VyVxBMnZRHlGRX6IIaUemRN9ERBBtl3CxxqYamyS49+XQQA1psDOti0D/CnKsU6jhF3PaZ/Qcvd6CR8VQPsx24xpdRe4NcbsBsHQSYB0zGYi0q64rEZstWJIEyDYOtMRqE70rDvSYxmEykP48uvFVTbOOq13ii0wHWiYAHE+EK71mh9Ft5MW9B/Ch6uxX5X5IFVzSWnj0E/QlZ5RvhnqftDbQ3dwdOgG1XNls6mBmMXI481A4bDYNjnHPmAdDe6493hfQXB9yu2zt0aVMF9RxdVNzUecxzHkLgIOwlIugtqOaNSBGsnvCOXEW5o1+j9pe7VQxez6Z+8oPmT3gCDPlwOvuUxu6x3aNB5H4EXUhS3OpCqKtAZW3zNPskkGCQOI+tEvh8M2m4XGcwbaRfT09yr15TfJuWIrG7QZh6VWq7QBwA5kzlaOs/NZBnkyVY99dvdrUNJs5ab3A/qfMEx0gx4qtAorE8wQly2zYx+7Z+1vwCxXADvBbPsJ33VP8AY34BKdlU2CuIBBUlmlPU/uPxR0Vup8V19lyOks4KwbKwILw7OCXgS2TIYOY42+SrTaqksNtU0adR7QSQxoIkwTmgHyzEW6K8LoevtwsmzMPkD7C7nG9h68lV95N3HvBPaVCyLMow0Tc94k5n3PFWMVy6k0mxLQTwiwkeqYbW22xjMoF+Kq9tscd9qFgdznvqtjO1oInPYkBW77RNhg4WiKTQCIkgRIDb+comx9tNbmqVO7S4vibjgI11+KW23vvRrfdj2RAa6bT4on9i464Z3gsFUabVI/S5stlWjDUnCiZEGQYkEWjQ+UqTwjqRE5W5uIIBv1SNTEgks4dNIQXrqbRu1cSabKhGjqZ14kuafmqBial1aN6NptJLBw5ac/4VQe661clcJXFxdTSCCCCACK/RGRX6IIZBcXUB0OWg7k76uyjD1Q3KGuioT3rXAM8gNeQWeroKDegRtMBhYCLQRfh0HESB6qW2PtAu7xtmJHjeAD7lhuwt7HsqUc/eDDF/yERHlotkZXaymMsQBOo5yD7lUHxLsxTXd2fxEEcrXHojVyxmUW4nwzEgm/Ui3hyVWr7e7N50ggknnAgKI2lvCamlgbEzwBNvT4ynsLJhNtMBOUiXQLWEib26cfBNNpYkAl/HKYAvp0Hl6BVWhWyxlPl9cLqVoYgudFo09dVNyXjjusnxc53TMzeefHVNS/vhPNogiq8O1DnD3/BMwyagUJqX2d7Q8Vse7x+5p/sHwWP7PrsNRrQDm58Fr27f9in+0InYqeBXEGoKkszDkdpsUmxqWdSK43SDtE/2HUaaoa8S1wIcInQZpPTu/NMOzIsj0a7mOkGDBHkQQfcSql5H7WnGVWGn3TLZEEcRm4TfgqTtzCue5uW7ZMgauMm3hZTTsaMgEniL+JPzSGHM1gDpM/z8Qqs1W+OXHDuD29koFho125W8KRI8ZVXp16LKmZzzmJkh7HCOIsVoGPwdV7O4Y620VcxGxqzj94Q9v6oKrZcaRuLxo7QPYZDoDo4mLO9An1ENLTmta55DjKj8Zgm0jIaBPpPOAki8mk9o1cCPXVL6PbUVXG1ZLidSSmBT/G4ctOVwLT11TFzbraOKuIIIJkCCCCACLUNl0lJOugioXUkwwlUAEEEEB1joIK1Td7bJr4WmdS3uOjm2wtzylp81lSs+5u1OwcQ+zXx/pNwHfXRF38XjZLytG1qjgLAx1UEKpLpMlWrGVgRYAiJ5z4XVYxOLDSSbdIWdrX1iSwVSBJBE+HzKT2jt8UWnL7Z9noeZ8FAYzbgDQQNdDcTHIqEfii4yVeM2m5evQ+PrXa7Xgev1dBwgSLzx6JGrdpnyStB9grs2x2W2J/fatr3a/sM8FibKxa4OGo4wFYNm7/YmiAAWOaPwuY2PVsH3pevI22oILM2fa4+L4dhPMVHAekH4oJ+pbFylKtkpMOSraq5HSOGlFI0Sb3WKIK0AydBrwShpvCbJNak8x3WwCf1GbDyaSofaDnUnCDpYzrHAq9fZwA/A1Sb5q7wW8g1lMAe+Z6qN3o3WJBLJcOX42/tOjh018V1Xw5a2jDyzekDiN7HtaA3kod+8dQnkEyxFFzHFpvyJtB5EcE0DTMH4LLhtundfFuqujgkNttdRa0tdrY9Sn+yMKXVGt4udbwFyfISmm9nsNj83yKcn1lnVYe+bpuUpUFkjUN1cZVwuQlcQTJ2VxdRuzQCb22Rctkok3NOgQTjmpSFxjeaUFM8BKAJKUp0S7T14JxSwcXd6fyls3L0VSAWjhALm593oiOrxUHUEfP5JZzk2I+9b5pks25+OJrdk5zsrmuyw6IcL6aXAPBWPEYalmksaT+rveoNvcqHSaQ4OaS140c0lrhbUEeaLiMXVfZznP5lznO+JSuOzlsTe+2JpvYyHtL2mAwEE5TrYaDRVSnTPH68U5GHOpsOWiO2mnINkK3yKFA2CUqM18Ck2iyZFSiFwldBRDSsgD5lxIyUEBozR1XX1Gt1IHiQoirinc49yaVaqyngv2tb5P6TNTajBoSfAfym9XElw6cv5UZRN08aVtj4sceUXK1d/sr2qWvr0PzZXt/dGU+oA9Ff3YQky66yLcisW49hB1a4DkSIdHoHLcKJDmg8/r1XVL/Fje1M3k3Up4hpkQ7g9vtD/ANh0KzivujXpVQ0Q4AwXA90cw6bg9BJELQd996y0OoYMZ62j6gjLS5hp0dU9zfGwjNwaVQYd9Ou1weHxTDplxqS4CSYMuzX8Vl5cJedLw8mWJHYuxG0ml0hzzbMOEH2Ryvw9Vm226zu1rUSPYr1C0cmlxIA6QQVZae2K2Dxr31Wu/p6j++Py6APA4EACRxFuSbfaHssMrsxDILKrRJGhIAAM9WlqeeEuHE6Eyu91S6oTQqbkHUSmtbZoPsGOh09Vy+q9o5daJRqlEtMEQjhhAJHAX6f5SACmeAkp+zY9Q0e1iWkwL8dLAX1Vi2Dg6NLsqvaNOYd0PaC3OTBH7hKlt48c9hpU6JosNbK05YY5rzbtJGgtp0SCpv3dFOm9zmVM7aYqGPZa11gXcYlV6ke9Jk/PotE3gpjAMPb1nVsVXAa4BxLWUYga6wRaeZVCwePyVGuDRIcD7zNtOKcFSe0Nk02GIe18AlrgLZgHD3EJsIboEWriC9znOJLnGSTqSdUQuVyaIcuXUm0pUJkMAm9P+8PA/BLpvRP3wPJIH5CUDEHU4+XhqPcjEqgSrC0ayUXLb64f5+C6+3iuuGvp/PvlAJPb3T4JGE5qju+SblAFIQmyMEnW4BIEsyCUhBAWOs6xUc1xKPRJyEniiYHVX2RXD1YMOsToeB/ypBrvr60SGQGEqFQP9k4rs8RRfwbUbP7ScrvcStqZhzVZkzua0+0Gd1zuEZ9WjnEE8xecIcJC2/dbHdrQpP8Az02k+JAn3ytcOk5HtPZFGk2GMa0AWAACLTwbbVXaMJc0frEtB8hMeJT3FNmwTaszJQAJ0nzuVOd4SqmM2cytma9oIM5h5qA2huo4Yd1EOz0ZJpg+3RJmwP4mSZ5g8xpaKVSS71+R+CcClIWuN3CYI6kWktIgtJBHUWKLmhWjfrZPZYokDu1G5h+4Wd8j5qrkLlyx1dNZdwcuBEESEbAYUOJpOdFKobusHNP4ZPFspIpDtYUWbUs+1tm08HhaVOpD2kkuc0+0ZMRGjoi6JsXaVAU2mnhgX0xJq1Hd7Ulp5KEZVqPxNFxBexjmgNGWJ1iHWkxqrL/wnPjM9QsINSn913WmHE90EWtbxUSc6O36Yb57YdiaL6zqWUPqUwx2aYaxrtBGhJJVLkLS62IpCgBWax9KmQ1zO0Mvgu77bWhU7AYfCGoczyAGgtBDoc/vS2RccIKdx0Uu0dm0RnFIk2SkpkUptS4SbEdqYdKJg2/eEo6LhB3nRzQDuu6QAPA+FyPmPJLml1SNm256/L3rpB53TAdmZk8Pjw98LgGiMWQPE/D/AH9y6BdAEraJo5O6xsmpQHEk0ySUau60c1wBIOFBchBAStF00kbB0bToi4b+00cY+Kcv7rYWkIrQdIvrMeaVaUzpmL89U4YUwVJWn/Znjs2FDeNOo9vkYeP/ANn0WXyrl9mOMy16tM/ia14HVpyn3PHorw7LLprjIAlQOOcHgPJAAzQDpZzpJ5aKSxOJ7iqFWg6qGNdHYtNQvuQ55Dy5rP2kkehS8k/izCliAA43MOY2LaOcBm959FMUmqAdhspaC985hmYcha4AznDi3O6wmJsfCFY8GJR4LxYFT+0bZGfDdoB3qZn/AE6O91/JZLWZf4L0TtLBh9JzSLEEHzCwPbOCNKq5h1a4t9Db3KvLPq8b8R8priP4Tl4TfE8PFc6y2Fh/ccWgOcO86YaRIBkeKlMLhHsaA2ox57SAz8Tssmc2b2Z4phu/Ub/UUg5rYLwDLcwM927Trqr3jMZh6TM7qVP2oAbhWEkH2CSNPA3Wd7OK9jsC6oG9synTL3Cm1rQ94Fz3xDolIM+zshoc7FUsp/C2XVBHNgOvwVyO6NGvUpksaDUpvJytyCz4ED8NkBuLQdiKrMkDKIAAEHj39Sp2rTJKggldp8E93hwgpYuvTFgyq9oHIBxgeiaUVcSXCM3VECMSqIeEnhXQXRrKUhJYQd4+KAc5U+oYB1QgNa5zuTQST1gfVkXDU2SM7srZu6CYseABOsDQ66KT2fXpdp9y/M6wBf2otmbcsFEWmB7ZT6NEuaAT0t53J95I8kVqkH4+gHvaKOe5AcDUY2ZMxnqOPnHkmM+5EIlWKbLtR/fSWKqQ3qUgSz5nSlCUhRSjigBKCIggJbB1YgDkPglaz5KbYM2SzzdVsHDBZKU3cOITWnURy7j9Qq2Dtr+Cmt0MZ2eOon8xNM/62kD/AKsqr7CJS39SWOY8asc1w8WuB+SqXkq3qJCg6jstRoDSRNSTwjLmFovBYffzUlSxMiQbESPAplkDmtdEumoZOgbmc0jrItC08v4skh2gcwMZcEQSLgTqb87gJXDU8tQt+vqZUU3AvEBknLq0GTYw0tEXIET8LWkGYmXMdwIjrbUEcIJIjosvDl/LVG9pOoyyxr7TsEG4nMPxNnxLTHwyrX6tfvEeCzz7VcLLaT/1Fvq2f+1b5TeNOdsrdokKlwlqvEJk8yuStQwtcteHCxaQfAgz8QtfomsdcLVgkuINXCgEmDPwWPDWOqvuyNhMxlPt3Go5rRUZlzdmS6e7BnmRdZZKiw1K+ND81Oi0NaxzW9pXpZpcc3eI5Hkohu9uLdiKjadAuqloBYMpyxxsJggyCmLtu4ihlw2Ie8c3tY18Ng/dzlufZuOBU7hwz+q2m5ziwAYXvAwW91uh4clJs63sZU/q6rqtM03vIeWOEEZgCPJRNN2qsG+e0WV6zKjAYFMMJPFzCZh34ozAT0VdGquJp1TNkcpOnojlWRVp7qR2fVOcjhdda6AUns83JQEnUqCLqZ2BUb2hJaZDO7By3c+mx1+WR7zHIHTVQFKkXHorJsWu1lYOcWgBtS7oAk0nhonqYHmmaHdTylw5OcPQkJJpTnaDxneQZBe8g3uC4ka9ITRot5II0d7aa4h0u6CyXqm5+uCbtakBmLrkGoFAclcQXEA+wL5aPAJZ7kz2e7unxS7nIgK03JyNE0oJ0HWVAbDVNQeGngl6hlqj3ugg8ipAvBbbQhOBrO7WLz4Sg7nSZPiAAfeCpDAMLmgcMzvPvuVZ+z/E5sGB+R9Rv/Vm+DwrdsasG03OPBzvWbAeq3z/AAlZScndRmSm4fidr4Dh4apPEC7T+qfWNfMJscYXgZgCXGIzEFpIJE2HBpEgxNua5g9oNe12aGvEDLMmeHgOH1fDHKTKCn9c9/xVU+0qmXYT9lRjvK7f+5WbEv0PRQ29zc+EqjhkPrwn3Ls18TtiGNbcqOe5S+LbIlQ9XVcOTcQG60PY1avTo0RhaObMwl7XghhNSA1wcdbiYCzsm5Wl7rYsf0VDtXQ0Oc0AOLZgxTDjyDp9yxyVExQpVaVI0cS1tWo0vqlwMnsy2SRmHCQOsJrhXNOJ2kHXaRhJETNm2jjKiMbvOXYosc4hjWuZmE5HGPZkagqY3cLa2NxsGxGEuDyy/MKdKRH2m0mdhh20aRYykXNdp3HP/CeM90rNSYcFq++O16eKwuIpsBz0iXF0QKjabwXVGnQgAOHqsqqtVY9Jp1S0Ryk8ObJTitEuuJyn39fFEwLUZ+hXNnFMJalYJd3im40TrMCCrgNMSbW+rorhbyQxDpA8UK2ikI2q7vQihqPVF0UJByEHLq4UAmggQggFtn+yf3H4BOHFBBEBagnB0XEEwQqpxhPY8z8kEE4Gg/Zv/Zrf/d/42K5bLPdd+5/wCCC3y/5xGP5Gu1Hf8tSPHJrx9gu+IB8QFzDtAw2FIEEvAJFiQ5neBPGePNBBcd/P/fpF7S1T2AmO1R/y9T9p+CCC9IqxGv7P10UPX180EFxZdt4QdqVdNl3wFAHQ1XyOB77tQuILGqiYewf0VYwJtfjqUXYVsRjIt93hdLflQQUGsm97AGVAAAP6apYCB7D+Cw16CCeHR5nGF080sEEFrGblX2T4I2zEEE/oSDuKRK4ggDnh4pSvouIJhG4hEKCCQdaulBBAJIIIJh//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90" name="Picture 26" descr="http://unit-pic.twittweb.com/img/original/f9/f9dfec5301c6ad8371480ecaeb072d15.jpeg"/>
          <p:cNvPicPr>
            <a:picLocks noChangeAspect="1" noChangeArrowheads="1"/>
          </p:cNvPicPr>
          <p:nvPr/>
        </p:nvPicPr>
        <p:blipFill>
          <a:blip r:embed="rId7" cstate="print"/>
          <a:srcRect/>
          <a:stretch>
            <a:fillRect/>
          </a:stretch>
        </p:blipFill>
        <p:spPr bwMode="auto">
          <a:xfrm>
            <a:off x="5580112" y="332656"/>
            <a:ext cx="3072342" cy="2304256"/>
          </a:xfrm>
          <a:prstGeom prst="rect">
            <a:avLst/>
          </a:prstGeom>
          <a:noFill/>
        </p:spPr>
      </p:pic>
      <p:pic>
        <p:nvPicPr>
          <p:cNvPr id="11292" name="Picture 28" descr="http://hafsakhawaja.files.wordpress.com/2012/01/salam1.jpg"/>
          <p:cNvPicPr>
            <a:picLocks noChangeAspect="1" noChangeArrowheads="1"/>
          </p:cNvPicPr>
          <p:nvPr/>
        </p:nvPicPr>
        <p:blipFill>
          <a:blip r:embed="rId8" cstate="print"/>
          <a:srcRect/>
          <a:stretch>
            <a:fillRect/>
          </a:stretch>
        </p:blipFill>
        <p:spPr bwMode="auto">
          <a:xfrm>
            <a:off x="3203848" y="3284984"/>
            <a:ext cx="2057636" cy="3003848"/>
          </a:xfrm>
          <a:prstGeom prst="rect">
            <a:avLst/>
          </a:prstGeom>
          <a:noFill/>
        </p:spPr>
      </p:pic>
    </p:spTree>
    <p:extLst>
      <p:ext uri="{BB962C8B-B14F-4D97-AF65-F5344CB8AC3E}">
        <p14:creationId xmlns:p14="http://schemas.microsoft.com/office/powerpoint/2010/main" xmlns="" val="26921873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Telegraphy</a:t>
            </a:r>
            <a:endParaRPr lang="en-US" dirty="0"/>
          </a:p>
        </p:txBody>
      </p:sp>
      <p:pic>
        <p:nvPicPr>
          <p:cNvPr id="6" name="Content Placeholder 5" descr="greatexhibition.gif"/>
          <p:cNvPicPr>
            <a:picLocks noGrp="1" noChangeAspect="1"/>
          </p:cNvPicPr>
          <p:nvPr>
            <p:ph idx="1"/>
          </p:nvPr>
        </p:nvPicPr>
        <p:blipFill>
          <a:blip r:embed="rId3" cstate="print"/>
          <a:stretch>
            <a:fillRect/>
          </a:stretch>
        </p:blipFill>
        <p:spPr>
          <a:xfrm>
            <a:off x="1785918" y="1500174"/>
            <a:ext cx="5715000" cy="3638550"/>
          </a:xfrm>
        </p:spPr>
      </p:pic>
      <p:sp>
        <p:nvSpPr>
          <p:cNvPr id="7" name="TextBox 6"/>
          <p:cNvSpPr txBox="1"/>
          <p:nvPr/>
        </p:nvSpPr>
        <p:spPr>
          <a:xfrm>
            <a:off x="0" y="5357826"/>
            <a:ext cx="9248174" cy="1015663"/>
          </a:xfrm>
          <a:prstGeom prst="rect">
            <a:avLst/>
          </a:prstGeom>
          <a:noFill/>
        </p:spPr>
        <p:txBody>
          <a:bodyPr wrap="none" rtlCol="0">
            <a:spAutoFit/>
          </a:bodyPr>
          <a:lstStyle/>
          <a:p>
            <a:pPr algn="ctr"/>
            <a:r>
              <a:rPr lang="en-GB" sz="2000" dirty="0" smtClean="0"/>
              <a:t>‘It is the most wonderful thing...Messages were sent out to Manchester, </a:t>
            </a:r>
          </a:p>
          <a:p>
            <a:pPr algn="ctr"/>
            <a:r>
              <a:rPr lang="en-GB" sz="2000" dirty="0" smtClean="0"/>
              <a:t>Edinburgh &amp;c.,  and answers were received in a few seconds- truly marvellous!’ </a:t>
            </a:r>
          </a:p>
          <a:p>
            <a:pPr algn="ctr"/>
            <a:r>
              <a:rPr lang="en-GB" sz="2000" dirty="0" smtClean="0"/>
              <a:t>Queen Victoria</a:t>
            </a:r>
            <a:endParaRPr lang="en-US" sz="2000" dirty="0"/>
          </a:p>
        </p:txBody>
      </p:sp>
    </p:spTree>
    <p:extLst>
      <p:ext uri="{BB962C8B-B14F-4D97-AF65-F5344CB8AC3E}">
        <p14:creationId xmlns:p14="http://schemas.microsoft.com/office/powerpoint/2010/main" xmlns="" val="13493170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Transatlantic telegraphy 1856-1866</a:t>
            </a:r>
            <a:endParaRPr lang="en-US" dirty="0"/>
          </a:p>
        </p:txBody>
      </p:sp>
      <p:sp>
        <p:nvSpPr>
          <p:cNvPr id="5" name="TextBox 4"/>
          <p:cNvSpPr txBox="1"/>
          <p:nvPr/>
        </p:nvSpPr>
        <p:spPr>
          <a:xfrm>
            <a:off x="1285852" y="6000768"/>
            <a:ext cx="6279283" cy="400110"/>
          </a:xfrm>
          <a:prstGeom prst="rect">
            <a:avLst/>
          </a:prstGeom>
          <a:noFill/>
        </p:spPr>
        <p:txBody>
          <a:bodyPr wrap="none" rtlCol="0">
            <a:spAutoFit/>
          </a:bodyPr>
          <a:lstStyle/>
          <a:p>
            <a:r>
              <a:rPr lang="en-GB" sz="2000" dirty="0" smtClean="0"/>
              <a:t>Shipping the cable on board the Great Eastern (1865)</a:t>
            </a:r>
            <a:endParaRPr lang="en-US" sz="2000" dirty="0"/>
          </a:p>
        </p:txBody>
      </p:sp>
      <p:pic>
        <p:nvPicPr>
          <p:cNvPr id="28674" name="Picture 2" descr="C:\Users\Markmc\Documents\history of science\kelvin\final book images\chapter 9 crossland\Fig. 7.  Shipping the Atlantic cable on-board the Great Ea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1628408"/>
            <a:ext cx="4638743" cy="43723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Transatlantic telegraphy, Thomson and Fourier  </a:t>
            </a:r>
            <a:endParaRPr lang="en-US" dirty="0"/>
          </a:p>
        </p:txBody>
      </p:sp>
      <p:sp>
        <p:nvSpPr>
          <p:cNvPr id="7" name="Content Placeholder 6"/>
          <p:cNvSpPr>
            <a:spLocks noGrp="1"/>
          </p:cNvSpPr>
          <p:nvPr>
            <p:ph idx="1"/>
          </p:nvPr>
        </p:nvSpPr>
        <p:spPr/>
        <p:txBody>
          <a:bodyPr/>
          <a:lstStyle/>
          <a:p>
            <a:pPr>
              <a:buNone/>
            </a:pPr>
            <a:r>
              <a:rPr lang="en-GB" dirty="0" smtClean="0"/>
              <a:t>Telegraph equation (Heaviside 1876)</a:t>
            </a:r>
          </a:p>
          <a:p>
            <a:pPr>
              <a:buNone/>
            </a:pPr>
            <a:endParaRPr lang="en-GB" dirty="0" smtClean="0"/>
          </a:p>
          <a:p>
            <a:pPr>
              <a:buNone/>
            </a:pPr>
            <a:endParaRPr lang="en-GB" dirty="0" smtClean="0"/>
          </a:p>
          <a:p>
            <a:pPr>
              <a:buNone/>
            </a:pPr>
            <a:r>
              <a:rPr lang="en-GB" dirty="0" smtClean="0"/>
              <a:t>Telegraph equation (Thomson 1855)</a:t>
            </a:r>
          </a:p>
          <a:p>
            <a:pPr>
              <a:buNone/>
            </a:pPr>
            <a:endParaRPr lang="en-US" dirty="0"/>
          </a:p>
        </p:txBody>
      </p:sp>
      <p:graphicFrame>
        <p:nvGraphicFramePr>
          <p:cNvPr id="8" name="Object 7"/>
          <p:cNvGraphicFramePr>
            <a:graphicFrameLocks noChangeAspect="1"/>
          </p:cNvGraphicFramePr>
          <p:nvPr/>
        </p:nvGraphicFramePr>
        <p:xfrm>
          <a:off x="3428992" y="2571744"/>
          <a:ext cx="2774936" cy="803271"/>
        </p:xfrm>
        <a:graphic>
          <a:graphicData uri="http://schemas.openxmlformats.org/presentationml/2006/ole">
            <p:oleObj spid="_x0000_s27686" name="Equation" r:id="rId4" imgW="1447800" imgH="419100" progId="">
              <p:embed/>
            </p:oleObj>
          </a:graphicData>
        </a:graphic>
      </p:graphicFrame>
      <p:graphicFrame>
        <p:nvGraphicFramePr>
          <p:cNvPr id="27651" name="Object 3"/>
          <p:cNvGraphicFramePr>
            <a:graphicFrameLocks noChangeAspect="1"/>
          </p:cNvGraphicFramePr>
          <p:nvPr/>
        </p:nvGraphicFramePr>
        <p:xfrm>
          <a:off x="3914775" y="4643438"/>
          <a:ext cx="1801813" cy="803275"/>
        </p:xfrm>
        <a:graphic>
          <a:graphicData uri="http://schemas.openxmlformats.org/presentationml/2006/ole">
            <p:oleObj spid="_x0000_s27687" name="Equation" r:id="rId5" imgW="939800" imgH="419100"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7651"/>
                                        </p:tgtEl>
                                        <p:attrNameLst>
                                          <p:attrName>style.visibility</p:attrName>
                                        </p:attrNameLst>
                                      </p:cBhvr>
                                      <p:to>
                                        <p:strVal val="visible"/>
                                      </p:to>
                                    </p:set>
                                    <p:animEffect transition="in" filter="fade">
                                      <p:cBhvr>
                                        <p:cTn id="18"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Tides, Thomson and Fourier</a:t>
            </a:r>
            <a:endParaRPr lang="en-GB" dirty="0"/>
          </a:p>
        </p:txBody>
      </p:sp>
      <p:pic>
        <p:nvPicPr>
          <p:cNvPr id="28674" name="Picture 2" descr="C:\Users\Markmc\Documents\history of science\tide prediction\tide gauge kelvin.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844824"/>
            <a:ext cx="2701593" cy="4103687"/>
          </a:xfrm>
          <a:prstGeom prst="rect">
            <a:avLst/>
          </a:prstGeom>
          <a:noFill/>
          <a:extLst>
            <a:ext uri="{909E8E84-426E-40DD-AFC4-6F175D3DCCD1}">
              <a14:hiddenFill xmlns:a14="http://schemas.microsoft.com/office/drawing/2010/main" xmlns="">
                <a:solidFill>
                  <a:srgbClr val="FFFFFF"/>
                </a:solidFill>
              </a14:hiddenFill>
            </a:ext>
          </a:extLst>
        </p:spPr>
      </p:pic>
      <p:pic>
        <p:nvPicPr>
          <p:cNvPr id="28675" name="Picture 3" descr="C:\Users\Markmc\Documents\history of science\tide prediction\tide gauge results  kelvi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831" y="2276872"/>
            <a:ext cx="5976087"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1273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p:cNvSpPr>
            <a:spLocks noGrp="1"/>
          </p:cNvSpPr>
          <p:nvPr>
            <p:ph type="title"/>
          </p:nvPr>
        </p:nvSpPr>
        <p:spPr/>
        <p:txBody>
          <a:bodyPr/>
          <a:lstStyle/>
          <a:p>
            <a:r>
              <a:rPr lang="en-US" dirty="0" smtClean="0"/>
              <a:t>Tides, </a:t>
            </a:r>
            <a:r>
              <a:rPr lang="en-GB" dirty="0"/>
              <a:t>Thomson and Fourier</a:t>
            </a:r>
            <a:endParaRPr lang="en-US" dirty="0" smtClean="0"/>
          </a:p>
        </p:txBody>
      </p:sp>
      <p:sp>
        <p:nvSpPr>
          <p:cNvPr id="1031"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0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03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03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035" name="TextBox 11"/>
          <p:cNvSpPr txBox="1">
            <a:spLocks noChangeArrowheads="1"/>
          </p:cNvSpPr>
          <p:nvPr/>
        </p:nvSpPr>
        <p:spPr bwMode="auto">
          <a:xfrm>
            <a:off x="1214438" y="2786063"/>
            <a:ext cx="6357937"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sz="2000" dirty="0"/>
              <a:t>we know H(t) – from the tide gauge</a:t>
            </a:r>
          </a:p>
          <a:p>
            <a:pPr eaLnBrk="1" hangingPunct="1">
              <a:buFont typeface="Arial" charset="0"/>
              <a:buChar char="•"/>
            </a:pPr>
            <a:r>
              <a:rPr lang="en-GB" sz="2000" dirty="0"/>
              <a:t>we know the ‘</a:t>
            </a:r>
            <a:r>
              <a:rPr lang="el-GR" sz="2000" dirty="0"/>
              <a:t>ω</a:t>
            </a:r>
            <a:r>
              <a:rPr lang="en-GB" sz="2000" dirty="0"/>
              <a:t>’s  - from astronomical data</a:t>
            </a:r>
          </a:p>
          <a:p>
            <a:pPr eaLnBrk="1" hangingPunct="1">
              <a:buFont typeface="Arial" charset="0"/>
              <a:buChar char="•"/>
            </a:pPr>
            <a:r>
              <a:rPr lang="en-GB" sz="2000" dirty="0"/>
              <a:t>we can calculate the As and Bs (port </a:t>
            </a:r>
            <a:r>
              <a:rPr lang="en-GB" sz="2000" dirty="0" smtClean="0"/>
              <a:t>dependent </a:t>
            </a:r>
            <a:r>
              <a:rPr lang="en-GB" sz="2000" dirty="0"/>
              <a:t>numbers) by using integration </a:t>
            </a:r>
          </a:p>
          <a:p>
            <a:pPr eaLnBrk="1" hangingPunct="1"/>
            <a:r>
              <a:rPr lang="en-GB" sz="2000" dirty="0"/>
              <a:t>(i.e. working out the areas under certain curves)</a:t>
            </a:r>
            <a:endParaRPr lang="en-US" sz="2000" dirty="0"/>
          </a:p>
        </p:txBody>
      </p:sp>
      <p:graphicFrame>
        <p:nvGraphicFramePr>
          <p:cNvPr id="1026" name="Object 12"/>
          <p:cNvGraphicFramePr>
            <a:graphicFrameLocks noChangeAspect="1"/>
          </p:cNvGraphicFramePr>
          <p:nvPr/>
        </p:nvGraphicFramePr>
        <p:xfrm>
          <a:off x="2643188" y="4857750"/>
          <a:ext cx="2906712" cy="750888"/>
        </p:xfrm>
        <a:graphic>
          <a:graphicData uri="http://schemas.openxmlformats.org/presentationml/2006/ole">
            <p:oleObj spid="_x0000_s29718" name="Equation" r:id="rId4" imgW="1524000" imgH="393700" progId="">
              <p:embed/>
            </p:oleObj>
          </a:graphicData>
        </a:graphic>
      </p:graphicFrame>
      <p:graphicFrame>
        <p:nvGraphicFramePr>
          <p:cNvPr id="1027" name="Object 13"/>
          <p:cNvGraphicFramePr>
            <a:graphicFrameLocks noChangeAspect="1"/>
          </p:cNvGraphicFramePr>
          <p:nvPr/>
        </p:nvGraphicFramePr>
        <p:xfrm>
          <a:off x="5715000" y="4786313"/>
          <a:ext cx="2927350" cy="784225"/>
        </p:xfrm>
        <a:graphic>
          <a:graphicData uri="http://schemas.openxmlformats.org/presentationml/2006/ole">
            <p:oleObj spid="_x0000_s29719" name="Equation" r:id="rId5" imgW="1548728" imgH="393529" progId="">
              <p:embed/>
            </p:oleObj>
          </a:graphicData>
        </a:graphic>
      </p:graphicFrame>
      <p:graphicFrame>
        <p:nvGraphicFramePr>
          <p:cNvPr id="1028" name="Object 14"/>
          <p:cNvGraphicFramePr>
            <a:graphicFrameLocks noChangeAspect="1"/>
          </p:cNvGraphicFramePr>
          <p:nvPr/>
        </p:nvGraphicFramePr>
        <p:xfrm>
          <a:off x="214313" y="4857750"/>
          <a:ext cx="2035175" cy="750888"/>
        </p:xfrm>
        <a:graphic>
          <a:graphicData uri="http://schemas.openxmlformats.org/presentationml/2006/ole">
            <p:oleObj spid="_x0000_s29720" name="Equation" r:id="rId6" imgW="1066337" imgH="393529" progId="">
              <p:embed/>
            </p:oleObj>
          </a:graphicData>
        </a:graphic>
      </p:graphicFrame>
      <p:graphicFrame>
        <p:nvGraphicFramePr>
          <p:cNvPr id="1029" name="Object 15"/>
          <p:cNvGraphicFramePr>
            <a:graphicFrameLocks noChangeAspect="1"/>
          </p:cNvGraphicFramePr>
          <p:nvPr/>
        </p:nvGraphicFramePr>
        <p:xfrm>
          <a:off x="0" y="1857375"/>
          <a:ext cx="8929688" cy="509588"/>
        </p:xfrm>
        <a:graphic>
          <a:graphicData uri="http://schemas.openxmlformats.org/presentationml/2006/ole">
            <p:oleObj spid="_x0000_s29721" name="Equation" r:id="rId7" imgW="4000500" imgH="228600" progId="">
              <p:embed/>
            </p:oleObj>
          </a:graphicData>
        </a:graphic>
      </p:graphicFrame>
    </p:spTree>
    <p:extLst>
      <p:ext uri="{BB962C8B-B14F-4D97-AF65-F5344CB8AC3E}">
        <p14:creationId xmlns:p14="http://schemas.microsoft.com/office/powerpoint/2010/main" xmlns="" val="21826447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Tides, Thomson and Fourier</a:t>
            </a:r>
          </a:p>
        </p:txBody>
      </p:sp>
      <p:pic>
        <p:nvPicPr>
          <p:cNvPr id="4" name="Picture 2" descr="C:\Users\Markmc\Documents\history of science\tide prediction\tide predictor kelvin.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2514" y="3356992"/>
            <a:ext cx="3877056" cy="3218688"/>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2" descr="C:\Users\Markmc\Documents\history of science\tide prediction\harmonic analys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9712" y="1628800"/>
            <a:ext cx="5722661" cy="1656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82549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bigger things that William did...</a:t>
            </a:r>
            <a:endParaRPr lang="en-US" dirty="0"/>
          </a:p>
        </p:txBody>
      </p:sp>
      <p:sp>
        <p:nvSpPr>
          <p:cNvPr id="3" name="Content Placeholder 2"/>
          <p:cNvSpPr>
            <a:spLocks noGrp="1"/>
          </p:cNvSpPr>
          <p:nvPr>
            <p:ph idx="1"/>
          </p:nvPr>
        </p:nvSpPr>
        <p:spPr/>
        <p:txBody>
          <a:bodyPr/>
          <a:lstStyle/>
          <a:p>
            <a:r>
              <a:rPr lang="en-GB" dirty="0" smtClean="0"/>
              <a:t>The first university physics lab</a:t>
            </a:r>
          </a:p>
          <a:p>
            <a:r>
              <a:rPr lang="en-GB" dirty="0" smtClean="0"/>
              <a:t>An enthusiast for the creation of new universities </a:t>
            </a:r>
          </a:p>
          <a:p>
            <a:r>
              <a:rPr lang="en-GB" dirty="0" smtClean="0"/>
              <a:t>The systematisation of thermodynamics</a:t>
            </a:r>
          </a:p>
          <a:p>
            <a:r>
              <a:rPr lang="en-GB" dirty="0" smtClean="0"/>
              <a:t>The centrality of energy in physics</a:t>
            </a:r>
          </a:p>
          <a:p>
            <a:endParaRPr lang="en-GB" dirty="0" smtClean="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T&amp;T’</a:t>
            </a:r>
            <a:endParaRPr lang="en-US" dirty="0"/>
          </a:p>
        </p:txBody>
      </p:sp>
      <p:pic>
        <p:nvPicPr>
          <p:cNvPr id="4" name="Content Placeholder 3" descr="chap11fig4.JPG"/>
          <p:cNvPicPr>
            <a:picLocks noGrp="1" noChangeAspect="1"/>
          </p:cNvPicPr>
          <p:nvPr>
            <p:ph idx="1"/>
          </p:nvPr>
        </p:nvPicPr>
        <p:blipFill>
          <a:blip r:embed="rId3" cstate="print"/>
          <a:stretch>
            <a:fillRect/>
          </a:stretch>
        </p:blipFill>
        <p:spPr>
          <a:xfrm>
            <a:off x="6000760" y="214290"/>
            <a:ext cx="2974328" cy="6098776"/>
          </a:xfrm>
          <a:ln w="6350">
            <a:solidFill>
              <a:schemeClr val="accent1"/>
            </a:solidFill>
          </a:ln>
        </p:spPr>
      </p:pic>
      <p:sp>
        <p:nvSpPr>
          <p:cNvPr id="5" name="TextBox 4"/>
          <p:cNvSpPr txBox="1"/>
          <p:nvPr/>
        </p:nvSpPr>
        <p:spPr>
          <a:xfrm>
            <a:off x="428596" y="4143380"/>
            <a:ext cx="5057795" cy="2554545"/>
          </a:xfrm>
          <a:prstGeom prst="rect">
            <a:avLst/>
          </a:prstGeom>
          <a:noFill/>
        </p:spPr>
        <p:txBody>
          <a:bodyPr wrap="square" rtlCol="0">
            <a:spAutoFit/>
          </a:bodyPr>
          <a:lstStyle/>
          <a:p>
            <a:r>
              <a:rPr lang="en-GB" sz="2000" dirty="0" smtClean="0"/>
              <a:t>‘William Thomson and Peter Guthrie </a:t>
            </a:r>
            <a:r>
              <a:rPr lang="en-GB" sz="2000" dirty="0" err="1" smtClean="0"/>
              <a:t>Tait’s</a:t>
            </a:r>
            <a:endParaRPr lang="en-GB" sz="2000" dirty="0" smtClean="0"/>
          </a:p>
          <a:p>
            <a:r>
              <a:rPr lang="en-GB" sz="2000" dirty="0" smtClean="0"/>
              <a:t>Treatise on Natural Philosophy of 1867</a:t>
            </a:r>
          </a:p>
          <a:p>
            <a:r>
              <a:rPr lang="en-GB" sz="2000" dirty="0" smtClean="0"/>
              <a:t>was a quite self-conscious effort to replace </a:t>
            </a:r>
          </a:p>
          <a:p>
            <a:r>
              <a:rPr lang="en-GB" sz="2000" dirty="0" smtClean="0"/>
              <a:t>Newton’s Principia as the foundational text</a:t>
            </a:r>
          </a:p>
          <a:p>
            <a:r>
              <a:rPr lang="en-GB" sz="2000" dirty="0" smtClean="0"/>
              <a:t>of a new kind of natural philosophy.’</a:t>
            </a:r>
          </a:p>
          <a:p>
            <a:endParaRPr lang="en-GB" sz="2000" dirty="0" smtClean="0"/>
          </a:p>
          <a:p>
            <a:r>
              <a:rPr lang="en-GB" sz="2000" dirty="0" err="1" smtClean="0"/>
              <a:t>Iwan</a:t>
            </a:r>
            <a:r>
              <a:rPr lang="en-GB" sz="2000" dirty="0" smtClean="0"/>
              <a:t> Rhys </a:t>
            </a:r>
            <a:r>
              <a:rPr lang="en-GB" sz="2000" dirty="0" err="1" smtClean="0"/>
              <a:t>Morus</a:t>
            </a:r>
            <a:r>
              <a:rPr lang="en-GB" sz="2000" dirty="0" smtClean="0"/>
              <a:t>, </a:t>
            </a:r>
            <a:r>
              <a:rPr lang="en-GB" sz="2000" i="1" dirty="0" smtClean="0"/>
              <a:t>When Physics Became </a:t>
            </a:r>
            <a:r>
              <a:rPr lang="en-GB" sz="2000" i="1" dirty="0" err="1" smtClean="0"/>
              <a:t>King</a:t>
            </a:r>
            <a:r>
              <a:rPr lang="en-GB" sz="2000" dirty="0" err="1" smtClean="0"/>
              <a:t>,Chicago</a:t>
            </a:r>
            <a:r>
              <a:rPr lang="en-GB" sz="2000" dirty="0" smtClean="0"/>
              <a:t> Univ. Press (2005)</a:t>
            </a:r>
            <a:endParaRPr lang="en-US" sz="2000" dirty="0"/>
          </a:p>
        </p:txBody>
      </p:sp>
      <p:sp>
        <p:nvSpPr>
          <p:cNvPr id="6" name="TextBox 5"/>
          <p:cNvSpPr txBox="1"/>
          <p:nvPr/>
        </p:nvSpPr>
        <p:spPr>
          <a:xfrm>
            <a:off x="285720" y="1714488"/>
            <a:ext cx="5355953" cy="2246769"/>
          </a:xfrm>
          <a:prstGeom prst="rect">
            <a:avLst/>
          </a:prstGeom>
          <a:noFill/>
        </p:spPr>
        <p:txBody>
          <a:bodyPr wrap="none" rtlCol="0">
            <a:spAutoFit/>
          </a:bodyPr>
          <a:lstStyle/>
          <a:p>
            <a:r>
              <a:rPr lang="en-GB" sz="2000" dirty="0" smtClean="0"/>
              <a:t>One object which we have constantly kept in</a:t>
            </a:r>
          </a:p>
          <a:p>
            <a:r>
              <a:rPr lang="en-GB" sz="2000" dirty="0" smtClean="0"/>
              <a:t> view is the grand principle of </a:t>
            </a:r>
            <a:r>
              <a:rPr lang="en-GB" sz="2000" i="1" dirty="0" smtClean="0"/>
              <a:t>Conservation of</a:t>
            </a:r>
          </a:p>
          <a:p>
            <a:r>
              <a:rPr lang="en-GB" sz="2000" i="1" dirty="0" smtClean="0"/>
              <a:t> Energy. </a:t>
            </a:r>
            <a:r>
              <a:rPr lang="en-GB" sz="2000" dirty="0" smtClean="0"/>
              <a:t>According to modern experimental</a:t>
            </a:r>
          </a:p>
          <a:p>
            <a:r>
              <a:rPr lang="en-GB" sz="2000" dirty="0" smtClean="0"/>
              <a:t> results, especially those of JOULE,</a:t>
            </a:r>
          </a:p>
          <a:p>
            <a:r>
              <a:rPr lang="en-GB" sz="2000" dirty="0" smtClean="0"/>
              <a:t> Energy is as real and as indestructible </a:t>
            </a:r>
          </a:p>
          <a:p>
            <a:r>
              <a:rPr lang="en-GB" sz="2000" dirty="0" smtClean="0"/>
              <a:t>as Matter.</a:t>
            </a:r>
            <a:r>
              <a:rPr lang="en-GB" sz="2000" i="1" dirty="0" smtClean="0"/>
              <a:t> </a:t>
            </a:r>
          </a:p>
          <a:p>
            <a:r>
              <a:rPr lang="en-GB" sz="2000" i="1" dirty="0" smtClean="0"/>
              <a:t>- From the Preface</a:t>
            </a:r>
            <a:endParaRPr lang="en-US" sz="2000" i="1"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57364"/>
            <a:ext cx="8929718" cy="3477875"/>
          </a:xfrm>
          <a:prstGeom prst="rect">
            <a:avLst/>
          </a:prstGeom>
        </p:spPr>
        <p:txBody>
          <a:bodyPr wrap="square">
            <a:spAutoFit/>
          </a:bodyPr>
          <a:lstStyle/>
          <a:p>
            <a:pPr lvl="0" eaLnBrk="0" fontAlgn="base" hangingPunct="0">
              <a:spcBef>
                <a:spcPct val="0"/>
              </a:spcBef>
              <a:spcAft>
                <a:spcPct val="0"/>
              </a:spcAft>
            </a:pPr>
            <a:r>
              <a:rPr lang="en-GB" sz="2000" dirty="0" smtClean="0">
                <a:solidFill>
                  <a:schemeClr val="bg1">
                    <a:lumMod val="50000"/>
                  </a:schemeClr>
                </a:solidFill>
                <a:latin typeface="Arial" pitchFamily="34" charset="0"/>
                <a:ea typeface="Times New Roman" pitchFamily="18" charset="0"/>
                <a:cs typeface="Arial" pitchFamily="34" charset="0"/>
              </a:rPr>
              <a:t>June 1851	Elected Fellow of the Royal Society of London (aged 26)</a:t>
            </a:r>
            <a:br>
              <a:rPr lang="en-GB" sz="2000" dirty="0" smtClean="0">
                <a:solidFill>
                  <a:schemeClr val="bg1">
                    <a:lumMod val="50000"/>
                  </a:schemeClr>
                </a:solidFill>
                <a:latin typeface="Arial" pitchFamily="34" charset="0"/>
                <a:ea typeface="Times New Roman" pitchFamily="18" charset="0"/>
                <a:cs typeface="Arial" pitchFamily="34" charset="0"/>
              </a:rPr>
            </a:br>
            <a:r>
              <a:rPr lang="en-GB" sz="2000" dirty="0" smtClean="0">
                <a:solidFill>
                  <a:schemeClr val="bg1">
                    <a:lumMod val="50000"/>
                  </a:schemeClr>
                </a:solidFill>
                <a:latin typeface="Arial" pitchFamily="34" charset="0"/>
                <a:ea typeface="Times New Roman" pitchFamily="18" charset="0"/>
                <a:cs typeface="Arial" pitchFamily="34" charset="0"/>
              </a:rPr>
              <a:t>		Elected on the same day as Huxley and Stokes.</a:t>
            </a:r>
            <a:br>
              <a:rPr lang="en-GB" sz="2000" dirty="0" smtClean="0">
                <a:solidFill>
                  <a:schemeClr val="bg1">
                    <a:lumMod val="50000"/>
                  </a:schemeClr>
                </a:solidFill>
                <a:latin typeface="Arial" pitchFamily="34" charset="0"/>
                <a:ea typeface="Times New Roman" pitchFamily="18" charset="0"/>
                <a:cs typeface="Arial" pitchFamily="34" charset="0"/>
              </a:rPr>
            </a:br>
            <a:r>
              <a:rPr lang="en-GB" sz="2000" dirty="0" smtClean="0">
                <a:solidFill>
                  <a:schemeClr val="bg1">
                    <a:lumMod val="50000"/>
                  </a:schemeClr>
                </a:solidFill>
                <a:latin typeface="Arial" pitchFamily="34" charset="0"/>
                <a:ea typeface="Times New Roman" pitchFamily="18" charset="0"/>
                <a:cs typeface="Arial" pitchFamily="34" charset="0"/>
              </a:rPr>
              <a:t>		Served as PRS 1890-5.</a:t>
            </a:r>
            <a:endParaRPr lang="en-US" sz="2000" dirty="0" smtClean="0">
              <a:solidFill>
                <a:schemeClr val="bg1">
                  <a:lumMod val="50000"/>
                </a:schemeClr>
              </a:solidFill>
              <a:latin typeface="Arial" pitchFamily="34" charset="0"/>
            </a:endParaRPr>
          </a:p>
          <a:p>
            <a:pPr lvl="0" eaLnBrk="0" fontAlgn="base" hangingPunct="0">
              <a:spcBef>
                <a:spcPct val="0"/>
              </a:spcBef>
              <a:spcAft>
                <a:spcPct val="0"/>
              </a:spcAft>
            </a:pPr>
            <a:r>
              <a:rPr lang="en-GB" sz="2000" dirty="0" smtClean="0">
                <a:solidFill>
                  <a:srgbClr val="C00000"/>
                </a:solidFill>
                <a:latin typeface="Arial" pitchFamily="34" charset="0"/>
                <a:ea typeface="Times New Roman" pitchFamily="18" charset="0"/>
                <a:cs typeface="Arial" pitchFamily="34" charset="0"/>
              </a:rPr>
              <a:t>Nov. 1866	Knighted by Queen Victoria (aged 42)</a:t>
            </a:r>
            <a:r>
              <a:rPr lang="en-GB" sz="2000" dirty="0" smtClean="0">
                <a:latin typeface="Arial" pitchFamily="34" charset="0"/>
                <a:ea typeface="Times New Roman" pitchFamily="18" charset="0"/>
                <a:cs typeface="Arial" pitchFamily="34" charset="0"/>
              </a:rPr>
              <a:t/>
            </a:r>
            <a:br>
              <a:rPr lang="en-GB" sz="2000" dirty="0" smtClean="0">
                <a:latin typeface="Arial" pitchFamily="34" charset="0"/>
                <a:ea typeface="Times New Roman" pitchFamily="18" charset="0"/>
                <a:cs typeface="Arial" pitchFamily="34" charset="0"/>
              </a:rPr>
            </a:br>
            <a:r>
              <a:rPr lang="en-GB" sz="2000" dirty="0" smtClean="0">
                <a:latin typeface="Arial" pitchFamily="34" charset="0"/>
                <a:ea typeface="Times New Roman" pitchFamily="18" charset="0"/>
                <a:cs typeface="Arial" pitchFamily="34" charset="0"/>
              </a:rPr>
              <a:t>		</a:t>
            </a:r>
            <a:r>
              <a:rPr lang="en-GB" sz="2000" dirty="0" smtClean="0">
                <a:solidFill>
                  <a:schemeClr val="bg1">
                    <a:lumMod val="50000"/>
                  </a:schemeClr>
                </a:solidFill>
                <a:latin typeface="Arial" pitchFamily="34" charset="0"/>
                <a:ea typeface="Times New Roman" pitchFamily="18" charset="0"/>
                <a:cs typeface="Arial" pitchFamily="34" charset="0"/>
              </a:rPr>
              <a:t>Takes as his motto – Honesty is the best Policy</a:t>
            </a:r>
            <a:endParaRPr lang="en-US" sz="2000" dirty="0" smtClean="0">
              <a:solidFill>
                <a:schemeClr val="bg1">
                  <a:lumMod val="50000"/>
                </a:schemeClr>
              </a:solidFill>
              <a:latin typeface="Arial" pitchFamily="34" charset="0"/>
            </a:endParaRPr>
          </a:p>
          <a:p>
            <a:pPr lvl="0" eaLnBrk="0" fontAlgn="base" hangingPunct="0">
              <a:spcBef>
                <a:spcPct val="0"/>
              </a:spcBef>
              <a:spcAft>
                <a:spcPct val="0"/>
              </a:spcAft>
            </a:pPr>
            <a:r>
              <a:rPr lang="en-GB" sz="2000" dirty="0" smtClean="0">
                <a:latin typeface="Arial" pitchFamily="34" charset="0"/>
                <a:ea typeface="Times New Roman" pitchFamily="18" charset="0"/>
                <a:cs typeface="Arial" pitchFamily="34" charset="0"/>
              </a:rPr>
              <a:t>Jan. 1892	Elevated to Peerage</a:t>
            </a:r>
            <a:br>
              <a:rPr lang="en-GB" sz="2000" dirty="0" smtClean="0">
                <a:latin typeface="Arial" pitchFamily="34" charset="0"/>
                <a:ea typeface="Times New Roman" pitchFamily="18" charset="0"/>
                <a:cs typeface="Arial" pitchFamily="34" charset="0"/>
              </a:rPr>
            </a:br>
            <a:r>
              <a:rPr lang="en-GB" sz="2000" dirty="0" smtClean="0">
                <a:latin typeface="Arial" pitchFamily="34" charset="0"/>
                <a:ea typeface="Times New Roman" pitchFamily="18" charset="0"/>
                <a:cs typeface="Arial" pitchFamily="34" charset="0"/>
              </a:rPr>
              <a:t>		Takes as his motto – Honesty without Fear</a:t>
            </a:r>
            <a:endParaRPr lang="en-US" sz="2000" dirty="0" smtClean="0">
              <a:latin typeface="Arial" pitchFamily="34" charset="0"/>
            </a:endParaRPr>
          </a:p>
          <a:p>
            <a:pPr lvl="0" eaLnBrk="0" fontAlgn="base" hangingPunct="0">
              <a:spcBef>
                <a:spcPct val="0"/>
              </a:spcBef>
              <a:spcAft>
                <a:spcPct val="0"/>
              </a:spcAft>
            </a:pPr>
            <a:r>
              <a:rPr lang="en-GB" sz="2000" dirty="0" smtClean="0">
                <a:latin typeface="Arial" pitchFamily="34" charset="0"/>
                <a:ea typeface="Times New Roman" pitchFamily="18" charset="0"/>
                <a:cs typeface="Arial" pitchFamily="34" charset="0"/>
              </a:rPr>
              <a:t>June 1902	Awarded the Order of Merit </a:t>
            </a:r>
            <a:endParaRPr lang="en-US" sz="2000" dirty="0" smtClean="0">
              <a:latin typeface="Arial" pitchFamily="34" charset="0"/>
            </a:endParaRPr>
          </a:p>
          <a:p>
            <a:pPr lvl="0" eaLnBrk="0" fontAlgn="base" hangingPunct="0">
              <a:spcBef>
                <a:spcPct val="0"/>
              </a:spcBef>
              <a:spcAft>
                <a:spcPct val="0"/>
              </a:spcAft>
            </a:pPr>
            <a:r>
              <a:rPr lang="en-GB" sz="2000" dirty="0" smtClean="0">
                <a:latin typeface="Arial" pitchFamily="34" charset="0"/>
                <a:ea typeface="Times New Roman" pitchFamily="18" charset="0"/>
                <a:cs typeface="Arial" pitchFamily="34" charset="0"/>
              </a:rPr>
              <a:t>August 1902	Made Privy Councillor</a:t>
            </a:r>
            <a:endParaRPr lang="en-US" sz="2000" dirty="0" smtClean="0">
              <a:latin typeface="Arial" pitchFamily="34" charset="0"/>
            </a:endParaRPr>
          </a:p>
          <a:p>
            <a:pPr lvl="0" eaLnBrk="0" fontAlgn="base" hangingPunct="0">
              <a:spcBef>
                <a:spcPct val="0"/>
              </a:spcBef>
              <a:spcAft>
                <a:spcPct val="0"/>
              </a:spcAft>
            </a:pPr>
            <a:r>
              <a:rPr lang="en-GB" sz="2000" dirty="0" smtClean="0">
                <a:latin typeface="Arial" pitchFamily="34" charset="0"/>
                <a:ea typeface="Times New Roman" pitchFamily="18" charset="0"/>
                <a:cs typeface="Arial" pitchFamily="34" charset="0"/>
              </a:rPr>
              <a:t>April 1904	Elected Chancellor of Glasgow University</a:t>
            </a:r>
            <a:endParaRPr lang="en-US" sz="2000" dirty="0" smtClean="0">
              <a:latin typeface="Arial" pitchFamily="34" charset="0"/>
            </a:endParaRPr>
          </a:p>
          <a:p>
            <a:pPr lvl="0" eaLnBrk="0" fontAlgn="base" hangingPunct="0">
              <a:spcBef>
                <a:spcPct val="0"/>
              </a:spcBef>
              <a:spcAft>
                <a:spcPct val="0"/>
              </a:spcAft>
            </a:pPr>
            <a:r>
              <a:rPr lang="en-GB" sz="2000" dirty="0" smtClean="0">
                <a:latin typeface="Arial" pitchFamily="34" charset="0"/>
                <a:ea typeface="Times New Roman" pitchFamily="18" charset="0"/>
                <a:cs typeface="Arial" pitchFamily="34" charset="0"/>
              </a:rPr>
              <a:t>17</a:t>
            </a:r>
            <a:r>
              <a:rPr lang="en-GB" sz="2000" baseline="30000" dirty="0" smtClean="0">
                <a:latin typeface="Arial" pitchFamily="34" charset="0"/>
                <a:ea typeface="Times New Roman" pitchFamily="18" charset="0"/>
                <a:cs typeface="Arial" pitchFamily="34" charset="0"/>
              </a:rPr>
              <a:t>th</a:t>
            </a:r>
            <a:r>
              <a:rPr lang="en-GB" sz="2000" dirty="0" smtClean="0">
                <a:latin typeface="Arial" pitchFamily="34" charset="0"/>
                <a:ea typeface="Times New Roman" pitchFamily="18" charset="0"/>
                <a:cs typeface="Arial" pitchFamily="34" charset="0"/>
              </a:rPr>
              <a:t> Dec.1907 	Dies. Buried beside Newton in Westminster Abbey on </a:t>
            </a:r>
            <a:r>
              <a:rPr lang="en-US" sz="2000" dirty="0" smtClean="0">
                <a:latin typeface="Arial" pitchFamily="34" charset="0"/>
                <a:ea typeface="Times New Roman" pitchFamily="18" charset="0"/>
                <a:cs typeface="Arial" pitchFamily="34" charset="0"/>
              </a:rPr>
              <a:t> </a:t>
            </a:r>
            <a:r>
              <a:rPr lang="en-GB" sz="2000" dirty="0" smtClean="0">
                <a:latin typeface="Arial" pitchFamily="34" charset="0"/>
                <a:ea typeface="Times New Roman" pitchFamily="18" charset="0"/>
                <a:cs typeface="Arial" pitchFamily="34" charset="0"/>
              </a:rPr>
              <a:t>23</a:t>
            </a:r>
            <a:r>
              <a:rPr lang="en-GB" sz="2000" baseline="30000" dirty="0" smtClean="0">
                <a:latin typeface="Arial" pitchFamily="34" charset="0"/>
                <a:ea typeface="Times New Roman" pitchFamily="18" charset="0"/>
                <a:cs typeface="Arial" pitchFamily="34" charset="0"/>
              </a:rPr>
              <a:t>rd</a:t>
            </a:r>
            <a:r>
              <a:rPr lang="en-GB" sz="2000" dirty="0" smtClean="0">
                <a:latin typeface="Arial" pitchFamily="34" charset="0"/>
                <a:ea typeface="Times New Roman" pitchFamily="18" charset="0"/>
                <a:cs typeface="Arial" pitchFamily="34" charset="0"/>
              </a:rPr>
              <a:t>.</a:t>
            </a:r>
            <a:endParaRPr lang="en-GB" sz="2000" dirty="0" smtClean="0">
              <a:latin typeface="Arial" pitchFamily="34" charset="0"/>
            </a:endParaRPr>
          </a:p>
        </p:txBody>
      </p:sp>
      <p:sp>
        <p:nvSpPr>
          <p:cNvPr id="3" name="Rectangle 2"/>
          <p:cNvSpPr/>
          <p:nvPr/>
        </p:nvSpPr>
        <p:spPr>
          <a:xfrm>
            <a:off x="1571604" y="642918"/>
            <a:ext cx="5609869" cy="707886"/>
          </a:xfrm>
          <a:prstGeom prst="rect">
            <a:avLst/>
          </a:prstGeom>
        </p:spPr>
        <p:txBody>
          <a:bodyPr wrap="none">
            <a:spAutoFit/>
          </a:bodyPr>
          <a:lstStyle/>
          <a:p>
            <a:pPr lvl="0" fontAlgn="base">
              <a:spcBef>
                <a:spcPct val="0"/>
              </a:spcBef>
              <a:spcAft>
                <a:spcPct val="0"/>
              </a:spcAft>
            </a:pPr>
            <a:r>
              <a:rPr lang="en-GB" sz="4000" dirty="0" smtClean="0">
                <a:latin typeface="Arial" pitchFamily="34" charset="0"/>
                <a:ea typeface="Times New Roman" pitchFamily="18" charset="0"/>
                <a:cs typeface="Arial" pitchFamily="34" charset="0"/>
              </a:rPr>
              <a:t>William Thomson’s CV </a:t>
            </a:r>
            <a:endParaRPr lang="en-US" sz="4000" dirty="0" smtClean="0">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Kelvin in lofty company</a:t>
            </a:r>
            <a:endParaRPr lang="en-US" dirty="0"/>
          </a:p>
        </p:txBody>
      </p:sp>
      <p:pic>
        <p:nvPicPr>
          <p:cNvPr id="4" name="Picture 3" descr="grave westminster abbey.JPG"/>
          <p:cNvPicPr>
            <a:picLocks noChangeAspect="1"/>
          </p:cNvPicPr>
          <p:nvPr/>
        </p:nvPicPr>
        <p:blipFill>
          <a:blip r:embed="rId3" cstate="print"/>
          <a:stretch>
            <a:fillRect/>
          </a:stretch>
        </p:blipFill>
        <p:spPr>
          <a:xfrm>
            <a:off x="261863" y="2000240"/>
            <a:ext cx="3483098" cy="3214710"/>
          </a:xfrm>
          <a:prstGeom prst="rect">
            <a:avLst/>
          </a:prstGeom>
        </p:spPr>
      </p:pic>
      <p:pic>
        <p:nvPicPr>
          <p:cNvPr id="6" name="Content Placeholder 3" descr="belfstatue.TIF"/>
          <p:cNvPicPr>
            <a:picLocks noGrp="1" noChangeAspect="1"/>
          </p:cNvPicPr>
          <p:nvPr>
            <p:ph idx="1"/>
          </p:nvPr>
        </p:nvPicPr>
        <p:blipFill>
          <a:blip r:embed="rId4" cstate="print"/>
          <a:stretch>
            <a:fillRect/>
          </a:stretch>
        </p:blipFill>
        <p:spPr>
          <a:xfrm>
            <a:off x="4644008" y="2000240"/>
            <a:ext cx="4102028" cy="3214710"/>
          </a:xfr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4" name="Picture 8"/>
          <p:cNvPicPr>
            <a:picLocks noChangeAspect="1" noChangeArrowheads="1"/>
          </p:cNvPicPr>
          <p:nvPr/>
        </p:nvPicPr>
        <p:blipFill>
          <a:blip r:embed="rId3" cstate="print"/>
          <a:srcRect/>
          <a:stretch>
            <a:fillRect/>
          </a:stretch>
        </p:blipFill>
        <p:spPr bwMode="auto">
          <a:xfrm>
            <a:off x="6156176" y="3717032"/>
            <a:ext cx="2306579" cy="2269966"/>
          </a:xfrm>
          <a:prstGeom prst="rect">
            <a:avLst/>
          </a:prstGeom>
          <a:noFill/>
          <a:ln w="9525">
            <a:noFill/>
            <a:miter lim="800000"/>
            <a:headEnd/>
            <a:tailEnd/>
          </a:ln>
        </p:spPr>
      </p:pic>
      <p:pic>
        <p:nvPicPr>
          <p:cNvPr id="14348" name="Picture 12"/>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323528" y="620688"/>
            <a:ext cx="2770779" cy="1584176"/>
          </a:xfrm>
          <a:prstGeom prst="rect">
            <a:avLst/>
          </a:prstGeom>
          <a:noFill/>
          <a:ln w="9525">
            <a:noFill/>
            <a:miter lim="800000"/>
            <a:headEnd/>
            <a:tailEnd/>
          </a:ln>
        </p:spPr>
      </p:pic>
      <p:pic>
        <p:nvPicPr>
          <p:cNvPr id="14352" name="Picture 16" descr="http://www.museumoftechnology.org.uk/nimages/A1317_ex.jpg"/>
          <p:cNvPicPr>
            <a:picLocks noChangeAspect="1" noChangeArrowheads="1"/>
          </p:cNvPicPr>
          <p:nvPr/>
        </p:nvPicPr>
        <p:blipFill>
          <a:blip r:embed="rId5" cstate="print"/>
          <a:srcRect/>
          <a:stretch>
            <a:fillRect/>
          </a:stretch>
        </p:blipFill>
        <p:spPr bwMode="auto">
          <a:xfrm>
            <a:off x="323528" y="3717032"/>
            <a:ext cx="2592288" cy="2160240"/>
          </a:xfrm>
          <a:prstGeom prst="rect">
            <a:avLst/>
          </a:prstGeom>
          <a:noFill/>
        </p:spPr>
      </p:pic>
      <p:pic>
        <p:nvPicPr>
          <p:cNvPr id="14354" name="Picture 18" descr="http://bradfordschools.net/blog/stclares/files/2012/04/Queen-Victoria1.jpg"/>
          <p:cNvPicPr>
            <a:picLocks noChangeAspect="1" noChangeArrowheads="1"/>
          </p:cNvPicPr>
          <p:nvPr/>
        </p:nvPicPr>
        <p:blipFill>
          <a:blip r:embed="rId6" cstate="print"/>
          <a:srcRect/>
          <a:stretch>
            <a:fillRect/>
          </a:stretch>
        </p:blipFill>
        <p:spPr bwMode="auto">
          <a:xfrm>
            <a:off x="3347864" y="548680"/>
            <a:ext cx="2141855" cy="3024336"/>
          </a:xfrm>
          <a:prstGeom prst="rect">
            <a:avLst/>
          </a:prstGeom>
          <a:noFill/>
        </p:spPr>
      </p:pic>
      <p:pic>
        <p:nvPicPr>
          <p:cNvPr id="14356" name="Picture 20" descr="http://bahistoryofscience.files.wordpress.com/2010/08/huxwil.jpg"/>
          <p:cNvPicPr>
            <a:picLocks noChangeAspect="1" noChangeArrowheads="1"/>
          </p:cNvPicPr>
          <p:nvPr/>
        </p:nvPicPr>
        <p:blipFill>
          <a:blip r:embed="rId7" cstate="print"/>
          <a:srcRect/>
          <a:stretch>
            <a:fillRect/>
          </a:stretch>
        </p:blipFill>
        <p:spPr bwMode="auto">
          <a:xfrm>
            <a:off x="5580112" y="404664"/>
            <a:ext cx="3283651" cy="2664296"/>
          </a:xfrm>
          <a:prstGeom prst="rect">
            <a:avLst/>
          </a:prstGeom>
          <a:noFill/>
        </p:spPr>
      </p:pic>
      <p:pic>
        <p:nvPicPr>
          <p:cNvPr id="14358" name="Picture 22" descr="http://www.peoplequiz.com/images/bios/James-Clerk-Maxwel-6483.jpg"/>
          <p:cNvPicPr>
            <a:picLocks noChangeAspect="1" noChangeArrowheads="1"/>
          </p:cNvPicPr>
          <p:nvPr/>
        </p:nvPicPr>
        <p:blipFill>
          <a:blip r:embed="rId8" cstate="print"/>
          <a:srcRect/>
          <a:stretch>
            <a:fillRect/>
          </a:stretch>
        </p:blipFill>
        <p:spPr bwMode="auto">
          <a:xfrm>
            <a:off x="3275856" y="3789040"/>
            <a:ext cx="2319513" cy="2893364"/>
          </a:xfrm>
          <a:prstGeom prst="rect">
            <a:avLst/>
          </a:prstGeom>
          <a:noFill/>
        </p:spPr>
      </p:pic>
    </p:spTree>
    <p:extLst>
      <p:ext uri="{BB962C8B-B14F-4D97-AF65-F5344CB8AC3E}">
        <p14:creationId xmlns:p14="http://schemas.microsoft.com/office/powerpoint/2010/main" xmlns="" val="1961130281"/>
      </p:ext>
    </p:extLst>
  </p:cSld>
  <p:clrMapOvr>
    <a:masterClrMapping/>
  </p:clrMapOvr>
  <mc:AlternateContent xmlns:mc="http://schemas.openxmlformats.org/markup-compatibility/2006">
    <mc:Choice xmlns:p14="http://schemas.microsoft.com/office/powerpoint/2010/main" xmlns="" Requires="p14">
      <p:transition spd="slow" p14:dur="50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Kelvin in 3 words</a:t>
            </a:r>
            <a:endParaRPr lang="en-US" dirty="0"/>
          </a:p>
        </p:txBody>
      </p:sp>
      <p:sp>
        <p:nvSpPr>
          <p:cNvPr id="3" name="Content Placeholder 2"/>
          <p:cNvSpPr>
            <a:spLocks noGrp="1"/>
          </p:cNvSpPr>
          <p:nvPr>
            <p:ph idx="1"/>
          </p:nvPr>
        </p:nvSpPr>
        <p:spPr>
          <a:xfrm>
            <a:off x="357158" y="1714488"/>
            <a:ext cx="8429684" cy="4500594"/>
          </a:xfrm>
        </p:spPr>
        <p:txBody>
          <a:bodyPr/>
          <a:lstStyle/>
          <a:p>
            <a:r>
              <a:rPr lang="en-US" sz="3600" dirty="0" smtClean="0"/>
              <a:t>An </a:t>
            </a:r>
            <a:r>
              <a:rPr lang="en-US" sz="3600" dirty="0" smtClean="0">
                <a:solidFill>
                  <a:srgbClr val="C00000"/>
                </a:solidFill>
              </a:rPr>
              <a:t>excellent</a:t>
            </a:r>
            <a:r>
              <a:rPr lang="en-US" sz="3600" dirty="0" smtClean="0"/>
              <a:t> intellect</a:t>
            </a:r>
          </a:p>
          <a:p>
            <a:r>
              <a:rPr lang="en-US" sz="3600" dirty="0" smtClean="0"/>
              <a:t>An </a:t>
            </a:r>
            <a:r>
              <a:rPr lang="en-US" sz="3600" dirty="0" smtClean="0">
                <a:solidFill>
                  <a:srgbClr val="C00000"/>
                </a:solidFill>
              </a:rPr>
              <a:t>entrepreneurial</a:t>
            </a:r>
            <a:r>
              <a:rPr lang="en-US" sz="3600" dirty="0" smtClean="0"/>
              <a:t> outlook</a:t>
            </a:r>
          </a:p>
          <a:p>
            <a:r>
              <a:rPr lang="en-US" sz="3600" dirty="0" smtClean="0"/>
              <a:t>An </a:t>
            </a:r>
            <a:r>
              <a:rPr lang="en-US" sz="3600" dirty="0" smtClean="0">
                <a:solidFill>
                  <a:srgbClr val="C00000"/>
                </a:solidFill>
              </a:rPr>
              <a:t>enthusiast</a:t>
            </a:r>
            <a:r>
              <a:rPr lang="en-US" sz="3600" dirty="0" smtClean="0"/>
              <a:t> for learning</a:t>
            </a:r>
          </a:p>
          <a:p>
            <a:pPr marL="0" indent="0">
              <a:buNone/>
            </a:pPr>
            <a:endParaRPr lang="en-US" sz="2400" dirty="0"/>
          </a:p>
        </p:txBody>
      </p:sp>
      <p:pic>
        <p:nvPicPr>
          <p:cNvPr id="4" name="Picture 3" descr="grave westminster abbey.JPG"/>
          <p:cNvPicPr>
            <a:picLocks noChangeAspect="1"/>
          </p:cNvPicPr>
          <p:nvPr/>
        </p:nvPicPr>
        <p:blipFill>
          <a:blip r:embed="rId3" cstate="print"/>
          <a:stretch>
            <a:fillRect/>
          </a:stretch>
        </p:blipFill>
        <p:spPr>
          <a:xfrm>
            <a:off x="7215206" y="0"/>
            <a:ext cx="1928794" cy="1780172"/>
          </a:xfrm>
          <a:prstGeom prst="rect">
            <a:avLst/>
          </a:prstGeom>
        </p:spPr>
      </p:pic>
      <p:sp>
        <p:nvSpPr>
          <p:cNvPr id="5" name="TextBox 4"/>
          <p:cNvSpPr txBox="1"/>
          <p:nvPr/>
        </p:nvSpPr>
        <p:spPr>
          <a:xfrm>
            <a:off x="179512" y="4355812"/>
            <a:ext cx="8847294" cy="1815882"/>
          </a:xfrm>
          <a:prstGeom prst="rect">
            <a:avLst/>
          </a:prstGeom>
          <a:noFill/>
        </p:spPr>
        <p:txBody>
          <a:bodyPr wrap="none" rtlCol="0">
            <a:spAutoFit/>
          </a:bodyPr>
          <a:lstStyle/>
          <a:p>
            <a:r>
              <a:rPr lang="en-US" sz="2800" dirty="0" smtClean="0"/>
              <a:t>‘To </a:t>
            </a:r>
            <a:r>
              <a:rPr lang="en-US" sz="2800" dirty="0"/>
              <a:t>be interested in something was, with Lord Kelvin, </a:t>
            </a:r>
            <a:endParaRPr lang="en-US" sz="2800" dirty="0" smtClean="0"/>
          </a:p>
          <a:p>
            <a:r>
              <a:rPr lang="en-US" sz="2800" dirty="0"/>
              <a:t>s</a:t>
            </a:r>
            <a:r>
              <a:rPr lang="en-US" sz="2800" dirty="0" smtClean="0"/>
              <a:t>ynonymous with </a:t>
            </a:r>
            <a:r>
              <a:rPr lang="en-US" sz="2800" dirty="0"/>
              <a:t>discovering something new about </a:t>
            </a:r>
            <a:r>
              <a:rPr lang="en-US" sz="2800" dirty="0" smtClean="0"/>
              <a:t>it.’</a:t>
            </a:r>
          </a:p>
          <a:p>
            <a:endParaRPr lang="en-US" sz="2800" dirty="0" smtClean="0"/>
          </a:p>
          <a:p>
            <a:pPr algn="r"/>
            <a:r>
              <a:rPr lang="en-US" sz="2800" dirty="0" smtClean="0"/>
              <a:t>JJ Thomson, 1924</a:t>
            </a:r>
            <a:endParaRPr lang="en-GB" sz="2800"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 val="25473283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little things that William did...</a:t>
            </a:r>
            <a:endParaRPr lang="en-US" dirty="0"/>
          </a:p>
        </p:txBody>
      </p:sp>
      <p:sp>
        <p:nvSpPr>
          <p:cNvPr id="3" name="Content Placeholder 2"/>
          <p:cNvSpPr>
            <a:spLocks noGrp="1"/>
          </p:cNvSpPr>
          <p:nvPr>
            <p:ph idx="1"/>
          </p:nvPr>
        </p:nvSpPr>
        <p:spPr>
          <a:xfrm>
            <a:off x="1547664" y="1484784"/>
            <a:ext cx="6905652" cy="4104000"/>
          </a:xfrm>
        </p:spPr>
        <p:txBody>
          <a:bodyPr/>
          <a:lstStyle/>
          <a:p>
            <a:pPr marL="0" indent="0">
              <a:buNone/>
            </a:pPr>
            <a:endParaRPr lang="en-GB" dirty="0" smtClean="0"/>
          </a:p>
          <a:p>
            <a:r>
              <a:rPr lang="en-GB" dirty="0" smtClean="0"/>
              <a:t>Stokes’ theorem (1842)</a:t>
            </a:r>
          </a:p>
          <a:p>
            <a:r>
              <a:rPr lang="en-GB" dirty="0" smtClean="0"/>
              <a:t>The differential equation for the </a:t>
            </a:r>
            <a:r>
              <a:rPr lang="en-GB" dirty="0" err="1" smtClean="0"/>
              <a:t>LCR</a:t>
            </a:r>
            <a:r>
              <a:rPr lang="en-GB" dirty="0" smtClean="0"/>
              <a:t> circuit (1853)</a:t>
            </a:r>
          </a:p>
          <a:p>
            <a:r>
              <a:rPr lang="en-GB" dirty="0" smtClean="0"/>
              <a:t>The method of images in electrostatics (1845)</a:t>
            </a:r>
          </a:p>
          <a:p>
            <a:r>
              <a:rPr lang="en-GB" dirty="0" smtClean="0"/>
              <a:t>A tap that didn’t drip (1895)</a:t>
            </a:r>
            <a:endParaRPr lang="en-US" dirty="0" smtClean="0"/>
          </a:p>
          <a:p>
            <a:endParaRPr lang="en-GB" dirty="0" smtClean="0"/>
          </a:p>
          <a:p>
            <a:endParaRPr lang="en-US" dirty="0"/>
          </a:p>
        </p:txBody>
      </p:sp>
    </p:spTree>
    <p:extLst>
      <p:ext uri="{BB962C8B-B14F-4D97-AF65-F5344CB8AC3E}">
        <p14:creationId xmlns:p14="http://schemas.microsoft.com/office/powerpoint/2010/main" xmlns="" val="34854688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1428736"/>
            <a:ext cx="6477000" cy="1752600"/>
          </a:xfrm>
        </p:spPr>
        <p:txBody>
          <a:bodyPr/>
          <a:lstStyle/>
          <a:p>
            <a:r>
              <a:rPr lang="en-GB" dirty="0" smtClean="0"/>
              <a:t>Lord Kelvin</a:t>
            </a:r>
            <a:br>
              <a:rPr lang="en-GB" dirty="0" smtClean="0"/>
            </a:br>
            <a:r>
              <a:rPr lang="en-GB" sz="4000" dirty="0" smtClean="0"/>
              <a:t>(1824-1907)</a:t>
            </a:r>
            <a:r>
              <a:rPr lang="en-GB" dirty="0" smtClean="0"/>
              <a:t/>
            </a:r>
            <a:br>
              <a:rPr lang="en-GB" dirty="0" smtClean="0"/>
            </a:br>
            <a:r>
              <a:rPr lang="en-GB" sz="3200" i="1" dirty="0" smtClean="0">
                <a:solidFill>
                  <a:srgbClr val="0066FF"/>
                </a:solidFill>
              </a:rPr>
              <a:t>and the French ‘F’ word</a:t>
            </a:r>
            <a:endParaRPr lang="en-US" dirty="0"/>
          </a:p>
        </p:txBody>
      </p:sp>
      <p:sp>
        <p:nvSpPr>
          <p:cNvPr id="3" name="Subtitle 2"/>
          <p:cNvSpPr>
            <a:spLocks noGrp="1"/>
          </p:cNvSpPr>
          <p:nvPr>
            <p:ph type="subTitle" idx="1"/>
          </p:nvPr>
        </p:nvSpPr>
        <p:spPr>
          <a:xfrm>
            <a:off x="2000232" y="3714752"/>
            <a:ext cx="5548306" cy="1981200"/>
          </a:xfrm>
          <a:solidFill>
            <a:schemeClr val="bg1"/>
          </a:solidFill>
        </p:spPr>
        <p:txBody>
          <a:bodyPr/>
          <a:lstStyle/>
          <a:p>
            <a:endParaRPr lang="en-GB" dirty="0" smtClean="0">
              <a:solidFill>
                <a:srgbClr val="0066FF"/>
              </a:solidFill>
            </a:endParaRPr>
          </a:p>
          <a:p>
            <a:r>
              <a:rPr lang="en-GB" dirty="0" smtClean="0">
                <a:solidFill>
                  <a:schemeClr val="tx1"/>
                </a:solidFill>
              </a:rPr>
              <a:t>Mark McCartney</a:t>
            </a:r>
          </a:p>
          <a:p>
            <a:r>
              <a:rPr lang="en-GB" dirty="0" smtClean="0">
                <a:solidFill>
                  <a:schemeClr val="tx1"/>
                </a:solidFill>
              </a:rPr>
              <a:t>University of Ulster</a:t>
            </a:r>
            <a:endParaRPr lang="en-US" dirty="0">
              <a:solidFill>
                <a:schemeClr val="tx1"/>
              </a:solidFill>
            </a:endParaRPr>
          </a:p>
        </p:txBody>
      </p:sp>
      <p:pic>
        <p:nvPicPr>
          <p:cNvPr id="5" name="Picture 4" descr="kelvin10.jpg"/>
          <p:cNvPicPr>
            <a:picLocks noChangeAspect="1"/>
          </p:cNvPicPr>
          <p:nvPr/>
        </p:nvPicPr>
        <p:blipFill>
          <a:blip r:embed="rId3" cstate="print"/>
          <a:stretch>
            <a:fillRect/>
          </a:stretch>
        </p:blipFill>
        <p:spPr>
          <a:xfrm>
            <a:off x="8210550" y="0"/>
            <a:ext cx="933450" cy="1181100"/>
          </a:xfrm>
          <a:prstGeom prst="rect">
            <a:avLst/>
          </a:prstGeom>
        </p:spPr>
      </p:pic>
      <p:pic>
        <p:nvPicPr>
          <p:cNvPr id="6" name="Picture 5" descr="kelvin7.jpg"/>
          <p:cNvPicPr>
            <a:picLocks noChangeAspect="1"/>
          </p:cNvPicPr>
          <p:nvPr/>
        </p:nvPicPr>
        <p:blipFill>
          <a:blip r:embed="rId4" cstate="print"/>
          <a:stretch>
            <a:fillRect/>
          </a:stretch>
        </p:blipFill>
        <p:spPr>
          <a:xfrm>
            <a:off x="8215338" y="1142984"/>
            <a:ext cx="928662" cy="1304925"/>
          </a:xfrm>
          <a:prstGeom prst="rect">
            <a:avLst/>
          </a:prstGeom>
        </p:spPr>
      </p:pic>
      <p:pic>
        <p:nvPicPr>
          <p:cNvPr id="7" name="Picture 6" descr="kelvin4.jpg"/>
          <p:cNvPicPr>
            <a:picLocks noChangeAspect="1"/>
          </p:cNvPicPr>
          <p:nvPr/>
        </p:nvPicPr>
        <p:blipFill>
          <a:blip r:embed="rId5" cstate="print"/>
          <a:stretch>
            <a:fillRect/>
          </a:stretch>
        </p:blipFill>
        <p:spPr>
          <a:xfrm>
            <a:off x="8215338" y="2428868"/>
            <a:ext cx="928662" cy="1285875"/>
          </a:xfrm>
          <a:prstGeom prst="rect">
            <a:avLst/>
          </a:prstGeom>
        </p:spPr>
      </p:pic>
      <p:pic>
        <p:nvPicPr>
          <p:cNvPr id="8" name="Picture 7" descr="kelvin3.jpg"/>
          <p:cNvPicPr>
            <a:picLocks noChangeAspect="1"/>
          </p:cNvPicPr>
          <p:nvPr/>
        </p:nvPicPr>
        <p:blipFill>
          <a:blip r:embed="rId6" cstate="print"/>
          <a:stretch>
            <a:fillRect/>
          </a:stretch>
        </p:blipFill>
        <p:spPr>
          <a:xfrm>
            <a:off x="8215200" y="3714752"/>
            <a:ext cx="928800" cy="1191491"/>
          </a:xfrm>
          <a:prstGeom prst="rect">
            <a:avLst/>
          </a:prstGeom>
        </p:spPr>
      </p:pic>
      <p:pic>
        <p:nvPicPr>
          <p:cNvPr id="9" name="Picture 8" descr="kelvin1.jpg"/>
          <p:cNvPicPr>
            <a:picLocks noChangeAspect="1"/>
          </p:cNvPicPr>
          <p:nvPr/>
        </p:nvPicPr>
        <p:blipFill>
          <a:blip r:embed="rId7" cstate="print"/>
          <a:stretch>
            <a:fillRect/>
          </a:stretch>
        </p:blipFill>
        <p:spPr>
          <a:xfrm>
            <a:off x="8215338" y="4857760"/>
            <a:ext cx="928662" cy="1171575"/>
          </a:xfrm>
          <a:prstGeom prst="rect">
            <a:avLst/>
          </a:prstGeom>
        </p:spPr>
      </p:pic>
      <p:pic>
        <p:nvPicPr>
          <p:cNvPr id="11" name="Picture 10" descr="grave westminster abbey.JPG"/>
          <p:cNvPicPr>
            <a:picLocks noChangeAspect="1"/>
          </p:cNvPicPr>
          <p:nvPr/>
        </p:nvPicPr>
        <p:blipFill>
          <a:blip r:embed="rId8" cstate="print"/>
          <a:stretch>
            <a:fillRect/>
          </a:stretch>
        </p:blipFill>
        <p:spPr>
          <a:xfrm>
            <a:off x="8215200" y="6000768"/>
            <a:ext cx="928800" cy="8572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A Scottish Natural Philosopher?</a:t>
            </a:r>
            <a:endParaRPr lang="en-US" sz="3600" dirty="0"/>
          </a:p>
        </p:txBody>
      </p:sp>
      <p:sp>
        <p:nvSpPr>
          <p:cNvPr id="6" name="Content Placeholder 5"/>
          <p:cNvSpPr>
            <a:spLocks noGrp="1"/>
          </p:cNvSpPr>
          <p:nvPr>
            <p:ph idx="1"/>
          </p:nvPr>
        </p:nvSpPr>
        <p:spPr/>
        <p:txBody>
          <a:bodyPr/>
          <a:lstStyle/>
          <a:p>
            <a:r>
              <a:rPr lang="en-GB" dirty="0" smtClean="0"/>
              <a:t>Professor at Glasgow for 53 </a:t>
            </a:r>
            <a:r>
              <a:rPr lang="en-GB" dirty="0" err="1" smtClean="0"/>
              <a:t>yrs</a:t>
            </a:r>
            <a:r>
              <a:rPr lang="en-GB" dirty="0" smtClean="0"/>
              <a:t>!</a:t>
            </a:r>
          </a:p>
          <a:p>
            <a:r>
              <a:rPr lang="en-GB" dirty="0" smtClean="0"/>
              <a:t>He has a Scottish accent</a:t>
            </a:r>
          </a:p>
          <a:p>
            <a:r>
              <a:rPr lang="en-GB" dirty="0" smtClean="0"/>
              <a:t>His first biography (1908) was published in the </a:t>
            </a:r>
            <a:r>
              <a:rPr lang="en-GB" i="1" dirty="0" smtClean="0"/>
              <a:t>English Men of Science</a:t>
            </a:r>
            <a:r>
              <a:rPr lang="en-GB" dirty="0" smtClean="0"/>
              <a:t> series</a:t>
            </a:r>
          </a:p>
          <a:p>
            <a:r>
              <a:rPr lang="en-GB" dirty="0" smtClean="0"/>
              <a:t>He went on honeymoon to Wales</a:t>
            </a:r>
          </a:p>
          <a:p>
            <a:r>
              <a:rPr lang="en-GB" dirty="0" smtClean="0"/>
              <a:t>He’s Irish!</a:t>
            </a:r>
            <a:endParaRPr lang="en-US" dirty="0"/>
          </a:p>
        </p:txBody>
      </p:sp>
      <p:pic>
        <p:nvPicPr>
          <p:cNvPr id="8" name="Picture 7" descr="spinezoom.jpg"/>
          <p:cNvPicPr>
            <a:picLocks noChangeAspect="1"/>
          </p:cNvPicPr>
          <p:nvPr/>
        </p:nvPicPr>
        <p:blipFill>
          <a:blip r:embed="rId4" cstate="print"/>
          <a:stretch>
            <a:fillRect/>
          </a:stretch>
        </p:blipFill>
        <p:spPr>
          <a:xfrm>
            <a:off x="7656781" y="1412776"/>
            <a:ext cx="1403648" cy="4160209"/>
          </a:xfrm>
          <a:prstGeom prst="rect">
            <a:avLst/>
          </a:prstGeom>
        </p:spPr>
      </p:pic>
      <p:pic>
        <p:nvPicPr>
          <p:cNvPr id="9" name="kelvin radium.mp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60473" y="5833215"/>
            <a:ext cx="676023" cy="67602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20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10161" fill="hold"/>
                                        <p:tgtEl>
                                          <p:spTgt spid="9"/>
                                        </p:tgtEl>
                                      </p:cBhvr>
                                    </p:cmd>
                                  </p:childTnLst>
                                </p:cTn>
                              </p:par>
                            </p:childTnLst>
                          </p:cTn>
                        </p:par>
                      </p:childTnLst>
                    </p:cTn>
                  </p:par>
                </p:childTnLst>
              </p:cTn>
              <p:nextCondLst>
                <p:cond evt="onClick" delay="0">
                  <p:tgtEl>
                    <p:spTgt spid="9"/>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785926"/>
            <a:ext cx="935831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26</a:t>
            </a:r>
            <a:r>
              <a:rPr kumimoji="0" lang="en-GB"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June 1824</a:t>
            </a:r>
            <a:r>
              <a:rPr kumimoji="0" lang="en-GB"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William Thomson born (Belfast)</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October 1834	Matriculates at Glasgow (aged 10)</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May 1840	Reads Fourier’s </a:t>
            </a:r>
            <a:r>
              <a:rPr kumimoji="0" lang="en-GB" sz="2000" b="0" i="1"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Théorie</a:t>
            </a:r>
            <a:r>
              <a:rPr kumimoji="0" lang="en-GB" sz="2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GB" sz="2000" b="0" i="1"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Analytique</a:t>
            </a:r>
            <a:r>
              <a:rPr kumimoji="0" lang="en-GB" sz="2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de la Chaleur </a:t>
            </a:r>
            <a:r>
              <a:rPr kumimoji="0" lang="en-GB"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in a </a:t>
            </a:r>
          </a:p>
          <a:p>
            <a:pPr marL="0" marR="0" lvl="0" indent="0" algn="l" defTabSz="914400" rtl="0" eaLnBrk="0" fontAlgn="base" latinLnBrk="0" hangingPunct="0">
              <a:lnSpc>
                <a:spcPct val="100000"/>
              </a:lnSpc>
              <a:spcBef>
                <a:spcPct val="0"/>
              </a:spcBef>
              <a:spcAft>
                <a:spcPct val="0"/>
              </a:spcAft>
              <a:buClrTx/>
              <a:buSzTx/>
              <a:buFontTx/>
              <a:buNone/>
              <a:tabLst/>
            </a:pPr>
            <a:r>
              <a:rPr lang="en-GB" sz="2000" dirty="0" smtClean="0">
                <a:solidFill>
                  <a:srgbClr val="C00000"/>
                </a:solidFill>
                <a:latin typeface="Arial" pitchFamily="34" charset="0"/>
                <a:ea typeface="Times New Roman" pitchFamily="18" charset="0"/>
                <a:cs typeface="Arial" pitchFamily="34" charset="0"/>
              </a:rPr>
              <a:t>		</a:t>
            </a:r>
            <a:r>
              <a:rPr kumimoji="0" lang="en-GB"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fortnight (aged 15)</a:t>
            </a:r>
          </a:p>
          <a:p>
            <a:pPr lvl="0" eaLnBrk="0" fontAlgn="base" hangingPunct="0">
              <a:spcBef>
                <a:spcPct val="0"/>
              </a:spcBef>
              <a:spcAft>
                <a:spcPct val="0"/>
              </a:spcAft>
            </a:pPr>
            <a:r>
              <a:rPr lang="en-GB" sz="2000" dirty="0" smtClean="0">
                <a:solidFill>
                  <a:schemeClr val="bg1">
                    <a:lumMod val="65000"/>
                  </a:schemeClr>
                </a:solidFill>
                <a:latin typeface="Arial" pitchFamily="34" charset="0"/>
                <a:ea typeface="Times New Roman" pitchFamily="18" charset="0"/>
                <a:cs typeface="Arial" pitchFamily="34" charset="0"/>
              </a:rPr>
              <a:t>October 1840	Enters St Peter’s College, Cambridge (aged 16)</a:t>
            </a:r>
            <a:endParaRPr lang="en-US" sz="2000" dirty="0" smtClean="0">
              <a:solidFill>
                <a:schemeClr val="bg1">
                  <a:lumMod val="65000"/>
                </a:schemeClr>
              </a:solidFill>
              <a:latin typeface="Arial" pitchFamily="34" charset="0"/>
            </a:endParaRPr>
          </a:p>
          <a:p>
            <a:pPr lvl="0" eaLnBrk="0" fontAlgn="base" hangingPunct="0">
              <a:spcBef>
                <a:spcPct val="0"/>
              </a:spcBef>
              <a:spcAft>
                <a:spcPct val="0"/>
              </a:spcAft>
            </a:pPr>
            <a:r>
              <a:rPr lang="en-GB" sz="2000" dirty="0" smtClean="0">
                <a:solidFill>
                  <a:schemeClr val="bg1">
                    <a:lumMod val="65000"/>
                  </a:schemeClr>
                </a:solidFill>
                <a:latin typeface="Arial" pitchFamily="34" charset="0"/>
                <a:ea typeface="Times New Roman" pitchFamily="18" charset="0"/>
                <a:cs typeface="Arial" pitchFamily="34" charset="0"/>
              </a:rPr>
              <a:t>May 1841	First paper published in the Cambridge Mathematical 				Journal  (aged 16)</a:t>
            </a:r>
            <a:endParaRPr lang="en-US" sz="2000" dirty="0" smtClean="0">
              <a:solidFill>
                <a:schemeClr val="bg1">
                  <a:lumMod val="65000"/>
                </a:schemeClr>
              </a:solidFill>
              <a:latin typeface="Arial" pitchFamily="34" charset="0"/>
            </a:endParaRPr>
          </a:p>
          <a:p>
            <a:pPr lvl="0" eaLnBrk="0" fontAlgn="base" hangingPunct="0">
              <a:spcBef>
                <a:spcPct val="0"/>
              </a:spcBef>
              <a:spcAft>
                <a:spcPct val="0"/>
              </a:spcAft>
            </a:pPr>
            <a:r>
              <a:rPr lang="en-GB" sz="2000" dirty="0" smtClean="0">
                <a:solidFill>
                  <a:schemeClr val="bg1">
                    <a:lumMod val="65000"/>
                  </a:schemeClr>
                </a:solidFill>
                <a:latin typeface="Arial" pitchFamily="34" charset="0"/>
                <a:ea typeface="Times New Roman" pitchFamily="18" charset="0"/>
                <a:cs typeface="Arial" pitchFamily="34" charset="0"/>
              </a:rPr>
              <a:t>January 1845	Second wrangler and first Smith’s Prizeman (aged 20)</a:t>
            </a:r>
            <a:endParaRPr lang="en-US" sz="2000" dirty="0" smtClean="0">
              <a:solidFill>
                <a:schemeClr val="bg1">
                  <a:lumMod val="65000"/>
                </a:schemeClr>
              </a:solidFill>
              <a:latin typeface="Arial" pitchFamily="34" charset="0"/>
            </a:endParaRPr>
          </a:p>
          <a:p>
            <a:pPr lvl="0" eaLnBrk="0" fontAlgn="base" hangingPunct="0">
              <a:spcBef>
                <a:spcPct val="0"/>
              </a:spcBef>
              <a:spcAft>
                <a:spcPct val="0"/>
              </a:spcAft>
            </a:pPr>
            <a:r>
              <a:rPr lang="en-GB" sz="2000" dirty="0" smtClean="0">
                <a:solidFill>
                  <a:schemeClr val="bg1">
                    <a:lumMod val="65000"/>
                  </a:schemeClr>
                </a:solidFill>
                <a:latin typeface="Arial" pitchFamily="34" charset="0"/>
                <a:ea typeface="Times New Roman" pitchFamily="18" charset="0"/>
                <a:cs typeface="Arial" pitchFamily="34" charset="0"/>
              </a:rPr>
              <a:t>June 1845	Elected Fellow of St Peter’s College, Cambridge  (aged 21)</a:t>
            </a:r>
            <a:endParaRPr lang="en-US" sz="2000" dirty="0" smtClean="0">
              <a:solidFill>
                <a:schemeClr val="bg1">
                  <a:lumMod val="65000"/>
                </a:schemeClr>
              </a:solidFill>
              <a:latin typeface="Arial" pitchFamily="34" charset="0"/>
            </a:endParaRPr>
          </a:p>
          <a:p>
            <a:pPr lvl="0" eaLnBrk="0" fontAlgn="base" hangingPunct="0">
              <a:spcBef>
                <a:spcPct val="0"/>
              </a:spcBef>
              <a:spcAft>
                <a:spcPct val="0"/>
              </a:spcAft>
            </a:pPr>
            <a:r>
              <a:rPr lang="en-GB" sz="2000" dirty="0" smtClean="0">
                <a:solidFill>
                  <a:schemeClr val="bg1">
                    <a:lumMod val="65000"/>
                  </a:schemeClr>
                </a:solidFill>
                <a:latin typeface="Arial" pitchFamily="34" charset="0"/>
                <a:ea typeface="Times New Roman" pitchFamily="18" charset="0"/>
                <a:cs typeface="Arial" pitchFamily="34" charset="0"/>
              </a:rPr>
              <a:t>Sept. 1846	Unanimously elected to Chair of Natural Philosophy in 				Glasgow  (aged 22)</a:t>
            </a:r>
            <a:endParaRPr lang="en-US" sz="2000" dirty="0" smtClean="0">
              <a:solidFill>
                <a:schemeClr val="bg1">
                  <a:lumMod val="65000"/>
                </a:schemeClr>
              </a:solidFill>
              <a:latin typeface="Arial" pitchFamily="34" charset="0"/>
            </a:endParaRPr>
          </a:p>
          <a:p>
            <a:pPr lvl="0" eaLnBrk="0" fontAlgn="base" hangingPunct="0">
              <a:spcBef>
                <a:spcPct val="0"/>
              </a:spcBef>
              <a:spcAft>
                <a:spcPct val="0"/>
              </a:spcAft>
            </a:pPr>
            <a:r>
              <a:rPr lang="en-GB" sz="2000" dirty="0" smtClean="0">
                <a:solidFill>
                  <a:schemeClr val="bg1">
                    <a:lumMod val="65000"/>
                  </a:schemeClr>
                </a:solidFill>
                <a:latin typeface="Arial" pitchFamily="34" charset="0"/>
                <a:ea typeface="Times New Roman" pitchFamily="18" charset="0"/>
                <a:cs typeface="Arial" pitchFamily="34" charset="0"/>
              </a:rPr>
              <a:t>Feb. 1847	Elected Fellow of the Royal Society of Edinburgh</a:t>
            </a:r>
            <a:br>
              <a:rPr lang="en-GB" sz="2000" dirty="0" smtClean="0">
                <a:solidFill>
                  <a:schemeClr val="bg1">
                    <a:lumMod val="65000"/>
                  </a:schemeClr>
                </a:solidFill>
                <a:latin typeface="Arial" pitchFamily="34" charset="0"/>
                <a:ea typeface="Times New Roman" pitchFamily="18" charset="0"/>
                <a:cs typeface="Arial" pitchFamily="34" charset="0"/>
              </a:rPr>
            </a:br>
            <a:r>
              <a:rPr lang="en-GB" sz="2000" dirty="0" smtClean="0">
                <a:solidFill>
                  <a:schemeClr val="bg1">
                    <a:lumMod val="65000"/>
                  </a:schemeClr>
                </a:solidFill>
                <a:latin typeface="Arial" pitchFamily="34" charset="0"/>
                <a:ea typeface="Times New Roman" pitchFamily="18" charset="0"/>
                <a:cs typeface="Arial" pitchFamily="34" charset="0"/>
              </a:rPr>
              <a:t>		Served as President 1873-8, 1886-90, 1895-1907.</a:t>
            </a:r>
            <a:endParaRPr lang="en-US" sz="2000" dirty="0" smtClean="0">
              <a:solidFill>
                <a:schemeClr val="bg1">
                  <a:lumMod val="65000"/>
                </a:schemeClr>
              </a:solidFill>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C00000"/>
              </a:solidFill>
              <a:effectLst/>
              <a:latin typeface="Arial" pitchFamily="34" charset="0"/>
            </a:endParaRPr>
          </a:p>
        </p:txBody>
      </p:sp>
      <p:sp>
        <p:nvSpPr>
          <p:cNvPr id="5" name="Rectangle 4"/>
          <p:cNvSpPr/>
          <p:nvPr/>
        </p:nvSpPr>
        <p:spPr>
          <a:xfrm>
            <a:off x="1571604" y="642918"/>
            <a:ext cx="7072362" cy="707886"/>
          </a:xfrm>
          <a:prstGeom prst="rect">
            <a:avLst/>
          </a:prstGeom>
        </p:spPr>
        <p:txBody>
          <a:bodyPr wrap="square">
            <a:spAutoFit/>
          </a:bodyPr>
          <a:lstStyle/>
          <a:p>
            <a:pPr lvl="0" fontAlgn="base">
              <a:spcBef>
                <a:spcPct val="0"/>
              </a:spcBef>
              <a:spcAft>
                <a:spcPct val="0"/>
              </a:spcAft>
            </a:pPr>
            <a:r>
              <a:rPr lang="en-GB" sz="4000" dirty="0" smtClean="0">
                <a:latin typeface="Arial" pitchFamily="34" charset="0"/>
                <a:ea typeface="Times New Roman" pitchFamily="18" charset="0"/>
                <a:cs typeface="Arial" pitchFamily="34" charset="0"/>
              </a:rPr>
              <a:t>William Thomson’s CV  </a:t>
            </a:r>
            <a:endParaRPr lang="en-US" sz="4000" dirty="0" smtClean="0">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The Errors of Professor </a:t>
            </a:r>
            <a:r>
              <a:rPr lang="en-GB" sz="3600" dirty="0" err="1" smtClean="0"/>
              <a:t>Kelland</a:t>
            </a:r>
            <a:endParaRPr lang="en-US" sz="3600" dirty="0"/>
          </a:p>
        </p:txBody>
      </p:sp>
      <p:pic>
        <p:nvPicPr>
          <p:cNvPr id="4" name="Content Placeholder 3" descr="montage quasi cursoris.BMP"/>
          <p:cNvPicPr>
            <a:picLocks noGrp="1" noChangeAspect="1"/>
          </p:cNvPicPr>
          <p:nvPr>
            <p:ph idx="1"/>
          </p:nvPr>
        </p:nvPicPr>
        <p:blipFill>
          <a:blip r:embed="rId3" cstate="print"/>
          <a:stretch>
            <a:fillRect/>
          </a:stretch>
        </p:blipFill>
        <p:spPr>
          <a:xfrm>
            <a:off x="928662" y="1357298"/>
            <a:ext cx="3376059" cy="5298992"/>
          </a:xfrm>
        </p:spPr>
      </p:pic>
      <p:pic>
        <p:nvPicPr>
          <p:cNvPr id="6" name="Picture 5" descr="montage signaturesquasi cursoris.BMP"/>
          <p:cNvPicPr>
            <a:picLocks noChangeAspect="1"/>
          </p:cNvPicPr>
          <p:nvPr/>
        </p:nvPicPr>
        <p:blipFill>
          <a:blip r:embed="rId4" cstate="print"/>
          <a:stretch>
            <a:fillRect/>
          </a:stretch>
        </p:blipFill>
        <p:spPr>
          <a:xfrm>
            <a:off x="4357685" y="1357297"/>
            <a:ext cx="4554407" cy="514353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142852"/>
            <a:ext cx="7010400" cy="1527175"/>
          </a:xfrm>
        </p:spPr>
        <p:txBody>
          <a:bodyPr/>
          <a:lstStyle/>
          <a:p>
            <a:r>
              <a:rPr lang="en-GB" sz="3600" dirty="0" smtClean="0"/>
              <a:t>William Thomson BATAIAP:</a:t>
            </a:r>
            <a:br>
              <a:rPr lang="en-GB" sz="3600" dirty="0" smtClean="0"/>
            </a:br>
            <a:r>
              <a:rPr lang="en-GB" sz="3600" dirty="0" smtClean="0"/>
              <a:t>The Cambridge Years (1841-45)</a:t>
            </a:r>
            <a:endParaRPr lang="en-US" sz="3600" dirty="0"/>
          </a:p>
        </p:txBody>
      </p:sp>
      <p:pic>
        <p:nvPicPr>
          <p:cNvPr id="7" name="Content Placeholder 6" descr="graduate.TIF"/>
          <p:cNvPicPr>
            <a:picLocks noGrp="1" noChangeAspect="1"/>
          </p:cNvPicPr>
          <p:nvPr>
            <p:ph idx="1"/>
          </p:nvPr>
        </p:nvPicPr>
        <p:blipFill>
          <a:blip r:embed="rId3" cstate="print"/>
          <a:stretch>
            <a:fillRect/>
          </a:stretch>
        </p:blipFill>
        <p:spPr>
          <a:xfrm>
            <a:off x="3286116" y="1459864"/>
            <a:ext cx="2928958" cy="3755342"/>
          </a:xfrm>
        </p:spPr>
      </p:pic>
      <p:sp>
        <p:nvSpPr>
          <p:cNvPr id="8" name="Rectangle 7"/>
          <p:cNvSpPr/>
          <p:nvPr/>
        </p:nvSpPr>
        <p:spPr>
          <a:xfrm>
            <a:off x="714348" y="5226784"/>
            <a:ext cx="7929618" cy="1631216"/>
          </a:xfrm>
          <a:prstGeom prst="rect">
            <a:avLst/>
          </a:prstGeom>
        </p:spPr>
        <p:txBody>
          <a:bodyPr wrap="square">
            <a:spAutoFit/>
          </a:bodyPr>
          <a:lstStyle/>
          <a:p>
            <a:r>
              <a:rPr lang="en-US" sz="2000" dirty="0" smtClean="0"/>
              <a:t>‘I am most </a:t>
            </a:r>
            <a:r>
              <a:rPr lang="en-US" sz="2000" i="1" dirty="0" smtClean="0"/>
              <a:t>desperately</a:t>
            </a:r>
            <a:r>
              <a:rPr lang="en-US" sz="2000" dirty="0" smtClean="0"/>
              <a:t> disappointed…I am not consoled to learn that so and so, and so and so, stood second. I expected him to stand first, and the only thing that reconciles me is that </a:t>
            </a:r>
            <a:r>
              <a:rPr lang="en-US" sz="2000" i="1" dirty="0" smtClean="0"/>
              <a:t>we</a:t>
            </a:r>
            <a:r>
              <a:rPr lang="en-US" sz="2000" dirty="0" smtClean="0"/>
              <a:t> all needed this mortification.’</a:t>
            </a:r>
          </a:p>
          <a:p>
            <a:pPr algn="r"/>
            <a:r>
              <a:rPr lang="en-GB" sz="2000" dirty="0" smtClean="0"/>
              <a:t>Aunt Agnes, on hearing that William was not senior wrangler</a:t>
            </a:r>
            <a:endParaRPr lang="en-US" sz="2000" dirty="0"/>
          </a:p>
        </p:txBody>
      </p:sp>
    </p:spTree>
    <p:extLst>
      <p:ext uri="{BB962C8B-B14F-4D97-AF65-F5344CB8AC3E}">
        <p14:creationId xmlns:p14="http://schemas.microsoft.com/office/powerpoint/2010/main" xmlns="" val="196193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smtClean="0"/>
              <a:t>William Thomson’s CV</a:t>
            </a:r>
            <a:endParaRPr lang="en-US" sz="4000" dirty="0"/>
          </a:p>
        </p:txBody>
      </p:sp>
      <p:sp>
        <p:nvSpPr>
          <p:cNvPr id="5" name="Rectangle 1"/>
          <p:cNvSpPr>
            <a:spLocks noChangeArrowheads="1"/>
          </p:cNvSpPr>
          <p:nvPr/>
        </p:nvSpPr>
        <p:spPr bwMode="auto">
          <a:xfrm>
            <a:off x="0" y="1785926"/>
            <a:ext cx="935831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lumMod val="65000"/>
                  </a:schemeClr>
                </a:solidFill>
                <a:effectLst/>
                <a:latin typeface="Arial" pitchFamily="34" charset="0"/>
                <a:ea typeface="Times New Roman" pitchFamily="18" charset="0"/>
                <a:cs typeface="Arial" pitchFamily="34" charset="0"/>
              </a:rPr>
              <a:t>26</a:t>
            </a:r>
            <a:r>
              <a:rPr kumimoji="0" lang="en-GB" sz="2000" b="0" i="0" u="none" strike="noStrike" cap="none" normalizeH="0" baseline="30000" dirty="0" smtClean="0">
                <a:ln>
                  <a:noFill/>
                </a:ln>
                <a:solidFill>
                  <a:schemeClr val="bg1">
                    <a:lumMod val="65000"/>
                  </a:schemeClr>
                </a:solidFill>
                <a:effectLst/>
                <a:latin typeface="Arial" pitchFamily="34" charset="0"/>
                <a:ea typeface="Times New Roman" pitchFamily="18" charset="0"/>
                <a:cs typeface="Arial" pitchFamily="34" charset="0"/>
              </a:rPr>
              <a:t>th</a:t>
            </a:r>
            <a:r>
              <a:rPr kumimoji="0" lang="en-GB" sz="2000" b="0" i="0" u="none" strike="noStrike" cap="none" normalizeH="0" baseline="0" dirty="0" smtClean="0">
                <a:ln>
                  <a:noFill/>
                </a:ln>
                <a:solidFill>
                  <a:schemeClr val="bg1">
                    <a:lumMod val="65000"/>
                  </a:schemeClr>
                </a:solidFill>
                <a:effectLst/>
                <a:latin typeface="Arial" pitchFamily="34" charset="0"/>
                <a:ea typeface="Times New Roman" pitchFamily="18" charset="0"/>
                <a:cs typeface="Arial" pitchFamily="34" charset="0"/>
              </a:rPr>
              <a:t> June 1824</a:t>
            </a:r>
            <a:r>
              <a:rPr kumimoji="0" lang="en-GB" sz="2000" b="0" i="0" u="none" strike="noStrike" cap="none" normalizeH="0" baseline="0" dirty="0" smtClean="0">
                <a:ln>
                  <a:noFill/>
                </a:ln>
                <a:solidFill>
                  <a:schemeClr val="bg1">
                    <a:lumMod val="65000"/>
                  </a:schemeClr>
                </a:solidFill>
                <a:effectLst/>
                <a:latin typeface="Arial" pitchFamily="34" charset="0"/>
                <a:ea typeface="Times New Roman" pitchFamily="18" charset="0"/>
              </a:rPr>
              <a:t>	</a:t>
            </a:r>
            <a:r>
              <a:rPr kumimoji="0" lang="en-GB" sz="2000" b="0" i="0" u="none" strike="noStrike" cap="none" normalizeH="0" baseline="0" dirty="0" smtClean="0">
                <a:ln>
                  <a:noFill/>
                </a:ln>
                <a:solidFill>
                  <a:schemeClr val="bg1">
                    <a:lumMod val="65000"/>
                  </a:schemeClr>
                </a:solidFill>
                <a:effectLst/>
                <a:latin typeface="Arial" pitchFamily="34" charset="0"/>
                <a:ea typeface="Times New Roman" pitchFamily="18" charset="0"/>
                <a:cs typeface="Arial" pitchFamily="34" charset="0"/>
              </a:rPr>
              <a:t>William Thomson born (Belfast)</a:t>
            </a:r>
            <a:endParaRPr kumimoji="0" lang="en-US" sz="2000" b="0" i="0" u="none" strike="noStrike" cap="none" normalizeH="0" baseline="0" dirty="0" smtClean="0">
              <a:ln>
                <a:noFill/>
              </a:ln>
              <a:solidFill>
                <a:schemeClr val="bg1">
                  <a:lumMod val="6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lumMod val="65000"/>
                  </a:schemeClr>
                </a:solidFill>
                <a:effectLst/>
                <a:latin typeface="Arial" pitchFamily="34" charset="0"/>
                <a:ea typeface="Times New Roman" pitchFamily="18" charset="0"/>
                <a:cs typeface="Arial" pitchFamily="34" charset="0"/>
              </a:rPr>
              <a:t>October 1834	Matriculates at Glasgow (aged 10)</a:t>
            </a:r>
            <a:endParaRPr kumimoji="0" lang="en-US" sz="2000" b="0" i="0" u="none" strike="noStrike" cap="none" normalizeH="0" baseline="0" dirty="0" smtClean="0">
              <a:ln>
                <a:noFill/>
              </a:ln>
              <a:solidFill>
                <a:schemeClr val="bg1">
                  <a:lumMod val="6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May 1840	Reads Fourier’s </a:t>
            </a:r>
            <a:r>
              <a:rPr kumimoji="0" lang="en-GB" sz="2000" b="0" i="1"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Théorie</a:t>
            </a:r>
            <a:r>
              <a:rPr kumimoji="0" lang="en-GB" sz="2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GB" sz="2000" b="0" i="1"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Analytique</a:t>
            </a:r>
            <a:r>
              <a:rPr kumimoji="0" lang="en-GB" sz="2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de la Chaleur </a:t>
            </a:r>
            <a:r>
              <a:rPr kumimoji="0" lang="en-GB"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in a </a:t>
            </a:r>
          </a:p>
          <a:p>
            <a:pPr marL="0" marR="0" lvl="0" indent="0" algn="l" defTabSz="914400" rtl="0" eaLnBrk="0" fontAlgn="base" latinLnBrk="0" hangingPunct="0">
              <a:lnSpc>
                <a:spcPct val="100000"/>
              </a:lnSpc>
              <a:spcBef>
                <a:spcPct val="0"/>
              </a:spcBef>
              <a:spcAft>
                <a:spcPct val="0"/>
              </a:spcAft>
              <a:buClrTx/>
              <a:buSzTx/>
              <a:buFontTx/>
              <a:buNone/>
              <a:tabLst/>
            </a:pPr>
            <a:r>
              <a:rPr lang="en-GB" sz="2000" dirty="0" smtClean="0">
                <a:solidFill>
                  <a:srgbClr val="C00000"/>
                </a:solidFill>
                <a:latin typeface="Arial" pitchFamily="34" charset="0"/>
                <a:ea typeface="Times New Roman" pitchFamily="18" charset="0"/>
                <a:cs typeface="Arial" pitchFamily="34" charset="0"/>
              </a:rPr>
              <a:t>		</a:t>
            </a:r>
            <a:r>
              <a:rPr kumimoji="0" lang="en-GB"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fortnight (aged 15)</a:t>
            </a:r>
          </a:p>
          <a:p>
            <a:pPr lvl="0" eaLnBrk="0" fontAlgn="base" hangingPunct="0">
              <a:spcBef>
                <a:spcPct val="0"/>
              </a:spcBef>
              <a:spcAft>
                <a:spcPct val="0"/>
              </a:spcAft>
            </a:pPr>
            <a:r>
              <a:rPr lang="en-GB" sz="2000" dirty="0" smtClean="0">
                <a:solidFill>
                  <a:schemeClr val="tx1">
                    <a:lumMod val="95000"/>
                    <a:lumOff val="5000"/>
                  </a:schemeClr>
                </a:solidFill>
                <a:latin typeface="Arial" pitchFamily="34" charset="0"/>
                <a:ea typeface="Times New Roman" pitchFamily="18" charset="0"/>
                <a:cs typeface="Arial" pitchFamily="34" charset="0"/>
              </a:rPr>
              <a:t>October 1840	Enters St Peter’s College, Cambridge (aged 16)</a:t>
            </a:r>
            <a:endParaRPr lang="en-US" sz="20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en-GB" sz="2000" dirty="0" smtClean="0">
                <a:solidFill>
                  <a:schemeClr val="tx1">
                    <a:lumMod val="95000"/>
                    <a:lumOff val="5000"/>
                  </a:schemeClr>
                </a:solidFill>
                <a:latin typeface="Arial" pitchFamily="34" charset="0"/>
                <a:ea typeface="Times New Roman" pitchFamily="18" charset="0"/>
                <a:cs typeface="Arial" pitchFamily="34" charset="0"/>
              </a:rPr>
              <a:t>May 1841	First paper published in the Cambridge Mathematical 				Journal  (aged 16)</a:t>
            </a:r>
            <a:endParaRPr lang="en-US" sz="20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en-GB" sz="2000" dirty="0" smtClean="0">
                <a:solidFill>
                  <a:schemeClr val="tx1">
                    <a:lumMod val="95000"/>
                    <a:lumOff val="5000"/>
                  </a:schemeClr>
                </a:solidFill>
                <a:latin typeface="Arial" pitchFamily="34" charset="0"/>
                <a:ea typeface="Times New Roman" pitchFamily="18" charset="0"/>
                <a:cs typeface="Arial" pitchFamily="34" charset="0"/>
              </a:rPr>
              <a:t>January 1845	Second wrangler and first Smith’s Prizeman (aged 20)</a:t>
            </a:r>
            <a:endParaRPr lang="en-US" sz="20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en-GB" sz="2000" dirty="0" smtClean="0">
                <a:solidFill>
                  <a:schemeClr val="tx1">
                    <a:lumMod val="95000"/>
                    <a:lumOff val="5000"/>
                  </a:schemeClr>
                </a:solidFill>
                <a:latin typeface="Arial" pitchFamily="34" charset="0"/>
                <a:ea typeface="Times New Roman" pitchFamily="18" charset="0"/>
                <a:cs typeface="Arial" pitchFamily="34" charset="0"/>
              </a:rPr>
              <a:t>June 1845	Elected Fellow of St Peter’s College, Cambridge  (aged 21)</a:t>
            </a:r>
            <a:endParaRPr lang="en-US" sz="20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en-GB" sz="2000" dirty="0" smtClean="0">
                <a:solidFill>
                  <a:schemeClr val="tx1">
                    <a:lumMod val="95000"/>
                    <a:lumOff val="5000"/>
                  </a:schemeClr>
                </a:solidFill>
                <a:latin typeface="Arial" pitchFamily="34" charset="0"/>
                <a:ea typeface="Times New Roman" pitchFamily="18" charset="0"/>
                <a:cs typeface="Arial" pitchFamily="34" charset="0"/>
              </a:rPr>
              <a:t>Sept. 1846	Unanimously elected to Chair of Natural Philosophy in 				Glasgow  (aged 22)</a:t>
            </a:r>
            <a:endParaRPr lang="en-US" sz="2000" dirty="0" smtClean="0">
              <a:solidFill>
                <a:schemeClr val="tx1">
                  <a:lumMod val="95000"/>
                  <a:lumOff val="5000"/>
                </a:schemeClr>
              </a:solidFill>
              <a:latin typeface="Arial" pitchFamily="34" charset="0"/>
            </a:endParaRPr>
          </a:p>
          <a:p>
            <a:pPr lvl="0" eaLnBrk="0" fontAlgn="base" hangingPunct="0">
              <a:spcBef>
                <a:spcPct val="0"/>
              </a:spcBef>
              <a:spcAft>
                <a:spcPct val="0"/>
              </a:spcAft>
            </a:pPr>
            <a:r>
              <a:rPr lang="en-GB" sz="2000" dirty="0" smtClean="0">
                <a:solidFill>
                  <a:schemeClr val="tx1">
                    <a:lumMod val="95000"/>
                    <a:lumOff val="5000"/>
                  </a:schemeClr>
                </a:solidFill>
                <a:latin typeface="Arial" pitchFamily="34" charset="0"/>
                <a:ea typeface="Times New Roman" pitchFamily="18" charset="0"/>
                <a:cs typeface="Arial" pitchFamily="34" charset="0"/>
              </a:rPr>
              <a:t>Feb. 1847	Elected Fellow of the Royal Society of Edinburgh</a:t>
            </a:r>
            <a:br>
              <a:rPr lang="en-GB" sz="2000" dirty="0" smtClean="0">
                <a:solidFill>
                  <a:schemeClr val="tx1">
                    <a:lumMod val="95000"/>
                    <a:lumOff val="5000"/>
                  </a:schemeClr>
                </a:solidFill>
                <a:latin typeface="Arial" pitchFamily="34" charset="0"/>
                <a:ea typeface="Times New Roman" pitchFamily="18" charset="0"/>
                <a:cs typeface="Arial" pitchFamily="34" charset="0"/>
              </a:rPr>
            </a:br>
            <a:r>
              <a:rPr lang="en-GB" sz="2000" dirty="0" smtClean="0">
                <a:solidFill>
                  <a:schemeClr val="tx1">
                    <a:lumMod val="95000"/>
                    <a:lumOff val="5000"/>
                  </a:schemeClr>
                </a:solidFill>
                <a:latin typeface="Arial" pitchFamily="34" charset="0"/>
                <a:ea typeface="Times New Roman" pitchFamily="18" charset="0"/>
                <a:cs typeface="Arial" pitchFamily="34" charset="0"/>
              </a:rPr>
              <a:t>		Served as President 1873-8, 1886-90, 1895-1907.</a:t>
            </a:r>
            <a:endParaRPr lang="en-US" sz="2000" dirty="0" smtClean="0">
              <a:solidFill>
                <a:schemeClr val="tx1">
                  <a:lumMod val="95000"/>
                  <a:lumOff val="5000"/>
                </a:schemeClr>
              </a:solidFill>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C00000"/>
              </a:solidFill>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57364"/>
            <a:ext cx="8929718" cy="3477875"/>
          </a:xfrm>
          <a:prstGeom prst="rect">
            <a:avLst/>
          </a:prstGeom>
        </p:spPr>
        <p:txBody>
          <a:bodyPr wrap="square">
            <a:spAutoFit/>
          </a:bodyPr>
          <a:lstStyle/>
          <a:p>
            <a:pPr lvl="0" eaLnBrk="0" fontAlgn="base" hangingPunct="0">
              <a:spcBef>
                <a:spcPct val="0"/>
              </a:spcBef>
              <a:spcAft>
                <a:spcPct val="0"/>
              </a:spcAft>
            </a:pPr>
            <a:r>
              <a:rPr lang="en-GB" sz="2000" dirty="0" smtClean="0">
                <a:latin typeface="Arial" pitchFamily="34" charset="0"/>
                <a:ea typeface="Times New Roman" pitchFamily="18" charset="0"/>
                <a:cs typeface="Arial" pitchFamily="34" charset="0"/>
              </a:rPr>
              <a:t>June 1851	Elected Fellow of the Royal Society of London (aged 26)</a:t>
            </a:r>
            <a:br>
              <a:rPr lang="en-GB" sz="2000" dirty="0" smtClean="0">
                <a:latin typeface="Arial" pitchFamily="34" charset="0"/>
                <a:ea typeface="Times New Roman" pitchFamily="18" charset="0"/>
                <a:cs typeface="Arial" pitchFamily="34" charset="0"/>
              </a:rPr>
            </a:br>
            <a:r>
              <a:rPr lang="en-GB" sz="2000" dirty="0" smtClean="0">
                <a:latin typeface="Arial" pitchFamily="34" charset="0"/>
                <a:ea typeface="Times New Roman" pitchFamily="18" charset="0"/>
                <a:cs typeface="Arial" pitchFamily="34" charset="0"/>
              </a:rPr>
              <a:t>		Elected on the same day as Huxley and Stokes.</a:t>
            </a:r>
            <a:br>
              <a:rPr lang="en-GB" sz="2000" dirty="0" smtClean="0">
                <a:latin typeface="Arial" pitchFamily="34" charset="0"/>
                <a:ea typeface="Times New Roman" pitchFamily="18" charset="0"/>
                <a:cs typeface="Arial" pitchFamily="34" charset="0"/>
              </a:rPr>
            </a:br>
            <a:r>
              <a:rPr lang="en-GB" sz="2000" dirty="0" smtClean="0">
                <a:latin typeface="Arial" pitchFamily="34" charset="0"/>
                <a:ea typeface="Times New Roman" pitchFamily="18" charset="0"/>
                <a:cs typeface="Arial" pitchFamily="34" charset="0"/>
              </a:rPr>
              <a:t>		Served as PRS 1890-5.</a:t>
            </a:r>
            <a:endParaRPr lang="en-US" sz="2000" dirty="0" smtClean="0">
              <a:latin typeface="Arial" pitchFamily="34" charset="0"/>
            </a:endParaRPr>
          </a:p>
          <a:p>
            <a:pPr lvl="0" eaLnBrk="0" fontAlgn="base" hangingPunct="0">
              <a:spcBef>
                <a:spcPct val="0"/>
              </a:spcBef>
              <a:spcAft>
                <a:spcPct val="0"/>
              </a:spcAft>
            </a:pPr>
            <a:r>
              <a:rPr lang="en-GB" sz="2000" dirty="0" smtClean="0">
                <a:solidFill>
                  <a:srgbClr val="C00000"/>
                </a:solidFill>
                <a:latin typeface="Arial" pitchFamily="34" charset="0"/>
                <a:ea typeface="Times New Roman" pitchFamily="18" charset="0"/>
                <a:cs typeface="Arial" pitchFamily="34" charset="0"/>
              </a:rPr>
              <a:t>Nov. 1866	Knighted by Queen Victoria (aged 42)</a:t>
            </a:r>
            <a:r>
              <a:rPr lang="en-GB" sz="2000" dirty="0" smtClean="0">
                <a:latin typeface="Arial" pitchFamily="34" charset="0"/>
                <a:ea typeface="Times New Roman" pitchFamily="18" charset="0"/>
                <a:cs typeface="Arial" pitchFamily="34" charset="0"/>
              </a:rPr>
              <a:t/>
            </a:r>
            <a:br>
              <a:rPr lang="en-GB" sz="2000" dirty="0" smtClean="0">
                <a:latin typeface="Arial" pitchFamily="34" charset="0"/>
                <a:ea typeface="Times New Roman" pitchFamily="18" charset="0"/>
                <a:cs typeface="Arial" pitchFamily="34" charset="0"/>
              </a:rPr>
            </a:br>
            <a:r>
              <a:rPr lang="en-GB" sz="2000" dirty="0" smtClean="0">
                <a:solidFill>
                  <a:schemeClr val="bg1">
                    <a:lumMod val="50000"/>
                  </a:schemeClr>
                </a:solidFill>
                <a:latin typeface="Arial" pitchFamily="34" charset="0"/>
                <a:ea typeface="Times New Roman" pitchFamily="18" charset="0"/>
                <a:cs typeface="Arial" pitchFamily="34" charset="0"/>
              </a:rPr>
              <a:t>		</a:t>
            </a:r>
            <a:r>
              <a:rPr lang="en-GB" sz="2000" dirty="0" smtClean="0">
                <a:latin typeface="Arial" pitchFamily="34" charset="0"/>
                <a:ea typeface="Times New Roman" pitchFamily="18" charset="0"/>
                <a:cs typeface="Arial" pitchFamily="34" charset="0"/>
              </a:rPr>
              <a:t>Takes as his motto – Honesty is the best Policy</a:t>
            </a:r>
            <a:endParaRPr lang="en-US" sz="2000" dirty="0" smtClean="0">
              <a:latin typeface="Arial" pitchFamily="34" charset="0"/>
            </a:endParaRPr>
          </a:p>
          <a:p>
            <a:pPr lvl="0" eaLnBrk="0" fontAlgn="base" hangingPunct="0">
              <a:spcBef>
                <a:spcPct val="0"/>
              </a:spcBef>
              <a:spcAft>
                <a:spcPct val="0"/>
              </a:spcAft>
            </a:pPr>
            <a:r>
              <a:rPr lang="en-GB" sz="2000" dirty="0" smtClean="0">
                <a:solidFill>
                  <a:schemeClr val="bg1">
                    <a:lumMod val="50000"/>
                  </a:schemeClr>
                </a:solidFill>
                <a:latin typeface="Arial" pitchFamily="34" charset="0"/>
                <a:ea typeface="Times New Roman" pitchFamily="18" charset="0"/>
                <a:cs typeface="Arial" pitchFamily="34" charset="0"/>
              </a:rPr>
              <a:t>Jan. 1892	Elevated to Peerage</a:t>
            </a:r>
            <a:br>
              <a:rPr lang="en-GB" sz="2000" dirty="0" smtClean="0">
                <a:solidFill>
                  <a:schemeClr val="bg1">
                    <a:lumMod val="50000"/>
                  </a:schemeClr>
                </a:solidFill>
                <a:latin typeface="Arial" pitchFamily="34" charset="0"/>
                <a:ea typeface="Times New Roman" pitchFamily="18" charset="0"/>
                <a:cs typeface="Arial" pitchFamily="34" charset="0"/>
              </a:rPr>
            </a:br>
            <a:r>
              <a:rPr lang="en-GB" sz="2000" dirty="0" smtClean="0">
                <a:solidFill>
                  <a:schemeClr val="bg1">
                    <a:lumMod val="50000"/>
                  </a:schemeClr>
                </a:solidFill>
                <a:latin typeface="Arial" pitchFamily="34" charset="0"/>
                <a:ea typeface="Times New Roman" pitchFamily="18" charset="0"/>
                <a:cs typeface="Arial" pitchFamily="34" charset="0"/>
              </a:rPr>
              <a:t>		Takes as his motto – Honesty without Fear</a:t>
            </a:r>
            <a:endParaRPr lang="en-US" sz="2000" dirty="0" smtClean="0">
              <a:solidFill>
                <a:schemeClr val="bg1">
                  <a:lumMod val="50000"/>
                </a:schemeClr>
              </a:solidFill>
              <a:latin typeface="Arial" pitchFamily="34" charset="0"/>
            </a:endParaRPr>
          </a:p>
          <a:p>
            <a:pPr lvl="0" eaLnBrk="0" fontAlgn="base" hangingPunct="0">
              <a:spcBef>
                <a:spcPct val="0"/>
              </a:spcBef>
              <a:spcAft>
                <a:spcPct val="0"/>
              </a:spcAft>
            </a:pPr>
            <a:r>
              <a:rPr lang="en-GB" sz="2000" dirty="0" smtClean="0">
                <a:solidFill>
                  <a:schemeClr val="bg1">
                    <a:lumMod val="50000"/>
                  </a:schemeClr>
                </a:solidFill>
                <a:latin typeface="Arial" pitchFamily="34" charset="0"/>
                <a:ea typeface="Times New Roman" pitchFamily="18" charset="0"/>
                <a:cs typeface="Arial" pitchFamily="34" charset="0"/>
              </a:rPr>
              <a:t>June 1902	Awarded the Order of Merit </a:t>
            </a:r>
            <a:endParaRPr lang="en-US" sz="2000" dirty="0" smtClean="0">
              <a:solidFill>
                <a:schemeClr val="bg1">
                  <a:lumMod val="50000"/>
                </a:schemeClr>
              </a:solidFill>
              <a:latin typeface="Arial" pitchFamily="34" charset="0"/>
            </a:endParaRPr>
          </a:p>
          <a:p>
            <a:pPr lvl="0" eaLnBrk="0" fontAlgn="base" hangingPunct="0">
              <a:spcBef>
                <a:spcPct val="0"/>
              </a:spcBef>
              <a:spcAft>
                <a:spcPct val="0"/>
              </a:spcAft>
            </a:pPr>
            <a:r>
              <a:rPr lang="en-GB" sz="2000" dirty="0" smtClean="0">
                <a:solidFill>
                  <a:schemeClr val="bg1">
                    <a:lumMod val="50000"/>
                  </a:schemeClr>
                </a:solidFill>
                <a:latin typeface="Arial" pitchFamily="34" charset="0"/>
                <a:ea typeface="Times New Roman" pitchFamily="18" charset="0"/>
                <a:cs typeface="Arial" pitchFamily="34" charset="0"/>
              </a:rPr>
              <a:t>August 1902	Made Privy Councillor</a:t>
            </a:r>
            <a:endParaRPr lang="en-US" sz="2000" dirty="0" smtClean="0">
              <a:solidFill>
                <a:schemeClr val="bg1">
                  <a:lumMod val="50000"/>
                </a:schemeClr>
              </a:solidFill>
              <a:latin typeface="Arial" pitchFamily="34" charset="0"/>
            </a:endParaRPr>
          </a:p>
          <a:p>
            <a:pPr lvl="0" eaLnBrk="0" fontAlgn="base" hangingPunct="0">
              <a:spcBef>
                <a:spcPct val="0"/>
              </a:spcBef>
              <a:spcAft>
                <a:spcPct val="0"/>
              </a:spcAft>
            </a:pPr>
            <a:r>
              <a:rPr lang="en-GB" sz="2000" dirty="0" smtClean="0">
                <a:solidFill>
                  <a:schemeClr val="bg1">
                    <a:lumMod val="50000"/>
                  </a:schemeClr>
                </a:solidFill>
                <a:latin typeface="Arial" pitchFamily="34" charset="0"/>
                <a:ea typeface="Times New Roman" pitchFamily="18" charset="0"/>
                <a:cs typeface="Arial" pitchFamily="34" charset="0"/>
              </a:rPr>
              <a:t>April 1904	Elected Chancellor of Glasgow University</a:t>
            </a:r>
            <a:endParaRPr lang="en-US" sz="2000" dirty="0" smtClean="0">
              <a:solidFill>
                <a:schemeClr val="bg1">
                  <a:lumMod val="50000"/>
                </a:schemeClr>
              </a:solidFill>
              <a:latin typeface="Arial" pitchFamily="34" charset="0"/>
            </a:endParaRPr>
          </a:p>
          <a:p>
            <a:pPr lvl="0" eaLnBrk="0" fontAlgn="base" hangingPunct="0">
              <a:spcBef>
                <a:spcPct val="0"/>
              </a:spcBef>
              <a:spcAft>
                <a:spcPct val="0"/>
              </a:spcAft>
            </a:pPr>
            <a:r>
              <a:rPr lang="en-GB" sz="2000" dirty="0" smtClean="0">
                <a:solidFill>
                  <a:schemeClr val="bg1">
                    <a:lumMod val="50000"/>
                  </a:schemeClr>
                </a:solidFill>
                <a:latin typeface="Arial" pitchFamily="34" charset="0"/>
                <a:ea typeface="Times New Roman" pitchFamily="18" charset="0"/>
                <a:cs typeface="Arial" pitchFamily="34" charset="0"/>
              </a:rPr>
              <a:t>17</a:t>
            </a:r>
            <a:r>
              <a:rPr lang="en-GB" sz="2000" baseline="30000" dirty="0" smtClean="0">
                <a:solidFill>
                  <a:schemeClr val="bg1">
                    <a:lumMod val="50000"/>
                  </a:schemeClr>
                </a:solidFill>
                <a:latin typeface="Arial" pitchFamily="34" charset="0"/>
                <a:ea typeface="Times New Roman" pitchFamily="18" charset="0"/>
                <a:cs typeface="Arial" pitchFamily="34" charset="0"/>
              </a:rPr>
              <a:t>th</a:t>
            </a:r>
            <a:r>
              <a:rPr lang="en-GB" sz="2000" dirty="0" smtClean="0">
                <a:solidFill>
                  <a:schemeClr val="bg1">
                    <a:lumMod val="50000"/>
                  </a:schemeClr>
                </a:solidFill>
                <a:latin typeface="Arial" pitchFamily="34" charset="0"/>
                <a:ea typeface="Times New Roman" pitchFamily="18" charset="0"/>
                <a:cs typeface="Arial" pitchFamily="34" charset="0"/>
              </a:rPr>
              <a:t> Dec.1907 	Dies. Buried beside Newton in Westminster Abbey on </a:t>
            </a:r>
            <a:r>
              <a:rPr lang="en-US" sz="2000" dirty="0" smtClean="0">
                <a:solidFill>
                  <a:schemeClr val="bg1">
                    <a:lumMod val="50000"/>
                  </a:schemeClr>
                </a:solidFill>
                <a:latin typeface="Arial" pitchFamily="34" charset="0"/>
                <a:ea typeface="Times New Roman" pitchFamily="18" charset="0"/>
                <a:cs typeface="Arial" pitchFamily="34" charset="0"/>
              </a:rPr>
              <a:t> </a:t>
            </a:r>
            <a:r>
              <a:rPr lang="en-GB" sz="2000" dirty="0" smtClean="0">
                <a:solidFill>
                  <a:schemeClr val="bg1">
                    <a:lumMod val="50000"/>
                  </a:schemeClr>
                </a:solidFill>
                <a:latin typeface="Arial" pitchFamily="34" charset="0"/>
                <a:ea typeface="Times New Roman" pitchFamily="18" charset="0"/>
                <a:cs typeface="Arial" pitchFamily="34" charset="0"/>
              </a:rPr>
              <a:t>23</a:t>
            </a:r>
            <a:r>
              <a:rPr lang="en-GB" sz="2000" baseline="30000" dirty="0" smtClean="0">
                <a:solidFill>
                  <a:schemeClr val="bg1">
                    <a:lumMod val="50000"/>
                  </a:schemeClr>
                </a:solidFill>
                <a:latin typeface="Arial" pitchFamily="34" charset="0"/>
                <a:ea typeface="Times New Roman" pitchFamily="18" charset="0"/>
                <a:cs typeface="Arial" pitchFamily="34" charset="0"/>
              </a:rPr>
              <a:t>rd</a:t>
            </a:r>
            <a:r>
              <a:rPr lang="en-GB" sz="2000" dirty="0" smtClean="0">
                <a:latin typeface="Arial" pitchFamily="34" charset="0"/>
                <a:ea typeface="Times New Roman" pitchFamily="18" charset="0"/>
                <a:cs typeface="Arial" pitchFamily="34" charset="0"/>
              </a:rPr>
              <a:t>.</a:t>
            </a:r>
            <a:endParaRPr lang="en-GB" sz="2000" dirty="0" smtClean="0">
              <a:latin typeface="Arial" pitchFamily="34" charset="0"/>
            </a:endParaRPr>
          </a:p>
        </p:txBody>
      </p:sp>
      <p:sp>
        <p:nvSpPr>
          <p:cNvPr id="3" name="Rectangle 2"/>
          <p:cNvSpPr/>
          <p:nvPr/>
        </p:nvSpPr>
        <p:spPr>
          <a:xfrm>
            <a:off x="1571604" y="642918"/>
            <a:ext cx="5609869" cy="707886"/>
          </a:xfrm>
          <a:prstGeom prst="rect">
            <a:avLst/>
          </a:prstGeom>
        </p:spPr>
        <p:txBody>
          <a:bodyPr wrap="none">
            <a:spAutoFit/>
          </a:bodyPr>
          <a:lstStyle/>
          <a:p>
            <a:pPr lvl="0" fontAlgn="base">
              <a:spcBef>
                <a:spcPct val="0"/>
              </a:spcBef>
              <a:spcAft>
                <a:spcPct val="0"/>
              </a:spcAft>
            </a:pPr>
            <a:r>
              <a:rPr lang="en-GB" sz="4000" dirty="0" smtClean="0">
                <a:latin typeface="Arial" pitchFamily="34" charset="0"/>
                <a:ea typeface="Times New Roman" pitchFamily="18" charset="0"/>
                <a:cs typeface="Arial" pitchFamily="34" charset="0"/>
              </a:rPr>
              <a:t>William Thomson’s CV </a:t>
            </a:r>
            <a:endParaRPr lang="en-US" sz="4000" dirty="0" smtClean="0">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Echo">
  <a:themeElements>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 mccartney</Template>
  <TotalTime>3828</TotalTime>
  <Words>3856</Words>
  <Application>Microsoft Office PowerPoint</Application>
  <PresentationFormat>On-screen Show (4:3)</PresentationFormat>
  <Paragraphs>227</Paragraphs>
  <Slides>22</Slides>
  <Notes>21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Echo</vt:lpstr>
      <vt:lpstr>Equation</vt:lpstr>
      <vt:lpstr>Slide 1</vt:lpstr>
      <vt:lpstr>Slide 2</vt:lpstr>
      <vt:lpstr>Lord Kelvin (1824-1907) and the French ‘F’ word</vt:lpstr>
      <vt:lpstr>A Scottish Natural Philosopher?</vt:lpstr>
      <vt:lpstr>Slide 5</vt:lpstr>
      <vt:lpstr>The Errors of Professor Kelland</vt:lpstr>
      <vt:lpstr>William Thomson BATAIAP: The Cambridge Years (1841-45)</vt:lpstr>
      <vt:lpstr>William Thomson’s CV</vt:lpstr>
      <vt:lpstr>Slide 9</vt:lpstr>
      <vt:lpstr>Telegraphy</vt:lpstr>
      <vt:lpstr>Transatlantic telegraphy 1856-1866</vt:lpstr>
      <vt:lpstr>Transatlantic telegraphy, Thomson and Fourier  </vt:lpstr>
      <vt:lpstr>Tides, Thomson and Fourier</vt:lpstr>
      <vt:lpstr>Tides, Thomson and Fourier</vt:lpstr>
      <vt:lpstr>Tides, Thomson and Fourier</vt:lpstr>
      <vt:lpstr>Some bigger things that William did...</vt:lpstr>
      <vt:lpstr>T&amp;T’</vt:lpstr>
      <vt:lpstr>Slide 18</vt:lpstr>
      <vt:lpstr>Kelvin in lofty company</vt:lpstr>
      <vt:lpstr>Kelvin in 3 words</vt:lpstr>
      <vt:lpstr>End</vt:lpstr>
      <vt:lpstr>The little things that William did...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Thomson</dc:title>
  <dc:creator> </dc:creator>
  <cp:lastModifiedBy>s.morrison</cp:lastModifiedBy>
  <cp:revision>59</cp:revision>
  <cp:lastPrinted>2012-10-30T10:37:55Z</cp:lastPrinted>
  <dcterms:created xsi:type="dcterms:W3CDTF">2007-09-10T15:31:08Z</dcterms:created>
  <dcterms:modified xsi:type="dcterms:W3CDTF">2012-11-15T10:14:54Z</dcterms:modified>
</cp:coreProperties>
</file>