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  <p:sldMasterId id="2147483669" r:id="rId2"/>
    <p:sldMasterId id="2147483681" r:id="rId3"/>
  </p:sldMasterIdLst>
  <p:notesMasterIdLst>
    <p:notesMasterId r:id="rId41"/>
  </p:notesMasterIdLst>
  <p:handoutMasterIdLst>
    <p:handoutMasterId r:id="rId42"/>
  </p:handoutMasterIdLst>
  <p:sldIdLst>
    <p:sldId id="256" r:id="rId4"/>
    <p:sldId id="258" r:id="rId5"/>
    <p:sldId id="329" r:id="rId6"/>
    <p:sldId id="330" r:id="rId7"/>
    <p:sldId id="331" r:id="rId8"/>
    <p:sldId id="332" r:id="rId9"/>
    <p:sldId id="333" r:id="rId10"/>
    <p:sldId id="334" r:id="rId11"/>
    <p:sldId id="335" r:id="rId12"/>
    <p:sldId id="336" r:id="rId13"/>
    <p:sldId id="337" r:id="rId14"/>
    <p:sldId id="338" r:id="rId15"/>
    <p:sldId id="339" r:id="rId16"/>
    <p:sldId id="269" r:id="rId17"/>
    <p:sldId id="340" r:id="rId18"/>
    <p:sldId id="341" r:id="rId19"/>
    <p:sldId id="342" r:id="rId20"/>
    <p:sldId id="343" r:id="rId21"/>
    <p:sldId id="344" r:id="rId22"/>
    <p:sldId id="345" r:id="rId23"/>
    <p:sldId id="346" r:id="rId24"/>
    <p:sldId id="347" r:id="rId25"/>
    <p:sldId id="348" r:id="rId26"/>
    <p:sldId id="349" r:id="rId27"/>
    <p:sldId id="350" r:id="rId28"/>
    <p:sldId id="351" r:id="rId29"/>
    <p:sldId id="352" r:id="rId30"/>
    <p:sldId id="353" r:id="rId31"/>
    <p:sldId id="324" r:id="rId32"/>
    <p:sldId id="354" r:id="rId33"/>
    <p:sldId id="356" r:id="rId34"/>
    <p:sldId id="357" r:id="rId35"/>
    <p:sldId id="358" r:id="rId36"/>
    <p:sldId id="323" r:id="rId37"/>
    <p:sldId id="325" r:id="rId38"/>
    <p:sldId id="290" r:id="rId39"/>
    <p:sldId id="359" r:id="rId40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62" autoAdjust="0"/>
    <p:restoredTop sz="94624" autoAdjust="0"/>
  </p:normalViewPr>
  <p:slideViewPr>
    <p:cSldViewPr>
      <p:cViewPr varScale="1">
        <p:scale>
          <a:sx n="51" d="100"/>
          <a:sy n="51" d="100"/>
        </p:scale>
        <p:origin x="-90" y="-2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904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901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901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877120C-AA92-433C-AD6E-C51B573242EC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FEB2642-BAF4-460E-B64E-C0D81F7D3225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5F326A-9B56-4B9B-837B-D0EFA4F0605E}" type="slidenum">
              <a:rPr lang="en-GB"/>
              <a:pPr/>
              <a:t>1</a:t>
            </a:fld>
            <a:endParaRPr lang="en-GB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B125BB-8DE5-4482-94F8-BF9990B0ED19}" type="slidenum">
              <a:rPr lang="en-GB"/>
              <a:pPr/>
              <a:t>2</a:t>
            </a:fld>
            <a:endParaRPr lang="en-GB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DB2F1D-7E5B-4AB8-8DC5-775A8767B952}" type="slidenum">
              <a:rPr lang="en-GB"/>
              <a:pPr/>
              <a:t>14</a:t>
            </a:fld>
            <a:endParaRPr lang="en-GB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A7C189-F8C4-4BBE-862C-D4FF16BFB663}" type="slidenum">
              <a:rPr lang="en-GB"/>
              <a:pPr/>
              <a:t>36</a:t>
            </a:fld>
            <a:endParaRPr lang="en-GB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10243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333" y="1290"/>
                </a:cxn>
                <a:cxn ang="0">
                  <a:pos x="0" y="1290"/>
                </a:cxn>
                <a:cxn ang="0">
                  <a:pos x="6" y="3210"/>
                </a:cxn>
                <a:cxn ang="0">
                  <a:pos x="5550" y="3216"/>
                </a:cxn>
                <a:cxn ang="0">
                  <a:pos x="5550" y="0"/>
                </a:cxn>
                <a:cxn ang="0">
                  <a:pos x="335" y="0"/>
                </a:cxn>
                <a:cxn ang="0">
                  <a:pos x="335" y="0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44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45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0246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0247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0248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24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250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0251" name="Rectangle 11"/>
          <p:cNvSpPr>
            <a:spLocks noGrp="1" noChangeArrowheads="1"/>
          </p:cNvSpPr>
          <p:nvPr>
            <p:ph type="dt" sz="quarter" idx="2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10252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10253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D687D8D-A718-49AE-8DAA-68761CF628C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2924D3-5C66-4957-B70E-E5B1B50AEBC6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08837D-7CB4-4A77-9C06-0F834DE32F3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853ADDB7-19DD-4323-8656-3F38720A9C16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18075" y="1905000"/>
            <a:ext cx="3927475" cy="2019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18075" y="4076700"/>
            <a:ext cx="3927475" cy="2019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83A384D3-CA60-4170-A4DB-F84A3F9B37DC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18075" y="1905000"/>
            <a:ext cx="3927475" cy="2019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18075" y="4076700"/>
            <a:ext cx="3927475" cy="2019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05EB6D99-D481-4182-B971-D937F5AF9A3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1905000"/>
            <a:ext cx="3927475" cy="2019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18075" y="1905000"/>
            <a:ext cx="3927475" cy="2019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838200" y="4076700"/>
            <a:ext cx="3927475" cy="2019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18075" y="4076700"/>
            <a:ext cx="3927475" cy="2019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2ABF7222-9574-4012-9B87-C092772DDE4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CEB2-CB06-467B-8398-1F31B63925F0}" type="datetimeFigureOut">
              <a:rPr lang="en-US" smtClean="0"/>
              <a:pPr/>
              <a:t>11/19/2013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784C7-D057-4F38-A278-607AEBC567F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CEB2-CB06-467B-8398-1F31B63925F0}" type="datetimeFigureOut">
              <a:rPr lang="en-US" smtClean="0"/>
              <a:pPr/>
              <a:t>11/19/2013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784C7-D057-4F38-A278-607AEBC567F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CEB2-CB06-467B-8398-1F31B63925F0}" type="datetimeFigureOut">
              <a:rPr lang="en-US" smtClean="0"/>
              <a:pPr/>
              <a:t>11/19/2013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784C7-D057-4F38-A278-607AEBC567F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CEB2-CB06-467B-8398-1F31B63925F0}" type="datetimeFigureOut">
              <a:rPr lang="en-US" smtClean="0"/>
              <a:pPr/>
              <a:t>11/19/2013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784C7-D057-4F38-A278-607AEBC567F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53CE2E-686F-4F6C-853D-6B421CAAA8B6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CEB2-CB06-467B-8398-1F31B63925F0}" type="datetimeFigureOut">
              <a:rPr lang="en-US" smtClean="0"/>
              <a:pPr/>
              <a:t>11/19/2013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784C7-D057-4F38-A278-607AEBC567F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CEB2-CB06-467B-8398-1F31B63925F0}" type="datetimeFigureOut">
              <a:rPr lang="en-US" smtClean="0"/>
              <a:pPr/>
              <a:t>11/19/2013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784C7-D057-4F38-A278-607AEBC567F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CEB2-CB06-467B-8398-1F31B63925F0}" type="datetimeFigureOut">
              <a:rPr lang="en-US" smtClean="0"/>
              <a:pPr/>
              <a:t>11/19/2013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784C7-D057-4F38-A278-607AEBC567F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CEB2-CB06-467B-8398-1F31B63925F0}" type="datetimeFigureOut">
              <a:rPr lang="en-US" smtClean="0"/>
              <a:pPr/>
              <a:t>11/19/2013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784C7-D057-4F38-A278-607AEBC567F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CEB2-CB06-467B-8398-1F31B63925F0}" type="datetimeFigureOut">
              <a:rPr lang="en-US" smtClean="0"/>
              <a:pPr/>
              <a:t>11/19/2013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784C7-D057-4F38-A278-607AEBC567F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CEB2-CB06-467B-8398-1F31B63925F0}" type="datetimeFigureOut">
              <a:rPr lang="en-US" smtClean="0"/>
              <a:pPr/>
              <a:t>11/19/2013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784C7-D057-4F38-A278-607AEBC567F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CEB2-CB06-467B-8398-1F31B63925F0}" type="datetimeFigureOut">
              <a:rPr lang="en-US" smtClean="0"/>
              <a:pPr/>
              <a:t>11/19/2013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784C7-D057-4F38-A278-607AEBC567F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C055-E8BA-414E-8031-F00F251FEDFA}" type="datetimeFigureOut">
              <a:rPr lang="en-US" smtClean="0"/>
              <a:pPr/>
              <a:t>11/19/2013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1B46B-D094-4006-9443-F727DC472A2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C055-E8BA-414E-8031-F00F251FEDFA}" type="datetimeFigureOut">
              <a:rPr lang="en-US" smtClean="0"/>
              <a:pPr/>
              <a:t>11/19/2013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1B46B-D094-4006-9443-F727DC472A2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C055-E8BA-414E-8031-F00F251FEDFA}" type="datetimeFigureOut">
              <a:rPr lang="en-US" smtClean="0"/>
              <a:pPr/>
              <a:t>11/19/2013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1B46B-D094-4006-9443-F727DC472A2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E04237-8506-4049-830B-6BDC59B59F9C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C055-E8BA-414E-8031-F00F251FEDFA}" type="datetimeFigureOut">
              <a:rPr lang="en-US" smtClean="0"/>
              <a:pPr/>
              <a:t>11/19/2013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1B46B-D094-4006-9443-F727DC472A2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C055-E8BA-414E-8031-F00F251FEDFA}" type="datetimeFigureOut">
              <a:rPr lang="en-US" smtClean="0"/>
              <a:pPr/>
              <a:t>11/19/2013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1B46B-D094-4006-9443-F727DC472A2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C055-E8BA-414E-8031-F00F251FEDFA}" type="datetimeFigureOut">
              <a:rPr lang="en-US" smtClean="0"/>
              <a:pPr/>
              <a:t>11/19/2013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1B46B-D094-4006-9443-F727DC472A2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C055-E8BA-414E-8031-F00F251FEDFA}" type="datetimeFigureOut">
              <a:rPr lang="en-US" smtClean="0"/>
              <a:pPr/>
              <a:t>11/19/2013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1B46B-D094-4006-9443-F727DC472A2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C055-E8BA-414E-8031-F00F251FEDFA}" type="datetimeFigureOut">
              <a:rPr lang="en-US" smtClean="0"/>
              <a:pPr/>
              <a:t>11/19/2013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1B46B-D094-4006-9443-F727DC472A2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C055-E8BA-414E-8031-F00F251FEDFA}" type="datetimeFigureOut">
              <a:rPr lang="en-US" smtClean="0"/>
              <a:pPr/>
              <a:t>11/19/2013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1B46B-D094-4006-9443-F727DC472A2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C055-E8BA-414E-8031-F00F251FEDFA}" type="datetimeFigureOut">
              <a:rPr lang="en-US" smtClean="0"/>
              <a:pPr/>
              <a:t>11/19/2013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1B46B-D094-4006-9443-F727DC472A2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C055-E8BA-414E-8031-F00F251FEDFA}" type="datetimeFigureOut">
              <a:rPr lang="en-US" smtClean="0"/>
              <a:pPr/>
              <a:t>11/19/2013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1B46B-D094-4006-9443-F727DC472A2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85DA30-4133-4239-A944-48B846C4860D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569B5E-3D09-4C24-A1B7-CD2D850E0F6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1C9124-21ED-49C4-9AEB-B7E9C07D965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7C989E-A7CD-447C-95F5-9656C50C5509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DED11D-9743-450F-8161-47F7447F6DA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C8DEB6-DEEF-41A0-8499-91162055EEC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9219" name="Freeform 3"/>
            <p:cNvSpPr>
              <a:spLocks/>
            </p:cNvSpPr>
            <p:nvPr/>
          </p:nvSpPr>
          <p:spPr bwMode="ltGray">
            <a:xfrm>
              <a:off x="528" y="2909"/>
              <a:ext cx="5232" cy="14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220" name="Freeform 4"/>
            <p:cNvSpPr>
              <a:spLocks/>
            </p:cNvSpPr>
            <p:nvPr/>
          </p:nvSpPr>
          <p:spPr bwMode="ltGray">
            <a:xfrm>
              <a:off x="210" y="1152"/>
              <a:ext cx="5550" cy="3168"/>
            </a:xfrm>
            <a:custGeom>
              <a:avLst/>
              <a:gdLst/>
              <a:ahLst/>
              <a:cxnLst>
                <a:cxn ang="0">
                  <a:pos x="330" y="1764"/>
                </a:cxn>
                <a:cxn ang="0">
                  <a:pos x="0" y="1764"/>
                </a:cxn>
                <a:cxn ang="0">
                  <a:pos x="0" y="3168"/>
                </a:cxn>
                <a:cxn ang="0">
                  <a:pos x="5550" y="3168"/>
                </a:cxn>
                <a:cxn ang="0">
                  <a:pos x="5550" y="0"/>
                </a:cxn>
                <a:cxn ang="0">
                  <a:pos x="330" y="0"/>
                </a:cxn>
                <a:cxn ang="0">
                  <a:pos x="330" y="1764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221" name="Freeform 5"/>
            <p:cNvSpPr>
              <a:spLocks/>
            </p:cNvSpPr>
            <p:nvPr/>
          </p:nvSpPr>
          <p:spPr bwMode="ltGray">
            <a:xfrm>
              <a:off x="528" y="2932"/>
              <a:ext cx="5232" cy="13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222" name="Freeform 6"/>
            <p:cNvSpPr>
              <a:spLocks/>
            </p:cNvSpPr>
            <p:nvPr/>
          </p:nvSpPr>
          <p:spPr bwMode="ltGray">
            <a:xfrm>
              <a:off x="528" y="1152"/>
              <a:ext cx="460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9223" name="Freeform 7"/>
            <p:cNvSpPr>
              <a:spLocks/>
            </p:cNvSpPr>
            <p:nvPr/>
          </p:nvSpPr>
          <p:spPr bwMode="ltGray">
            <a:xfrm>
              <a:off x="528" y="1152"/>
              <a:ext cx="29" cy="17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9224" name="Freeform 8"/>
            <p:cNvSpPr>
              <a:spLocks/>
            </p:cNvSpPr>
            <p:nvPr/>
          </p:nvSpPr>
          <p:spPr bwMode="ltGray">
            <a:xfrm>
              <a:off x="527" y="2904"/>
              <a:ext cx="29" cy="1416"/>
            </a:xfrm>
            <a:custGeom>
              <a:avLst/>
              <a:gdLst/>
              <a:ahLst/>
              <a:cxnLst>
                <a:cxn ang="0">
                  <a:pos x="0" y="1416"/>
                </a:cxn>
                <a:cxn ang="0">
                  <a:pos x="29" y="1416"/>
                </a:cxn>
                <a:cxn ang="0">
                  <a:pos x="28" y="24"/>
                </a:cxn>
                <a:cxn ang="0">
                  <a:pos x="0" y="0"/>
                </a:cxn>
                <a:cxn ang="0">
                  <a:pos x="0" y="1416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9225" name="Freeform 9"/>
            <p:cNvSpPr>
              <a:spLocks/>
            </p:cNvSpPr>
            <p:nvPr/>
          </p:nvSpPr>
          <p:spPr bwMode="ltGray">
            <a:xfrm>
              <a:off x="201" y="2904"/>
              <a:ext cx="2879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9226" name="Freeform 10"/>
            <p:cNvSpPr>
              <a:spLocks/>
            </p:cNvSpPr>
            <p:nvPr/>
          </p:nvSpPr>
          <p:spPr bwMode="ltGray">
            <a:xfrm>
              <a:off x="201" y="2904"/>
              <a:ext cx="30" cy="14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922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GB"/>
          </a:p>
        </p:txBody>
      </p:sp>
      <p:sp>
        <p:nvSpPr>
          <p:cNvPr id="922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GB"/>
          </a:p>
        </p:txBody>
      </p:sp>
      <p:sp>
        <p:nvSpPr>
          <p:cNvPr id="922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ADAEB21E-E046-4BE5-B751-3AB15979A2B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9230" name="Rectangle 14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9231" name="Rectangle 15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</p:sldLayoutIdLst>
  <p:txStyles>
    <p:titleStyle>
      <a:lvl1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6CEB2-CB06-467B-8398-1F31B63925F0}" type="datetimeFigureOut">
              <a:rPr lang="en-US" smtClean="0"/>
              <a:pPr/>
              <a:t>11/19/2013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784C7-D057-4F38-A278-607AEBC567FB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ACC055-E8BA-414E-8031-F00F251FEDFA}" type="datetimeFigureOut">
              <a:rPr lang="en-US" smtClean="0"/>
              <a:pPr/>
              <a:t>11/19/2013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1B46B-D094-4006-9443-F727DC472A2C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www.google.co.uk/url?sa=i&amp;rct=j&amp;q=&amp;esrc=s&amp;frm=1&amp;source=images&amp;cd=&amp;cad=rja&amp;docid=3i1gbR5yComruM&amp;tbnid=wq-4X9kcAQ6j4M:&amp;ved=0CAUQjRw&amp;url=http://www.cityofculture2013.com/2013/07/guildhall-shines-as-historical-city-links-celebrated-with-music/&amp;ei=VWOLUu2dMImx0QXD_oGgBg&amp;bvm=bv.56643336,d.ZG4&amp;psig=AFQjCNElJaVe7WvtQ9TvABZLL8YFw7JhTw&amp;ust=1384953009319367" TargetMode="Externa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85720" y="244475"/>
            <a:ext cx="8556655" cy="1431925"/>
          </a:xfrm>
        </p:spPr>
        <p:txBody>
          <a:bodyPr>
            <a:normAutofit/>
          </a:bodyPr>
          <a:lstStyle/>
          <a:p>
            <a:r>
              <a:rPr lang="en-GB" sz="3600" dirty="0" smtClean="0"/>
              <a:t>The Honourable The Irish Society</a:t>
            </a:r>
            <a:endParaRPr lang="en-GB" sz="3600" dirty="0"/>
          </a:p>
        </p:txBody>
      </p:sp>
      <p:pic>
        <p:nvPicPr>
          <p:cNvPr id="9" name="Content Placeholder 8" descr="HIS coat of arms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227901" y="1428736"/>
            <a:ext cx="4007151" cy="3929090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1"/>
          </p:nvPr>
        </p:nvSpPr>
        <p:spPr>
          <a:xfrm>
            <a:off x="1857356" y="5429264"/>
            <a:ext cx="5214974" cy="571504"/>
          </a:xfrm>
        </p:spPr>
        <p:txBody>
          <a:bodyPr/>
          <a:lstStyle/>
          <a:p>
            <a:r>
              <a:rPr lang="en-GB" sz="2800" dirty="0" smtClean="0"/>
              <a:t>The modern era, 1913 - 2013</a:t>
            </a:r>
            <a:endParaRPr lang="en-GB" sz="2800" dirty="0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200" dirty="0" smtClean="0"/>
              <a:t>House of Lords Appeal, 1911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146" name="Picture 2" descr="C:\Users\owner\Desktop\1911 Fishery Appe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1416575"/>
            <a:ext cx="4071965" cy="54414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Foyle tidal fishery</a:t>
            </a:r>
            <a:endParaRPr lang="en-GB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23338" y="1905000"/>
            <a:ext cx="7706314" cy="466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Foyle Fishery Case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194" name="Picture 2" descr="C:\Users\owner\Desktop\Prof Moody &amp; Dudley-Edward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643050"/>
            <a:ext cx="6655994" cy="49974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 </a:t>
            </a:r>
            <a:r>
              <a:rPr lang="en-GB" dirty="0" err="1" smtClean="0"/>
              <a:t>Columb’s</a:t>
            </a:r>
            <a:r>
              <a:rPr lang="en-GB" dirty="0" smtClean="0"/>
              <a:t> Cathedral</a:t>
            </a:r>
            <a:endParaRPr lang="en-GB" dirty="0"/>
          </a:p>
        </p:txBody>
      </p:sp>
      <p:pic>
        <p:nvPicPr>
          <p:cNvPr id="4" name="Content Placeholder 3" descr="Sept pictures, 2004 0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28860" y="1571612"/>
            <a:ext cx="3770326" cy="5027101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Walls of Londonderry</a:t>
            </a:r>
          </a:p>
        </p:txBody>
      </p:sp>
      <p:sp>
        <p:nvSpPr>
          <p:cNvPr id="30723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838200" y="1571612"/>
            <a:ext cx="7805766" cy="4524388"/>
          </a:xfrm>
        </p:spPr>
        <p:txBody>
          <a:bodyPr/>
          <a:lstStyle/>
          <a:p>
            <a:r>
              <a:rPr lang="en-GB" sz="2800" dirty="0" smtClean="0"/>
              <a:t>Transferred for guardianship to NI government, June 1955</a:t>
            </a:r>
            <a:endParaRPr lang="en-GB" sz="2800" dirty="0"/>
          </a:p>
        </p:txBody>
      </p:sp>
      <p:pic>
        <p:nvPicPr>
          <p:cNvPr id="6" name="Content Placeholder 5" descr="Walls above Bogside.t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85720" y="2643182"/>
            <a:ext cx="8286808" cy="3849324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600" dirty="0" smtClean="0"/>
              <a:t>1913 Visitation 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18" name="Picture 2" descr="C:\Users\owner\Desktop\1913 Visitati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214422"/>
            <a:ext cx="8195402" cy="53340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Irish Society Londonderry office</a:t>
            </a:r>
            <a:endParaRPr lang="en-GB" sz="3600" dirty="0"/>
          </a:p>
        </p:txBody>
      </p:sp>
      <p:pic>
        <p:nvPicPr>
          <p:cNvPr id="4" name="Picture 6" descr="Sept pictures, 2004 01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38082" y="1643050"/>
            <a:ext cx="7434380" cy="4982331"/>
          </a:xfrm>
          <a:noFill/>
          <a:ln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Culmore</a:t>
            </a:r>
            <a:r>
              <a:rPr lang="en-GB" dirty="0" smtClean="0"/>
              <a:t> Primary School</a:t>
            </a:r>
            <a:endParaRPr lang="en-GB" dirty="0"/>
          </a:p>
        </p:txBody>
      </p:sp>
      <p:pic>
        <p:nvPicPr>
          <p:cNvPr id="4" name="Picture 4" descr="Sept pictures, 2004 03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19892" y="1736819"/>
            <a:ext cx="6538256" cy="4906891"/>
          </a:xfrm>
          <a:noFill/>
          <a:ln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Coleraine </a:t>
            </a:r>
            <a:r>
              <a:rPr lang="en-GB" sz="3200" dirty="0" err="1" smtClean="0"/>
              <a:t>Academical</a:t>
            </a:r>
            <a:r>
              <a:rPr lang="en-GB" sz="3200" dirty="0" smtClean="0"/>
              <a:t> Institution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44" name="Picture 4" descr="C:\Users\owner\Desktop\CAI Tree planting, 7 March 2011, 013_edited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1357298"/>
            <a:ext cx="5377472" cy="53067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NI Civil Rights march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266" name="Picture 2" descr="C:\Users\owner\Desktop\NICRADem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0581" y="1511515"/>
            <a:ext cx="7275421" cy="49178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</a:t>
            </a:r>
            <a:r>
              <a:rPr lang="en-GB" dirty="0" smtClean="0"/>
              <a:t>the </a:t>
            </a:r>
            <a:r>
              <a:rPr lang="en-GB" dirty="0"/>
              <a:t>Irish Society?</a:t>
            </a:r>
          </a:p>
        </p:txBody>
      </p:sp>
      <p:sp>
        <p:nvSpPr>
          <p:cNvPr id="14339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dirty="0"/>
              <a:t>The </a:t>
            </a:r>
            <a:r>
              <a:rPr lang="en-GB" dirty="0" smtClean="0"/>
              <a:t>Irish Society </a:t>
            </a:r>
            <a:r>
              <a:rPr lang="en-GB" dirty="0"/>
              <a:t>is a </a:t>
            </a:r>
            <a:r>
              <a:rPr lang="en-GB" dirty="0" smtClean="0"/>
              <a:t>property-owning charity, </a:t>
            </a:r>
            <a:r>
              <a:rPr lang="en-GB" dirty="0"/>
              <a:t>governed </a:t>
            </a:r>
            <a:r>
              <a:rPr lang="en-GB" dirty="0" smtClean="0"/>
              <a:t>by Trustees from </a:t>
            </a:r>
            <a:r>
              <a:rPr lang="en-GB" dirty="0"/>
              <a:t>the City of </a:t>
            </a:r>
            <a:r>
              <a:rPr lang="en-GB" dirty="0" smtClean="0"/>
              <a:t>London, </a:t>
            </a:r>
            <a:r>
              <a:rPr lang="en-GB" dirty="0"/>
              <a:t>operating in County Londonderry under a Royal Charter </a:t>
            </a:r>
            <a:r>
              <a:rPr lang="en-GB" dirty="0" smtClean="0"/>
              <a:t>and </a:t>
            </a:r>
            <a:r>
              <a:rPr lang="en-GB" dirty="0"/>
              <a:t>which uses the income from its assets and its influence for the benefit of the citizens of County Londonderry in general and Londonderry and Coleraine in particular.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Office bomb damage, March 1988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290" name="Picture 2" descr="C:\Users\owner\Desktop\St Columb's Court, March 198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9" y="1571612"/>
            <a:ext cx="8216794" cy="50006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Cutts</a:t>
            </a:r>
            <a:r>
              <a:rPr lang="en-GB" dirty="0" smtClean="0"/>
              <a:t> House, Coleraine</a:t>
            </a:r>
            <a:endParaRPr lang="en-GB" dirty="0"/>
          </a:p>
        </p:txBody>
      </p:sp>
      <p:pic>
        <p:nvPicPr>
          <p:cNvPr id="4" name="Content Placeholder 3" descr="Cutts House and fishtraps from Mountsandel, July 0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4414" y="1500174"/>
            <a:ext cx="6961229" cy="5220922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600" dirty="0" smtClean="0"/>
              <a:t>Local Advisory Committee </a:t>
            </a:r>
            <a:br>
              <a:rPr lang="en-GB" sz="3600" dirty="0" smtClean="0"/>
            </a:br>
            <a:r>
              <a:rPr lang="en-GB" sz="3600" dirty="0" smtClean="0"/>
              <a:t>1974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314" name="Picture 2" descr="C:\Users\owner\Desktop\1974 Adco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643050"/>
            <a:ext cx="7786742" cy="49277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9322" y="244475"/>
            <a:ext cx="2913053" cy="1431925"/>
          </a:xfrm>
        </p:spPr>
        <p:txBody>
          <a:bodyPr/>
          <a:lstStyle/>
          <a:p>
            <a:r>
              <a:rPr lang="en-GB" sz="2800" dirty="0" smtClean="0"/>
              <a:t>Lower Bann river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4643446"/>
            <a:ext cx="2786082" cy="2000264"/>
          </a:xfrm>
        </p:spPr>
        <p:txBody>
          <a:bodyPr/>
          <a:lstStyle/>
          <a:p>
            <a:r>
              <a:rPr lang="en-GB" dirty="0" err="1" smtClean="0"/>
              <a:t>Barmouth</a:t>
            </a:r>
            <a:r>
              <a:rPr lang="en-GB" dirty="0" smtClean="0"/>
              <a:t> &amp; </a:t>
            </a:r>
            <a:r>
              <a:rPr lang="en-GB" dirty="0" err="1" smtClean="0"/>
              <a:t>Toome</a:t>
            </a:r>
            <a:r>
              <a:rPr lang="en-GB" dirty="0" smtClean="0"/>
              <a:t> Bridge</a:t>
            </a:r>
            <a:endParaRPr lang="en-GB" dirty="0"/>
          </a:p>
        </p:txBody>
      </p:sp>
      <p:pic>
        <p:nvPicPr>
          <p:cNvPr id="14339" name="Picture 3" descr="C:\Users\owner\Desktop\Barmouth aerial pi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5653110" cy="4239833"/>
          </a:xfrm>
          <a:prstGeom prst="rect">
            <a:avLst/>
          </a:prstGeom>
          <a:noFill/>
        </p:spPr>
      </p:pic>
      <p:pic>
        <p:nvPicPr>
          <p:cNvPr id="14340" name="Picture 4" descr="C:\Users\owner\Desktop\Toome aerial pi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3103198"/>
            <a:ext cx="5843600" cy="37548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Commercial salmon catch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5363" name="Picture 3" descr="C:\Users\owner\Desktop\Petrie fish, 1920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27" y="1396251"/>
            <a:ext cx="8422266" cy="51045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00760" y="428604"/>
            <a:ext cx="2844790" cy="2071702"/>
          </a:xfrm>
        </p:spPr>
        <p:txBody>
          <a:bodyPr/>
          <a:lstStyle/>
          <a:p>
            <a:r>
              <a:rPr lang="en-GB" dirty="0" smtClean="0"/>
              <a:t>The </a:t>
            </a:r>
            <a:r>
              <a:rPr lang="en-GB" dirty="0" err="1" smtClean="0"/>
              <a:t>Cutts</a:t>
            </a:r>
            <a:r>
              <a:rPr lang="en-GB" dirty="0" smtClean="0"/>
              <a:t>,</a:t>
            </a:r>
          </a:p>
          <a:p>
            <a:r>
              <a:rPr lang="en-GB" dirty="0" smtClean="0"/>
              <a:t>1931 &amp; 1932</a:t>
            </a:r>
            <a:endParaRPr lang="en-GB" dirty="0"/>
          </a:p>
        </p:txBody>
      </p:sp>
      <p:pic>
        <p:nvPicPr>
          <p:cNvPr id="16386" name="Picture 2" descr="C:\Users\owner\Desktop\Cutts, Nov 19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4563" y="3429000"/>
            <a:ext cx="7015431" cy="3429000"/>
          </a:xfrm>
          <a:prstGeom prst="rect">
            <a:avLst/>
          </a:prstGeom>
          <a:noFill/>
        </p:spPr>
      </p:pic>
      <p:pic>
        <p:nvPicPr>
          <p:cNvPr id="16387" name="Picture 3" descr="C:\Users\owner\Desktop\Cutts, Apr 193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6049" y="134938"/>
            <a:ext cx="5926149" cy="3365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Carnroe</a:t>
            </a:r>
            <a:endParaRPr lang="en-GB" dirty="0"/>
          </a:p>
        </p:txBody>
      </p:sp>
      <p:pic>
        <p:nvPicPr>
          <p:cNvPr id="10" name="Content Placeholder 9" descr="Carnroe salmon, August 20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35263" y="214290"/>
            <a:ext cx="5810291" cy="4357718"/>
          </a:xfrm>
        </p:spPr>
      </p:pic>
      <p:pic>
        <p:nvPicPr>
          <p:cNvPr id="11" name="Picture 10" descr="Carnroe angler, 2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857496"/>
            <a:ext cx="5431542" cy="3611397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Bailiffing</a:t>
            </a:r>
            <a:endParaRPr lang="en-GB" dirty="0"/>
          </a:p>
        </p:txBody>
      </p:sp>
      <p:pic>
        <p:nvPicPr>
          <p:cNvPr id="4" name="Picture 4" descr="Oct 15 pictures, 2004 04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29058" y="214290"/>
            <a:ext cx="4916854" cy="3952943"/>
          </a:xfrm>
          <a:noFill/>
          <a:ln/>
        </p:spPr>
      </p:pic>
      <p:pic>
        <p:nvPicPr>
          <p:cNvPr id="5" name="Picture 4" descr="Poached bream, Sept 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143248"/>
            <a:ext cx="4786314" cy="3714752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Sale of the Irish Chamber</a:t>
            </a:r>
            <a:endParaRPr lang="en-GB" dirty="0"/>
          </a:p>
        </p:txBody>
      </p:sp>
      <p:pic>
        <p:nvPicPr>
          <p:cNvPr id="17410" name="Picture 2" descr="C:\Users\owner\Desktop\Irish Chamber, Guildhall Yar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1357298"/>
            <a:ext cx="4572032" cy="52617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898509"/>
          </a:xfrm>
        </p:spPr>
        <p:txBody>
          <a:bodyPr/>
          <a:lstStyle/>
          <a:p>
            <a:r>
              <a:rPr lang="en-GB" sz="3200" dirty="0" smtClean="0"/>
              <a:t>Supplemental Royal Charter</a:t>
            </a:r>
            <a:endParaRPr lang="en-GB" sz="3200" dirty="0"/>
          </a:p>
        </p:txBody>
      </p:sp>
      <p:pic>
        <p:nvPicPr>
          <p:cNvPr id="3" name="Picture 2" descr="HIS 2012 Royal Charter 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52" y="1071546"/>
            <a:ext cx="6429420" cy="550072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Londonderry Guildhall</a:t>
            </a:r>
            <a:endParaRPr lang="en-GB" dirty="0"/>
          </a:p>
        </p:txBody>
      </p:sp>
      <p:pic>
        <p:nvPicPr>
          <p:cNvPr id="6" name="Content Placeholder 5" descr="Guildhall, 20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43174" y="1547789"/>
            <a:ext cx="3786214" cy="5048285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‘At Sixes &amp; Sevens’</a:t>
            </a:r>
            <a:endParaRPr lang="en-GB" dirty="0"/>
          </a:p>
        </p:txBody>
      </p:sp>
      <p:pic>
        <p:nvPicPr>
          <p:cNvPr id="18436" name="Picture 4" descr="https://encrypted-tbn0.gstatic.com/images?q=tbn:ANd9GcRBt0tmtAzCME2GNHGiVlE6Hj7_A255OE7mbAS0MWT7K9y2j9TJEw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452563"/>
            <a:ext cx="7679584" cy="51197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2328849" cy="1247796"/>
          </a:xfrm>
        </p:spPr>
        <p:txBody>
          <a:bodyPr/>
          <a:lstStyle/>
          <a:p>
            <a:r>
              <a:rPr lang="en-GB" sz="2800" dirty="0" smtClean="0"/>
              <a:t>Coleraine</a:t>
            </a:r>
            <a:r>
              <a:rPr lang="en-GB" dirty="0" smtClean="0"/>
              <a:t> </a:t>
            </a:r>
            <a:r>
              <a:rPr lang="en-GB" sz="2800" dirty="0" smtClean="0"/>
              <a:t>‘400’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14691" name="Picture 3" descr="C:\Users\owner\Pictures\untitle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6202" y="285728"/>
            <a:ext cx="6378393" cy="3571900"/>
          </a:xfrm>
          <a:prstGeom prst="rect">
            <a:avLst/>
          </a:prstGeom>
          <a:noFill/>
        </p:spPr>
      </p:pic>
      <p:pic>
        <p:nvPicPr>
          <p:cNvPr id="114692" name="Picture 4" descr="C:\Users\owner\Pictures\COl-400-0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57628"/>
            <a:ext cx="5000628" cy="30046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Oak tree planting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C:\Users\owner\Desktop\Hon Irish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665560"/>
            <a:ext cx="7215238" cy="48430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The Great Parchment Book of 1639</a:t>
            </a:r>
            <a:endParaRPr lang="en-GB" sz="3200" dirty="0"/>
          </a:p>
        </p:txBody>
      </p:sp>
      <p:pic>
        <p:nvPicPr>
          <p:cNvPr id="4" name="Content Placeholder 3" descr="The Great Parchment Book, 1639, damaged.tif"/>
          <p:cNvPicPr>
            <a:picLocks noGrp="1" noChangeAspect="1"/>
          </p:cNvPicPr>
          <p:nvPr>
            <p:ph idx="1"/>
          </p:nvPr>
        </p:nvPicPr>
        <p:blipFill>
          <a:blip r:embed="rId2"/>
          <a:srcRect l="8118" t="5186" r="10266" b="6680"/>
          <a:stretch>
            <a:fillRect/>
          </a:stretch>
        </p:blipFill>
        <p:spPr>
          <a:xfrm>
            <a:off x="1285852" y="1239913"/>
            <a:ext cx="6776804" cy="5260921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827071"/>
          </a:xfrm>
        </p:spPr>
        <p:txBody>
          <a:bodyPr/>
          <a:lstStyle/>
          <a:p>
            <a:r>
              <a:rPr lang="en-GB" sz="2800" dirty="0" smtClean="0"/>
              <a:t>London Investment </a:t>
            </a:r>
            <a:r>
              <a:rPr lang="en-GB" sz="2800" dirty="0" smtClean="0"/>
              <a:t>Seminar</a:t>
            </a:r>
            <a:r>
              <a:rPr lang="en-GB" sz="2800" dirty="0" smtClean="0"/>
              <a:t>, </a:t>
            </a:r>
            <a:r>
              <a:rPr lang="en-GB" sz="2800" dirty="0" smtClean="0"/>
              <a:t>Feb 2013</a:t>
            </a:r>
            <a:endParaRPr lang="en-GB" sz="2800" dirty="0"/>
          </a:p>
        </p:txBody>
      </p:sp>
      <p:pic>
        <p:nvPicPr>
          <p:cNvPr id="5" name="Picture 4" descr="6 Feb 13, seminargrou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1428736"/>
            <a:ext cx="7612906" cy="5072098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Livery Companies</a:t>
            </a:r>
            <a:endParaRPr lang="en-GB" dirty="0"/>
          </a:p>
        </p:txBody>
      </p:sp>
      <p:pic>
        <p:nvPicPr>
          <p:cNvPr id="5" name="Content Placeholder 4" descr="Articlave sign, Oct 1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9469" y="1500174"/>
            <a:ext cx="6836265" cy="4929222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39750" y="244475"/>
            <a:ext cx="8302625" cy="663575"/>
          </a:xfrm>
        </p:spPr>
        <p:txBody>
          <a:bodyPr/>
          <a:lstStyle/>
          <a:p>
            <a:r>
              <a:rPr lang="en-GB" sz="4000" dirty="0" smtClean="0"/>
              <a:t>Some Current Properties</a:t>
            </a:r>
            <a:endParaRPr lang="en-GB" sz="4000" dirty="0"/>
          </a:p>
        </p:txBody>
      </p:sp>
      <p:pic>
        <p:nvPicPr>
          <p:cNvPr id="69643" name="Picture 11" descr="Sept pictures, 2004 05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57158" y="1214422"/>
            <a:ext cx="3960812" cy="2970213"/>
          </a:xfrm>
          <a:noFill/>
          <a:ln/>
        </p:spPr>
      </p:pic>
      <p:pic>
        <p:nvPicPr>
          <p:cNvPr id="69646" name="Picture 14" descr="Primark, Mar 0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225924" y="3357562"/>
            <a:ext cx="4667251" cy="3500438"/>
          </a:xfrm>
          <a:noFill/>
          <a:ln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</a:t>
            </a:r>
            <a:r>
              <a:rPr lang="en-GB" smtClean="0"/>
              <a:t>Special Relationship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6739" name="Picture 3" descr="C:\Users\owner\Desktop\June 2013 derry visi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4477" y="1357298"/>
            <a:ext cx="6984432" cy="50109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Irish Chamber, Guildhall Yard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C:\Users\owner\Desktop\OLd Court meeting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709829"/>
            <a:ext cx="6858048" cy="48453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Sir Alfred Newton, Governor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1" name="Picture 3" descr="C:\Users\owner\Desktop\Sir Alfred Newton, 19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1428736"/>
            <a:ext cx="3950926" cy="52230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Durie</a:t>
            </a:r>
            <a:r>
              <a:rPr lang="en-GB" dirty="0" smtClean="0"/>
              <a:t> Miller, Secretary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074" name="Picture 2" descr="C:\Users\owner\Desktop\Durie Millar, 19 Nov 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8388" y="1463674"/>
            <a:ext cx="4185248" cy="51085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600" dirty="0" smtClean="0"/>
              <a:t>Londonderry Property</a:t>
            </a:r>
            <a:endParaRPr lang="en-GB" sz="3600" dirty="0"/>
          </a:p>
        </p:txBody>
      </p:sp>
      <p:pic>
        <p:nvPicPr>
          <p:cNvPr id="5" name="Content Placeholder 4" descr="1906 Derry ground rent m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57422" y="1357298"/>
            <a:ext cx="4548534" cy="5276842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Lough Foyle reclamations</a:t>
            </a:r>
            <a:endParaRPr lang="en-GB" dirty="0"/>
          </a:p>
        </p:txBody>
      </p:sp>
      <p:pic>
        <p:nvPicPr>
          <p:cNvPr id="6" name="Picture 11" descr="Sept pictures, 2004 04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14348" y="1428736"/>
            <a:ext cx="7715304" cy="5000659"/>
          </a:xfrm>
          <a:noFill/>
          <a:ln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Commercial salmon fishing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 descr="C:\Users\owner\Desktop\Cranagh Fisheri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643050"/>
            <a:ext cx="8191036" cy="48641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lass Layers">
  <a:themeElements>
    <a:clrScheme name="Glass Layers 4">
      <a:dk1>
        <a:srgbClr val="006600"/>
      </a:dk1>
      <a:lt1>
        <a:srgbClr val="FFFFFF"/>
      </a:lt1>
      <a:dk2>
        <a:srgbClr val="008000"/>
      </a:dk2>
      <a:lt2>
        <a:srgbClr val="FFFFB7"/>
      </a:lt2>
      <a:accent1>
        <a:srgbClr val="99CC00"/>
      </a:accent1>
      <a:accent2>
        <a:srgbClr val="00CC00"/>
      </a:accent2>
      <a:accent3>
        <a:srgbClr val="AAC0AA"/>
      </a:accent3>
      <a:accent4>
        <a:srgbClr val="DADADA"/>
      </a:accent4>
      <a:accent5>
        <a:srgbClr val="CAE2AA"/>
      </a:accent5>
      <a:accent6>
        <a:srgbClr val="00B900"/>
      </a:accent6>
      <a:hlink>
        <a:srgbClr val="99FF66"/>
      </a:hlink>
      <a:folHlink>
        <a:srgbClr val="FFFF66"/>
      </a:folHlink>
    </a:clrScheme>
    <a:fontScheme name="Glass Layer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ass Layers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Layers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Glass Layers</Template>
  <TotalTime>1337</TotalTime>
  <Words>217</Words>
  <Application>Microsoft PowerPoint</Application>
  <PresentationFormat>On-screen Show (4:3)</PresentationFormat>
  <Paragraphs>47</Paragraphs>
  <Slides>37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Glass Layers</vt:lpstr>
      <vt:lpstr>Custom Design</vt:lpstr>
      <vt:lpstr>1_Custom Design</vt:lpstr>
      <vt:lpstr>The Honourable The Irish Society</vt:lpstr>
      <vt:lpstr>What is the Irish Society?</vt:lpstr>
      <vt:lpstr>Londonderry Guildhall</vt:lpstr>
      <vt:lpstr>The Irish Chamber, Guildhall Yard</vt:lpstr>
      <vt:lpstr>Sir Alfred Newton, Governor</vt:lpstr>
      <vt:lpstr>Durie Miller, Secretary</vt:lpstr>
      <vt:lpstr>Londonderry Property</vt:lpstr>
      <vt:lpstr>Lough Foyle reclamations</vt:lpstr>
      <vt:lpstr>Commercial salmon fishing</vt:lpstr>
      <vt:lpstr>House of Lords Appeal, 1911</vt:lpstr>
      <vt:lpstr>Foyle tidal fishery</vt:lpstr>
      <vt:lpstr>The Foyle Fishery Case</vt:lpstr>
      <vt:lpstr>St Columb’s Cathedral</vt:lpstr>
      <vt:lpstr>Walls of Londonderry</vt:lpstr>
      <vt:lpstr>1913 Visitation </vt:lpstr>
      <vt:lpstr>Irish Society Londonderry office</vt:lpstr>
      <vt:lpstr>Culmore Primary School</vt:lpstr>
      <vt:lpstr>Coleraine Academical Institution</vt:lpstr>
      <vt:lpstr>NI Civil Rights march</vt:lpstr>
      <vt:lpstr>Office bomb damage, March 1988</vt:lpstr>
      <vt:lpstr>Cutts House, Coleraine</vt:lpstr>
      <vt:lpstr>Local Advisory Committee  1974</vt:lpstr>
      <vt:lpstr>Lower Bann river</vt:lpstr>
      <vt:lpstr>Commercial salmon catch</vt:lpstr>
      <vt:lpstr> </vt:lpstr>
      <vt:lpstr>Carnroe</vt:lpstr>
      <vt:lpstr>Bailiffing</vt:lpstr>
      <vt:lpstr>Sale of the Irish Chamber</vt:lpstr>
      <vt:lpstr>Supplemental Royal Charter</vt:lpstr>
      <vt:lpstr>‘At Sixes &amp; Sevens’</vt:lpstr>
      <vt:lpstr>Coleraine ‘400’</vt:lpstr>
      <vt:lpstr>Oak tree planting</vt:lpstr>
      <vt:lpstr>The Great Parchment Book of 1639</vt:lpstr>
      <vt:lpstr>London Investment Seminar, Feb 2013</vt:lpstr>
      <vt:lpstr>Livery Companies</vt:lpstr>
      <vt:lpstr>Some Current Properties</vt:lpstr>
      <vt:lpstr>The Special Relationship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Honourable The Irish Society</dc:title>
  <dc:creator>Edward</dc:creator>
  <cp:lastModifiedBy>owner</cp:lastModifiedBy>
  <cp:revision>79</cp:revision>
  <dcterms:created xsi:type="dcterms:W3CDTF">2004-09-21T15:47:00Z</dcterms:created>
  <dcterms:modified xsi:type="dcterms:W3CDTF">2013-11-19T14:39:17Z</dcterms:modified>
</cp:coreProperties>
</file>