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17" r:id="rId2"/>
    <p:sldId id="452" r:id="rId3"/>
    <p:sldId id="460" r:id="rId4"/>
    <p:sldId id="463" r:id="rId5"/>
    <p:sldId id="467" r:id="rId6"/>
    <p:sldId id="491" r:id="rId7"/>
    <p:sldId id="468" r:id="rId8"/>
    <p:sldId id="469" r:id="rId9"/>
    <p:sldId id="453" r:id="rId10"/>
    <p:sldId id="458" r:id="rId11"/>
    <p:sldId id="470" r:id="rId12"/>
    <p:sldId id="472" r:id="rId13"/>
    <p:sldId id="494" r:id="rId14"/>
    <p:sldId id="471" r:id="rId15"/>
    <p:sldId id="495" r:id="rId16"/>
    <p:sldId id="466" r:id="rId17"/>
    <p:sldId id="473"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96" r:id="rId31"/>
    <p:sldId id="497" r:id="rId32"/>
    <p:sldId id="487" r:id="rId33"/>
    <p:sldId id="474" r:id="rId34"/>
    <p:sldId id="488" r:id="rId35"/>
    <p:sldId id="454" r:id="rId36"/>
    <p:sldId id="489" r:id="rId37"/>
    <p:sldId id="493" r:id="rId38"/>
    <p:sldId id="451" r:id="rId39"/>
  </p:sldIdLst>
  <p:sldSz cx="9144000" cy="6858000" type="screen4x3"/>
  <p:notesSz cx="6881813" cy="100155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CC"/>
    <a:srgbClr val="3333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47" autoAdjust="0"/>
  </p:normalViewPr>
  <p:slideViewPr>
    <p:cSldViewPr>
      <p:cViewPr varScale="1">
        <p:scale>
          <a:sx n="61" d="100"/>
          <a:sy n="61" d="100"/>
        </p:scale>
        <p:origin x="-1426"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500114"/>
          </a:xfrm>
          <a:prstGeom prst="rect">
            <a:avLst/>
          </a:prstGeom>
        </p:spPr>
        <p:txBody>
          <a:bodyPr vert="horz" lIns="96551" tIns="48276" rIns="96551" bIns="48276" rtlCol="0"/>
          <a:lstStyle>
            <a:lvl1pPr algn="l">
              <a:defRPr sz="1300"/>
            </a:lvl1pPr>
          </a:lstStyle>
          <a:p>
            <a:pPr>
              <a:defRPr/>
            </a:pPr>
            <a:endParaRPr lang="en-GB"/>
          </a:p>
        </p:txBody>
      </p:sp>
      <p:sp>
        <p:nvSpPr>
          <p:cNvPr id="3" name="Date Placeholder 2"/>
          <p:cNvSpPr>
            <a:spLocks noGrp="1"/>
          </p:cNvSpPr>
          <p:nvPr>
            <p:ph type="dt" sz="quarter" idx="1"/>
          </p:nvPr>
        </p:nvSpPr>
        <p:spPr>
          <a:xfrm>
            <a:off x="3897902" y="1"/>
            <a:ext cx="2982418" cy="500114"/>
          </a:xfrm>
          <a:prstGeom prst="rect">
            <a:avLst/>
          </a:prstGeom>
        </p:spPr>
        <p:txBody>
          <a:bodyPr vert="horz" lIns="96551" tIns="48276" rIns="96551" bIns="48276" rtlCol="0"/>
          <a:lstStyle>
            <a:lvl1pPr algn="r">
              <a:defRPr sz="1300"/>
            </a:lvl1pPr>
          </a:lstStyle>
          <a:p>
            <a:pPr>
              <a:defRPr/>
            </a:pPr>
            <a:fld id="{7172C94D-748D-422C-A1B3-C57E44094DBE}" type="datetimeFigureOut">
              <a:rPr lang="en-GB"/>
              <a:pPr>
                <a:defRPr/>
              </a:pPr>
              <a:t>16/02/2014</a:t>
            </a:fld>
            <a:endParaRPr lang="en-GB"/>
          </a:p>
        </p:txBody>
      </p:sp>
      <p:sp>
        <p:nvSpPr>
          <p:cNvPr id="4" name="Footer Placeholder 3"/>
          <p:cNvSpPr>
            <a:spLocks noGrp="1"/>
          </p:cNvSpPr>
          <p:nvPr>
            <p:ph type="ftr" sz="quarter" idx="2"/>
          </p:nvPr>
        </p:nvSpPr>
        <p:spPr>
          <a:xfrm>
            <a:off x="0" y="9512112"/>
            <a:ext cx="2982418" cy="501771"/>
          </a:xfrm>
          <a:prstGeom prst="rect">
            <a:avLst/>
          </a:prstGeom>
        </p:spPr>
        <p:txBody>
          <a:bodyPr vert="horz" lIns="96551" tIns="48276" rIns="96551" bIns="48276"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897902" y="9512112"/>
            <a:ext cx="2982418" cy="501771"/>
          </a:xfrm>
          <a:prstGeom prst="rect">
            <a:avLst/>
          </a:prstGeom>
        </p:spPr>
        <p:txBody>
          <a:bodyPr vert="horz" lIns="96551" tIns="48276" rIns="96551" bIns="48276" rtlCol="0" anchor="b"/>
          <a:lstStyle>
            <a:lvl1pPr algn="r">
              <a:defRPr sz="1300"/>
            </a:lvl1pPr>
          </a:lstStyle>
          <a:p>
            <a:pPr>
              <a:defRPr/>
            </a:pPr>
            <a:fld id="{222EA094-DB81-4DF2-9F32-633366577014}" type="slidenum">
              <a:rPr lang="en-GB"/>
              <a:pPr>
                <a:defRPr/>
              </a:pPr>
              <a:t>‹#›</a:t>
            </a:fld>
            <a:endParaRPr lang="en-GB"/>
          </a:p>
        </p:txBody>
      </p:sp>
    </p:spTree>
    <p:extLst>
      <p:ext uri="{BB962C8B-B14F-4D97-AF65-F5344CB8AC3E}">
        <p14:creationId xmlns:p14="http://schemas.microsoft.com/office/powerpoint/2010/main" val="224568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500114"/>
          </a:xfrm>
          <a:prstGeom prst="rect">
            <a:avLst/>
          </a:prstGeom>
        </p:spPr>
        <p:txBody>
          <a:bodyPr vert="horz" lIns="96551" tIns="48276" rIns="96551" bIns="48276"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897902" y="1"/>
            <a:ext cx="2982418" cy="500114"/>
          </a:xfrm>
          <a:prstGeom prst="rect">
            <a:avLst/>
          </a:prstGeom>
        </p:spPr>
        <p:txBody>
          <a:bodyPr vert="horz" lIns="96551" tIns="48276" rIns="96551" bIns="48276" rtlCol="0"/>
          <a:lstStyle>
            <a:lvl1pPr algn="r" fontAlgn="auto">
              <a:spcBef>
                <a:spcPts val="0"/>
              </a:spcBef>
              <a:spcAft>
                <a:spcPts val="0"/>
              </a:spcAft>
              <a:defRPr sz="1300">
                <a:latin typeface="+mn-lt"/>
                <a:cs typeface="+mn-cs"/>
              </a:defRPr>
            </a:lvl1pPr>
          </a:lstStyle>
          <a:p>
            <a:pPr>
              <a:defRPr/>
            </a:pPr>
            <a:fld id="{3FEE3508-DBB2-4F49-A32A-4A21BA47B501}" type="datetimeFigureOut">
              <a:rPr lang="en-GB"/>
              <a:pPr>
                <a:defRPr/>
              </a:pPr>
              <a:t>16/02/2014</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pPr lvl="0"/>
            <a:endParaRPr lang="en-GB" noProof="0" smtClean="0"/>
          </a:p>
        </p:txBody>
      </p:sp>
      <p:sp>
        <p:nvSpPr>
          <p:cNvPr id="5" name="Notes Placeholder 4"/>
          <p:cNvSpPr>
            <a:spLocks noGrp="1"/>
          </p:cNvSpPr>
          <p:nvPr>
            <p:ph type="body" sz="quarter" idx="3"/>
          </p:nvPr>
        </p:nvSpPr>
        <p:spPr>
          <a:xfrm>
            <a:off x="688480" y="4757713"/>
            <a:ext cx="5506346" cy="4507655"/>
          </a:xfrm>
          <a:prstGeom prst="rect">
            <a:avLst/>
          </a:prstGeom>
        </p:spPr>
        <p:txBody>
          <a:bodyPr vert="horz" lIns="96551" tIns="48276" rIns="96551" bIns="4827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512112"/>
            <a:ext cx="2982418" cy="501771"/>
          </a:xfrm>
          <a:prstGeom prst="rect">
            <a:avLst/>
          </a:prstGeom>
        </p:spPr>
        <p:txBody>
          <a:bodyPr vert="horz" lIns="96551" tIns="48276" rIns="96551" bIns="48276"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7902" y="9512112"/>
            <a:ext cx="2982418" cy="501771"/>
          </a:xfrm>
          <a:prstGeom prst="rect">
            <a:avLst/>
          </a:prstGeom>
        </p:spPr>
        <p:txBody>
          <a:bodyPr vert="horz" lIns="96551" tIns="48276" rIns="96551" bIns="48276" rtlCol="0" anchor="b"/>
          <a:lstStyle>
            <a:lvl1pPr algn="r" fontAlgn="auto">
              <a:spcBef>
                <a:spcPts val="0"/>
              </a:spcBef>
              <a:spcAft>
                <a:spcPts val="0"/>
              </a:spcAft>
              <a:defRPr sz="1300">
                <a:latin typeface="+mn-lt"/>
                <a:cs typeface="+mn-cs"/>
              </a:defRPr>
            </a:lvl1pPr>
          </a:lstStyle>
          <a:p>
            <a:pPr>
              <a:defRPr/>
            </a:pPr>
            <a:fld id="{049A3ADC-80FA-4C28-B812-33F5E89CC573}" type="slidenum">
              <a:rPr lang="en-GB"/>
              <a:pPr>
                <a:defRPr/>
              </a:pPr>
              <a:t>‹#›</a:t>
            </a:fld>
            <a:endParaRPr lang="en-GB"/>
          </a:p>
        </p:txBody>
      </p:sp>
    </p:spTree>
    <p:extLst>
      <p:ext uri="{BB962C8B-B14F-4D97-AF65-F5344CB8AC3E}">
        <p14:creationId xmlns:p14="http://schemas.microsoft.com/office/powerpoint/2010/main" val="3145771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2BAA1D7-A482-4203-9051-BE7241603C25}" type="datetimeFigureOut">
              <a:rPr lang="en-GB"/>
              <a:pPr>
                <a:defRPr/>
              </a:pPr>
              <a:t>16/02/2014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6360D4-3A41-4D78-AC64-91D12ABBCFBC}" type="slidenum">
              <a:rPr lang="en-GB"/>
              <a:pPr>
                <a:defRPr/>
              </a:pPr>
              <a:t>‹#›</a:t>
            </a:fld>
            <a:endParaRPr lang="en-GB"/>
          </a:p>
        </p:txBody>
      </p:sp>
    </p:spTree>
    <p:extLst>
      <p:ext uri="{BB962C8B-B14F-4D97-AF65-F5344CB8AC3E}">
        <p14:creationId xmlns:p14="http://schemas.microsoft.com/office/powerpoint/2010/main" val="310728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41037E8-D24B-4D20-969D-7BA000E206F2}" type="datetimeFigureOut">
              <a:rPr lang="en-GB"/>
              <a:pPr>
                <a:defRPr/>
              </a:pPr>
              <a:t>16/02/2014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8C19402-2D01-457D-8BC0-4A8B70568FBB}" type="slidenum">
              <a:rPr lang="en-GB"/>
              <a:pPr>
                <a:defRPr/>
              </a:pPr>
              <a:t>‹#›</a:t>
            </a:fld>
            <a:endParaRPr lang="en-GB"/>
          </a:p>
        </p:txBody>
      </p:sp>
    </p:spTree>
    <p:extLst>
      <p:ext uri="{BB962C8B-B14F-4D97-AF65-F5344CB8AC3E}">
        <p14:creationId xmlns:p14="http://schemas.microsoft.com/office/powerpoint/2010/main" val="265788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7BCA57D-B985-47DF-BD52-C6491FEAD1B0}" type="datetimeFigureOut">
              <a:rPr lang="en-GB"/>
              <a:pPr>
                <a:defRPr/>
              </a:pPr>
              <a:t>16/02/2014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7F6A6C-077A-4CE5-978F-8761B699C7D4}" type="slidenum">
              <a:rPr lang="en-GB"/>
              <a:pPr>
                <a:defRPr/>
              </a:pPr>
              <a:t>‹#›</a:t>
            </a:fld>
            <a:endParaRPr lang="en-GB"/>
          </a:p>
        </p:txBody>
      </p:sp>
    </p:spTree>
    <p:extLst>
      <p:ext uri="{BB962C8B-B14F-4D97-AF65-F5344CB8AC3E}">
        <p14:creationId xmlns:p14="http://schemas.microsoft.com/office/powerpoint/2010/main" val="328568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F6A7EDD-B577-467B-87E4-15C49D92194B}" type="datetimeFigureOut">
              <a:rPr lang="en-GB"/>
              <a:pPr>
                <a:defRPr/>
              </a:pPr>
              <a:t>16/02/2014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32B27F-8986-4A0D-AE34-EA52E5146D2A}" type="slidenum">
              <a:rPr lang="en-GB"/>
              <a:pPr>
                <a:defRPr/>
              </a:pPr>
              <a:t>‹#›</a:t>
            </a:fld>
            <a:endParaRPr lang="en-GB"/>
          </a:p>
        </p:txBody>
      </p:sp>
    </p:spTree>
    <p:extLst>
      <p:ext uri="{BB962C8B-B14F-4D97-AF65-F5344CB8AC3E}">
        <p14:creationId xmlns:p14="http://schemas.microsoft.com/office/powerpoint/2010/main" val="224179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59FF42-6E54-45F3-BA38-F28106A0EC76}" type="datetimeFigureOut">
              <a:rPr lang="en-GB"/>
              <a:pPr>
                <a:defRPr/>
              </a:pPr>
              <a:t>16/02/2014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10482E-9DAF-4479-BC73-939F5FAE2CA3}" type="slidenum">
              <a:rPr lang="en-GB"/>
              <a:pPr>
                <a:defRPr/>
              </a:pPr>
              <a:t>‹#›</a:t>
            </a:fld>
            <a:endParaRPr lang="en-GB"/>
          </a:p>
        </p:txBody>
      </p:sp>
    </p:spTree>
    <p:extLst>
      <p:ext uri="{BB962C8B-B14F-4D97-AF65-F5344CB8AC3E}">
        <p14:creationId xmlns:p14="http://schemas.microsoft.com/office/powerpoint/2010/main" val="372043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FFCA210-9854-40D2-97E1-3DF8505A6A85}" type="datetimeFigureOut">
              <a:rPr lang="en-GB"/>
              <a:pPr>
                <a:defRPr/>
              </a:pPr>
              <a:t>16/02/2014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ABD37BF-AA92-4F33-B2EB-1207A118F0AB}" type="slidenum">
              <a:rPr lang="en-GB"/>
              <a:pPr>
                <a:defRPr/>
              </a:pPr>
              <a:t>‹#›</a:t>
            </a:fld>
            <a:endParaRPr lang="en-GB"/>
          </a:p>
        </p:txBody>
      </p:sp>
    </p:spTree>
    <p:extLst>
      <p:ext uri="{BB962C8B-B14F-4D97-AF65-F5344CB8AC3E}">
        <p14:creationId xmlns:p14="http://schemas.microsoft.com/office/powerpoint/2010/main" val="174566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3A0124E-D3A6-4B4E-AC05-EB5B59A4D0DA}" type="datetimeFigureOut">
              <a:rPr lang="en-GB"/>
              <a:pPr>
                <a:defRPr/>
              </a:pPr>
              <a:t>16/02/2014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8E54CB2-B3D8-4DBE-8779-24607190B5E5}" type="slidenum">
              <a:rPr lang="en-GB"/>
              <a:pPr>
                <a:defRPr/>
              </a:pPr>
              <a:t>‹#›</a:t>
            </a:fld>
            <a:endParaRPr lang="en-GB"/>
          </a:p>
        </p:txBody>
      </p:sp>
    </p:spTree>
    <p:extLst>
      <p:ext uri="{BB962C8B-B14F-4D97-AF65-F5344CB8AC3E}">
        <p14:creationId xmlns:p14="http://schemas.microsoft.com/office/powerpoint/2010/main" val="86173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1A25A41-E30F-412B-B17E-932DCB4E573B}" type="datetimeFigureOut">
              <a:rPr lang="en-GB"/>
              <a:pPr>
                <a:defRPr/>
              </a:pPr>
              <a:t>16/02/2014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2EED2A1-2542-46CD-91AB-0FCFDC687769}" type="slidenum">
              <a:rPr lang="en-GB"/>
              <a:pPr>
                <a:defRPr/>
              </a:pPr>
              <a:t>‹#›</a:t>
            </a:fld>
            <a:endParaRPr lang="en-GB"/>
          </a:p>
        </p:txBody>
      </p:sp>
    </p:spTree>
    <p:extLst>
      <p:ext uri="{BB962C8B-B14F-4D97-AF65-F5344CB8AC3E}">
        <p14:creationId xmlns:p14="http://schemas.microsoft.com/office/powerpoint/2010/main" val="39474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CC70E-AD4B-4B44-8CCF-5630C1BF6B75}" type="datetimeFigureOut">
              <a:rPr lang="en-GB"/>
              <a:pPr>
                <a:defRPr/>
              </a:pPr>
              <a:t>16/02/2014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5A94A42-22DD-4ED0-A74B-9075B09E8BE3}" type="slidenum">
              <a:rPr lang="en-GB"/>
              <a:pPr>
                <a:defRPr/>
              </a:pPr>
              <a:t>‹#›</a:t>
            </a:fld>
            <a:endParaRPr lang="en-GB"/>
          </a:p>
        </p:txBody>
      </p:sp>
    </p:spTree>
    <p:extLst>
      <p:ext uri="{BB962C8B-B14F-4D97-AF65-F5344CB8AC3E}">
        <p14:creationId xmlns:p14="http://schemas.microsoft.com/office/powerpoint/2010/main" val="82709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FC473C-41B8-4228-8F8E-78E6CD7B9E30}" type="datetimeFigureOut">
              <a:rPr lang="en-GB"/>
              <a:pPr>
                <a:defRPr/>
              </a:pPr>
              <a:t>16/02/2014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5DCF821-958A-40B8-8639-9D9E26F96DBC}" type="slidenum">
              <a:rPr lang="en-GB"/>
              <a:pPr>
                <a:defRPr/>
              </a:pPr>
              <a:t>‹#›</a:t>
            </a:fld>
            <a:endParaRPr lang="en-GB"/>
          </a:p>
        </p:txBody>
      </p:sp>
    </p:spTree>
    <p:extLst>
      <p:ext uri="{BB962C8B-B14F-4D97-AF65-F5344CB8AC3E}">
        <p14:creationId xmlns:p14="http://schemas.microsoft.com/office/powerpoint/2010/main" val="160523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3F22C7-1D2F-4DAC-8FA7-F9FE820E12DD}" type="datetimeFigureOut">
              <a:rPr lang="en-GB"/>
              <a:pPr>
                <a:defRPr/>
              </a:pPr>
              <a:t>16/02/2014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47C809-5B8B-46B8-9022-470E904FA328}" type="slidenum">
              <a:rPr lang="en-GB"/>
              <a:pPr>
                <a:defRPr/>
              </a:pPr>
              <a:t>‹#›</a:t>
            </a:fld>
            <a:endParaRPr lang="en-GB"/>
          </a:p>
        </p:txBody>
      </p:sp>
    </p:spTree>
    <p:extLst>
      <p:ext uri="{BB962C8B-B14F-4D97-AF65-F5344CB8AC3E}">
        <p14:creationId xmlns:p14="http://schemas.microsoft.com/office/powerpoint/2010/main" val="300396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56436DF-0436-4DD8-A686-3A7C2D0D7809}" type="datetimeFigureOut">
              <a:rPr lang="en-GB"/>
              <a:pPr>
                <a:defRPr/>
              </a:pPr>
              <a:t>16/02/2014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BFEA6C-08C7-49A0-83C4-0A90EEEAE99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idx="4294967295"/>
          </p:nvPr>
        </p:nvSpPr>
        <p:spPr>
          <a:xfrm>
            <a:off x="251520" y="2133600"/>
            <a:ext cx="8640960" cy="1943100"/>
          </a:xfrm>
        </p:spPr>
        <p:txBody>
          <a:bodyPr/>
          <a:lstStyle/>
          <a:p>
            <a:pPr eaLnBrk="1" hangingPunct="1">
              <a:spcBef>
                <a:spcPts val="600"/>
              </a:spcBef>
              <a:spcAft>
                <a:spcPts val="600"/>
              </a:spcAft>
            </a:pPr>
            <a:r>
              <a:rPr lang="en-GB" sz="5400" dirty="0" smtClean="0">
                <a:solidFill>
                  <a:srgbClr val="0066FF"/>
                </a:solidFill>
                <a:latin typeface="Garamond" pitchFamily="18" charset="0"/>
              </a:rPr>
              <a:t>Probability and its limits</a:t>
            </a:r>
          </a:p>
        </p:txBody>
      </p:sp>
      <p:sp>
        <p:nvSpPr>
          <p:cNvPr id="61443" name="Subtitle 2"/>
          <p:cNvSpPr>
            <a:spLocks noGrp="1"/>
          </p:cNvSpPr>
          <p:nvPr>
            <p:ph type="subTitle" idx="4294967295"/>
          </p:nvPr>
        </p:nvSpPr>
        <p:spPr>
          <a:xfrm>
            <a:off x="1258888" y="4163913"/>
            <a:ext cx="6626225" cy="1857375"/>
          </a:xfrm>
        </p:spPr>
        <p:txBody>
          <a:bodyPr/>
          <a:lstStyle/>
          <a:p>
            <a:pPr marL="0" indent="0" algn="ctr" eaLnBrk="1" hangingPunct="1">
              <a:buFont typeface="Arial" charset="0"/>
              <a:buNone/>
            </a:pPr>
            <a:r>
              <a:rPr lang="en-GB" sz="4000" dirty="0" smtClean="0">
                <a:latin typeface="Garamond" pitchFamily="18" charset="0"/>
              </a:rPr>
              <a:t>Raymond Flood</a:t>
            </a:r>
          </a:p>
          <a:p>
            <a:pPr marL="0" indent="0" algn="ctr" eaLnBrk="1" hangingPunct="1">
              <a:buFont typeface="Arial" charset="0"/>
              <a:buNone/>
            </a:pPr>
            <a:r>
              <a:rPr lang="en-GB" sz="3500" dirty="0" smtClean="0">
                <a:latin typeface="Garamond" pitchFamily="18" charset="0"/>
              </a:rPr>
              <a:t>Gresham Professor of Geometry</a:t>
            </a:r>
          </a:p>
        </p:txBody>
      </p:sp>
      <p:pic>
        <p:nvPicPr>
          <p:cNvPr id="61444" name="Picture 2" descr="C:\Users\s.morrison\Documents\Crests and Logos\Gresham logo_CMYK.jpg"/>
          <p:cNvPicPr>
            <a:picLocks noChangeAspect="1" noChangeArrowheads="1"/>
          </p:cNvPicPr>
          <p:nvPr/>
        </p:nvPicPr>
        <p:blipFill>
          <a:blip r:embed="rId2"/>
          <a:srcRect/>
          <a:stretch>
            <a:fillRect/>
          </a:stretch>
        </p:blipFill>
        <p:spPr bwMode="auto">
          <a:xfrm>
            <a:off x="3138488" y="228600"/>
            <a:ext cx="29464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lstStyle/>
          <a:p>
            <a:r>
              <a:rPr lang="en-GB" sz="4000" dirty="0" smtClean="0">
                <a:solidFill>
                  <a:srgbClr val="0066FF"/>
                </a:solidFill>
                <a:latin typeface="Garamond" panose="02020404030301010803" pitchFamily="18" charset="0"/>
              </a:rPr>
              <a:t>A gambling problem: the interrupted game</a:t>
            </a:r>
            <a:endParaRPr lang="en-GB" sz="4000"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412776"/>
            <a:ext cx="8229600" cy="5257800"/>
          </a:xfrm>
        </p:spPr>
        <p:txBody>
          <a:bodyPr/>
          <a:lstStyle/>
          <a:p>
            <a:pPr marL="0" indent="0">
              <a:buNone/>
            </a:pPr>
            <a:r>
              <a:rPr lang="en-GB" dirty="0" smtClean="0">
                <a:latin typeface="Garamond" panose="02020404030301010803" pitchFamily="18" charset="0"/>
              </a:rPr>
              <a:t>What is the fair division of stakes in a game which is interrupted before its conclusion?</a:t>
            </a:r>
          </a:p>
          <a:p>
            <a:endParaRPr lang="en-GB" dirty="0">
              <a:latin typeface="Garamond" panose="02020404030301010803" pitchFamily="18" charset="0"/>
            </a:endParaRPr>
          </a:p>
          <a:p>
            <a:pPr marL="0" indent="0">
              <a:buNone/>
            </a:pPr>
            <a:r>
              <a:rPr lang="en-GB" dirty="0" smtClean="0">
                <a:latin typeface="Garamond" panose="02020404030301010803" pitchFamily="18" charset="0"/>
              </a:rPr>
              <a:t>Example: </a:t>
            </a:r>
            <a:r>
              <a:rPr lang="en-GB" dirty="0">
                <a:latin typeface="Garamond" panose="02020404030301010803" pitchFamily="18" charset="0"/>
              </a:rPr>
              <a:t>suppose that two players agree to play a certain game </a:t>
            </a:r>
            <a:r>
              <a:rPr lang="en-GB" dirty="0" smtClean="0">
                <a:latin typeface="Garamond" panose="02020404030301010803" pitchFamily="18" charset="0"/>
              </a:rPr>
              <a:t>repeatedly to win £64; </a:t>
            </a:r>
            <a:r>
              <a:rPr lang="en-GB" dirty="0">
                <a:latin typeface="Garamond" panose="02020404030301010803" pitchFamily="18" charset="0"/>
              </a:rPr>
              <a:t>the </a:t>
            </a:r>
            <a:r>
              <a:rPr lang="en-GB" dirty="0" smtClean="0">
                <a:latin typeface="Garamond" panose="02020404030301010803" pitchFamily="18" charset="0"/>
              </a:rPr>
              <a:t>winner is </a:t>
            </a:r>
            <a:r>
              <a:rPr lang="en-GB" dirty="0">
                <a:latin typeface="Garamond" panose="02020404030301010803" pitchFamily="18" charset="0"/>
              </a:rPr>
              <a:t>the one who first wins </a:t>
            </a:r>
            <a:r>
              <a:rPr lang="en-GB" dirty="0" smtClean="0">
                <a:latin typeface="Garamond" panose="02020404030301010803" pitchFamily="18" charset="0"/>
              </a:rPr>
              <a:t>four </a:t>
            </a:r>
            <a:r>
              <a:rPr lang="en-GB" dirty="0">
                <a:latin typeface="Garamond" panose="02020404030301010803" pitchFamily="18" charset="0"/>
              </a:rPr>
              <a:t>times. </a:t>
            </a:r>
          </a:p>
          <a:p>
            <a:pPr marL="0" indent="0">
              <a:buNone/>
            </a:pPr>
            <a:r>
              <a:rPr lang="en-GB" dirty="0">
                <a:latin typeface="Garamond" panose="02020404030301010803" pitchFamily="18" charset="0"/>
              </a:rPr>
              <a:t>If the game is interrupted when one player has won </a:t>
            </a:r>
            <a:r>
              <a:rPr lang="en-GB" dirty="0" smtClean="0">
                <a:latin typeface="Garamond" panose="02020404030301010803" pitchFamily="18" charset="0"/>
              </a:rPr>
              <a:t>two </a:t>
            </a:r>
            <a:r>
              <a:rPr lang="en-GB" dirty="0">
                <a:latin typeface="Garamond" panose="02020404030301010803" pitchFamily="18" charset="0"/>
              </a:rPr>
              <a:t>games and the other player has won </a:t>
            </a:r>
            <a:r>
              <a:rPr lang="en-GB" dirty="0" smtClean="0">
                <a:latin typeface="Garamond" panose="02020404030301010803" pitchFamily="18" charset="0"/>
              </a:rPr>
              <a:t>one game, </a:t>
            </a:r>
            <a:r>
              <a:rPr lang="en-GB" dirty="0">
                <a:latin typeface="Garamond" panose="02020404030301010803" pitchFamily="18" charset="0"/>
              </a:rPr>
              <a:t>how should the </a:t>
            </a:r>
            <a:r>
              <a:rPr lang="en-GB" dirty="0" smtClean="0">
                <a:latin typeface="Garamond" panose="02020404030301010803" pitchFamily="18" charset="0"/>
              </a:rPr>
              <a:t>£64 </a:t>
            </a:r>
            <a:r>
              <a:rPr lang="en-GB" dirty="0">
                <a:latin typeface="Garamond" panose="02020404030301010803" pitchFamily="18" charset="0"/>
              </a:rPr>
              <a:t>be divided fairly between the players? </a:t>
            </a:r>
          </a:p>
          <a:p>
            <a:pPr marL="0" indent="0">
              <a:buNone/>
            </a:pPr>
            <a:endParaRPr lang="en-GB" dirty="0" smtClean="0">
              <a:latin typeface="Garamond" panose="02020404030301010803" pitchFamily="18" charset="0"/>
            </a:endParaRPr>
          </a:p>
        </p:txBody>
      </p:sp>
    </p:spTree>
    <p:extLst>
      <p:ext uri="{BB962C8B-B14F-4D97-AF65-F5344CB8AC3E}">
        <p14:creationId xmlns:p14="http://schemas.microsoft.com/office/powerpoint/2010/main" val="107039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dirty="0" smtClean="0">
                <a:solidFill>
                  <a:srgbClr val="0066FF"/>
                </a:solidFill>
                <a:latin typeface="Garamond" panose="02020404030301010803" pitchFamily="18" charset="0"/>
              </a:rPr>
              <a:t>Interrupted game: Fermat’s approach</a:t>
            </a:r>
            <a:endParaRPr lang="en-GB" sz="4300"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412776"/>
            <a:ext cx="8435280" cy="5141168"/>
          </a:xfrm>
        </p:spPr>
        <p:txBody>
          <a:bodyPr/>
          <a:lstStyle/>
          <a:p>
            <a:pPr marL="0" indent="0">
              <a:buNone/>
            </a:pPr>
            <a:r>
              <a:rPr lang="en-GB" sz="3000" dirty="0" smtClean="0">
                <a:latin typeface="Garamond" panose="02020404030301010803" pitchFamily="18" charset="0"/>
              </a:rPr>
              <a:t>Original intention: Winner is first to win 4 tosses</a:t>
            </a:r>
          </a:p>
          <a:p>
            <a:pPr marL="0" indent="0">
              <a:buNone/>
            </a:pPr>
            <a:r>
              <a:rPr lang="en-GB" sz="3000" dirty="0" smtClean="0">
                <a:latin typeface="Garamond" panose="02020404030301010803" pitchFamily="18" charset="0"/>
              </a:rPr>
              <a:t>Interrupted when You have won 2 and I have won 1.</a:t>
            </a:r>
          </a:p>
          <a:p>
            <a:pPr marL="0" indent="0">
              <a:buNone/>
            </a:pPr>
            <a:r>
              <a:rPr lang="en-GB" sz="3000" dirty="0" smtClean="0">
                <a:latin typeface="Garamond" panose="02020404030301010803" pitchFamily="18" charset="0"/>
              </a:rPr>
              <a:t>Imagine playing another 4 games </a:t>
            </a:r>
          </a:p>
          <a:p>
            <a:pPr marL="0" indent="0">
              <a:buNone/>
            </a:pPr>
            <a:r>
              <a:rPr lang="en-GB" sz="2800" dirty="0" smtClean="0">
                <a:latin typeface="Garamond" panose="02020404030301010803" pitchFamily="18" charset="0"/>
              </a:rPr>
              <a:t>Outcomes are all equally likely and are (Y = you, M = me):</a:t>
            </a:r>
          </a:p>
          <a:p>
            <a:pPr marL="0" indent="0">
              <a:lnSpc>
                <a:spcPct val="115000"/>
              </a:lnSpc>
              <a:spcAft>
                <a:spcPts val="1000"/>
              </a:spcAft>
              <a:buNone/>
            </a:pPr>
            <a:r>
              <a:rPr lang="en-GB" sz="2400" dirty="0" smtClean="0">
                <a:highlight>
                  <a:srgbClr val="FFFF00"/>
                </a:highlight>
                <a:latin typeface="Courier New" panose="02070309020205020404" pitchFamily="49" charset="0"/>
                <a:ea typeface="Calibri"/>
                <a:cs typeface="Courier New" panose="02070309020205020404" pitchFamily="49" charset="0"/>
              </a:rPr>
              <a:t>YYYY	</a:t>
            </a:r>
            <a:r>
              <a:rPr lang="en-GB" sz="2400" dirty="0">
                <a:latin typeface="Courier New" panose="02070309020205020404" pitchFamily="49" charset="0"/>
                <a:ea typeface="Calibri"/>
                <a:cs typeface="Courier New" panose="02070309020205020404" pitchFamily="49" charset="0"/>
              </a:rPr>
              <a:t>	</a:t>
            </a:r>
            <a:r>
              <a:rPr lang="en-GB" sz="2400" dirty="0" smtClean="0">
                <a:highlight>
                  <a:srgbClr val="FFFF00"/>
                </a:highlight>
                <a:latin typeface="Courier New" panose="02070309020205020404" pitchFamily="49" charset="0"/>
                <a:ea typeface="Calibri"/>
                <a:cs typeface="Courier New" panose="02070309020205020404" pitchFamily="49" charset="0"/>
              </a:rPr>
              <a:t>YYYM	</a:t>
            </a:r>
            <a:r>
              <a:rPr lang="en-GB" sz="2400" dirty="0">
                <a:latin typeface="Courier New" panose="02070309020205020404" pitchFamily="49" charset="0"/>
                <a:ea typeface="Calibri"/>
                <a:cs typeface="Courier New" panose="02070309020205020404" pitchFamily="49" charset="0"/>
              </a:rPr>
              <a:t>	</a:t>
            </a:r>
            <a:r>
              <a:rPr lang="en-GB" sz="2400" dirty="0">
                <a:highlight>
                  <a:srgbClr val="FFFF00"/>
                </a:highlight>
                <a:latin typeface="Courier New" panose="02070309020205020404" pitchFamily="49" charset="0"/>
                <a:ea typeface="Calibri"/>
                <a:cs typeface="Courier New" panose="02070309020205020404" pitchFamily="49" charset="0"/>
              </a:rPr>
              <a:t>YYMY</a:t>
            </a:r>
            <a:r>
              <a:rPr lang="en-GB" sz="2400" dirty="0">
                <a:latin typeface="Courier New" panose="02070309020205020404" pitchFamily="49" charset="0"/>
                <a:ea typeface="Calibri"/>
                <a:cs typeface="Courier New" panose="02070309020205020404" pitchFamily="49" charset="0"/>
              </a:rPr>
              <a:t>	</a:t>
            </a:r>
            <a:r>
              <a:rPr lang="en-GB" sz="2400" dirty="0" smtClean="0">
                <a:latin typeface="Courier New" panose="02070309020205020404" pitchFamily="49" charset="0"/>
                <a:ea typeface="Calibri"/>
                <a:cs typeface="Courier New" panose="02070309020205020404" pitchFamily="49" charset="0"/>
              </a:rPr>
              <a:t>	</a:t>
            </a:r>
            <a:r>
              <a:rPr lang="en-GB" sz="2400" dirty="0" smtClean="0">
                <a:highlight>
                  <a:srgbClr val="FFFF00"/>
                </a:highlight>
                <a:latin typeface="Courier New" panose="02070309020205020404" pitchFamily="49" charset="0"/>
                <a:ea typeface="Calibri"/>
                <a:cs typeface="Courier New" panose="02070309020205020404" pitchFamily="49" charset="0"/>
              </a:rPr>
              <a:t>YYMM</a:t>
            </a:r>
            <a:r>
              <a:rPr lang="en-GB" sz="2400" dirty="0">
                <a:latin typeface="Courier New" panose="02070309020205020404" pitchFamily="49" charset="0"/>
                <a:ea typeface="Calibri"/>
                <a:cs typeface="Courier New" panose="02070309020205020404" pitchFamily="49" charset="0"/>
              </a:rPr>
              <a:t>		</a:t>
            </a:r>
          </a:p>
          <a:p>
            <a:pPr marL="0" indent="0">
              <a:lnSpc>
                <a:spcPct val="115000"/>
              </a:lnSpc>
              <a:spcAft>
                <a:spcPts val="1000"/>
              </a:spcAft>
              <a:buNone/>
            </a:pPr>
            <a:r>
              <a:rPr lang="en-GB" sz="2400" dirty="0" smtClean="0">
                <a:highlight>
                  <a:srgbClr val="FFFF00"/>
                </a:highlight>
                <a:latin typeface="Courier New" panose="02070309020205020404" pitchFamily="49" charset="0"/>
                <a:ea typeface="Calibri"/>
                <a:cs typeface="Courier New" panose="02070309020205020404" pitchFamily="49" charset="0"/>
              </a:rPr>
              <a:t>YMYY	</a:t>
            </a:r>
            <a:r>
              <a:rPr lang="en-GB" sz="2400" dirty="0">
                <a:latin typeface="Courier New" panose="02070309020205020404" pitchFamily="49" charset="0"/>
                <a:ea typeface="Calibri"/>
                <a:cs typeface="Courier New" panose="02070309020205020404" pitchFamily="49" charset="0"/>
              </a:rPr>
              <a:t>	</a:t>
            </a:r>
            <a:r>
              <a:rPr lang="en-GB" sz="2400" dirty="0" smtClean="0">
                <a:highlight>
                  <a:srgbClr val="FFFF00"/>
                </a:highlight>
                <a:latin typeface="Courier New" panose="02070309020205020404" pitchFamily="49" charset="0"/>
                <a:ea typeface="Calibri"/>
                <a:cs typeface="Courier New" panose="02070309020205020404" pitchFamily="49" charset="0"/>
              </a:rPr>
              <a:t>YMYM	</a:t>
            </a:r>
            <a:r>
              <a:rPr lang="en-GB" sz="2400" dirty="0">
                <a:latin typeface="Courier New" panose="02070309020205020404" pitchFamily="49" charset="0"/>
                <a:ea typeface="Calibri"/>
                <a:cs typeface="Courier New" panose="02070309020205020404" pitchFamily="49" charset="0"/>
              </a:rPr>
              <a:t>	</a:t>
            </a:r>
            <a:r>
              <a:rPr lang="en-GB" sz="2400" dirty="0" smtClean="0">
                <a:highlight>
                  <a:srgbClr val="FFFF00"/>
                </a:highlight>
                <a:latin typeface="Courier New" panose="02070309020205020404" pitchFamily="49" charset="0"/>
                <a:ea typeface="Calibri"/>
                <a:cs typeface="Courier New" panose="02070309020205020404" pitchFamily="49" charset="0"/>
              </a:rPr>
              <a:t>YMMY	</a:t>
            </a:r>
            <a:r>
              <a:rPr lang="en-GB" sz="2400" dirty="0">
                <a:latin typeface="Courier New" panose="02070309020205020404" pitchFamily="49" charset="0"/>
                <a:ea typeface="Calibri"/>
                <a:cs typeface="Courier New" panose="02070309020205020404" pitchFamily="49" charset="0"/>
              </a:rPr>
              <a:t>	</a:t>
            </a:r>
            <a:r>
              <a:rPr lang="en-GB" sz="2400" dirty="0">
                <a:highlight>
                  <a:srgbClr val="FF0000"/>
                </a:highlight>
                <a:latin typeface="Courier New" panose="02070309020205020404" pitchFamily="49" charset="0"/>
                <a:ea typeface="Calibri"/>
                <a:cs typeface="Courier New" panose="02070309020205020404" pitchFamily="49" charset="0"/>
              </a:rPr>
              <a:t>YMMM</a:t>
            </a:r>
            <a:endParaRPr lang="en-GB" sz="2400" dirty="0">
              <a:latin typeface="Courier New" panose="02070309020205020404" pitchFamily="49" charset="0"/>
              <a:ea typeface="Calibri"/>
              <a:cs typeface="Courier New" panose="02070309020205020404" pitchFamily="49" charset="0"/>
            </a:endParaRPr>
          </a:p>
          <a:p>
            <a:pPr marL="0" indent="0">
              <a:lnSpc>
                <a:spcPct val="115000"/>
              </a:lnSpc>
              <a:spcAft>
                <a:spcPts val="1000"/>
              </a:spcAft>
              <a:buNone/>
            </a:pPr>
            <a:r>
              <a:rPr lang="en-GB" sz="2400" dirty="0">
                <a:highlight>
                  <a:srgbClr val="FFFF00"/>
                </a:highlight>
                <a:latin typeface="Courier New" panose="02070309020205020404" pitchFamily="49" charset="0"/>
                <a:ea typeface="Calibri"/>
                <a:cs typeface="Courier New" panose="02070309020205020404" pitchFamily="49" charset="0"/>
              </a:rPr>
              <a:t>MYYY</a:t>
            </a:r>
            <a:r>
              <a:rPr lang="en-GB" sz="2400" dirty="0">
                <a:latin typeface="Courier New" panose="02070309020205020404" pitchFamily="49" charset="0"/>
                <a:ea typeface="Calibri"/>
                <a:cs typeface="Courier New" panose="02070309020205020404" pitchFamily="49" charset="0"/>
              </a:rPr>
              <a:t>	</a:t>
            </a:r>
            <a:r>
              <a:rPr lang="en-GB" sz="2400" dirty="0" smtClean="0">
                <a:latin typeface="Courier New" panose="02070309020205020404" pitchFamily="49" charset="0"/>
                <a:ea typeface="Calibri"/>
                <a:cs typeface="Courier New" panose="02070309020205020404" pitchFamily="49" charset="0"/>
              </a:rPr>
              <a:t>	</a:t>
            </a:r>
            <a:r>
              <a:rPr lang="en-GB" sz="2400" dirty="0" smtClean="0">
                <a:highlight>
                  <a:srgbClr val="FFFF00"/>
                </a:highlight>
                <a:latin typeface="Courier New" panose="02070309020205020404" pitchFamily="49" charset="0"/>
                <a:ea typeface="Calibri"/>
                <a:cs typeface="Courier New" panose="02070309020205020404" pitchFamily="49" charset="0"/>
              </a:rPr>
              <a:t>MYYM</a:t>
            </a:r>
            <a:r>
              <a:rPr lang="en-GB" sz="2400" dirty="0">
                <a:latin typeface="Courier New" panose="02070309020205020404" pitchFamily="49" charset="0"/>
                <a:ea typeface="Calibri"/>
                <a:cs typeface="Courier New" panose="02070309020205020404" pitchFamily="49" charset="0"/>
              </a:rPr>
              <a:t>	</a:t>
            </a:r>
            <a:r>
              <a:rPr lang="en-GB" sz="2400" dirty="0" smtClean="0">
                <a:latin typeface="Courier New" panose="02070309020205020404" pitchFamily="49" charset="0"/>
                <a:ea typeface="Calibri"/>
                <a:cs typeface="Courier New" panose="02070309020205020404" pitchFamily="49" charset="0"/>
              </a:rPr>
              <a:t>	</a:t>
            </a:r>
            <a:r>
              <a:rPr lang="en-GB" sz="2400" dirty="0" smtClean="0">
                <a:highlight>
                  <a:srgbClr val="FFFF00"/>
                </a:highlight>
                <a:latin typeface="Courier New" panose="02070309020205020404" pitchFamily="49" charset="0"/>
                <a:ea typeface="Calibri"/>
                <a:cs typeface="Courier New" panose="02070309020205020404" pitchFamily="49" charset="0"/>
              </a:rPr>
              <a:t>MYMY	</a:t>
            </a:r>
            <a:r>
              <a:rPr lang="en-GB" sz="2400" dirty="0">
                <a:latin typeface="Courier New" panose="02070309020205020404" pitchFamily="49" charset="0"/>
                <a:ea typeface="Calibri"/>
                <a:cs typeface="Courier New" panose="02070309020205020404" pitchFamily="49" charset="0"/>
              </a:rPr>
              <a:t>	</a:t>
            </a:r>
            <a:r>
              <a:rPr lang="en-GB" sz="2400" dirty="0">
                <a:highlight>
                  <a:srgbClr val="FF0000"/>
                </a:highlight>
                <a:latin typeface="Courier New" panose="02070309020205020404" pitchFamily="49" charset="0"/>
                <a:ea typeface="Calibri"/>
                <a:cs typeface="Courier New" panose="02070309020205020404" pitchFamily="49" charset="0"/>
              </a:rPr>
              <a:t>MYMM</a:t>
            </a:r>
            <a:endParaRPr lang="en-GB" sz="2400" dirty="0">
              <a:latin typeface="Courier New" panose="02070309020205020404" pitchFamily="49" charset="0"/>
              <a:ea typeface="Calibri"/>
              <a:cs typeface="Courier New" panose="02070309020205020404" pitchFamily="49" charset="0"/>
            </a:endParaRPr>
          </a:p>
          <a:p>
            <a:pPr marL="0" indent="0">
              <a:lnSpc>
                <a:spcPct val="115000"/>
              </a:lnSpc>
              <a:spcAft>
                <a:spcPts val="1000"/>
              </a:spcAft>
              <a:buNone/>
            </a:pPr>
            <a:r>
              <a:rPr lang="en-GB" sz="2400" dirty="0" smtClean="0">
                <a:highlight>
                  <a:srgbClr val="FFFF00"/>
                </a:highlight>
                <a:latin typeface="Courier New" panose="02070309020205020404" pitchFamily="49" charset="0"/>
                <a:ea typeface="Calibri"/>
                <a:cs typeface="Courier New" panose="02070309020205020404" pitchFamily="49" charset="0"/>
              </a:rPr>
              <a:t>MMYY	</a:t>
            </a:r>
            <a:r>
              <a:rPr lang="en-GB" sz="2400" dirty="0">
                <a:latin typeface="Courier New" panose="02070309020205020404" pitchFamily="49" charset="0"/>
                <a:ea typeface="Calibri"/>
                <a:cs typeface="Courier New" panose="02070309020205020404" pitchFamily="49" charset="0"/>
              </a:rPr>
              <a:t>	</a:t>
            </a:r>
            <a:r>
              <a:rPr lang="en-GB" sz="2400" dirty="0" smtClean="0">
                <a:highlight>
                  <a:srgbClr val="FF0000"/>
                </a:highlight>
                <a:latin typeface="Courier New" panose="02070309020205020404" pitchFamily="49" charset="0"/>
                <a:ea typeface="Calibri"/>
                <a:cs typeface="Courier New" panose="02070309020205020404" pitchFamily="49" charset="0"/>
              </a:rPr>
              <a:t>MMYM	</a:t>
            </a:r>
            <a:r>
              <a:rPr lang="en-GB" sz="2400" dirty="0">
                <a:latin typeface="Courier New" panose="02070309020205020404" pitchFamily="49" charset="0"/>
                <a:ea typeface="Calibri"/>
                <a:cs typeface="Courier New" panose="02070309020205020404" pitchFamily="49" charset="0"/>
              </a:rPr>
              <a:t>	</a:t>
            </a:r>
            <a:r>
              <a:rPr lang="en-GB" sz="2400" dirty="0">
                <a:highlight>
                  <a:srgbClr val="FF0000"/>
                </a:highlight>
                <a:latin typeface="Courier New" panose="02070309020205020404" pitchFamily="49" charset="0"/>
                <a:ea typeface="Calibri"/>
                <a:cs typeface="Courier New" panose="02070309020205020404" pitchFamily="49" charset="0"/>
              </a:rPr>
              <a:t>MMMY</a:t>
            </a:r>
            <a:r>
              <a:rPr lang="en-GB" sz="2400" dirty="0">
                <a:latin typeface="Courier New" panose="02070309020205020404" pitchFamily="49" charset="0"/>
                <a:ea typeface="Calibri"/>
                <a:cs typeface="Courier New" panose="02070309020205020404" pitchFamily="49" charset="0"/>
              </a:rPr>
              <a:t>	</a:t>
            </a:r>
            <a:r>
              <a:rPr lang="en-GB" sz="2400" dirty="0" smtClean="0">
                <a:latin typeface="Courier New" panose="02070309020205020404" pitchFamily="49" charset="0"/>
                <a:ea typeface="Calibri"/>
                <a:cs typeface="Courier New" panose="02070309020205020404" pitchFamily="49" charset="0"/>
              </a:rPr>
              <a:t>	</a:t>
            </a:r>
            <a:r>
              <a:rPr lang="en-GB" sz="2400" dirty="0" smtClean="0">
                <a:highlight>
                  <a:srgbClr val="FF0000"/>
                </a:highlight>
                <a:latin typeface="Courier New" panose="02070309020205020404" pitchFamily="49" charset="0"/>
                <a:ea typeface="Calibri"/>
                <a:cs typeface="Courier New" panose="02070309020205020404" pitchFamily="49" charset="0"/>
              </a:rPr>
              <a:t>MMMM</a:t>
            </a:r>
            <a:endParaRPr lang="en-GB" sz="2400" dirty="0">
              <a:latin typeface="Courier New" panose="02070309020205020404" pitchFamily="49" charset="0"/>
              <a:ea typeface="Calibri"/>
              <a:cs typeface="Courier New" panose="02070309020205020404" pitchFamily="49" charset="0"/>
            </a:endParaRPr>
          </a:p>
        </p:txBody>
      </p:sp>
      <p:sp>
        <p:nvSpPr>
          <p:cNvPr id="4" name="TextBox 3"/>
          <p:cNvSpPr txBox="1"/>
          <p:nvPr/>
        </p:nvSpPr>
        <p:spPr>
          <a:xfrm>
            <a:off x="1835696" y="5949280"/>
            <a:ext cx="5079789" cy="830997"/>
          </a:xfrm>
          <a:prstGeom prst="rect">
            <a:avLst/>
          </a:prstGeom>
          <a:noFill/>
        </p:spPr>
        <p:txBody>
          <a:bodyPr wrap="none" rtlCol="0">
            <a:spAutoFit/>
          </a:bodyPr>
          <a:lstStyle/>
          <a:p>
            <a:r>
              <a:rPr lang="en-GB" sz="2400" dirty="0" smtClean="0">
                <a:latin typeface="Garamond" panose="02020404030301010803" pitchFamily="18" charset="0"/>
              </a:rPr>
              <a:t>Probability you would have won is 11/16</a:t>
            </a:r>
          </a:p>
          <a:p>
            <a:r>
              <a:rPr lang="en-GB" sz="2400" dirty="0">
                <a:latin typeface="Garamond" panose="02020404030301010803" pitchFamily="18" charset="0"/>
              </a:rPr>
              <a:t>Probability I</a:t>
            </a:r>
            <a:r>
              <a:rPr lang="en-GB" sz="2400" dirty="0" smtClean="0">
                <a:latin typeface="Garamond" panose="02020404030301010803" pitchFamily="18" charset="0"/>
              </a:rPr>
              <a:t> </a:t>
            </a:r>
            <a:r>
              <a:rPr lang="en-GB" sz="2400" dirty="0">
                <a:latin typeface="Garamond" panose="02020404030301010803" pitchFamily="18" charset="0"/>
              </a:rPr>
              <a:t>would have won is </a:t>
            </a:r>
            <a:r>
              <a:rPr lang="en-GB" sz="2400" dirty="0" smtClean="0">
                <a:latin typeface="Garamond" panose="02020404030301010803" pitchFamily="18" charset="0"/>
              </a:rPr>
              <a:t>5/16</a:t>
            </a:r>
            <a:endParaRPr lang="en-GB" sz="2400" dirty="0">
              <a:latin typeface="Garamond" panose="02020404030301010803" pitchFamily="18" charset="0"/>
            </a:endParaRPr>
          </a:p>
        </p:txBody>
      </p:sp>
    </p:spTree>
    <p:extLst>
      <p:ext uri="{BB962C8B-B14F-4D97-AF65-F5344CB8AC3E}">
        <p14:creationId xmlns:p14="http://schemas.microsoft.com/office/powerpoint/2010/main" val="146721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dirty="0" smtClean="0">
                <a:solidFill>
                  <a:srgbClr val="0066FF"/>
                </a:solidFill>
                <a:latin typeface="Garamond" panose="02020404030301010803" pitchFamily="18" charset="0"/>
              </a:rPr>
              <a:t>Interrupted game: Pascal’s triangle</a:t>
            </a:r>
            <a:endParaRPr lang="en-GB" sz="4300"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3596" y="1484784"/>
            <a:ext cx="4296875" cy="3151899"/>
          </a:xfrm>
        </p:spPr>
      </p:pic>
    </p:spTree>
    <p:extLst>
      <p:ext uri="{BB962C8B-B14F-4D97-AF65-F5344CB8AC3E}">
        <p14:creationId xmlns:p14="http://schemas.microsoft.com/office/powerpoint/2010/main" val="3528571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dirty="0" smtClean="0">
                <a:solidFill>
                  <a:srgbClr val="0066FF"/>
                </a:solidFill>
                <a:latin typeface="Garamond" panose="02020404030301010803" pitchFamily="18" charset="0"/>
              </a:rPr>
              <a:t>Interrupted game: Pascal’s triangle</a:t>
            </a:r>
            <a:endParaRPr lang="en-GB" sz="4300"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3596" y="1484784"/>
            <a:ext cx="4296875" cy="3151900"/>
          </a:xfr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3672408"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158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dirty="0" smtClean="0">
                <a:solidFill>
                  <a:srgbClr val="0066FF"/>
                </a:solidFill>
                <a:latin typeface="Garamond" panose="02020404030301010803" pitchFamily="18" charset="0"/>
              </a:rPr>
              <a:t>Interrupted game: Pascal’s triangle</a:t>
            </a:r>
            <a:endParaRPr lang="en-GB" sz="4300"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3596" y="1484784"/>
            <a:ext cx="4296875" cy="3151900"/>
          </a:xfrm>
        </p:spPr>
      </p:pic>
    </p:spTree>
    <p:extLst>
      <p:ext uri="{BB962C8B-B14F-4D97-AF65-F5344CB8AC3E}">
        <p14:creationId xmlns:p14="http://schemas.microsoft.com/office/powerpoint/2010/main" val="2506819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Toss coin 10 times</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060848"/>
            <a:ext cx="5287926" cy="3322348"/>
          </a:xfrm>
        </p:spPr>
      </p:pic>
    </p:spTree>
    <p:extLst>
      <p:ext uri="{BB962C8B-B14F-4D97-AF65-F5344CB8AC3E}">
        <p14:creationId xmlns:p14="http://schemas.microsoft.com/office/powerpoint/2010/main" val="2845494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Law of large numbers</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6306" y="1268761"/>
            <a:ext cx="5163966" cy="4743448"/>
          </a:xfrm>
        </p:spPr>
      </p:pic>
      <p:sp>
        <p:nvSpPr>
          <p:cNvPr id="5" name="TextBox 4"/>
          <p:cNvSpPr txBox="1"/>
          <p:nvPr/>
        </p:nvSpPr>
        <p:spPr>
          <a:xfrm>
            <a:off x="374375" y="6217567"/>
            <a:ext cx="8302081" cy="307777"/>
          </a:xfrm>
          <a:prstGeom prst="rect">
            <a:avLst/>
          </a:prstGeom>
          <a:noFill/>
        </p:spPr>
        <p:txBody>
          <a:bodyPr wrap="none" rtlCol="0">
            <a:spAutoFit/>
          </a:bodyPr>
          <a:lstStyle/>
          <a:p>
            <a:r>
              <a:rPr lang="en-GB" sz="1400" dirty="0" smtClean="0">
                <a:latin typeface="Garamond" panose="02020404030301010803" pitchFamily="18" charset="0"/>
              </a:rPr>
              <a:t>Picture source: http</a:t>
            </a:r>
            <a:r>
              <a:rPr lang="en-GB" sz="1400" dirty="0">
                <a:latin typeface="Garamond" panose="02020404030301010803" pitchFamily="18" charset="0"/>
              </a:rPr>
              <a:t>://www.dartmouth.edu/~chance/teaching_aids/books_articles/probability_book/Chapter8.pdf</a:t>
            </a:r>
          </a:p>
        </p:txBody>
      </p:sp>
    </p:spTree>
    <p:extLst>
      <p:ext uri="{BB962C8B-B14F-4D97-AF65-F5344CB8AC3E}">
        <p14:creationId xmlns:p14="http://schemas.microsoft.com/office/powerpoint/2010/main" val="3605617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Symmetric random walk</a:t>
            </a:r>
            <a:endParaRPr lang="en-GB" dirty="0">
              <a:solidFill>
                <a:srgbClr val="0066FF"/>
              </a:solidFill>
              <a:latin typeface="Garamond" panose="02020404030301010803" pitchFamily="18" charset="0"/>
            </a:endParaRPr>
          </a:p>
        </p:txBody>
      </p:sp>
      <p:sp>
        <p:nvSpPr>
          <p:cNvPr id="5" name="TextBox 4"/>
          <p:cNvSpPr txBox="1"/>
          <p:nvPr/>
        </p:nvSpPr>
        <p:spPr>
          <a:xfrm>
            <a:off x="6295775" y="4211796"/>
            <a:ext cx="508473" cy="369332"/>
          </a:xfrm>
          <a:prstGeom prst="rect">
            <a:avLst/>
          </a:prstGeom>
          <a:noFill/>
        </p:spPr>
        <p:txBody>
          <a:bodyPr wrap="none" rtlCol="0">
            <a:spAutoFit/>
          </a:bodyPr>
          <a:lstStyle/>
          <a:p>
            <a:r>
              <a:rPr lang="en-GB" dirty="0" smtClean="0"/>
              <a:t>1/2</a:t>
            </a:r>
            <a:endParaRPr lang="en-GB" dirty="0"/>
          </a:p>
        </p:txBody>
      </p:sp>
      <p:sp>
        <p:nvSpPr>
          <p:cNvPr id="7" name="TextBox 6"/>
          <p:cNvSpPr txBox="1"/>
          <p:nvPr/>
        </p:nvSpPr>
        <p:spPr>
          <a:xfrm>
            <a:off x="6223767" y="3284984"/>
            <a:ext cx="508473" cy="369332"/>
          </a:xfrm>
          <a:prstGeom prst="rect">
            <a:avLst/>
          </a:prstGeom>
          <a:noFill/>
        </p:spPr>
        <p:txBody>
          <a:bodyPr wrap="none" rtlCol="0">
            <a:spAutoFit/>
          </a:bodyPr>
          <a:lstStyle/>
          <a:p>
            <a:r>
              <a:rPr lang="en-GB" dirty="0" smtClean="0"/>
              <a:t>1/2</a:t>
            </a:r>
            <a:endParaRPr lang="en-GB" dirty="0"/>
          </a:p>
        </p:txBody>
      </p:sp>
      <p:sp>
        <p:nvSpPr>
          <p:cNvPr id="6" name="TextBox 5"/>
          <p:cNvSpPr txBox="1"/>
          <p:nvPr/>
        </p:nvSpPr>
        <p:spPr>
          <a:xfrm>
            <a:off x="1115617" y="1700808"/>
            <a:ext cx="4536503" cy="4401205"/>
          </a:xfrm>
          <a:prstGeom prst="rect">
            <a:avLst/>
          </a:prstGeom>
          <a:noFill/>
        </p:spPr>
        <p:txBody>
          <a:bodyPr wrap="square" rtlCol="0">
            <a:spAutoFit/>
          </a:bodyPr>
          <a:lstStyle/>
          <a:p>
            <a:r>
              <a:rPr lang="en-GB" sz="2800" dirty="0" smtClean="0">
                <a:latin typeface="Garamond" panose="02020404030301010803" pitchFamily="18" charset="0"/>
              </a:rPr>
              <a:t>At each step you move one unit up with probability ½ or move one unit down with probability ½.</a:t>
            </a:r>
          </a:p>
          <a:p>
            <a:endParaRPr lang="en-GB" sz="2800" dirty="0">
              <a:latin typeface="Garamond" panose="02020404030301010803" pitchFamily="18" charset="0"/>
            </a:endParaRPr>
          </a:p>
          <a:p>
            <a:r>
              <a:rPr lang="en-GB" sz="2800" dirty="0" smtClean="0">
                <a:latin typeface="Garamond" panose="02020404030301010803" pitchFamily="18" charset="0"/>
              </a:rPr>
              <a:t>An example is given by tossing a coin where if you get heads move up and if you get tails move down and where heads and tails have equal probability</a:t>
            </a:r>
            <a:endParaRPr lang="en-GB" sz="2800" dirty="0">
              <a:latin typeface="Garamond" panose="02020404030301010803"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9213" y="1600200"/>
            <a:ext cx="551099" cy="4525963"/>
          </a:xfrm>
        </p:spPr>
      </p:pic>
    </p:spTree>
    <p:extLst>
      <p:ext uri="{BB962C8B-B14F-4D97-AF65-F5344CB8AC3E}">
        <p14:creationId xmlns:p14="http://schemas.microsoft.com/office/powerpoint/2010/main" val="3383206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Coin Tossing</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16001"/>
            <a:ext cx="8229600" cy="3494361"/>
          </a:xfrm>
        </p:spPr>
      </p:pic>
    </p:spTree>
    <p:extLst>
      <p:ext uri="{BB962C8B-B14F-4D97-AF65-F5344CB8AC3E}">
        <p14:creationId xmlns:p14="http://schemas.microsoft.com/office/powerpoint/2010/main" val="2763495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316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Overview</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p:txBody>
          <a:bodyPr/>
          <a:lstStyle/>
          <a:p>
            <a:r>
              <a:rPr lang="en-GB" sz="4000" dirty="0" smtClean="0">
                <a:latin typeface="Garamond" panose="02020404030301010803" pitchFamily="18" charset="0"/>
              </a:rPr>
              <a:t>Sample spaces and probability</a:t>
            </a:r>
          </a:p>
          <a:p>
            <a:r>
              <a:rPr lang="en-GB" sz="4000" dirty="0" smtClean="0">
                <a:latin typeface="Garamond" panose="02020404030301010803" pitchFamily="18" charset="0"/>
              </a:rPr>
              <a:t>Pascal and Fermat</a:t>
            </a:r>
          </a:p>
          <a:p>
            <a:r>
              <a:rPr lang="en-GB" sz="4000" dirty="0" smtClean="0">
                <a:latin typeface="Garamond" panose="02020404030301010803" pitchFamily="18" charset="0"/>
              </a:rPr>
              <a:t>Taking it to the limit</a:t>
            </a:r>
          </a:p>
          <a:p>
            <a:r>
              <a:rPr lang="en-GB" sz="4000" dirty="0" smtClean="0">
                <a:latin typeface="Garamond" panose="02020404030301010803" pitchFamily="18" charset="0"/>
              </a:rPr>
              <a:t>Random walks and bad luck</a:t>
            </a:r>
          </a:p>
          <a:p>
            <a:r>
              <a:rPr lang="en-GB" sz="4000" dirty="0" smtClean="0">
                <a:latin typeface="Garamond" panose="02020404030301010803" pitchFamily="18" charset="0"/>
              </a:rPr>
              <a:t>Einstein and Brownian motion</a:t>
            </a:r>
            <a:endParaRPr lang="en-GB" sz="4000" dirty="0">
              <a:latin typeface="Garamond" panose="02020404030301010803" pitchFamily="18" charset="0"/>
            </a:endParaRPr>
          </a:p>
        </p:txBody>
      </p:sp>
    </p:spTree>
    <p:extLst>
      <p:ext uri="{BB962C8B-B14F-4D97-AF65-F5344CB8AC3E}">
        <p14:creationId xmlns:p14="http://schemas.microsoft.com/office/powerpoint/2010/main" val="3692967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136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762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205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829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928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401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483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993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971" y="2186635"/>
            <a:ext cx="7408800"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323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Law of long leads or arcsine law</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069160"/>
          </a:xfrm>
        </p:spPr>
        <p:txBody>
          <a:bodyPr/>
          <a:lstStyle/>
          <a:p>
            <a:r>
              <a:rPr lang="en-GB" dirty="0" smtClean="0">
                <a:latin typeface="Garamond" panose="02020404030301010803" pitchFamily="18" charset="0"/>
              </a:rPr>
              <a:t>In </a:t>
            </a:r>
            <a:r>
              <a:rPr lang="en-GB" i="1" dirty="0" smtClean="0">
                <a:latin typeface="Garamond" panose="02020404030301010803" pitchFamily="18" charset="0"/>
              </a:rPr>
              <a:t>one case out of five </a:t>
            </a:r>
            <a:r>
              <a:rPr lang="en-GB" dirty="0" smtClean="0">
                <a:latin typeface="Garamond" panose="02020404030301010803" pitchFamily="18" charset="0"/>
              </a:rPr>
              <a:t>the path stays for about </a:t>
            </a:r>
            <a:r>
              <a:rPr lang="en-GB" i="1" dirty="0" smtClean="0">
                <a:latin typeface="Garamond" panose="02020404030301010803" pitchFamily="18" charset="0"/>
              </a:rPr>
              <a:t>97.6% </a:t>
            </a:r>
            <a:r>
              <a:rPr lang="en-GB" dirty="0" smtClean="0">
                <a:latin typeface="Garamond" panose="02020404030301010803" pitchFamily="18" charset="0"/>
              </a:rPr>
              <a:t>of the time on the same side of the axis.</a:t>
            </a: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1525415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Experiments and Sample Spaces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4925144"/>
          </a:xfrm>
        </p:spPr>
        <p:txBody>
          <a:bodyPr/>
          <a:lstStyle/>
          <a:p>
            <a:pPr marL="0" indent="0">
              <a:buNone/>
            </a:pPr>
            <a:r>
              <a:rPr lang="en-GB" sz="2800" dirty="0" smtClean="0">
                <a:latin typeface="Garamond" panose="02020404030301010803" pitchFamily="18" charset="0"/>
              </a:rPr>
              <a:t>Experiment: Toss a coin</a:t>
            </a:r>
          </a:p>
          <a:p>
            <a:pPr marL="0" indent="0">
              <a:buNone/>
            </a:pPr>
            <a:r>
              <a:rPr lang="en-GB" sz="2800" dirty="0" smtClean="0">
                <a:latin typeface="Garamond" panose="02020404030301010803" pitchFamily="18" charset="0"/>
              </a:rPr>
              <a:t>Sample space = {Heads, Tails}</a:t>
            </a:r>
          </a:p>
          <a:p>
            <a:pPr marL="0" indent="0">
              <a:buNone/>
            </a:pPr>
            <a:endParaRPr lang="en-GB" sz="2800" dirty="0" smtClean="0">
              <a:latin typeface="Garamond" panose="02020404030301010803" pitchFamily="18" charset="0"/>
            </a:endParaRPr>
          </a:p>
          <a:p>
            <a:pPr marL="0" indent="0">
              <a:buNone/>
            </a:pPr>
            <a:r>
              <a:rPr lang="en-GB" sz="2800" dirty="0" smtClean="0">
                <a:latin typeface="Garamond" panose="02020404030301010803" pitchFamily="18" charset="0"/>
              </a:rPr>
              <a:t>Experiment: Keep tossing a coin until you obtain Heads. Note the number of tosses required. </a:t>
            </a:r>
          </a:p>
          <a:p>
            <a:pPr marL="0" indent="0">
              <a:buNone/>
            </a:pPr>
            <a:r>
              <a:rPr lang="en-GB" sz="2800" dirty="0" smtClean="0">
                <a:latin typeface="Garamond" panose="02020404030301010803" pitchFamily="18" charset="0"/>
              </a:rPr>
              <a:t>Sample space = {1, 2, 3, 4, 5 …}</a:t>
            </a:r>
            <a:endParaRPr lang="en-GB" sz="2800" dirty="0">
              <a:latin typeface="Garamond" panose="02020404030301010803" pitchFamily="18" charset="0"/>
            </a:endParaRPr>
          </a:p>
          <a:p>
            <a:pPr marL="0" indent="0">
              <a:buNone/>
            </a:pPr>
            <a:endParaRPr lang="en-GB" sz="2800" dirty="0">
              <a:latin typeface="Garamond" panose="02020404030301010803" pitchFamily="18" charset="0"/>
            </a:endParaRPr>
          </a:p>
          <a:p>
            <a:pPr marL="0" indent="0">
              <a:buNone/>
            </a:pPr>
            <a:r>
              <a:rPr lang="en-GB" sz="2800" dirty="0" smtClean="0">
                <a:latin typeface="Garamond" panose="02020404030301010803" pitchFamily="18" charset="0"/>
              </a:rPr>
              <a:t>Experiment: Measure the time between two successive earthquakes.</a:t>
            </a:r>
          </a:p>
          <a:p>
            <a:pPr marL="0" indent="0">
              <a:buNone/>
            </a:pPr>
            <a:r>
              <a:rPr lang="en-GB" sz="2800" dirty="0" smtClean="0">
                <a:latin typeface="Garamond" panose="02020404030301010803" pitchFamily="18" charset="0"/>
              </a:rPr>
              <a:t>Sample space = set of positive real numbers</a:t>
            </a:r>
          </a:p>
          <a:p>
            <a:pPr marL="0" indent="0">
              <a:buNone/>
            </a:pPr>
            <a:r>
              <a:rPr lang="en-GB" dirty="0" smtClean="0">
                <a:latin typeface="Garamond" panose="02020404030301010803" pitchFamily="18" charset="0"/>
              </a:rPr>
              <a:t> </a:t>
            </a:r>
          </a:p>
        </p:txBody>
      </p:sp>
    </p:spTree>
    <p:extLst>
      <p:ext uri="{BB962C8B-B14F-4D97-AF65-F5344CB8AC3E}">
        <p14:creationId xmlns:p14="http://schemas.microsoft.com/office/powerpoint/2010/main" val="3151147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Law of long leads or arcsine law</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2116832"/>
          </a:xfrm>
        </p:spPr>
        <p:txBody>
          <a:bodyPr/>
          <a:lstStyle/>
          <a:p>
            <a:r>
              <a:rPr lang="en-GB" dirty="0" smtClean="0">
                <a:latin typeface="Garamond" panose="02020404030301010803" pitchFamily="18" charset="0"/>
              </a:rPr>
              <a:t>In </a:t>
            </a:r>
            <a:r>
              <a:rPr lang="en-GB" i="1" dirty="0" smtClean="0">
                <a:latin typeface="Garamond" panose="02020404030301010803" pitchFamily="18" charset="0"/>
              </a:rPr>
              <a:t>one case out of five </a:t>
            </a:r>
            <a:r>
              <a:rPr lang="en-GB" dirty="0" smtClean="0">
                <a:latin typeface="Garamond" panose="02020404030301010803" pitchFamily="18" charset="0"/>
              </a:rPr>
              <a:t>the path stays for about </a:t>
            </a:r>
            <a:r>
              <a:rPr lang="en-GB" i="1" dirty="0" smtClean="0">
                <a:latin typeface="Garamond" panose="02020404030301010803" pitchFamily="18" charset="0"/>
              </a:rPr>
              <a:t>97.6% </a:t>
            </a:r>
            <a:r>
              <a:rPr lang="en-GB" dirty="0" smtClean="0">
                <a:latin typeface="Garamond" panose="02020404030301010803" pitchFamily="18" charset="0"/>
              </a:rPr>
              <a:t>of the time on the same side of the axis.</a:t>
            </a:r>
          </a:p>
          <a:p>
            <a:r>
              <a:rPr lang="en-GB" dirty="0" smtClean="0">
                <a:latin typeface="Garamond" panose="02020404030301010803" pitchFamily="18" charset="0"/>
              </a:rPr>
              <a:t>In </a:t>
            </a:r>
            <a:r>
              <a:rPr lang="en-GB" i="1" dirty="0" smtClean="0">
                <a:latin typeface="Garamond" panose="02020404030301010803" pitchFamily="18" charset="0"/>
              </a:rPr>
              <a:t>one case out of ten</a:t>
            </a:r>
            <a:r>
              <a:rPr lang="en-GB" dirty="0" smtClean="0">
                <a:latin typeface="Garamond" panose="02020404030301010803" pitchFamily="18" charset="0"/>
              </a:rPr>
              <a:t> the path stays for about </a:t>
            </a:r>
            <a:r>
              <a:rPr lang="en-GB" i="1" dirty="0" smtClean="0">
                <a:latin typeface="Garamond" panose="02020404030301010803" pitchFamily="18" charset="0"/>
              </a:rPr>
              <a:t>99.4%</a:t>
            </a:r>
            <a:r>
              <a:rPr lang="en-GB" dirty="0" smtClean="0">
                <a:latin typeface="Garamond" panose="02020404030301010803" pitchFamily="18" charset="0"/>
              </a:rPr>
              <a:t> on the same side of the axis.</a:t>
            </a:r>
          </a:p>
          <a:p>
            <a:pPr marL="0" indent="0">
              <a:buNone/>
            </a:pPr>
            <a:endParaRPr lang="en-GB"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8051"/>
            <a:ext cx="9144000" cy="2383277"/>
          </a:xfrm>
          <a:prstGeom prst="rect">
            <a:avLst/>
          </a:prstGeom>
        </p:spPr>
      </p:pic>
      <p:sp>
        <p:nvSpPr>
          <p:cNvPr id="5" name="TextBox 4"/>
          <p:cNvSpPr txBox="1"/>
          <p:nvPr/>
        </p:nvSpPr>
        <p:spPr>
          <a:xfrm>
            <a:off x="1691680" y="6381328"/>
            <a:ext cx="5875263" cy="400110"/>
          </a:xfrm>
          <a:prstGeom prst="rect">
            <a:avLst/>
          </a:prstGeom>
          <a:noFill/>
        </p:spPr>
        <p:txBody>
          <a:bodyPr wrap="none" rtlCol="0">
            <a:spAutoFit/>
          </a:bodyPr>
          <a:lstStyle/>
          <a:p>
            <a:r>
              <a:rPr lang="en-GB" sz="2000" dirty="0" smtClean="0">
                <a:latin typeface="Garamond" panose="02020404030301010803" pitchFamily="18" charset="0"/>
              </a:rPr>
              <a:t>Quote from William Feller </a:t>
            </a:r>
            <a:r>
              <a:rPr lang="en-GB" sz="2000" i="1" dirty="0" smtClean="0">
                <a:latin typeface="Garamond" panose="02020404030301010803" pitchFamily="18" charset="0"/>
              </a:rPr>
              <a:t>Introduction to Probability </a:t>
            </a:r>
            <a:r>
              <a:rPr lang="en-GB" sz="2000" dirty="0" smtClean="0">
                <a:latin typeface="Garamond" panose="02020404030301010803" pitchFamily="18" charset="0"/>
              </a:rPr>
              <a:t> </a:t>
            </a:r>
            <a:r>
              <a:rPr lang="en-GB" sz="2000" dirty="0" err="1" smtClean="0">
                <a:latin typeface="Garamond" panose="02020404030301010803" pitchFamily="18" charset="0"/>
              </a:rPr>
              <a:t>Vol</a:t>
            </a:r>
            <a:r>
              <a:rPr lang="en-GB" sz="2000" dirty="0" smtClean="0">
                <a:latin typeface="Garamond" panose="02020404030301010803" pitchFamily="18" charset="0"/>
              </a:rPr>
              <a:t> 1.</a:t>
            </a:r>
            <a:endParaRPr lang="en-GB" sz="2000" dirty="0">
              <a:latin typeface="Garamond" panose="02020404030301010803" pitchFamily="18" charset="0"/>
            </a:endParaRPr>
          </a:p>
        </p:txBody>
      </p:sp>
    </p:spTree>
    <p:extLst>
      <p:ext uri="{BB962C8B-B14F-4D97-AF65-F5344CB8AC3E}">
        <p14:creationId xmlns:p14="http://schemas.microsoft.com/office/powerpoint/2010/main" val="3035716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Law of long leads or arcsine law</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069160"/>
          </a:xfrm>
        </p:spPr>
        <p:txBody>
          <a:bodyPr/>
          <a:lstStyle/>
          <a:p>
            <a:r>
              <a:rPr lang="en-GB" dirty="0" smtClean="0">
                <a:latin typeface="Garamond" panose="02020404030301010803" pitchFamily="18" charset="0"/>
              </a:rPr>
              <a:t>In </a:t>
            </a:r>
            <a:r>
              <a:rPr lang="en-GB" i="1" dirty="0" smtClean="0">
                <a:latin typeface="Garamond" panose="02020404030301010803" pitchFamily="18" charset="0"/>
              </a:rPr>
              <a:t>one case out of five </a:t>
            </a:r>
            <a:r>
              <a:rPr lang="en-GB" dirty="0" smtClean="0">
                <a:latin typeface="Garamond" panose="02020404030301010803" pitchFamily="18" charset="0"/>
              </a:rPr>
              <a:t>the path stays for about </a:t>
            </a:r>
            <a:r>
              <a:rPr lang="en-GB" i="1" dirty="0" smtClean="0">
                <a:latin typeface="Garamond" panose="02020404030301010803" pitchFamily="18" charset="0"/>
              </a:rPr>
              <a:t>97.6% </a:t>
            </a:r>
            <a:r>
              <a:rPr lang="en-GB" dirty="0" smtClean="0">
                <a:latin typeface="Garamond" panose="02020404030301010803" pitchFamily="18" charset="0"/>
              </a:rPr>
              <a:t>of the time on the same side of the axis.</a:t>
            </a:r>
          </a:p>
          <a:p>
            <a:r>
              <a:rPr lang="en-GB" dirty="0" smtClean="0">
                <a:latin typeface="Garamond" panose="02020404030301010803" pitchFamily="18" charset="0"/>
              </a:rPr>
              <a:t>In </a:t>
            </a:r>
            <a:r>
              <a:rPr lang="en-GB" i="1" dirty="0" smtClean="0">
                <a:latin typeface="Garamond" panose="02020404030301010803" pitchFamily="18" charset="0"/>
              </a:rPr>
              <a:t>one case out of ten</a:t>
            </a:r>
            <a:r>
              <a:rPr lang="en-GB" dirty="0" smtClean="0">
                <a:latin typeface="Garamond" panose="02020404030301010803" pitchFamily="18" charset="0"/>
              </a:rPr>
              <a:t> the path stays for about </a:t>
            </a:r>
            <a:r>
              <a:rPr lang="en-GB" i="1" dirty="0" smtClean="0">
                <a:latin typeface="Garamond" panose="02020404030301010803" pitchFamily="18" charset="0"/>
              </a:rPr>
              <a:t>99.4%</a:t>
            </a:r>
            <a:r>
              <a:rPr lang="en-GB" dirty="0" smtClean="0">
                <a:latin typeface="Garamond" panose="02020404030301010803" pitchFamily="18" charset="0"/>
              </a:rPr>
              <a:t> on the same side of the axis.</a:t>
            </a:r>
          </a:p>
          <a:p>
            <a:r>
              <a:rPr lang="en-GB" dirty="0" smtClean="0">
                <a:latin typeface="Garamond" panose="02020404030301010803" pitchFamily="18" charset="0"/>
              </a:rPr>
              <a:t>A coin is tossed once per second for a year.</a:t>
            </a:r>
          </a:p>
          <a:p>
            <a:pPr lvl="1"/>
            <a:r>
              <a:rPr lang="en-GB" dirty="0" smtClean="0">
                <a:latin typeface="Garamond" panose="02020404030301010803" pitchFamily="18" charset="0"/>
              </a:rPr>
              <a:t>In </a:t>
            </a:r>
            <a:r>
              <a:rPr lang="en-GB" i="1" dirty="0" smtClean="0">
                <a:latin typeface="Garamond" panose="02020404030301010803" pitchFamily="18" charset="0"/>
              </a:rPr>
              <a:t>one in twenty cases </a:t>
            </a:r>
            <a:r>
              <a:rPr lang="en-GB" dirty="0" smtClean="0">
                <a:latin typeface="Garamond" panose="02020404030301010803" pitchFamily="18" charset="0"/>
              </a:rPr>
              <a:t>the more fortunate player is in the lead for </a:t>
            </a:r>
            <a:r>
              <a:rPr lang="en-GB" i="1" dirty="0" smtClean="0">
                <a:latin typeface="Garamond" panose="02020404030301010803" pitchFamily="18" charset="0"/>
              </a:rPr>
              <a:t>364 days 10 hours.</a:t>
            </a:r>
          </a:p>
          <a:p>
            <a:pPr lvl="1"/>
            <a:r>
              <a:rPr lang="en-GB" dirty="0">
                <a:latin typeface="Garamond" panose="02020404030301010803" pitchFamily="18" charset="0"/>
              </a:rPr>
              <a:t>In </a:t>
            </a:r>
            <a:r>
              <a:rPr lang="en-GB" i="1" dirty="0">
                <a:latin typeface="Garamond" panose="02020404030301010803" pitchFamily="18" charset="0"/>
              </a:rPr>
              <a:t>one in </a:t>
            </a:r>
            <a:r>
              <a:rPr lang="en-GB" i="1" dirty="0" smtClean="0">
                <a:latin typeface="Garamond" panose="02020404030301010803" pitchFamily="18" charset="0"/>
              </a:rPr>
              <a:t>a hundred </a:t>
            </a:r>
            <a:r>
              <a:rPr lang="en-GB" i="1" dirty="0">
                <a:latin typeface="Garamond" panose="02020404030301010803" pitchFamily="18" charset="0"/>
              </a:rPr>
              <a:t>cases </a:t>
            </a:r>
            <a:r>
              <a:rPr lang="en-GB" dirty="0">
                <a:latin typeface="Garamond" panose="02020404030301010803" pitchFamily="18" charset="0"/>
              </a:rPr>
              <a:t>the more </a:t>
            </a:r>
            <a:r>
              <a:rPr lang="en-GB" dirty="0" smtClean="0">
                <a:latin typeface="Garamond" panose="02020404030301010803" pitchFamily="18" charset="0"/>
              </a:rPr>
              <a:t>fortunate </a:t>
            </a:r>
            <a:r>
              <a:rPr lang="en-GB" dirty="0">
                <a:latin typeface="Garamond" panose="02020404030301010803" pitchFamily="18" charset="0"/>
              </a:rPr>
              <a:t>player is in the lead for </a:t>
            </a:r>
            <a:r>
              <a:rPr lang="en-GB" i="1" dirty="0" smtClean="0">
                <a:latin typeface="Garamond" panose="02020404030301010803" pitchFamily="18" charset="0"/>
              </a:rPr>
              <a:t>all but 30 minutes.</a:t>
            </a:r>
            <a:endParaRPr lang="en-GB" i="1" dirty="0">
              <a:latin typeface="Garamond" panose="02020404030301010803" pitchFamily="18" charset="0"/>
            </a:endParaRP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1827276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dirty="0" smtClean="0">
                <a:solidFill>
                  <a:srgbClr val="0066FF"/>
                </a:solidFill>
                <a:latin typeface="Garamond" panose="02020404030301010803" pitchFamily="18" charset="0"/>
              </a:rPr>
              <a:t>Number of </a:t>
            </a:r>
            <a:r>
              <a:rPr lang="en-GB" dirty="0" smtClean="0">
                <a:solidFill>
                  <a:srgbClr val="0066FF"/>
                </a:solidFill>
                <a:latin typeface="Garamond" panose="02020404030301010803" pitchFamily="18" charset="0"/>
              </a:rPr>
              <a:t>ties or crossings of the horizontal axis</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340768"/>
            <a:ext cx="8229600" cy="2088232"/>
          </a:xfrm>
        </p:spPr>
        <p:txBody>
          <a:bodyPr/>
          <a:lstStyle/>
          <a:p>
            <a:pPr marL="0" indent="0">
              <a:buNone/>
            </a:pPr>
            <a:r>
              <a:rPr lang="en-GB" dirty="0" smtClean="0">
                <a:latin typeface="Garamond" panose="02020404030301010803" pitchFamily="18" charset="0"/>
              </a:rPr>
              <a:t>We might expect a game over </a:t>
            </a:r>
            <a:r>
              <a:rPr lang="en-GB" i="1" dirty="0" smtClean="0">
                <a:latin typeface="Garamond" panose="02020404030301010803" pitchFamily="18" charset="0"/>
              </a:rPr>
              <a:t>four </a:t>
            </a:r>
            <a:r>
              <a:rPr lang="en-GB" dirty="0" smtClean="0">
                <a:latin typeface="Garamond" panose="02020404030301010803" pitchFamily="18" charset="0"/>
              </a:rPr>
              <a:t>days to produce, on average, </a:t>
            </a:r>
            <a:r>
              <a:rPr lang="en-GB" i="1" dirty="0" smtClean="0">
                <a:latin typeface="Garamond" panose="02020404030301010803" pitchFamily="18" charset="0"/>
              </a:rPr>
              <a:t>four times</a:t>
            </a:r>
            <a:r>
              <a:rPr lang="en-GB" dirty="0" smtClean="0">
                <a:latin typeface="Garamond" panose="02020404030301010803" pitchFamily="18" charset="0"/>
              </a:rPr>
              <a:t> as many ties as a </a:t>
            </a:r>
            <a:r>
              <a:rPr lang="en-GB" i="1" dirty="0" smtClean="0">
                <a:latin typeface="Garamond" panose="02020404030301010803" pitchFamily="18" charset="0"/>
              </a:rPr>
              <a:t>one </a:t>
            </a:r>
            <a:r>
              <a:rPr lang="en-GB" dirty="0" smtClean="0">
                <a:latin typeface="Garamond" panose="02020404030301010803" pitchFamily="18" charset="0"/>
              </a:rPr>
              <a:t>day game</a:t>
            </a:r>
          </a:p>
          <a:p>
            <a:pPr marL="0" indent="0">
              <a:buNone/>
            </a:pPr>
            <a:r>
              <a:rPr lang="en-GB" dirty="0" smtClean="0">
                <a:latin typeface="Garamond" panose="02020404030301010803" pitchFamily="18" charset="0"/>
              </a:rPr>
              <a:t>However the number of ties only </a:t>
            </a:r>
            <a:r>
              <a:rPr lang="en-GB" i="1" dirty="0" smtClean="0">
                <a:latin typeface="Garamond" panose="02020404030301010803" pitchFamily="18" charset="0"/>
              </a:rPr>
              <a:t>doubles, </a:t>
            </a:r>
            <a:r>
              <a:rPr lang="en-GB" dirty="0" smtClean="0">
                <a:latin typeface="Garamond" panose="02020404030301010803" pitchFamily="18" charset="0"/>
              </a:rPr>
              <a:t>that is, on average, increases as the </a:t>
            </a:r>
            <a:r>
              <a:rPr lang="en-GB" i="1" dirty="0" smtClean="0">
                <a:latin typeface="Garamond" panose="02020404030301010803" pitchFamily="18" charset="0"/>
              </a:rPr>
              <a:t>square root </a:t>
            </a:r>
            <a:r>
              <a:rPr lang="en-GB" dirty="0" smtClean="0">
                <a:latin typeface="Garamond" panose="02020404030301010803" pitchFamily="18" charset="0"/>
              </a:rPr>
              <a:t> of the time.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429000"/>
            <a:ext cx="65722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470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4176464" cy="6264696"/>
          </a:xfrm>
        </p:spPr>
        <p:txBody>
          <a:bodyPr/>
          <a:lstStyle/>
          <a:p>
            <a:r>
              <a:rPr lang="en-GB" sz="2400" dirty="0">
                <a:solidFill>
                  <a:srgbClr val="0066FF"/>
                </a:solidFill>
                <a:latin typeface="Garamond" panose="02020404030301010803" pitchFamily="18" charset="0"/>
              </a:rPr>
              <a:t>Antony </a:t>
            </a:r>
            <a:r>
              <a:rPr lang="en-GB" sz="2400" dirty="0" err="1">
                <a:solidFill>
                  <a:srgbClr val="0066FF"/>
                </a:solidFill>
                <a:latin typeface="Garamond" panose="02020404030301010803" pitchFamily="18" charset="0"/>
              </a:rPr>
              <a:t>Gormley's</a:t>
            </a:r>
            <a:r>
              <a:rPr lang="en-GB" sz="2400" dirty="0">
                <a:solidFill>
                  <a:srgbClr val="0066FF"/>
                </a:solidFill>
                <a:latin typeface="Garamond" panose="02020404030301010803" pitchFamily="18" charset="0"/>
              </a:rPr>
              <a:t> </a:t>
            </a:r>
            <a:r>
              <a:rPr lang="en-GB" sz="2400" i="1" dirty="0">
                <a:solidFill>
                  <a:srgbClr val="0066FF"/>
                </a:solidFill>
                <a:latin typeface="Garamond" panose="02020404030301010803" pitchFamily="18" charset="0"/>
              </a:rPr>
              <a:t>Quantum Cloud</a:t>
            </a:r>
            <a:r>
              <a:rPr lang="en-GB" sz="2400" dirty="0">
                <a:solidFill>
                  <a:srgbClr val="0066FF"/>
                </a:solidFill>
                <a:latin typeface="Garamond" panose="02020404030301010803" pitchFamily="18" charset="0"/>
              </a:rPr>
              <a:t> </a:t>
            </a:r>
            <a:r>
              <a:rPr lang="en-GB" sz="2400" dirty="0" smtClean="0">
                <a:solidFill>
                  <a:srgbClr val="0066FF"/>
                </a:solidFill>
                <a:latin typeface="Garamond" panose="02020404030301010803" pitchFamily="18" charset="0"/>
              </a:rPr>
              <a:t/>
            </a:r>
            <a:br>
              <a:rPr lang="en-GB" sz="2400" dirty="0" smtClean="0">
                <a:solidFill>
                  <a:srgbClr val="0066FF"/>
                </a:solidFill>
                <a:latin typeface="Garamond" panose="02020404030301010803" pitchFamily="18" charset="0"/>
              </a:rPr>
            </a:br>
            <a:r>
              <a:rPr lang="en-GB" sz="2400" dirty="0">
                <a:solidFill>
                  <a:srgbClr val="0066FF"/>
                </a:solidFill>
                <a:latin typeface="Garamond" panose="02020404030301010803" pitchFamily="18" charset="0"/>
              </a:rPr>
              <a:t/>
            </a:r>
            <a:br>
              <a:rPr lang="en-GB" sz="2400" dirty="0">
                <a:solidFill>
                  <a:srgbClr val="0066FF"/>
                </a:solidFill>
                <a:latin typeface="Garamond" panose="02020404030301010803" pitchFamily="18" charset="0"/>
              </a:rPr>
            </a:br>
            <a:r>
              <a:rPr lang="en-GB" sz="2400" dirty="0" smtClean="0">
                <a:solidFill>
                  <a:srgbClr val="0066FF"/>
                </a:solidFill>
                <a:latin typeface="Garamond" panose="02020404030301010803" pitchFamily="18" charset="0"/>
              </a:rPr>
              <a:t/>
            </a:r>
            <a:br>
              <a:rPr lang="en-GB" sz="2400" dirty="0" smtClean="0">
                <a:solidFill>
                  <a:srgbClr val="0066FF"/>
                </a:solidFill>
                <a:latin typeface="Garamond" panose="02020404030301010803" pitchFamily="18" charset="0"/>
              </a:rPr>
            </a:br>
            <a:r>
              <a:rPr lang="en-GB" sz="2400" dirty="0" smtClean="0">
                <a:latin typeface="Garamond" panose="02020404030301010803" pitchFamily="18" charset="0"/>
              </a:rPr>
              <a:t>It </a:t>
            </a:r>
            <a:r>
              <a:rPr lang="en-GB" sz="2400" dirty="0">
                <a:latin typeface="Garamond" panose="02020404030301010803" pitchFamily="18" charset="0"/>
              </a:rPr>
              <a:t>is constructed from a collection of tetrahedral units made from 1.5m long sections of steel. The steel section were arranged using a computer model using a random walk algorithm starting from points on the surface of an enlarged figure based on </a:t>
            </a:r>
            <a:r>
              <a:rPr lang="en-GB" sz="2400" dirty="0" err="1">
                <a:latin typeface="Garamond" panose="02020404030301010803" pitchFamily="18" charset="0"/>
              </a:rPr>
              <a:t>Gormley's</a:t>
            </a:r>
            <a:r>
              <a:rPr lang="en-GB" sz="2400" dirty="0">
                <a:latin typeface="Garamond" panose="02020404030301010803" pitchFamily="18" charset="0"/>
              </a:rPr>
              <a:t> body that forms a residual outline at the centre of the sculpture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9992" y="1019869"/>
            <a:ext cx="4307923" cy="5649491"/>
          </a:xfrm>
        </p:spPr>
      </p:pic>
    </p:spTree>
    <p:extLst>
      <p:ext uri="{BB962C8B-B14F-4D97-AF65-F5344CB8AC3E}">
        <p14:creationId xmlns:p14="http://schemas.microsoft.com/office/powerpoint/2010/main" val="2986611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Ballot Theorem</a:t>
            </a:r>
            <a:endParaRPr lang="en-GB" dirty="0">
              <a:solidFill>
                <a:srgbClr val="0066FF"/>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12168"/>
                <a:ext cx="8229600" cy="5357192"/>
              </a:xfrm>
            </p:spPr>
            <p:txBody>
              <a:bodyPr/>
              <a:lstStyle/>
              <a:p>
                <a:pPr marL="0" indent="0">
                  <a:buNone/>
                </a:pPr>
                <a:r>
                  <a:rPr lang="en-GB" dirty="0" smtClean="0">
                    <a:latin typeface="Garamond" panose="02020404030301010803" pitchFamily="18" charset="0"/>
                  </a:rPr>
                  <a:t>Suppose that in a ballot candidate Peter obtains</a:t>
                </a:r>
                <a:r>
                  <a:rPr lang="en-GB" i="1" dirty="0" smtClean="0">
                    <a:latin typeface="Garamond" panose="02020404030301010803" pitchFamily="18" charset="0"/>
                  </a:rPr>
                  <a:t> p </a:t>
                </a:r>
                <a:r>
                  <a:rPr lang="en-GB" dirty="0" smtClean="0">
                    <a:latin typeface="Garamond" panose="02020404030301010803" pitchFamily="18" charset="0"/>
                  </a:rPr>
                  <a:t>votes and candidate Quentin obtains </a:t>
                </a:r>
                <a:r>
                  <a:rPr lang="en-GB" i="1" dirty="0" smtClean="0">
                    <a:latin typeface="Garamond" panose="02020404030301010803" pitchFamily="18" charset="0"/>
                  </a:rPr>
                  <a:t>q</a:t>
                </a:r>
                <a:r>
                  <a:rPr lang="en-GB" dirty="0" smtClean="0">
                    <a:latin typeface="Garamond" panose="02020404030301010803" pitchFamily="18" charset="0"/>
                  </a:rPr>
                  <a:t> votes and Peter wins so </a:t>
                </a:r>
                <a:r>
                  <a:rPr lang="en-GB" i="1" dirty="0" smtClean="0">
                    <a:latin typeface="Garamond" panose="02020404030301010803" pitchFamily="18" charset="0"/>
                  </a:rPr>
                  <a:t>p</a:t>
                </a:r>
                <a:r>
                  <a:rPr lang="en-GB" dirty="0" smtClean="0">
                    <a:latin typeface="Garamond" panose="02020404030301010803" pitchFamily="18" charset="0"/>
                  </a:rPr>
                  <a:t> is greater than </a:t>
                </a:r>
                <a:r>
                  <a:rPr lang="en-GB" i="1" dirty="0" smtClean="0">
                    <a:latin typeface="Garamond" panose="02020404030301010803" pitchFamily="18" charset="0"/>
                  </a:rPr>
                  <a:t>q</a:t>
                </a:r>
                <a:r>
                  <a:rPr lang="en-GB" dirty="0" smtClean="0">
                    <a:latin typeface="Garamond" panose="02020404030301010803" pitchFamily="18" charset="0"/>
                  </a:rPr>
                  <a:t>.</a:t>
                </a:r>
              </a:p>
              <a:p>
                <a:pPr marL="0" indent="0">
                  <a:buNone/>
                </a:pPr>
                <a:r>
                  <a:rPr lang="en-GB" dirty="0" smtClean="0">
                    <a:latin typeface="Garamond" panose="02020404030301010803" pitchFamily="18" charset="0"/>
                  </a:rPr>
                  <a:t>Then the probability that throughout the counting there are always more votes for Peter than Quentin is </a:t>
                </a:r>
                <a14:m>
                  <m:oMath xmlns:m="http://schemas.openxmlformats.org/officeDocument/2006/math">
                    <m:f>
                      <m:fPr>
                        <m:ctrlPr>
                          <a:rPr lang="en-GB" i="1">
                            <a:latin typeface="Cambria Math"/>
                          </a:rPr>
                        </m:ctrlPr>
                      </m:fPr>
                      <m:num>
                        <m:r>
                          <a:rPr lang="en-GB" i="1">
                            <a:latin typeface="Cambria Math"/>
                          </a:rPr>
                          <m:t>𝑝</m:t>
                        </m:r>
                        <m:r>
                          <a:rPr lang="en-GB" i="1">
                            <a:latin typeface="Cambria Math"/>
                          </a:rPr>
                          <m:t>−</m:t>
                        </m:r>
                        <m:r>
                          <a:rPr lang="en-GB" i="1">
                            <a:latin typeface="Cambria Math"/>
                          </a:rPr>
                          <m:t>𝑞</m:t>
                        </m:r>
                      </m:num>
                      <m:den>
                        <m:r>
                          <a:rPr lang="en-GB" i="1">
                            <a:latin typeface="Cambria Math"/>
                          </a:rPr>
                          <m:t>𝑝</m:t>
                        </m:r>
                        <m:r>
                          <a:rPr lang="en-GB" i="1">
                            <a:latin typeface="Cambria Math"/>
                          </a:rPr>
                          <m:t>+</m:t>
                        </m:r>
                        <m:r>
                          <a:rPr lang="en-GB" i="1">
                            <a:latin typeface="Cambria Math"/>
                          </a:rPr>
                          <m:t>𝑞</m:t>
                        </m:r>
                      </m:den>
                    </m:f>
                  </m:oMath>
                </a14:m>
                <a:r>
                  <a:rPr lang="en-GB" dirty="0">
                    <a:latin typeface="Garamond" panose="02020404030301010803" pitchFamily="18" charset="0"/>
                  </a:rPr>
                  <a:t> </a:t>
                </a:r>
                <a:r>
                  <a:rPr lang="en-GB" dirty="0" smtClean="0">
                    <a:latin typeface="Garamond" panose="02020404030301010803" pitchFamily="18" charset="0"/>
                  </a:rPr>
                  <a:t>which is the  </a:t>
                </a:r>
                <a14:m>
                  <m:oMath xmlns:m="http://schemas.openxmlformats.org/officeDocument/2006/math">
                    <m:f>
                      <m:fPr>
                        <m:ctrlPr>
                          <a:rPr lang="en-GB" i="1">
                            <a:latin typeface="Cambria Math"/>
                          </a:rPr>
                        </m:ctrlPr>
                      </m:fPr>
                      <m:num>
                        <m:r>
                          <a:rPr lang="en-GB" i="1">
                            <a:latin typeface="Cambria Math"/>
                          </a:rPr>
                          <m:t>𝑠𝑢𝑟𝑝𝑙𝑢𝑠</m:t>
                        </m:r>
                      </m:num>
                      <m:den>
                        <m:r>
                          <a:rPr lang="en-GB" i="1">
                            <a:latin typeface="Cambria Math"/>
                          </a:rPr>
                          <m:t>𝑡𝑜𝑡𝑎𝑙</m:t>
                        </m:r>
                      </m:den>
                    </m:f>
                  </m:oMath>
                </a14:m>
                <a:endParaRPr lang="en-GB" dirty="0" smtClean="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smtClean="0">
                    <a:latin typeface="Garamond" panose="02020404030301010803" pitchFamily="18" charset="0"/>
                  </a:rPr>
                  <a:t>Example: </a:t>
                </a:r>
                <a:r>
                  <a:rPr lang="en-GB" i="1" dirty="0" smtClean="0">
                    <a:latin typeface="Garamond" panose="02020404030301010803" pitchFamily="18" charset="0"/>
                  </a:rPr>
                  <a:t>p</a:t>
                </a:r>
                <a:r>
                  <a:rPr lang="en-GB" dirty="0" smtClean="0">
                    <a:latin typeface="Garamond" panose="02020404030301010803" pitchFamily="18" charset="0"/>
                  </a:rPr>
                  <a:t> = 750 and </a:t>
                </a:r>
                <a:r>
                  <a:rPr lang="en-GB" i="1" dirty="0" smtClean="0">
                    <a:latin typeface="Garamond" panose="02020404030301010803" pitchFamily="18" charset="0"/>
                  </a:rPr>
                  <a:t>q</a:t>
                </a:r>
                <a:r>
                  <a:rPr lang="en-GB" dirty="0" smtClean="0">
                    <a:latin typeface="Garamond" panose="02020404030301010803" pitchFamily="18" charset="0"/>
                  </a:rPr>
                  <a:t> = 250</a:t>
                </a:r>
              </a:p>
              <a:p>
                <a:pPr marL="0" indent="0">
                  <a:buNone/>
                </a:pPr>
                <a:r>
                  <a:rPr lang="en-GB" dirty="0" smtClean="0">
                    <a:latin typeface="Garamond" panose="02020404030301010803" pitchFamily="18" charset="0"/>
                  </a:rPr>
                  <a:t>Probability Peter always in the lead is </a:t>
                </a:r>
                <a14:m>
                  <m:oMath xmlns:m="http://schemas.openxmlformats.org/officeDocument/2006/math">
                    <m:f>
                      <m:fPr>
                        <m:ctrlPr>
                          <a:rPr lang="en-GB" i="1">
                            <a:latin typeface="Cambria Math"/>
                          </a:rPr>
                        </m:ctrlPr>
                      </m:fPr>
                      <m:num>
                        <m:r>
                          <a:rPr lang="en-GB" i="1">
                            <a:latin typeface="Cambria Math"/>
                          </a:rPr>
                          <m:t>750−250</m:t>
                        </m:r>
                      </m:num>
                      <m:den>
                        <m:r>
                          <a:rPr lang="en-GB" i="1">
                            <a:latin typeface="Cambria Math"/>
                          </a:rPr>
                          <m:t>750+250</m:t>
                        </m:r>
                      </m:den>
                    </m:f>
                  </m:oMath>
                </a14:m>
                <a:r>
                  <a:rPr lang="en-GB" dirty="0">
                    <a:latin typeface="Garamond" panose="02020404030301010803" pitchFamily="18" charset="0"/>
                  </a:rPr>
                  <a:t> = ½</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12168"/>
                <a:ext cx="8229600" cy="5357192"/>
              </a:xfrm>
              <a:blipFill rotWithShape="1">
                <a:blip r:embed="rId2"/>
                <a:stretch>
                  <a:fillRect l="-1852" t="-1479" r="-2963" b="-2162"/>
                </a:stretch>
              </a:blipFill>
            </p:spPr>
            <p:txBody>
              <a:bodyPr/>
              <a:lstStyle/>
              <a:p>
                <a:r>
                  <a:rPr lang="en-GB">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305" y="4077072"/>
            <a:ext cx="3173175" cy="1703034"/>
          </a:xfrm>
          <a:prstGeom prst="rect">
            <a:avLst/>
          </a:prstGeom>
        </p:spPr>
      </p:pic>
    </p:spTree>
    <p:extLst>
      <p:ext uri="{BB962C8B-B14F-4D97-AF65-F5344CB8AC3E}">
        <p14:creationId xmlns:p14="http://schemas.microsoft.com/office/powerpoint/2010/main" val="1258678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Albert Einstein (1875–1955)</a:t>
            </a:r>
            <a:endParaRPr lang="en-GB" dirty="0">
              <a:solidFill>
                <a:srgbClr val="0066FF"/>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9397" y="1600200"/>
            <a:ext cx="3314206" cy="4525963"/>
          </a:xfrm>
        </p:spPr>
      </p:pic>
      <p:sp>
        <p:nvSpPr>
          <p:cNvPr id="4" name="Content Placeholder 3"/>
          <p:cNvSpPr>
            <a:spLocks noGrp="1"/>
          </p:cNvSpPr>
          <p:nvPr>
            <p:ph sz="half" idx="2"/>
          </p:nvPr>
        </p:nvSpPr>
        <p:spPr/>
        <p:txBody>
          <a:bodyPr/>
          <a:lstStyle/>
          <a:p>
            <a:pPr marL="0" indent="0" algn="ctr">
              <a:buNone/>
            </a:pPr>
            <a:r>
              <a:rPr lang="en-GB" b="1" dirty="0">
                <a:solidFill>
                  <a:srgbClr val="0066FF"/>
                </a:solidFill>
              </a:rPr>
              <a:t>1</a:t>
            </a:r>
            <a:r>
              <a:rPr lang="en-GB" b="1" dirty="0" smtClean="0">
                <a:solidFill>
                  <a:srgbClr val="0066FF"/>
                </a:solidFill>
              </a:rPr>
              <a:t>905, </a:t>
            </a:r>
            <a:r>
              <a:rPr lang="en-GB" b="1" i="1" dirty="0" err="1" smtClean="0">
                <a:solidFill>
                  <a:srgbClr val="0066FF"/>
                </a:solidFill>
              </a:rPr>
              <a:t>Annus</a:t>
            </a:r>
            <a:r>
              <a:rPr lang="en-GB" b="1" i="1" dirty="0" smtClean="0">
                <a:solidFill>
                  <a:srgbClr val="0066FF"/>
                </a:solidFill>
              </a:rPr>
              <a:t> Mirabilis</a:t>
            </a:r>
            <a:endParaRPr lang="en-GB" b="1" dirty="0" smtClean="0">
              <a:solidFill>
                <a:srgbClr val="0066FF"/>
              </a:solidFill>
            </a:endParaRPr>
          </a:p>
          <a:p>
            <a:r>
              <a:rPr lang="en-GB" dirty="0" smtClean="0"/>
              <a:t>Quanta of </a:t>
            </a:r>
            <a:r>
              <a:rPr lang="en-GB" dirty="0"/>
              <a:t>energy </a:t>
            </a:r>
            <a:endParaRPr lang="en-GB" dirty="0" smtClean="0"/>
          </a:p>
          <a:p>
            <a:r>
              <a:rPr lang="en-GB" dirty="0" smtClean="0"/>
              <a:t>Brownian motion</a:t>
            </a:r>
          </a:p>
          <a:p>
            <a:r>
              <a:rPr lang="en-GB" dirty="0" smtClean="0"/>
              <a:t>Special theory of Relativity</a:t>
            </a:r>
          </a:p>
          <a:p>
            <a:r>
              <a:rPr lang="en-GB" dirty="0" smtClean="0"/>
              <a:t> </a:t>
            </a:r>
            <a:r>
              <a:rPr lang="en-GB" dirty="0"/>
              <a:t>E = mc</a:t>
            </a:r>
            <a:r>
              <a:rPr lang="en-GB" baseline="30000" dirty="0"/>
              <a:t>2</a:t>
            </a:r>
            <a:r>
              <a:rPr lang="en-GB" dirty="0"/>
              <a:t>, asserting the equivalence of mass and energy</a:t>
            </a:r>
          </a:p>
        </p:txBody>
      </p:sp>
    </p:spTree>
    <p:extLst>
      <p:ext uri="{BB962C8B-B14F-4D97-AF65-F5344CB8AC3E}">
        <p14:creationId xmlns:p14="http://schemas.microsoft.com/office/powerpoint/2010/main" val="2469123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Brownian motion</a:t>
            </a:r>
            <a:endParaRPr lang="en-GB" dirty="0">
              <a:solidFill>
                <a:srgbClr val="0066FF"/>
              </a:solidFill>
              <a:latin typeface="Garamond" panose="020204040303010108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5512" y="2276872"/>
            <a:ext cx="3290664" cy="3290664"/>
          </a:xfrm>
        </p:spPr>
      </p:pic>
    </p:spTree>
    <p:extLst>
      <p:ext uri="{BB962C8B-B14F-4D97-AF65-F5344CB8AC3E}">
        <p14:creationId xmlns:p14="http://schemas.microsoft.com/office/powerpoint/2010/main" val="3750884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35280" cy="1143000"/>
          </a:xfrm>
        </p:spPr>
        <p:txBody>
          <a:bodyPr/>
          <a:lstStyle/>
          <a:p>
            <a:r>
              <a:rPr lang="en-GB" sz="4000" dirty="0" smtClean="0">
                <a:solidFill>
                  <a:srgbClr val="0066FF"/>
                </a:solidFill>
                <a:latin typeface="Garamond" panose="02020404030301010803" pitchFamily="18" charset="0"/>
              </a:rPr>
              <a:t>From random walks to Brownian motion</a:t>
            </a:r>
            <a:endParaRPr lang="en-GB" sz="4000" dirty="0">
              <a:solidFill>
                <a:srgbClr val="0066FF"/>
              </a:solidFill>
              <a:latin typeface="Garamond" panose="02020404030301010803" pitchFamily="18" charset="0"/>
            </a:endParaRPr>
          </a:p>
        </p:txBody>
      </p:sp>
      <p:sp>
        <p:nvSpPr>
          <p:cNvPr id="5" name="TextBox 4"/>
          <p:cNvSpPr txBox="1"/>
          <p:nvPr/>
        </p:nvSpPr>
        <p:spPr>
          <a:xfrm>
            <a:off x="8023967" y="4211796"/>
            <a:ext cx="508473" cy="369332"/>
          </a:xfrm>
          <a:prstGeom prst="rect">
            <a:avLst/>
          </a:prstGeom>
          <a:noFill/>
        </p:spPr>
        <p:txBody>
          <a:bodyPr wrap="none" rtlCol="0">
            <a:spAutoFit/>
          </a:bodyPr>
          <a:lstStyle/>
          <a:p>
            <a:r>
              <a:rPr lang="en-GB" dirty="0" smtClean="0"/>
              <a:t>1/2</a:t>
            </a:r>
            <a:endParaRPr lang="en-GB" dirty="0"/>
          </a:p>
        </p:txBody>
      </p:sp>
      <p:sp>
        <p:nvSpPr>
          <p:cNvPr id="7" name="TextBox 6"/>
          <p:cNvSpPr txBox="1"/>
          <p:nvPr/>
        </p:nvSpPr>
        <p:spPr>
          <a:xfrm>
            <a:off x="7951959" y="3284984"/>
            <a:ext cx="508473" cy="369332"/>
          </a:xfrm>
          <a:prstGeom prst="rect">
            <a:avLst/>
          </a:prstGeom>
          <a:noFill/>
        </p:spPr>
        <p:txBody>
          <a:bodyPr wrap="none" rtlCol="0">
            <a:spAutoFit/>
          </a:bodyPr>
          <a:lstStyle/>
          <a:p>
            <a:r>
              <a:rPr lang="en-GB" dirty="0" smtClean="0"/>
              <a:t>1/2</a:t>
            </a:r>
            <a:endParaRPr lang="en-GB" dirty="0"/>
          </a:p>
        </p:txBody>
      </p:sp>
      <p:sp>
        <p:nvSpPr>
          <p:cNvPr id="6" name="TextBox 5"/>
          <p:cNvSpPr txBox="1"/>
          <p:nvPr/>
        </p:nvSpPr>
        <p:spPr>
          <a:xfrm>
            <a:off x="971601" y="1340768"/>
            <a:ext cx="6768751" cy="1723549"/>
          </a:xfrm>
          <a:prstGeom prst="rect">
            <a:avLst/>
          </a:prstGeom>
          <a:noFill/>
        </p:spPr>
        <p:txBody>
          <a:bodyPr wrap="square" rtlCol="0">
            <a:spAutoFit/>
          </a:bodyPr>
          <a:lstStyle/>
          <a:p>
            <a:r>
              <a:rPr lang="en-GB" sz="2600" dirty="0">
                <a:latin typeface="Garamond" panose="02020404030301010803" pitchFamily="18" charset="0"/>
              </a:rPr>
              <a:t>We now want to think of Brownian motion as a random walk with infinitely many infinitesimally small steps</a:t>
            </a:r>
            <a:r>
              <a:rPr lang="en-GB" sz="2600" dirty="0" smtClean="0">
                <a:latin typeface="Garamond" panose="02020404030301010803" pitchFamily="18" charset="0"/>
              </a:rPr>
              <a:t>.</a:t>
            </a:r>
          </a:p>
          <a:p>
            <a:endParaRPr lang="en-GB" sz="2800" dirty="0">
              <a:latin typeface="Garamond" panose="02020404030301010803"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3389" y="1600200"/>
            <a:ext cx="551099" cy="4525963"/>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276872"/>
            <a:ext cx="3744416" cy="225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179511" y="2996952"/>
                <a:ext cx="2880321" cy="3574697"/>
              </a:xfrm>
              <a:prstGeom prst="rect">
                <a:avLst/>
              </a:prstGeom>
              <a:noFill/>
            </p:spPr>
            <p:txBody>
              <a:bodyPr wrap="square" rtlCol="0">
                <a:spAutoFit/>
              </a:bodyPr>
              <a:lstStyle/>
              <a:p>
                <a:r>
                  <a:rPr lang="en-GB" sz="2600" dirty="0">
                    <a:latin typeface="Garamond" panose="02020404030301010803" pitchFamily="18" charset="0"/>
                  </a:rPr>
                  <a:t>If we are using a time interval of length </a:t>
                </a:r>
                <a:r>
                  <a:rPr lang="en-GB" sz="2600" i="1" dirty="0">
                    <a:latin typeface="Garamond" panose="02020404030301010803" pitchFamily="18" charset="0"/>
                  </a:rPr>
                  <a:t>t </a:t>
                </a:r>
                <a:r>
                  <a:rPr lang="en-GB" sz="2600" dirty="0">
                    <a:latin typeface="Garamond" panose="02020404030301010803" pitchFamily="18" charset="0"/>
                  </a:rPr>
                  <a:t>let the time between steps be </a:t>
                </a:r>
                <a14:m>
                  <m:oMath xmlns:m="http://schemas.openxmlformats.org/officeDocument/2006/math">
                    <m:f>
                      <m:fPr>
                        <m:type m:val="lin"/>
                        <m:ctrlPr>
                          <a:rPr lang="en-GB" sz="2600" i="1">
                            <a:latin typeface="Cambria Math"/>
                          </a:rPr>
                        </m:ctrlPr>
                      </m:fPr>
                      <m:num>
                        <m:r>
                          <m:rPr>
                            <m:sty m:val="p"/>
                          </m:rPr>
                          <a:rPr lang="en-GB" sz="2600">
                            <a:latin typeface="Cambria Math"/>
                          </a:rPr>
                          <m:t>t</m:t>
                        </m:r>
                      </m:num>
                      <m:den>
                        <m:r>
                          <a:rPr lang="en-GB" sz="2600" i="1">
                            <a:latin typeface="Cambria Math"/>
                          </a:rPr>
                          <m:t>𝑛</m:t>
                        </m:r>
                      </m:den>
                    </m:f>
                    <m:r>
                      <a:rPr lang="en-GB" sz="2600" i="1">
                        <a:latin typeface="Cambria Math"/>
                      </a:rPr>
                      <m:t> </m:t>
                    </m:r>
                  </m:oMath>
                </a14:m>
                <a:r>
                  <a:rPr lang="en-GB" sz="2600" dirty="0">
                    <a:latin typeface="Garamond" panose="02020404030301010803" pitchFamily="18" charset="0"/>
                  </a:rPr>
                  <a:t>and at each of those points we let the jump have size </a:t>
                </a:r>
                <a14:m>
                  <m:oMath xmlns:m="http://schemas.openxmlformats.org/officeDocument/2006/math">
                    <m:f>
                      <m:fPr>
                        <m:type m:val="lin"/>
                        <m:ctrlPr>
                          <a:rPr lang="en-GB" sz="2600" i="1">
                            <a:latin typeface="Cambria Math"/>
                          </a:rPr>
                        </m:ctrlPr>
                      </m:fPr>
                      <m:num>
                        <m:r>
                          <a:rPr lang="en-GB" sz="2600" i="1">
                            <a:latin typeface="Cambria Math"/>
                          </a:rPr>
                          <m:t>1</m:t>
                        </m:r>
                      </m:num>
                      <m:den>
                        <m:rad>
                          <m:radPr>
                            <m:degHide m:val="on"/>
                            <m:ctrlPr>
                              <a:rPr lang="en-GB" sz="2600" i="1">
                                <a:latin typeface="Cambria Math"/>
                              </a:rPr>
                            </m:ctrlPr>
                          </m:radPr>
                          <m:deg/>
                          <m:e>
                            <m:r>
                              <a:rPr lang="en-GB" sz="2600" i="1">
                                <a:latin typeface="Cambria Math"/>
                              </a:rPr>
                              <m:t>𝑛</m:t>
                            </m:r>
                          </m:e>
                        </m:rad>
                      </m:den>
                    </m:f>
                  </m:oMath>
                </a14:m>
                <a:r>
                  <a:rPr lang="en-GB" sz="2600" dirty="0">
                    <a:latin typeface="Garamond" panose="02020404030301010803" pitchFamily="18" charset="0"/>
                  </a:rPr>
                  <a:t>.</a:t>
                </a:r>
              </a:p>
              <a:p>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179511" y="2996952"/>
                <a:ext cx="2880321" cy="3574697"/>
              </a:xfrm>
              <a:prstGeom prst="rect">
                <a:avLst/>
              </a:prstGeom>
              <a:blipFill rotWithShape="1">
                <a:blip r:embed="rId4"/>
                <a:stretch>
                  <a:fillRect l="-3594" t="-1536"/>
                </a:stretch>
              </a:blipFill>
            </p:spPr>
            <p:txBody>
              <a:bodyPr/>
              <a:lstStyle/>
              <a:p>
                <a:r>
                  <a:rPr lang="en-GB">
                    <a:noFill/>
                  </a:rPr>
                  <a:t> </a:t>
                </a:r>
              </a:p>
            </p:txBody>
          </p:sp>
        </mc:Fallback>
      </mc:AlternateContent>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6336" y="4699617"/>
            <a:ext cx="3305944" cy="2041751"/>
          </a:xfrm>
          <a:prstGeom prst="rect">
            <a:avLst/>
          </a:prstGeom>
        </p:spPr>
      </p:pic>
    </p:spTree>
    <p:extLst>
      <p:ext uri="{BB962C8B-B14F-4D97-AF65-F5344CB8AC3E}">
        <p14:creationId xmlns:p14="http://schemas.microsoft.com/office/powerpoint/2010/main" val="4034752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itchFamily="18" charset="0"/>
              </a:rPr>
              <a:t>1 pm on Tuesdays at the Museum of London</a:t>
            </a:r>
            <a:endParaRPr lang="en-GB" dirty="0">
              <a:solidFill>
                <a:srgbClr val="0066FF"/>
              </a:solidFill>
              <a:latin typeface="Garamond" pitchFamily="18" charset="0"/>
            </a:endParaRPr>
          </a:p>
        </p:txBody>
      </p:sp>
      <p:sp>
        <p:nvSpPr>
          <p:cNvPr id="3" name="Content Placeholder 2"/>
          <p:cNvSpPr>
            <a:spLocks noGrp="1"/>
          </p:cNvSpPr>
          <p:nvPr>
            <p:ph idx="1"/>
          </p:nvPr>
        </p:nvSpPr>
        <p:spPr>
          <a:xfrm>
            <a:off x="457200" y="1600200"/>
            <a:ext cx="8229600" cy="5257800"/>
          </a:xfrm>
        </p:spPr>
        <p:txBody>
          <a:bodyPr/>
          <a:lstStyle/>
          <a:p>
            <a:pPr marL="0" indent="0">
              <a:buNone/>
            </a:pPr>
            <a:r>
              <a:rPr lang="en-GB" sz="2400" b="1" dirty="0">
                <a:solidFill>
                  <a:schemeClr val="tx1">
                    <a:alpha val="76000"/>
                  </a:schemeClr>
                </a:solidFill>
                <a:latin typeface="Garamond" pitchFamily="18" charset="0"/>
              </a:rPr>
              <a:t>Butterflies, Chaos and </a:t>
            </a:r>
            <a:r>
              <a:rPr lang="en-GB" sz="2400" b="1" dirty="0" smtClean="0">
                <a:solidFill>
                  <a:schemeClr val="tx1">
                    <a:alpha val="76000"/>
                  </a:schemeClr>
                </a:solidFill>
                <a:latin typeface="Garamond" pitchFamily="18" charset="0"/>
              </a:rPr>
              <a:t>Fractals</a:t>
            </a:r>
          </a:p>
          <a:p>
            <a:pPr marL="0" indent="0" algn="ctr">
              <a:buNone/>
            </a:pPr>
            <a:r>
              <a:rPr lang="en-GB" sz="2400" dirty="0" smtClean="0">
                <a:solidFill>
                  <a:schemeClr val="tx1">
                    <a:alpha val="76000"/>
                  </a:schemeClr>
                </a:solidFill>
                <a:latin typeface="Garamond" pitchFamily="18" charset="0"/>
              </a:rPr>
              <a:t>Tuesday </a:t>
            </a:r>
            <a:r>
              <a:rPr lang="en-GB" sz="2400" dirty="0">
                <a:solidFill>
                  <a:schemeClr val="tx1">
                    <a:alpha val="76000"/>
                  </a:schemeClr>
                </a:solidFill>
                <a:latin typeface="Garamond" pitchFamily="18" charset="0"/>
              </a:rPr>
              <a:t>17 September 2013  </a:t>
            </a:r>
          </a:p>
          <a:p>
            <a:pPr marL="0" indent="0">
              <a:buNone/>
            </a:pPr>
            <a:r>
              <a:rPr lang="en-GB" sz="2400" b="1" dirty="0" smtClean="0">
                <a:solidFill>
                  <a:schemeClr val="tx1">
                    <a:alpha val="76000"/>
                  </a:schemeClr>
                </a:solidFill>
                <a:latin typeface="Garamond" pitchFamily="18" charset="0"/>
              </a:rPr>
              <a:t>Public </a:t>
            </a:r>
            <a:r>
              <a:rPr lang="en-GB" sz="2400" b="1" dirty="0">
                <a:solidFill>
                  <a:schemeClr val="tx1">
                    <a:alpha val="76000"/>
                  </a:schemeClr>
                </a:solidFill>
                <a:latin typeface="Garamond" pitchFamily="18" charset="0"/>
              </a:rPr>
              <a:t>Key Cryptography: Secrecy in Public  </a:t>
            </a:r>
            <a:endParaRPr lang="en-GB" sz="2400" b="1" dirty="0" smtClean="0">
              <a:solidFill>
                <a:schemeClr val="tx1">
                  <a:alpha val="76000"/>
                </a:schemeClr>
              </a:solidFill>
              <a:latin typeface="Garamond" pitchFamily="18" charset="0"/>
            </a:endParaRPr>
          </a:p>
          <a:p>
            <a:pPr marL="0" indent="0" algn="ctr">
              <a:buNone/>
            </a:pPr>
            <a:r>
              <a:rPr lang="en-GB" sz="2400" dirty="0" smtClean="0">
                <a:solidFill>
                  <a:schemeClr val="tx1">
                    <a:alpha val="76000"/>
                  </a:schemeClr>
                </a:solidFill>
                <a:latin typeface="Garamond" pitchFamily="18" charset="0"/>
              </a:rPr>
              <a:t>Tuesday </a:t>
            </a:r>
            <a:r>
              <a:rPr lang="en-GB" sz="2400" dirty="0">
                <a:solidFill>
                  <a:schemeClr val="tx1">
                    <a:alpha val="76000"/>
                  </a:schemeClr>
                </a:solidFill>
                <a:latin typeface="Garamond" pitchFamily="18" charset="0"/>
              </a:rPr>
              <a:t>22 October 2013  </a:t>
            </a:r>
          </a:p>
          <a:p>
            <a:pPr marL="0" indent="0">
              <a:buNone/>
            </a:pPr>
            <a:r>
              <a:rPr lang="en-GB" sz="2400" b="1" dirty="0" smtClean="0">
                <a:solidFill>
                  <a:schemeClr val="tx1">
                    <a:alpha val="76000"/>
                  </a:schemeClr>
                </a:solidFill>
                <a:latin typeface="Garamond" pitchFamily="18" charset="0"/>
              </a:rPr>
              <a:t>Symmetries </a:t>
            </a:r>
            <a:r>
              <a:rPr lang="en-GB" sz="2400" b="1" dirty="0">
                <a:solidFill>
                  <a:schemeClr val="tx1">
                    <a:alpha val="76000"/>
                  </a:schemeClr>
                </a:solidFill>
                <a:latin typeface="Garamond" pitchFamily="18" charset="0"/>
              </a:rPr>
              <a:t>and Groups </a:t>
            </a:r>
            <a:endParaRPr lang="en-GB" sz="2400" b="1" dirty="0" smtClean="0">
              <a:solidFill>
                <a:schemeClr val="tx1">
                  <a:alpha val="76000"/>
                </a:schemeClr>
              </a:solidFill>
              <a:latin typeface="Garamond" pitchFamily="18" charset="0"/>
            </a:endParaRPr>
          </a:p>
          <a:p>
            <a:pPr marL="0" indent="0" algn="ctr">
              <a:buNone/>
            </a:pPr>
            <a:r>
              <a:rPr lang="en-GB" sz="2400" dirty="0" smtClean="0">
                <a:solidFill>
                  <a:schemeClr val="tx1">
                    <a:alpha val="76000"/>
                  </a:schemeClr>
                </a:solidFill>
                <a:latin typeface="Garamond" pitchFamily="18" charset="0"/>
              </a:rPr>
              <a:t>Tuesday </a:t>
            </a:r>
            <a:r>
              <a:rPr lang="en-GB" sz="2400" dirty="0">
                <a:solidFill>
                  <a:schemeClr val="tx1">
                    <a:alpha val="76000"/>
                  </a:schemeClr>
                </a:solidFill>
                <a:latin typeface="Garamond" pitchFamily="18" charset="0"/>
              </a:rPr>
              <a:t>19 November 2013  </a:t>
            </a:r>
          </a:p>
          <a:p>
            <a:pPr marL="0" indent="0">
              <a:buNone/>
            </a:pPr>
            <a:r>
              <a:rPr lang="en-GB" sz="2400" b="1" dirty="0" smtClean="0">
                <a:solidFill>
                  <a:schemeClr val="tx1">
                    <a:alpha val="76000"/>
                  </a:schemeClr>
                </a:solidFill>
                <a:latin typeface="Garamond" pitchFamily="18" charset="0"/>
              </a:rPr>
              <a:t>Surfaces </a:t>
            </a:r>
            <a:r>
              <a:rPr lang="en-GB" sz="2400" b="1" dirty="0">
                <a:solidFill>
                  <a:schemeClr val="tx1">
                    <a:alpha val="76000"/>
                  </a:schemeClr>
                </a:solidFill>
                <a:latin typeface="Garamond" pitchFamily="18" charset="0"/>
              </a:rPr>
              <a:t>and </a:t>
            </a:r>
            <a:r>
              <a:rPr lang="en-GB" sz="2400" b="1" dirty="0" smtClean="0">
                <a:solidFill>
                  <a:schemeClr val="tx1">
                    <a:alpha val="76000"/>
                  </a:schemeClr>
                </a:solidFill>
                <a:latin typeface="Garamond" pitchFamily="18" charset="0"/>
              </a:rPr>
              <a:t>Topology</a:t>
            </a:r>
          </a:p>
          <a:p>
            <a:pPr marL="0" indent="0" algn="ctr">
              <a:buNone/>
            </a:pPr>
            <a:r>
              <a:rPr lang="en-GB" sz="2400" dirty="0" smtClean="0">
                <a:solidFill>
                  <a:schemeClr val="tx1">
                    <a:alpha val="76000"/>
                  </a:schemeClr>
                </a:solidFill>
                <a:latin typeface="Garamond" pitchFamily="18" charset="0"/>
              </a:rPr>
              <a:t>Tuesday </a:t>
            </a:r>
            <a:r>
              <a:rPr lang="en-GB" sz="2400" dirty="0">
                <a:solidFill>
                  <a:schemeClr val="tx1">
                    <a:alpha val="76000"/>
                  </a:schemeClr>
                </a:solidFill>
                <a:latin typeface="Garamond" pitchFamily="18" charset="0"/>
              </a:rPr>
              <a:t>21 January 2014  </a:t>
            </a:r>
          </a:p>
          <a:p>
            <a:pPr marL="0" indent="0">
              <a:buNone/>
            </a:pPr>
            <a:r>
              <a:rPr lang="en-GB" sz="2400" b="1" dirty="0" smtClean="0">
                <a:solidFill>
                  <a:schemeClr val="tx1">
                    <a:alpha val="76000"/>
                  </a:schemeClr>
                </a:solidFill>
                <a:latin typeface="Garamond" pitchFamily="18" charset="0"/>
              </a:rPr>
              <a:t>Probability </a:t>
            </a:r>
            <a:r>
              <a:rPr lang="en-GB" sz="2400" b="1" dirty="0">
                <a:solidFill>
                  <a:schemeClr val="tx1">
                    <a:alpha val="76000"/>
                  </a:schemeClr>
                </a:solidFill>
                <a:latin typeface="Garamond" pitchFamily="18" charset="0"/>
              </a:rPr>
              <a:t>and its </a:t>
            </a:r>
            <a:r>
              <a:rPr lang="en-GB" sz="2400" b="1" dirty="0" smtClean="0">
                <a:solidFill>
                  <a:schemeClr val="tx1">
                    <a:alpha val="76000"/>
                  </a:schemeClr>
                </a:solidFill>
                <a:latin typeface="Garamond" pitchFamily="18" charset="0"/>
              </a:rPr>
              <a:t>Limits </a:t>
            </a:r>
          </a:p>
          <a:p>
            <a:pPr marL="0" indent="0" algn="ctr">
              <a:buNone/>
            </a:pPr>
            <a:r>
              <a:rPr lang="en-GB" sz="2400" dirty="0" smtClean="0">
                <a:solidFill>
                  <a:schemeClr val="tx1">
                    <a:alpha val="76000"/>
                  </a:schemeClr>
                </a:solidFill>
                <a:latin typeface="Garamond" pitchFamily="18" charset="0"/>
              </a:rPr>
              <a:t>Tuesday </a:t>
            </a:r>
            <a:r>
              <a:rPr lang="en-GB" sz="2400" dirty="0">
                <a:solidFill>
                  <a:schemeClr val="tx1">
                    <a:alpha val="76000"/>
                  </a:schemeClr>
                </a:solidFill>
                <a:latin typeface="Garamond" pitchFamily="18" charset="0"/>
              </a:rPr>
              <a:t>18 February 2014 </a:t>
            </a:r>
            <a:endParaRPr lang="en-GB" sz="2400" dirty="0" smtClean="0">
              <a:solidFill>
                <a:schemeClr val="tx1">
                  <a:alpha val="76000"/>
                </a:schemeClr>
              </a:solidFill>
              <a:latin typeface="Garamond" pitchFamily="18" charset="0"/>
            </a:endParaRPr>
          </a:p>
          <a:p>
            <a:pPr marL="0" indent="0">
              <a:buNone/>
            </a:pPr>
            <a:r>
              <a:rPr lang="en-GB" sz="2400" b="1" dirty="0" smtClean="0">
                <a:solidFill>
                  <a:srgbClr val="0066FF"/>
                </a:solidFill>
                <a:latin typeface="Garamond" pitchFamily="18" charset="0"/>
              </a:rPr>
              <a:t>Modelling the Spread of Infectious Diseases</a:t>
            </a:r>
          </a:p>
          <a:p>
            <a:pPr marL="0" indent="0" algn="ctr">
              <a:buNone/>
            </a:pPr>
            <a:r>
              <a:rPr lang="en-GB" sz="2400" dirty="0" smtClean="0">
                <a:solidFill>
                  <a:srgbClr val="0066FF"/>
                </a:solidFill>
                <a:latin typeface="Garamond" pitchFamily="18" charset="0"/>
              </a:rPr>
              <a:t>Tuesday 18 March 2014 </a:t>
            </a:r>
          </a:p>
          <a:p>
            <a:endParaRPr lang="en-GB" dirty="0"/>
          </a:p>
          <a:p>
            <a:pPr marL="0" indent="0">
              <a:buNone/>
            </a:pPr>
            <a:endParaRPr lang="en-GB" dirty="0"/>
          </a:p>
        </p:txBody>
      </p:sp>
    </p:spTree>
    <p:extLst>
      <p:ext uri="{BB962C8B-B14F-4D97-AF65-F5344CB8AC3E}">
        <p14:creationId xmlns:p14="http://schemas.microsoft.com/office/powerpoint/2010/main" val="3845340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dirty="0" smtClean="0">
                <a:solidFill>
                  <a:srgbClr val="0066FF"/>
                </a:solidFill>
                <a:latin typeface="Garamond" panose="02020404030301010803" pitchFamily="18" charset="0"/>
              </a:rPr>
              <a:t>Equally Likely</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179512" y="1196752"/>
            <a:ext cx="8784976" cy="5141168"/>
          </a:xfrm>
        </p:spPr>
        <p:txBody>
          <a:bodyPr/>
          <a:lstStyle/>
          <a:p>
            <a:pPr marL="0" indent="0">
              <a:buNone/>
            </a:pPr>
            <a:r>
              <a:rPr lang="en-GB" dirty="0" smtClean="0">
                <a:latin typeface="Garamond" panose="02020404030301010803" pitchFamily="18" charset="0"/>
              </a:rPr>
              <a:t>In many common examples each outcome in the sample space is assigned the same probability.</a:t>
            </a:r>
          </a:p>
          <a:p>
            <a:pPr marL="0" indent="0">
              <a:buNone/>
            </a:pPr>
            <a:r>
              <a:rPr lang="en-GB" sz="2800" dirty="0" smtClean="0">
                <a:latin typeface="Garamond" panose="02020404030301010803" pitchFamily="18" charset="0"/>
              </a:rPr>
              <a:t>Example: Toss a coin twice</a:t>
            </a:r>
          </a:p>
          <a:p>
            <a:pPr marL="0" indent="0">
              <a:buNone/>
            </a:pPr>
            <a:r>
              <a:rPr lang="en-GB" sz="2800" dirty="0" smtClean="0">
                <a:latin typeface="Garamond" panose="02020404030301010803" pitchFamily="18" charset="0"/>
              </a:rPr>
              <a:t>Sample space = {HH, HT, TH, TT}</a:t>
            </a:r>
          </a:p>
          <a:p>
            <a:pPr marL="0" indent="0">
              <a:buNone/>
            </a:pPr>
            <a:r>
              <a:rPr lang="en-GB" sz="2800" dirty="0" smtClean="0">
                <a:latin typeface="Garamond" panose="02020404030301010803" pitchFamily="18" charset="0"/>
              </a:rPr>
              <a:t>Assign the same probability to each of these four outcomes so each has probability ¼.</a:t>
            </a: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1128733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dirty="0" smtClean="0">
                <a:solidFill>
                  <a:srgbClr val="0066FF"/>
                </a:solidFill>
                <a:latin typeface="Garamond" panose="02020404030301010803" pitchFamily="18" charset="0"/>
              </a:rPr>
              <a:t>Equally Likely</a:t>
            </a:r>
            <a:endParaRPr lang="en-GB" dirty="0">
              <a:solidFill>
                <a:srgbClr val="0066FF"/>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196752"/>
                <a:ext cx="8784976" cy="5661248"/>
              </a:xfrm>
            </p:spPr>
            <p:txBody>
              <a:bodyPr/>
              <a:lstStyle/>
              <a:p>
                <a:pPr marL="0" indent="0">
                  <a:buNone/>
                </a:pPr>
                <a:r>
                  <a:rPr lang="en-GB" dirty="0" smtClean="0">
                    <a:latin typeface="Garamond" panose="02020404030301010803" pitchFamily="18" charset="0"/>
                  </a:rPr>
                  <a:t>In many common examples each outcome in the sample space is assigned the same probability.</a:t>
                </a:r>
              </a:p>
              <a:p>
                <a:pPr marL="0" indent="0">
                  <a:buNone/>
                </a:pPr>
                <a:r>
                  <a:rPr lang="en-GB" sz="2800" dirty="0" smtClean="0">
                    <a:latin typeface="Garamond" panose="02020404030301010803" pitchFamily="18" charset="0"/>
                  </a:rPr>
                  <a:t>Example: Toss a coin twice</a:t>
                </a:r>
              </a:p>
              <a:p>
                <a:pPr marL="0" indent="0">
                  <a:buNone/>
                </a:pPr>
                <a:r>
                  <a:rPr lang="en-GB" sz="2800" dirty="0" smtClean="0">
                    <a:latin typeface="Garamond" panose="02020404030301010803" pitchFamily="18" charset="0"/>
                  </a:rPr>
                  <a:t>Sample space = {HH, HT, TH, TT}</a:t>
                </a:r>
              </a:p>
              <a:p>
                <a:pPr marL="0" indent="0">
                  <a:buNone/>
                </a:pPr>
                <a:r>
                  <a:rPr lang="en-GB" sz="2800" dirty="0" smtClean="0">
                    <a:latin typeface="Garamond" panose="02020404030301010803" pitchFamily="18" charset="0"/>
                  </a:rPr>
                  <a:t>Assign the same probability to each of these four outcomes so each has probability ¼.</a:t>
                </a:r>
              </a:p>
              <a:p>
                <a:pPr marL="0" indent="0">
                  <a:buNone/>
                </a:pPr>
                <a:r>
                  <a:rPr lang="en-GB" sz="2800" dirty="0" smtClean="0">
                    <a:latin typeface="Garamond" panose="02020404030301010803" pitchFamily="18" charset="0"/>
                  </a:rPr>
                  <a:t>An </a:t>
                </a:r>
                <a:r>
                  <a:rPr lang="en-GB" sz="2800" i="1" dirty="0" smtClean="0">
                    <a:latin typeface="Garamond" panose="02020404030301010803" pitchFamily="18" charset="0"/>
                  </a:rPr>
                  <a:t>event </a:t>
                </a:r>
                <a:r>
                  <a:rPr lang="en-GB" sz="2800" dirty="0" smtClean="0">
                    <a:latin typeface="Garamond" panose="02020404030301010803" pitchFamily="18" charset="0"/>
                  </a:rPr>
                  <a:t>is the name for a collection of outcomes.</a:t>
                </a:r>
              </a:p>
              <a:p>
                <a:pPr marL="0" indent="0">
                  <a:lnSpc>
                    <a:spcPct val="115000"/>
                  </a:lnSpc>
                  <a:spcAft>
                    <a:spcPts val="1000"/>
                  </a:spcAft>
                  <a:buNone/>
                </a:pPr>
                <a:r>
                  <a:rPr lang="en-GB" sz="2400" dirty="0">
                    <a:latin typeface="Garamond" panose="02020404030301010803" pitchFamily="18" charset="0"/>
                    <a:ea typeface="Calibri"/>
                    <a:cs typeface="Times New Roman"/>
                  </a:rPr>
                  <a:t>The probability of an event is:</a:t>
                </a:r>
                <a14:m>
                  <m:oMath xmlns:m="http://schemas.openxmlformats.org/officeDocument/2006/math">
                    <m:r>
                      <a:rPr lang="en-GB" sz="2400" b="0" i="0" smtClean="0">
                        <a:effectLst/>
                        <a:latin typeface="Cambria Math"/>
                        <a:ea typeface="Calibri"/>
                        <a:cs typeface="Arial"/>
                      </a:rPr>
                      <m:t> </m:t>
                    </m:r>
                    <m:f>
                      <m:fPr>
                        <m:ctrlPr>
                          <a:rPr lang="en-GB" sz="2400" i="1">
                            <a:effectLst/>
                            <a:latin typeface="Cambria Math"/>
                            <a:ea typeface="Calibri"/>
                            <a:cs typeface="Arial"/>
                          </a:rPr>
                        </m:ctrlPr>
                      </m:fPr>
                      <m:num>
                        <m:r>
                          <m:rPr>
                            <m:sty m:val="p"/>
                          </m:rPr>
                          <a:rPr lang="en-GB" sz="2400">
                            <a:effectLst/>
                            <a:latin typeface="Cambria Math"/>
                            <a:ea typeface="Calibri"/>
                            <a:cs typeface="Arial"/>
                          </a:rPr>
                          <m:t>the</m:t>
                        </m:r>
                        <m:r>
                          <a:rPr lang="en-GB" sz="2400">
                            <a:effectLst/>
                            <a:latin typeface="Cambria Math"/>
                            <a:ea typeface="Calibri"/>
                            <a:cs typeface="Arial"/>
                          </a:rPr>
                          <m:t> </m:t>
                        </m:r>
                        <m:r>
                          <m:rPr>
                            <m:sty m:val="p"/>
                          </m:rPr>
                          <a:rPr lang="en-GB" sz="2400">
                            <a:effectLst/>
                            <a:latin typeface="Cambria Math"/>
                            <a:ea typeface="Calibri"/>
                            <a:cs typeface="Arial"/>
                          </a:rPr>
                          <m:t>number</m:t>
                        </m:r>
                        <m:r>
                          <a:rPr lang="en-GB" sz="2400">
                            <a:effectLst/>
                            <a:latin typeface="Cambria Math"/>
                            <a:ea typeface="Calibri"/>
                            <a:cs typeface="Arial"/>
                          </a:rPr>
                          <m:t> </m:t>
                        </m:r>
                        <m:r>
                          <m:rPr>
                            <m:sty m:val="p"/>
                          </m:rPr>
                          <a:rPr lang="en-GB" sz="2400">
                            <a:effectLst/>
                            <a:latin typeface="Cambria Math"/>
                            <a:ea typeface="Calibri"/>
                            <a:cs typeface="Arial"/>
                          </a:rPr>
                          <m:t>of</m:t>
                        </m:r>
                        <m:r>
                          <a:rPr lang="en-GB" sz="2400">
                            <a:effectLst/>
                            <a:latin typeface="Cambria Math"/>
                            <a:ea typeface="Calibri"/>
                            <a:cs typeface="Arial"/>
                          </a:rPr>
                          <m:t> </m:t>
                        </m:r>
                        <m:r>
                          <m:rPr>
                            <m:sty m:val="p"/>
                          </m:rPr>
                          <a:rPr lang="en-GB" sz="2400">
                            <a:effectLst/>
                            <a:latin typeface="Cambria Math"/>
                            <a:ea typeface="Calibri"/>
                            <a:cs typeface="Arial"/>
                          </a:rPr>
                          <m:t>outcomes</m:t>
                        </m:r>
                        <m:r>
                          <a:rPr lang="en-GB" sz="2400">
                            <a:effectLst/>
                            <a:latin typeface="Cambria Math"/>
                            <a:ea typeface="Calibri"/>
                            <a:cs typeface="Arial"/>
                          </a:rPr>
                          <m:t> </m:t>
                        </m:r>
                        <m:r>
                          <m:rPr>
                            <m:sty m:val="p"/>
                          </m:rPr>
                          <a:rPr lang="en-GB" sz="2400">
                            <a:effectLst/>
                            <a:latin typeface="Cambria Math"/>
                            <a:ea typeface="Calibri"/>
                            <a:cs typeface="Arial"/>
                          </a:rPr>
                          <m:t>in</m:t>
                        </m:r>
                        <m:r>
                          <a:rPr lang="en-GB" sz="2400">
                            <a:effectLst/>
                            <a:latin typeface="Cambria Math"/>
                            <a:ea typeface="Calibri"/>
                            <a:cs typeface="Arial"/>
                          </a:rPr>
                          <m:t> </m:t>
                        </m:r>
                        <m:r>
                          <m:rPr>
                            <m:sty m:val="p"/>
                          </m:rPr>
                          <a:rPr lang="en-GB" sz="2400">
                            <a:effectLst/>
                            <a:latin typeface="Cambria Math"/>
                            <a:ea typeface="Calibri"/>
                            <a:cs typeface="Arial"/>
                          </a:rPr>
                          <m:t>the</m:t>
                        </m:r>
                        <m:r>
                          <a:rPr lang="en-GB" sz="2400">
                            <a:effectLst/>
                            <a:latin typeface="Cambria Math"/>
                            <a:ea typeface="Calibri"/>
                            <a:cs typeface="Arial"/>
                          </a:rPr>
                          <m:t> </m:t>
                        </m:r>
                        <m:r>
                          <m:rPr>
                            <m:sty m:val="p"/>
                          </m:rPr>
                          <a:rPr lang="en-GB" sz="2400">
                            <a:effectLst/>
                            <a:latin typeface="Cambria Math"/>
                            <a:ea typeface="Calibri"/>
                            <a:cs typeface="Arial"/>
                          </a:rPr>
                          <m:t>event</m:t>
                        </m:r>
                        <m:r>
                          <a:rPr lang="en-GB" sz="2400">
                            <a:effectLst/>
                            <a:latin typeface="Cambria Math"/>
                            <a:ea typeface="Calibri"/>
                            <a:cs typeface="Arial"/>
                          </a:rPr>
                          <m:t> </m:t>
                        </m:r>
                      </m:num>
                      <m:den>
                        <m:r>
                          <m:rPr>
                            <m:sty m:val="p"/>
                          </m:rPr>
                          <a:rPr lang="en-GB" sz="2400">
                            <a:effectLst/>
                            <a:latin typeface="Cambria Math"/>
                            <a:ea typeface="Calibri"/>
                            <a:cs typeface="Arial"/>
                          </a:rPr>
                          <m:t>the</m:t>
                        </m:r>
                        <m:r>
                          <a:rPr lang="en-GB" sz="2400">
                            <a:effectLst/>
                            <a:latin typeface="Cambria Math"/>
                            <a:ea typeface="Calibri"/>
                            <a:cs typeface="Arial"/>
                          </a:rPr>
                          <m:t> </m:t>
                        </m:r>
                        <m:r>
                          <m:rPr>
                            <m:sty m:val="p"/>
                          </m:rPr>
                          <a:rPr lang="en-GB" sz="2400">
                            <a:effectLst/>
                            <a:latin typeface="Cambria Math"/>
                            <a:ea typeface="Calibri"/>
                            <a:cs typeface="Arial"/>
                          </a:rPr>
                          <m:t>number</m:t>
                        </m:r>
                        <m:r>
                          <a:rPr lang="en-GB" sz="2400">
                            <a:effectLst/>
                            <a:latin typeface="Cambria Math"/>
                            <a:ea typeface="Calibri"/>
                            <a:cs typeface="Arial"/>
                          </a:rPr>
                          <m:t> </m:t>
                        </m:r>
                        <m:r>
                          <m:rPr>
                            <m:sty m:val="p"/>
                          </m:rPr>
                          <a:rPr lang="en-GB" sz="2400">
                            <a:effectLst/>
                            <a:latin typeface="Cambria Math"/>
                            <a:ea typeface="Calibri"/>
                            <a:cs typeface="Arial"/>
                          </a:rPr>
                          <m:t>of</m:t>
                        </m:r>
                        <m:r>
                          <a:rPr lang="en-GB" sz="2400">
                            <a:effectLst/>
                            <a:latin typeface="Cambria Math"/>
                            <a:ea typeface="Calibri"/>
                            <a:cs typeface="Arial"/>
                          </a:rPr>
                          <m:t> </m:t>
                        </m:r>
                        <m:r>
                          <m:rPr>
                            <m:sty m:val="p"/>
                          </m:rPr>
                          <a:rPr lang="en-GB" sz="2400">
                            <a:effectLst/>
                            <a:latin typeface="Cambria Math"/>
                            <a:ea typeface="Calibri"/>
                            <a:cs typeface="Arial"/>
                          </a:rPr>
                          <m:t>outcomes</m:t>
                        </m:r>
                        <m:r>
                          <a:rPr lang="en-GB" sz="2400">
                            <a:effectLst/>
                            <a:latin typeface="Cambria Math"/>
                            <a:ea typeface="Calibri"/>
                            <a:cs typeface="Arial"/>
                          </a:rPr>
                          <m:t> </m:t>
                        </m:r>
                        <m:r>
                          <m:rPr>
                            <m:sty m:val="p"/>
                          </m:rPr>
                          <a:rPr lang="en-GB" sz="2400">
                            <a:effectLst/>
                            <a:latin typeface="Cambria Math"/>
                            <a:ea typeface="Calibri"/>
                            <a:cs typeface="Arial"/>
                          </a:rPr>
                          <m:t>in</m:t>
                        </m:r>
                        <m:r>
                          <a:rPr lang="en-GB" sz="2400">
                            <a:effectLst/>
                            <a:latin typeface="Cambria Math"/>
                            <a:ea typeface="Calibri"/>
                            <a:cs typeface="Arial"/>
                          </a:rPr>
                          <m:t> </m:t>
                        </m:r>
                        <m:r>
                          <m:rPr>
                            <m:sty m:val="p"/>
                          </m:rPr>
                          <a:rPr lang="en-GB" sz="2400">
                            <a:effectLst/>
                            <a:latin typeface="Cambria Math"/>
                            <a:ea typeface="Calibri"/>
                            <a:cs typeface="Arial"/>
                          </a:rPr>
                          <m:t>the</m:t>
                        </m:r>
                        <m:r>
                          <a:rPr lang="en-GB" sz="2400">
                            <a:effectLst/>
                            <a:latin typeface="Cambria Math"/>
                            <a:ea typeface="Calibri"/>
                            <a:cs typeface="Arial"/>
                          </a:rPr>
                          <m:t> </m:t>
                        </m:r>
                        <m:r>
                          <m:rPr>
                            <m:sty m:val="p"/>
                          </m:rPr>
                          <a:rPr lang="en-GB" sz="2400">
                            <a:effectLst/>
                            <a:latin typeface="Cambria Math"/>
                            <a:ea typeface="Calibri"/>
                            <a:cs typeface="Arial"/>
                          </a:rPr>
                          <m:t>sample</m:t>
                        </m:r>
                        <m:r>
                          <a:rPr lang="en-GB" sz="2400">
                            <a:effectLst/>
                            <a:latin typeface="Cambria Math"/>
                            <a:ea typeface="Calibri"/>
                            <a:cs typeface="Arial"/>
                          </a:rPr>
                          <m:t> </m:t>
                        </m:r>
                        <m:r>
                          <m:rPr>
                            <m:sty m:val="p"/>
                          </m:rPr>
                          <a:rPr lang="en-GB" sz="2400">
                            <a:effectLst/>
                            <a:latin typeface="Cambria Math"/>
                            <a:ea typeface="Calibri"/>
                            <a:cs typeface="Arial"/>
                          </a:rPr>
                          <m:t>space</m:t>
                        </m:r>
                      </m:den>
                    </m:f>
                  </m:oMath>
                </a14:m>
                <a:endParaRPr lang="en-GB" sz="2400" dirty="0">
                  <a:latin typeface="Garamond" panose="02020404030301010803" pitchFamily="18" charset="0"/>
                  <a:ea typeface="Calibri"/>
                  <a:cs typeface="Times New Roman"/>
                </a:endParaRPr>
              </a:p>
              <a:p>
                <a:pPr marL="0" indent="0">
                  <a:buNone/>
                </a:pPr>
                <a:r>
                  <a:rPr lang="en-GB" sz="2000" dirty="0" smtClean="0">
                    <a:latin typeface="Garamond" panose="02020404030301010803" pitchFamily="18" charset="0"/>
                  </a:rPr>
                  <a:t>Event of zero heads {TT} has probability ¼</a:t>
                </a:r>
              </a:p>
              <a:p>
                <a:pPr marL="0" indent="0">
                  <a:buNone/>
                </a:pPr>
                <a:r>
                  <a:rPr lang="en-GB" sz="2000" dirty="0" smtClean="0">
                    <a:latin typeface="Garamond" panose="02020404030301010803" pitchFamily="18" charset="0"/>
                  </a:rPr>
                  <a:t>Event </a:t>
                </a:r>
                <a:r>
                  <a:rPr lang="en-GB" sz="2000" dirty="0">
                    <a:latin typeface="Garamond" panose="02020404030301010803" pitchFamily="18" charset="0"/>
                  </a:rPr>
                  <a:t>of </a:t>
                </a:r>
                <a:r>
                  <a:rPr lang="en-GB" sz="2000" dirty="0" smtClean="0">
                    <a:latin typeface="Garamond" panose="02020404030301010803" pitchFamily="18" charset="0"/>
                  </a:rPr>
                  <a:t>exactly one heads {HT, TH} </a:t>
                </a:r>
                <a:r>
                  <a:rPr lang="en-GB" sz="2000" dirty="0">
                    <a:latin typeface="Garamond" panose="02020404030301010803" pitchFamily="18" charset="0"/>
                  </a:rPr>
                  <a:t>has </a:t>
                </a:r>
                <a:r>
                  <a:rPr lang="en-GB" sz="2000" dirty="0" smtClean="0">
                    <a:latin typeface="Garamond" panose="02020404030301010803" pitchFamily="18" charset="0"/>
                  </a:rPr>
                  <a:t>probability </a:t>
                </a:r>
                <a14:m>
                  <m:oMath xmlns:m="http://schemas.openxmlformats.org/officeDocument/2006/math">
                    <m:f>
                      <m:fPr>
                        <m:ctrlPr>
                          <a:rPr lang="en-GB" sz="2000" i="1">
                            <a:latin typeface="Cambria Math"/>
                          </a:rPr>
                        </m:ctrlPr>
                      </m:fPr>
                      <m:num>
                        <m:r>
                          <a:rPr lang="en-GB" sz="2000" i="1">
                            <a:latin typeface="Cambria Math"/>
                          </a:rPr>
                          <m:t>2</m:t>
                        </m:r>
                      </m:num>
                      <m:den>
                        <m:r>
                          <a:rPr lang="en-GB" sz="2000" i="1">
                            <a:latin typeface="Cambria Math"/>
                          </a:rPr>
                          <m:t>4</m:t>
                        </m:r>
                      </m:den>
                    </m:f>
                  </m:oMath>
                </a14:m>
                <a:r>
                  <a:rPr lang="en-GB" sz="2000" dirty="0"/>
                  <a:t> = ½ </a:t>
                </a:r>
                <a:endParaRPr lang="en-GB" sz="2000" dirty="0">
                  <a:latin typeface="Garamond" panose="02020404030301010803" pitchFamily="18" charset="0"/>
                </a:endParaRPr>
              </a:p>
              <a:p>
                <a:pPr marL="0" indent="0">
                  <a:buNone/>
                </a:pPr>
                <a:r>
                  <a:rPr lang="en-GB" sz="2000" dirty="0" smtClean="0">
                    <a:latin typeface="Garamond" panose="02020404030301010803" pitchFamily="18" charset="0"/>
                  </a:rPr>
                  <a:t>Event </a:t>
                </a:r>
                <a:r>
                  <a:rPr lang="en-GB" sz="2000" dirty="0">
                    <a:latin typeface="Garamond" panose="02020404030301010803" pitchFamily="18" charset="0"/>
                  </a:rPr>
                  <a:t>of </a:t>
                </a:r>
                <a:r>
                  <a:rPr lang="en-GB" sz="2000" dirty="0" smtClean="0">
                    <a:latin typeface="Garamond" panose="02020404030301010803" pitchFamily="18" charset="0"/>
                  </a:rPr>
                  <a:t>two </a:t>
                </a:r>
                <a:r>
                  <a:rPr lang="en-GB" sz="2000" dirty="0">
                    <a:latin typeface="Garamond" panose="02020404030301010803" pitchFamily="18" charset="0"/>
                  </a:rPr>
                  <a:t>heads </a:t>
                </a:r>
                <a:r>
                  <a:rPr lang="en-GB" sz="2000" dirty="0" smtClean="0">
                    <a:latin typeface="Garamond" panose="02020404030301010803" pitchFamily="18" charset="0"/>
                  </a:rPr>
                  <a:t>{HH}has probability ¼ </a:t>
                </a:r>
                <a:endParaRPr lang="en-GB" sz="2000" dirty="0">
                  <a:latin typeface="Garamond" panose="02020404030301010803" pitchFamily="18" charset="0"/>
                </a:endParaRPr>
              </a:p>
              <a:p>
                <a:pPr marL="0" indent="0">
                  <a:buNone/>
                </a:pPr>
                <a:endParaRPr lang="en-GB" dirty="0">
                  <a:latin typeface="Garamond" panose="02020404030301010803"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196752"/>
                <a:ext cx="8784976" cy="5661248"/>
              </a:xfrm>
              <a:blipFill rotWithShape="1">
                <a:blip r:embed="rId2"/>
                <a:stretch>
                  <a:fillRect l="-1734" t="-1399" b="-2799"/>
                </a:stretch>
              </a:blipFill>
            </p:spPr>
            <p:txBody>
              <a:bodyPr/>
              <a:lstStyle/>
              <a:p>
                <a:r>
                  <a:rPr lang="en-GB">
                    <a:noFill/>
                  </a:rPr>
                  <a:t> </a:t>
                </a:r>
              </a:p>
            </p:txBody>
          </p:sp>
        </mc:Fallback>
      </mc:AlternateContent>
    </p:spTree>
    <p:extLst>
      <p:ext uri="{BB962C8B-B14F-4D97-AF65-F5344CB8AC3E}">
        <p14:creationId xmlns:p14="http://schemas.microsoft.com/office/powerpoint/2010/main" val="185356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0066FF"/>
                </a:solidFill>
                <a:latin typeface="Garamond" panose="02020404030301010803" pitchFamily="18" charset="0"/>
              </a:rPr>
              <a:t>Dice are small polka-dotted cubes of ivory constructed like a lawyer to lie upon any side, commonly the wrong one</a:t>
            </a:r>
            <a:endParaRPr lang="en-GB" sz="3200"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457200" y="1600200"/>
            <a:ext cx="8229600" cy="5069160"/>
          </a:xfrm>
        </p:spPr>
        <p:txBody>
          <a:bodyPr/>
          <a:lstStyle/>
          <a:p>
            <a:pPr marL="0" indent="0">
              <a:buNone/>
            </a:pPr>
            <a:r>
              <a:rPr lang="en-GB" dirty="0" smtClean="0">
                <a:latin typeface="Garamond" panose="02020404030301010803" pitchFamily="18" charset="0"/>
              </a:rPr>
              <a:t>Sample space = {1, 2, 3, 4, 5, 6}</a:t>
            </a:r>
          </a:p>
          <a:p>
            <a:pPr marL="0" indent="0">
              <a:buNone/>
            </a:pPr>
            <a:r>
              <a:rPr lang="en-GB" dirty="0" smtClean="0">
                <a:latin typeface="Garamond" panose="02020404030301010803" pitchFamily="18" charset="0"/>
              </a:rPr>
              <a:t>Possible events</a:t>
            </a:r>
          </a:p>
          <a:p>
            <a:pPr marL="0" indent="0">
              <a:buNone/>
            </a:pPr>
            <a:r>
              <a:rPr lang="en-GB" dirty="0" smtClean="0">
                <a:latin typeface="Garamond" panose="02020404030301010803" pitchFamily="18" charset="0"/>
              </a:rPr>
              <a:t>(a) The outcome is the number 2</a:t>
            </a:r>
          </a:p>
          <a:p>
            <a:pPr marL="0" indent="0">
              <a:buNone/>
            </a:pPr>
            <a:r>
              <a:rPr lang="en-GB" dirty="0" smtClean="0">
                <a:latin typeface="Garamond" panose="02020404030301010803" pitchFamily="18" charset="0"/>
              </a:rPr>
              <a:t>(b) The outcome is an odd number</a:t>
            </a:r>
          </a:p>
          <a:p>
            <a:pPr marL="0" indent="0">
              <a:buNone/>
            </a:pPr>
            <a:r>
              <a:rPr lang="en-GB" dirty="0" smtClean="0">
                <a:latin typeface="Garamond" panose="02020404030301010803" pitchFamily="18" charset="0"/>
              </a:rPr>
              <a:t>(c) The outcome is odd but does not exceed 4</a:t>
            </a:r>
          </a:p>
          <a:p>
            <a:pPr marL="0" indent="0">
              <a:buNone/>
            </a:pPr>
            <a:endParaRPr lang="en-GB" dirty="0" smtClean="0">
              <a:latin typeface="Garamond" panose="02020404030301010803" pitchFamily="18" charset="0"/>
            </a:endParaRPr>
          </a:p>
          <a:p>
            <a:pPr marL="0" indent="0" algn="ctr">
              <a:buNone/>
            </a:pPr>
            <a:r>
              <a:rPr lang="en-GB" sz="2800" dirty="0" smtClean="0">
                <a:latin typeface="Garamond" panose="02020404030301010803" pitchFamily="18" charset="0"/>
              </a:rPr>
              <a:t>In (a) the probability is 1/6</a:t>
            </a:r>
          </a:p>
          <a:p>
            <a:pPr marL="0" indent="0" algn="ctr">
              <a:buNone/>
            </a:pPr>
            <a:r>
              <a:rPr lang="en-GB" sz="2800" dirty="0" smtClean="0">
                <a:latin typeface="Garamond" panose="02020404030301010803" pitchFamily="18" charset="0"/>
              </a:rPr>
              <a:t>In (b) the probability is 3/6</a:t>
            </a:r>
          </a:p>
          <a:p>
            <a:pPr marL="0" indent="0" algn="ctr">
              <a:buNone/>
            </a:pPr>
            <a:r>
              <a:rPr lang="en-GB" sz="2800" dirty="0" smtClean="0">
                <a:latin typeface="Garamond" panose="02020404030301010803" pitchFamily="18" charset="0"/>
              </a:rPr>
              <a:t>In (c) the probability is 2/6</a:t>
            </a:r>
            <a:endParaRPr lang="en-GB" sz="2800" dirty="0">
              <a:latin typeface="Garamond" panose="02020404030301010803" pitchFamily="18" charset="0"/>
            </a:endParaRPr>
          </a:p>
        </p:txBody>
      </p:sp>
    </p:spTree>
    <p:extLst>
      <p:ext uri="{BB962C8B-B14F-4D97-AF65-F5344CB8AC3E}">
        <p14:creationId xmlns:p14="http://schemas.microsoft.com/office/powerpoint/2010/main" val="3730493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solidFill>
                  <a:srgbClr val="0066FF"/>
                </a:solidFill>
                <a:latin typeface="Garamond" panose="02020404030301010803" pitchFamily="18" charset="0"/>
              </a:rPr>
              <a:t>Birthday Problem</a:t>
            </a:r>
            <a:endParaRPr lang="en-GB" dirty="0">
              <a:solidFill>
                <a:srgbClr val="0066FF"/>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1196752"/>
                <a:ext cx="8640960" cy="5573216"/>
              </a:xfrm>
            </p:spPr>
            <p:txBody>
              <a:bodyPr/>
              <a:lstStyle/>
              <a:p>
                <a:pPr marL="0" indent="0">
                  <a:buNone/>
                </a:pPr>
                <a:r>
                  <a:rPr lang="en-GB" sz="2500" dirty="0" smtClean="0">
                    <a:latin typeface="Garamond" panose="02020404030301010803" pitchFamily="18" charset="0"/>
                  </a:rPr>
                  <a:t>Suppose that a room contains 4 people. What is the probability that at least two of them have the same birthday?</a:t>
                </a:r>
              </a:p>
              <a:p>
                <a:pPr marL="0" indent="0">
                  <a:buNone/>
                </a:pPr>
                <a:r>
                  <a:rPr lang="en-GB" sz="2500" dirty="0">
                    <a:latin typeface="Garamond" panose="02020404030301010803" pitchFamily="18" charset="0"/>
                  </a:rPr>
                  <a:t>I</a:t>
                </a:r>
                <a:r>
                  <a:rPr lang="en-GB" sz="2500" dirty="0" smtClean="0">
                    <a:latin typeface="Garamond" panose="02020404030301010803" pitchFamily="18" charset="0"/>
                  </a:rPr>
                  <a:t>t </a:t>
                </a:r>
                <a:r>
                  <a:rPr lang="en-GB" sz="2500" dirty="0">
                    <a:latin typeface="Garamond" panose="02020404030301010803" pitchFamily="18" charset="0"/>
                  </a:rPr>
                  <a:t>is easier to count the complementary event that none of the four have the same birthday and find its probability. Then we get the probability we want by subtracting it from one.</a:t>
                </a:r>
              </a:p>
              <a:p>
                <a:pPr marL="0" indent="0">
                  <a:buNone/>
                </a:pPr>
                <a:r>
                  <a:rPr lang="en-GB" sz="2500" dirty="0" smtClean="0">
                    <a:latin typeface="Garamond" panose="02020404030301010803" pitchFamily="18" charset="0"/>
                  </a:rPr>
                  <a:t>Size of Sample space = </a:t>
                </a:r>
                <a:r>
                  <a:rPr lang="en-GB" sz="2500" dirty="0">
                    <a:latin typeface="Garamond" panose="02020404030301010803" pitchFamily="18" charset="0"/>
                  </a:rPr>
                  <a:t>365 x 365 x 365 x 365 </a:t>
                </a:r>
                <a:endParaRPr lang="en-GB" sz="2500" dirty="0" smtClean="0">
                  <a:latin typeface="Garamond" panose="02020404030301010803" pitchFamily="18" charset="0"/>
                </a:endParaRPr>
              </a:p>
              <a:p>
                <a:pPr marL="0" indent="0">
                  <a:buNone/>
                </a:pPr>
                <a:r>
                  <a:rPr lang="en-GB" sz="2500" dirty="0" smtClean="0">
                    <a:latin typeface="Garamond" panose="02020404030301010803" pitchFamily="18" charset="0"/>
                  </a:rPr>
                  <a:t>Size of event </a:t>
                </a:r>
                <a:r>
                  <a:rPr lang="en-GB" sz="2500" dirty="0">
                    <a:latin typeface="Garamond" panose="02020404030301010803" pitchFamily="18" charset="0"/>
                  </a:rPr>
                  <a:t>that none of the four have the same birthday </a:t>
                </a:r>
                <a:endParaRPr lang="en-GB" sz="2500" dirty="0" smtClean="0">
                  <a:latin typeface="Garamond" panose="02020404030301010803" pitchFamily="18" charset="0"/>
                </a:endParaRPr>
              </a:p>
              <a:p>
                <a:pPr marL="0" indent="0">
                  <a:buNone/>
                </a:pPr>
                <a:r>
                  <a:rPr lang="en-GB" sz="2500" dirty="0" smtClean="0">
                    <a:latin typeface="Garamond" panose="02020404030301010803" pitchFamily="18" charset="0"/>
                  </a:rPr>
                  <a:t>= </a:t>
                </a:r>
                <a:r>
                  <a:rPr lang="en-GB" sz="2500" dirty="0">
                    <a:latin typeface="Garamond" panose="02020404030301010803" pitchFamily="18" charset="0"/>
                  </a:rPr>
                  <a:t>365 x </a:t>
                </a:r>
                <a:r>
                  <a:rPr lang="en-GB" sz="2500" dirty="0" smtClean="0">
                    <a:latin typeface="Garamond" panose="02020404030301010803" pitchFamily="18" charset="0"/>
                  </a:rPr>
                  <a:t>364 </a:t>
                </a:r>
                <a:r>
                  <a:rPr lang="en-GB" sz="2500" dirty="0">
                    <a:latin typeface="Garamond" panose="02020404030301010803" pitchFamily="18" charset="0"/>
                  </a:rPr>
                  <a:t>x </a:t>
                </a:r>
                <a:r>
                  <a:rPr lang="en-GB" sz="2500" dirty="0" smtClean="0">
                    <a:latin typeface="Garamond" panose="02020404030301010803" pitchFamily="18" charset="0"/>
                  </a:rPr>
                  <a:t>363 </a:t>
                </a:r>
                <a:r>
                  <a:rPr lang="en-GB" sz="2500" dirty="0">
                    <a:latin typeface="Garamond" panose="02020404030301010803" pitchFamily="18" charset="0"/>
                  </a:rPr>
                  <a:t>x </a:t>
                </a:r>
                <a:r>
                  <a:rPr lang="en-GB" sz="2500" dirty="0" smtClean="0">
                    <a:latin typeface="Garamond" panose="02020404030301010803" pitchFamily="18" charset="0"/>
                  </a:rPr>
                  <a:t>362</a:t>
                </a:r>
              </a:p>
              <a:p>
                <a:pPr marL="0" indent="0" algn="ctr">
                  <a:lnSpc>
                    <a:spcPct val="115000"/>
                  </a:lnSpc>
                  <a:spcAft>
                    <a:spcPts val="1000"/>
                  </a:spcAft>
                  <a:buNone/>
                </a:pPr>
                <a:r>
                  <a:rPr lang="en-GB" sz="2500" dirty="0">
                    <a:latin typeface="Garamond" panose="02020404030301010803" pitchFamily="18" charset="0"/>
                  </a:rPr>
                  <a:t>P</a:t>
                </a:r>
                <a:r>
                  <a:rPr lang="en-GB" sz="2500" dirty="0" smtClean="0">
                    <a:latin typeface="Garamond" panose="02020404030301010803" pitchFamily="18" charset="0"/>
                  </a:rPr>
                  <a:t>robability </a:t>
                </a:r>
                <a:r>
                  <a:rPr lang="en-GB" sz="2500" dirty="0">
                    <a:latin typeface="Garamond" panose="02020404030301010803" pitchFamily="18" charset="0"/>
                  </a:rPr>
                  <a:t>that none of the 4 people have the same birthday is:</a:t>
                </a:r>
                <a:r>
                  <a:rPr lang="en-GB" sz="2500" dirty="0" smtClean="0">
                    <a:latin typeface="Garamond" panose="02020404030301010803" pitchFamily="18" charset="0"/>
                  </a:rPr>
                  <a:t> </a:t>
                </a:r>
                <a14:m>
                  <m:oMath xmlns:m="http://schemas.openxmlformats.org/officeDocument/2006/math">
                    <m:f>
                      <m:fPr>
                        <m:ctrlPr>
                          <a:rPr lang="en-GB" sz="2500" i="1">
                            <a:latin typeface="Cambria Math"/>
                            <a:ea typeface="Calibri"/>
                            <a:cs typeface="Arial"/>
                          </a:rPr>
                        </m:ctrlPr>
                      </m:fPr>
                      <m:num>
                        <m:r>
                          <a:rPr lang="en-GB" sz="2500">
                            <a:effectLst/>
                            <a:latin typeface="Cambria Math"/>
                            <a:ea typeface="Calibri"/>
                            <a:cs typeface="Arial"/>
                          </a:rPr>
                          <m:t>365 </m:t>
                        </m:r>
                        <m:r>
                          <m:rPr>
                            <m:sty m:val="p"/>
                          </m:rPr>
                          <a:rPr lang="en-GB" sz="2500">
                            <a:effectLst/>
                            <a:latin typeface="Cambria Math"/>
                            <a:ea typeface="Calibri"/>
                            <a:cs typeface="Arial"/>
                          </a:rPr>
                          <m:t>x</m:t>
                        </m:r>
                        <m:r>
                          <a:rPr lang="en-GB" sz="2500">
                            <a:effectLst/>
                            <a:latin typeface="Cambria Math"/>
                            <a:ea typeface="Calibri"/>
                            <a:cs typeface="Arial"/>
                          </a:rPr>
                          <m:t> 364 </m:t>
                        </m:r>
                        <m:r>
                          <m:rPr>
                            <m:sty m:val="p"/>
                          </m:rPr>
                          <a:rPr lang="en-GB" sz="2500">
                            <a:effectLst/>
                            <a:latin typeface="Cambria Math"/>
                            <a:ea typeface="Calibri"/>
                            <a:cs typeface="Arial"/>
                          </a:rPr>
                          <m:t>x</m:t>
                        </m:r>
                        <m:r>
                          <a:rPr lang="en-GB" sz="2500">
                            <a:effectLst/>
                            <a:latin typeface="Cambria Math"/>
                            <a:ea typeface="Calibri"/>
                            <a:cs typeface="Arial"/>
                          </a:rPr>
                          <m:t> 363 </m:t>
                        </m:r>
                        <m:r>
                          <m:rPr>
                            <m:sty m:val="p"/>
                          </m:rPr>
                          <a:rPr lang="en-GB" sz="2500">
                            <a:effectLst/>
                            <a:latin typeface="Cambria Math"/>
                            <a:ea typeface="Calibri"/>
                            <a:cs typeface="Arial"/>
                          </a:rPr>
                          <m:t>x</m:t>
                        </m:r>
                        <m:r>
                          <a:rPr lang="en-GB" sz="2500">
                            <a:effectLst/>
                            <a:latin typeface="Cambria Math"/>
                            <a:ea typeface="Calibri"/>
                            <a:cs typeface="Arial"/>
                          </a:rPr>
                          <m:t> 362 </m:t>
                        </m:r>
                      </m:num>
                      <m:den>
                        <m:r>
                          <a:rPr lang="en-GB" sz="2500">
                            <a:effectLst/>
                            <a:latin typeface="Cambria Math"/>
                            <a:ea typeface="Calibri"/>
                            <a:cs typeface="Arial"/>
                          </a:rPr>
                          <m:t>365 </m:t>
                        </m:r>
                        <m:r>
                          <m:rPr>
                            <m:sty m:val="p"/>
                          </m:rPr>
                          <a:rPr lang="en-GB" sz="2500">
                            <a:effectLst/>
                            <a:latin typeface="Cambria Math"/>
                            <a:ea typeface="Calibri"/>
                            <a:cs typeface="Arial"/>
                          </a:rPr>
                          <m:t>x</m:t>
                        </m:r>
                        <m:r>
                          <a:rPr lang="en-GB" sz="2500">
                            <a:effectLst/>
                            <a:latin typeface="Cambria Math"/>
                            <a:ea typeface="Calibri"/>
                            <a:cs typeface="Arial"/>
                          </a:rPr>
                          <m:t> 365 </m:t>
                        </m:r>
                        <m:r>
                          <m:rPr>
                            <m:sty m:val="p"/>
                          </m:rPr>
                          <a:rPr lang="en-GB" sz="2500">
                            <a:effectLst/>
                            <a:latin typeface="Cambria Math"/>
                            <a:ea typeface="Calibri"/>
                            <a:cs typeface="Arial"/>
                          </a:rPr>
                          <m:t>x</m:t>
                        </m:r>
                        <m:r>
                          <a:rPr lang="en-GB" sz="2500">
                            <a:effectLst/>
                            <a:latin typeface="Cambria Math"/>
                            <a:ea typeface="Calibri"/>
                            <a:cs typeface="Arial"/>
                          </a:rPr>
                          <m:t> 365 </m:t>
                        </m:r>
                        <m:r>
                          <m:rPr>
                            <m:sty m:val="p"/>
                          </m:rPr>
                          <a:rPr lang="en-GB" sz="2500">
                            <a:effectLst/>
                            <a:latin typeface="Cambria Math"/>
                            <a:ea typeface="Calibri"/>
                            <a:cs typeface="Arial"/>
                          </a:rPr>
                          <m:t>x</m:t>
                        </m:r>
                        <m:r>
                          <a:rPr lang="en-GB" sz="2500">
                            <a:effectLst/>
                            <a:latin typeface="Cambria Math"/>
                            <a:ea typeface="Calibri"/>
                            <a:cs typeface="Arial"/>
                          </a:rPr>
                          <m:t> 365 </m:t>
                        </m:r>
                      </m:den>
                    </m:f>
                  </m:oMath>
                </a14:m>
                <a:r>
                  <a:rPr lang="en-GB" sz="2500" dirty="0">
                    <a:effectLst/>
                    <a:latin typeface="Garamond" panose="02020404030301010803" pitchFamily="18" charset="0"/>
                    <a:ea typeface="Calibri"/>
                    <a:cs typeface="Times New Roman"/>
                  </a:rPr>
                  <a:t> = 0.984</a:t>
                </a:r>
                <a:endParaRPr lang="en-GB" sz="2500" dirty="0">
                  <a:latin typeface="Garamond" panose="02020404030301010803" pitchFamily="18" charset="0"/>
                  <a:ea typeface="Calibri"/>
                  <a:cs typeface="Times New Roman"/>
                </a:endParaRPr>
              </a:p>
              <a:p>
                <a:pPr marL="0" indent="0">
                  <a:buNone/>
                </a:pPr>
                <a:r>
                  <a:rPr lang="en-GB" sz="2500" dirty="0">
                    <a:latin typeface="Garamond" panose="02020404030301010803" pitchFamily="18" charset="0"/>
                  </a:rPr>
                  <a:t>probability that at least two of them have the same </a:t>
                </a:r>
                <a:r>
                  <a:rPr lang="en-GB" sz="2500" dirty="0" smtClean="0">
                    <a:latin typeface="Garamond" panose="02020404030301010803" pitchFamily="18" charset="0"/>
                  </a:rPr>
                  <a:t>birthday is </a:t>
                </a:r>
              </a:p>
              <a:p>
                <a:pPr marL="0" indent="0">
                  <a:buNone/>
                </a:pPr>
                <a:r>
                  <a:rPr lang="en-GB" sz="2500" dirty="0" smtClean="0">
                    <a:latin typeface="Garamond" panose="02020404030301010803" pitchFamily="18" charset="0"/>
                  </a:rPr>
                  <a:t>1 – 0.984 = 0.016</a:t>
                </a:r>
                <a:endParaRPr lang="en-GB" sz="2500" dirty="0">
                  <a:latin typeface="Garamond" panose="02020404030301010803"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1196752"/>
                <a:ext cx="8640960" cy="5573216"/>
              </a:xfrm>
              <a:blipFill rotWithShape="1">
                <a:blip r:embed="rId2"/>
                <a:stretch>
                  <a:fillRect l="-1128" t="-765" r="-212" b="-3607"/>
                </a:stretch>
              </a:blipFill>
            </p:spPr>
            <p:txBody>
              <a:bodyPr/>
              <a:lstStyle/>
              <a:p>
                <a:r>
                  <a:rPr lang="en-GB">
                    <a:noFill/>
                  </a:rPr>
                  <a:t> </a:t>
                </a:r>
              </a:p>
            </p:txBody>
          </p:sp>
        </mc:Fallback>
      </mc:AlternateContent>
    </p:spTree>
    <p:extLst>
      <p:ext uri="{BB962C8B-B14F-4D97-AF65-F5344CB8AC3E}">
        <p14:creationId xmlns:p14="http://schemas.microsoft.com/office/powerpoint/2010/main" val="5424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solidFill>
                  <a:srgbClr val="0066FF"/>
                </a:solidFill>
                <a:latin typeface="Garamond" panose="02020404030301010803" pitchFamily="18" charset="0"/>
              </a:rPr>
              <a:t>Birthday Problem</a:t>
            </a:r>
            <a:endParaRPr lang="en-GB" dirty="0">
              <a:solidFill>
                <a:srgbClr val="0066FF"/>
              </a:solidFill>
              <a:latin typeface="Garamond" panose="02020404030301010803" pitchFamily="18" charset="0"/>
            </a:endParaRPr>
          </a:p>
        </p:txBody>
      </p:sp>
      <p:sp>
        <p:nvSpPr>
          <p:cNvPr id="3" name="Content Placeholder 2"/>
          <p:cNvSpPr>
            <a:spLocks noGrp="1"/>
          </p:cNvSpPr>
          <p:nvPr>
            <p:ph idx="1"/>
          </p:nvPr>
        </p:nvSpPr>
        <p:spPr>
          <a:xfrm>
            <a:off x="251520" y="1600200"/>
            <a:ext cx="8640960" cy="4525963"/>
          </a:xfrm>
        </p:spPr>
        <p:txBody>
          <a:bodyPr/>
          <a:lstStyle/>
          <a:p>
            <a:pPr marL="0" indent="0">
              <a:buNone/>
            </a:pPr>
            <a:r>
              <a:rPr lang="en-GB" sz="2800" dirty="0" smtClean="0">
                <a:latin typeface="Garamond" panose="02020404030301010803" pitchFamily="18" charset="0"/>
              </a:rPr>
              <a:t>Suppose that a room contains 4 people. What is the probability that at least two of them have the same birthday?</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23010881"/>
              </p:ext>
            </p:extLst>
          </p:nvPr>
        </p:nvGraphicFramePr>
        <p:xfrm>
          <a:off x="1637665" y="3004407"/>
          <a:ext cx="5868670" cy="3785616"/>
        </p:xfrm>
        <a:graphic>
          <a:graphicData uri="http://schemas.openxmlformats.org/drawingml/2006/table">
            <a:tbl>
              <a:tblPr firstRow="1" firstCol="1" bandRow="1"/>
              <a:tblGrid>
                <a:gridCol w="788670"/>
                <a:gridCol w="5080000"/>
              </a:tblGrid>
              <a:tr h="0">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Probability that at least two of them have a common birthday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0.016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0.284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0.507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0.753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0.891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400">
                          <a:effectLst/>
                          <a:latin typeface="Garamond" panose="02020404030301010803" pitchFamily="18" charset="0"/>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dirty="0">
                          <a:effectLst/>
                          <a:latin typeface="Garamond" panose="02020404030301010803" pitchFamily="18" charset="0"/>
                          <a:ea typeface="Calibri"/>
                          <a:cs typeface="Times New Roman"/>
                        </a:rPr>
                        <a:t>0.988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2400" dirty="0" smtClean="0">
                          <a:effectLst/>
                          <a:latin typeface="Garamond" panose="02020404030301010803" pitchFamily="18" charset="0"/>
                          <a:ea typeface="Calibri"/>
                          <a:cs typeface="Times New Roman"/>
                        </a:rPr>
                        <a:t>100</a:t>
                      </a:r>
                      <a:endParaRPr lang="en-GB" sz="2400" dirty="0">
                        <a:effectLst/>
                        <a:latin typeface="Garamond" panose="020204040303010108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400" dirty="0" smtClean="0">
                          <a:effectLst/>
                          <a:latin typeface="Garamond" panose="02020404030301010803" pitchFamily="18" charset="0"/>
                          <a:ea typeface="Calibri"/>
                          <a:cs typeface="Times New Roman"/>
                        </a:rPr>
                        <a:t>0.9999997</a:t>
                      </a:r>
                      <a:endParaRPr lang="en-GB" sz="2400" dirty="0">
                        <a:effectLst/>
                        <a:latin typeface="Garamond" panose="020204040303010108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6891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66FF"/>
                </a:solidFill>
                <a:latin typeface="Garamond" panose="02020404030301010803" pitchFamily="18" charset="0"/>
              </a:rPr>
              <a:t>Founders of Modern Probability</a:t>
            </a:r>
            <a:endParaRPr lang="en-GB" dirty="0">
              <a:solidFill>
                <a:srgbClr val="0066FF"/>
              </a:solidFill>
              <a:latin typeface="Garamond" panose="02020404030301010803" pitchFamily="18" charset="0"/>
            </a:endParaRPr>
          </a:p>
        </p:txBody>
      </p:sp>
      <p:sp>
        <p:nvSpPr>
          <p:cNvPr id="3" name="Text Placeholder 2"/>
          <p:cNvSpPr>
            <a:spLocks noGrp="1"/>
          </p:cNvSpPr>
          <p:nvPr>
            <p:ph type="body" idx="1"/>
          </p:nvPr>
        </p:nvSpPr>
        <p:spPr/>
        <p:txBody>
          <a:bodyPr/>
          <a:lstStyle/>
          <a:p>
            <a:pPr algn="ctr"/>
            <a:r>
              <a:rPr lang="en-GB" b="0" dirty="0" smtClean="0">
                <a:latin typeface="Garamond" panose="02020404030301010803" pitchFamily="18" charset="0"/>
              </a:rPr>
              <a:t>Pierre de Fermat (1601</a:t>
            </a:r>
            <a:r>
              <a:rPr lang="en-GB" b="0" dirty="0">
                <a:latin typeface="Garamond" panose="02020404030301010803" pitchFamily="18" charset="0"/>
              </a:rPr>
              <a:t>–</a:t>
            </a:r>
            <a:r>
              <a:rPr lang="en-GB" b="0" dirty="0" smtClean="0">
                <a:latin typeface="Garamond" panose="02020404030301010803" pitchFamily="18" charset="0"/>
              </a:rPr>
              <a:t>1665)</a:t>
            </a:r>
            <a:endParaRPr lang="en-GB" b="0" dirty="0">
              <a:latin typeface="Garamond" panose="02020404030301010803" pitchFamily="18"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261105"/>
            <a:ext cx="4040188" cy="3778827"/>
          </a:xfrm>
        </p:spPr>
      </p:pic>
      <p:sp>
        <p:nvSpPr>
          <p:cNvPr id="5" name="Text Placeholder 4"/>
          <p:cNvSpPr>
            <a:spLocks noGrp="1"/>
          </p:cNvSpPr>
          <p:nvPr>
            <p:ph type="body" sz="quarter" idx="3"/>
          </p:nvPr>
        </p:nvSpPr>
        <p:spPr/>
        <p:txBody>
          <a:bodyPr/>
          <a:lstStyle/>
          <a:p>
            <a:pPr algn="ctr"/>
            <a:r>
              <a:rPr lang="en-GB" b="0" dirty="0" smtClean="0">
                <a:latin typeface="Garamond" panose="02020404030301010803" pitchFamily="18" charset="0"/>
              </a:rPr>
              <a:t>Blaise Pascal (1623–1662)</a:t>
            </a:r>
            <a:endParaRPr lang="en-GB" b="0" dirty="0">
              <a:latin typeface="Garamond" panose="02020404030301010803" pitchFamily="18" charset="0"/>
            </a:endParaRP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11254" y="2214016"/>
            <a:ext cx="3309316" cy="3951288"/>
          </a:xfrm>
        </p:spPr>
      </p:pic>
    </p:spTree>
    <p:extLst>
      <p:ext uri="{BB962C8B-B14F-4D97-AF65-F5344CB8AC3E}">
        <p14:creationId xmlns:p14="http://schemas.microsoft.com/office/powerpoint/2010/main" val="1664465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22738</TotalTime>
  <Words>1311</Words>
  <Application>Microsoft Office PowerPoint</Application>
  <PresentationFormat>On-screen Show (4:3)</PresentationFormat>
  <Paragraphs>150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Probability and its limits</vt:lpstr>
      <vt:lpstr>Overview</vt:lpstr>
      <vt:lpstr>Experiments and Sample Spaces</vt:lpstr>
      <vt:lpstr>Equally Likely</vt:lpstr>
      <vt:lpstr>Equally Likely</vt:lpstr>
      <vt:lpstr>Dice are small polka-dotted cubes of ivory constructed like a lawyer to lie upon any side, commonly the wrong one</vt:lpstr>
      <vt:lpstr>Birthday Problem</vt:lpstr>
      <vt:lpstr>Birthday Problem</vt:lpstr>
      <vt:lpstr>Founders of Modern Probability</vt:lpstr>
      <vt:lpstr>A gambling problem: the interrupted game</vt:lpstr>
      <vt:lpstr>Interrupted game: Fermat’s approach</vt:lpstr>
      <vt:lpstr>Interrupted game: Pascal’s triangle</vt:lpstr>
      <vt:lpstr>Interrupted game: Pascal’s triangle</vt:lpstr>
      <vt:lpstr>Interrupted game: Pascal’s triangle</vt:lpstr>
      <vt:lpstr>Toss coin 10 times</vt:lpstr>
      <vt:lpstr>Law of large numbers</vt:lpstr>
      <vt:lpstr>Symmetric random walk</vt:lpstr>
      <vt:lpstr>Coin Tossing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 of long leads or arcsine law</vt:lpstr>
      <vt:lpstr>Law of long leads or arcsine law</vt:lpstr>
      <vt:lpstr>Law of long leads or arcsine law</vt:lpstr>
      <vt:lpstr>Number of ties or crossings of the horizontal axis</vt:lpstr>
      <vt:lpstr>Antony Gormley's Quantum Cloud    It is constructed from a collection of tetrahedral units made from 1.5m long sections of steel. The steel section were arranged using a computer model using a random walk algorithm starting from points on the surface of an enlarged figure based on Gormley's body that forms a residual outline at the centre of the sculpture</vt:lpstr>
      <vt:lpstr>Ballot Theorem</vt:lpstr>
      <vt:lpstr>Albert Einstein (1875–1955)</vt:lpstr>
      <vt:lpstr>Brownian motion</vt:lpstr>
      <vt:lpstr>From random walks to Brownian motion</vt:lpstr>
      <vt:lpstr>1 pm on Tuesdays at the Museum of London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Ghosts of Departed Quantities: Calculus and its Limits</dc:title>
  <dc:creator>Raymond</dc:creator>
  <cp:lastModifiedBy>Raymond</cp:lastModifiedBy>
  <cp:revision>618</cp:revision>
  <cp:lastPrinted>2014-02-14T12:05:12Z</cp:lastPrinted>
  <dcterms:created xsi:type="dcterms:W3CDTF">2012-07-24T09:09:03Z</dcterms:created>
  <dcterms:modified xsi:type="dcterms:W3CDTF">2014-02-16T17:40:07Z</dcterms:modified>
</cp:coreProperties>
</file>