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charts/chart1.xml" ContentType="application/vnd.openxmlformats-officedocument.drawingml.chart+xml"/>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84"/>
  </p:notesMasterIdLst>
  <p:sldIdLst>
    <p:sldId id="268" r:id="rId5"/>
    <p:sldId id="375" r:id="rId6"/>
    <p:sldId id="269" r:id="rId7"/>
    <p:sldId id="260" r:id="rId8"/>
    <p:sldId id="341" r:id="rId9"/>
    <p:sldId id="377" r:id="rId10"/>
    <p:sldId id="362" r:id="rId11"/>
    <p:sldId id="350" r:id="rId12"/>
    <p:sldId id="363" r:id="rId13"/>
    <p:sldId id="352" r:id="rId14"/>
    <p:sldId id="366" r:id="rId15"/>
    <p:sldId id="376" r:id="rId16"/>
    <p:sldId id="342" r:id="rId17"/>
    <p:sldId id="361" r:id="rId18"/>
    <p:sldId id="360" r:id="rId19"/>
    <p:sldId id="371" r:id="rId20"/>
    <p:sldId id="348" r:id="rId21"/>
    <p:sldId id="349" r:id="rId22"/>
    <p:sldId id="359" r:id="rId23"/>
    <p:sldId id="358" r:id="rId24"/>
    <p:sldId id="351" r:id="rId25"/>
    <p:sldId id="354" r:id="rId26"/>
    <p:sldId id="355" r:id="rId27"/>
    <p:sldId id="370" r:id="rId28"/>
    <p:sldId id="389" r:id="rId29"/>
    <p:sldId id="388" r:id="rId30"/>
    <p:sldId id="390" r:id="rId31"/>
    <p:sldId id="387" r:id="rId32"/>
    <p:sldId id="391" r:id="rId33"/>
    <p:sldId id="392" r:id="rId34"/>
    <p:sldId id="393" r:id="rId35"/>
    <p:sldId id="394" r:id="rId36"/>
    <p:sldId id="302" r:id="rId37"/>
    <p:sldId id="396" r:id="rId38"/>
    <p:sldId id="272" r:id="rId39"/>
    <p:sldId id="323" r:id="rId40"/>
    <p:sldId id="324" r:id="rId41"/>
    <p:sldId id="325" r:id="rId42"/>
    <p:sldId id="326" r:id="rId43"/>
    <p:sldId id="328" r:id="rId44"/>
    <p:sldId id="331" r:id="rId45"/>
    <p:sldId id="327" r:id="rId46"/>
    <p:sldId id="333" r:id="rId47"/>
    <p:sldId id="334" r:id="rId48"/>
    <p:sldId id="332" r:id="rId49"/>
    <p:sldId id="329" r:id="rId50"/>
    <p:sldId id="330" r:id="rId51"/>
    <p:sldId id="259" r:id="rId52"/>
    <p:sldId id="261" r:id="rId53"/>
    <p:sldId id="321" r:id="rId54"/>
    <p:sldId id="322" r:id="rId55"/>
    <p:sldId id="274" r:id="rId56"/>
    <p:sldId id="397" r:id="rId57"/>
    <p:sldId id="300" r:id="rId58"/>
    <p:sldId id="301" r:id="rId59"/>
    <p:sldId id="278" r:id="rId60"/>
    <p:sldId id="398" r:id="rId61"/>
    <p:sldId id="276" r:id="rId62"/>
    <p:sldId id="381" r:id="rId63"/>
    <p:sldId id="337" r:id="rId64"/>
    <p:sldId id="365" r:id="rId65"/>
    <p:sldId id="282" r:id="rId66"/>
    <p:sldId id="382" r:id="rId67"/>
    <p:sldId id="338" r:id="rId68"/>
    <p:sldId id="298" r:id="rId69"/>
    <p:sldId id="340" r:id="rId70"/>
    <p:sldId id="299" r:id="rId71"/>
    <p:sldId id="344" r:id="rId72"/>
    <p:sldId id="347" r:id="rId73"/>
    <p:sldId id="345" r:id="rId74"/>
    <p:sldId id="399" r:id="rId75"/>
    <p:sldId id="403" r:id="rId76"/>
    <p:sldId id="343" r:id="rId77"/>
    <p:sldId id="402" r:id="rId78"/>
    <p:sldId id="286" r:id="rId79"/>
    <p:sldId id="380" r:id="rId80"/>
    <p:sldId id="379" r:id="rId81"/>
    <p:sldId id="303" r:id="rId82"/>
    <p:sldId id="404"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40"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295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arolyn:Documents:party%20membershi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Members (Thousands)</c:v>
                </c:pt>
              </c:strCache>
            </c:strRef>
          </c:tx>
          <c:spPr>
            <a:solidFill>
              <a:schemeClr val="accent2"/>
            </a:solidFill>
          </c:spPr>
          <c:invertIfNegative val="0"/>
          <c:dPt>
            <c:idx val="0"/>
            <c:invertIfNegative val="0"/>
            <c:bubble3D val="0"/>
            <c:spPr>
              <a:solidFill>
                <a:schemeClr val="tx2">
                  <a:lumMod val="75000"/>
                </a:schemeClr>
              </a:solidFill>
            </c:spPr>
          </c:dPt>
          <c:dPt>
            <c:idx val="1"/>
            <c:invertIfNegative val="0"/>
            <c:bubble3D val="0"/>
            <c:spPr>
              <a:solidFill>
                <a:srgbClr val="FF0000"/>
              </a:solidFill>
            </c:spPr>
          </c:dPt>
          <c:dPt>
            <c:idx val="2"/>
            <c:invertIfNegative val="0"/>
            <c:bubble3D val="0"/>
            <c:spPr>
              <a:solidFill>
                <a:srgbClr val="FFFF00"/>
              </a:solidFill>
            </c:spPr>
          </c:dPt>
          <c:dPt>
            <c:idx val="3"/>
            <c:invertIfNegative val="0"/>
            <c:bubble3D val="0"/>
            <c:spPr>
              <a:solidFill>
                <a:schemeClr val="accent4">
                  <a:lumMod val="75000"/>
                </a:schemeClr>
              </a:solidFill>
            </c:spPr>
          </c:dPt>
          <c:dPt>
            <c:idx val="4"/>
            <c:invertIfNegative val="0"/>
            <c:bubble3D val="0"/>
            <c:spPr>
              <a:solidFill>
                <a:schemeClr val="tx1"/>
              </a:solidFill>
            </c:spPr>
          </c:dPt>
          <c:dPt>
            <c:idx val="5"/>
            <c:invertIfNegative val="0"/>
            <c:bubble3D val="0"/>
            <c:spPr>
              <a:solidFill>
                <a:srgbClr val="008000"/>
              </a:solidFill>
            </c:spPr>
          </c:dPt>
          <c:dPt>
            <c:idx val="7"/>
            <c:invertIfNegative val="0"/>
            <c:bubble3D val="0"/>
            <c:spPr>
              <a:solidFill>
                <a:srgbClr val="008000"/>
              </a:solidFill>
            </c:spPr>
          </c:dPt>
          <c:cat>
            <c:strRef>
              <c:f>Sheet1!$A$2:$A$9</c:f>
              <c:strCache>
                <c:ptCount val="8"/>
                <c:pt idx="0">
                  <c:v>Conservative Party</c:v>
                </c:pt>
                <c:pt idx="1">
                  <c:v>Labour Party</c:v>
                </c:pt>
                <c:pt idx="2">
                  <c:v>Liberal Democrats</c:v>
                </c:pt>
                <c:pt idx="3">
                  <c:v>UK Independence Party</c:v>
                </c:pt>
                <c:pt idx="4">
                  <c:v>Scottish Nationalist Party</c:v>
                </c:pt>
                <c:pt idx="5">
                  <c:v>Coalition of Green Parties</c:v>
                </c:pt>
                <c:pt idx="6">
                  <c:v>British National Party</c:v>
                </c:pt>
                <c:pt idx="7">
                  <c:v>Membership of UK 'Green' Professional Bodies</c:v>
                </c:pt>
              </c:strCache>
            </c:strRef>
          </c:cat>
          <c:val>
            <c:numRef>
              <c:f>Sheet1!$B$2:$B$9</c:f>
              <c:numCache>
                <c:formatCode>General</c:formatCode>
                <c:ptCount val="8"/>
                <c:pt idx="0">
                  <c:v>150.0</c:v>
                </c:pt>
                <c:pt idx="1">
                  <c:v>190.0</c:v>
                </c:pt>
                <c:pt idx="2">
                  <c:v>44.0</c:v>
                </c:pt>
                <c:pt idx="3">
                  <c:v>39.0</c:v>
                </c:pt>
                <c:pt idx="4">
                  <c:v>93.0</c:v>
                </c:pt>
                <c:pt idx="5">
                  <c:v>44.0</c:v>
                </c:pt>
                <c:pt idx="6">
                  <c:v>4.2</c:v>
                </c:pt>
                <c:pt idx="7">
                  <c:v>500.0</c:v>
                </c:pt>
              </c:numCache>
            </c:numRef>
          </c:val>
        </c:ser>
        <c:dLbls>
          <c:showLegendKey val="0"/>
          <c:showVal val="0"/>
          <c:showCatName val="0"/>
          <c:showSerName val="0"/>
          <c:showPercent val="0"/>
          <c:showBubbleSize val="0"/>
        </c:dLbls>
        <c:gapWidth val="150"/>
        <c:shape val="cylinder"/>
        <c:axId val="-2070903016"/>
        <c:axId val="-2067835864"/>
        <c:axId val="0"/>
      </c:bar3DChart>
      <c:catAx>
        <c:axId val="-2070903016"/>
        <c:scaling>
          <c:orientation val="minMax"/>
        </c:scaling>
        <c:delete val="0"/>
        <c:axPos val="b"/>
        <c:majorTickMark val="out"/>
        <c:minorTickMark val="none"/>
        <c:tickLblPos val="nextTo"/>
        <c:txPr>
          <a:bodyPr/>
          <a:lstStyle/>
          <a:p>
            <a:pPr>
              <a:defRPr sz="1200" b="1"/>
            </a:pPr>
            <a:endParaRPr lang="en-US"/>
          </a:p>
        </c:txPr>
        <c:crossAx val="-2067835864"/>
        <c:crosses val="autoZero"/>
        <c:auto val="1"/>
        <c:lblAlgn val="ctr"/>
        <c:lblOffset val="100"/>
        <c:noMultiLvlLbl val="0"/>
      </c:catAx>
      <c:valAx>
        <c:axId val="-2067835864"/>
        <c:scaling>
          <c:orientation val="minMax"/>
        </c:scaling>
        <c:delete val="0"/>
        <c:axPos val="l"/>
        <c:majorGridlines/>
        <c:numFmt formatCode="General" sourceLinked="1"/>
        <c:majorTickMark val="out"/>
        <c:minorTickMark val="none"/>
        <c:tickLblPos val="nextTo"/>
        <c:txPr>
          <a:bodyPr/>
          <a:lstStyle/>
          <a:p>
            <a:pPr algn="ctr">
              <a:defRPr sz="1400" b="1"/>
            </a:pPr>
            <a:endParaRPr lang="en-US"/>
          </a:p>
        </c:txPr>
        <c:crossAx val="-207090301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CB980-F879-6A44-B207-720FEEBD27C5}" type="datetimeFigureOut">
              <a:rPr lang="en-US" smtClean="0"/>
              <a:t>12/02/2015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C419D-BAFC-ED49-978B-15129CCBC7F6}" type="slidenum">
              <a:rPr lang="en-US" smtClean="0"/>
              <a:t>‹#›</a:t>
            </a:fld>
            <a:endParaRPr lang="en-US"/>
          </a:p>
        </p:txBody>
      </p:sp>
    </p:spTree>
    <p:extLst>
      <p:ext uri="{BB962C8B-B14F-4D97-AF65-F5344CB8AC3E}">
        <p14:creationId xmlns:p14="http://schemas.microsoft.com/office/powerpoint/2010/main" val="2011185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Lawyer" TargetMode="External"/><Relationship Id="rId4" Type="http://schemas.openxmlformats.org/officeDocument/2006/relationships/hyperlink" Target="http://en.wikipedia.org/wiki/Physician" TargetMode="External"/><Relationship Id="rId5" Type="http://schemas.openxmlformats.org/officeDocument/2006/relationships/hyperlink" Target="http://en.wikipedia.org/wiki/Law_Society_of_England_and_Wales" TargetMode="External"/><Relationship Id="rId6" Type="http://schemas.openxmlformats.org/officeDocument/2006/relationships/hyperlink" Target="http://en.wikipedia.org/wiki/General_Medical_Council" TargetMode="External"/><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DC419D-BAFC-ED49-978B-15129CCBC7F6}" type="slidenum">
              <a:rPr lang="en-US" smtClean="0"/>
              <a:t>1</a:t>
            </a:fld>
            <a:endParaRPr lang="en-US"/>
          </a:p>
        </p:txBody>
      </p:sp>
    </p:spTree>
    <p:extLst>
      <p:ext uri="{BB962C8B-B14F-4D97-AF65-F5344CB8AC3E}">
        <p14:creationId xmlns:p14="http://schemas.microsoft.com/office/powerpoint/2010/main" val="287262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some environmental listings we see Migration Watch,</a:t>
            </a:r>
            <a:r>
              <a:rPr lang="en-US" baseline="0" dirty="0" smtClean="0"/>
              <a:t> devoted to monitoring immigration into the UK, and </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35</a:t>
            </a:fld>
            <a:endParaRPr lang="en-US"/>
          </a:p>
        </p:txBody>
      </p:sp>
    </p:spTree>
    <p:extLst>
      <p:ext uri="{BB962C8B-B14F-4D97-AF65-F5344CB8AC3E}">
        <p14:creationId xmlns:p14="http://schemas.microsoft.com/office/powerpoint/2010/main" val="104127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issue groups</a:t>
            </a:r>
          </a:p>
          <a:p>
            <a:r>
              <a:rPr lang="en-US" dirty="0" smtClean="0"/>
              <a:t>I particularly like the Ugly Animal Preservation Society</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52</a:t>
            </a:fld>
            <a:endParaRPr lang="en-US"/>
          </a:p>
        </p:txBody>
      </p:sp>
    </p:spTree>
    <p:extLst>
      <p:ext uri="{BB962C8B-B14F-4D97-AF65-F5344CB8AC3E}">
        <p14:creationId xmlns:p14="http://schemas.microsoft.com/office/powerpoint/2010/main" val="13479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An example can be used to illustrate this. In a dispute between a </a:t>
            </a:r>
            <a:r>
              <a:rPr lang="en-US" dirty="0" smtClean="0">
                <a:hlinkClick r:id="rId3"/>
              </a:rPr>
              <a:t>lawyer and his/her client or between a patient and his/her </a:t>
            </a:r>
            <a:r>
              <a:rPr lang="en-US" dirty="0" smtClean="0">
                <a:hlinkClick r:id="rId4"/>
              </a:rPr>
              <a:t>physician, the </a:t>
            </a:r>
            <a:r>
              <a:rPr lang="en-US" dirty="0" smtClean="0">
                <a:hlinkClick r:id="rId5"/>
              </a:rPr>
              <a:t>Law Society of England and Wales or the </a:t>
            </a:r>
            <a:r>
              <a:rPr lang="en-US" dirty="0" smtClean="0">
                <a:hlinkClick r:id="rId6"/>
              </a:rPr>
              <a:t>General Medical Council will inevitably find itself plunged into a conflict of interest in (a) its wish to defend the interests of the client, while also (b) wishing to defend the interests, status and privileges of the professional. It is clearly a tough call for it do both.</a:t>
            </a:r>
          </a:p>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58</a:t>
            </a:fld>
            <a:endParaRPr lang="en-US"/>
          </a:p>
        </p:txBody>
      </p:sp>
    </p:spTree>
    <p:extLst>
      <p:ext uri="{BB962C8B-B14F-4D97-AF65-F5344CB8AC3E}">
        <p14:creationId xmlns:p14="http://schemas.microsoft.com/office/powerpoint/2010/main" val="6812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with very grandiose aspirations</a:t>
            </a:r>
          </a:p>
          <a:p>
            <a:r>
              <a:rPr lang="en-US" dirty="0" smtClean="0"/>
              <a:t>Some animal promotion </a:t>
            </a:r>
            <a:r>
              <a:rPr lang="en-US" dirty="0" err="1" smtClean="0"/>
              <a:t>organisations</a:t>
            </a:r>
            <a:r>
              <a:rPr lang="en-US" dirty="0" smtClean="0"/>
              <a:t> that bleed out into (literally sometimes) into scientific</a:t>
            </a:r>
            <a:r>
              <a:rPr lang="en-US" baseline="0" dirty="0" smtClean="0"/>
              <a:t> or hobby groups</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62</a:t>
            </a:fld>
            <a:endParaRPr lang="en-US"/>
          </a:p>
        </p:txBody>
      </p:sp>
    </p:spTree>
    <p:extLst>
      <p:ext uri="{BB962C8B-B14F-4D97-AF65-F5344CB8AC3E}">
        <p14:creationId xmlns:p14="http://schemas.microsoft.com/office/powerpoint/2010/main" val="2536646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Cacophony of overlapping fiefdoms</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63</a:t>
            </a:fld>
            <a:endParaRPr lang="en-US"/>
          </a:p>
        </p:txBody>
      </p:sp>
    </p:spTree>
    <p:extLst>
      <p:ext uri="{BB962C8B-B14F-4D97-AF65-F5344CB8AC3E}">
        <p14:creationId xmlns:p14="http://schemas.microsoft.com/office/powerpoint/2010/main" val="249559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77</a:t>
            </a:fld>
            <a:endParaRPr lang="en-US"/>
          </a:p>
        </p:txBody>
      </p:sp>
    </p:spTree>
    <p:extLst>
      <p:ext uri="{BB962C8B-B14F-4D97-AF65-F5344CB8AC3E}">
        <p14:creationId xmlns:p14="http://schemas.microsoft.com/office/powerpoint/2010/main" val="714948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13301583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28128926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6095106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9702792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3917712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53030029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6441764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6223110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93080848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94413147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6868018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307746937"/>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7437077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58128403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96B6C5-CD74-432A-A6BB-CC0ADBBB809C}"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FD16B45-66B6-41EF-8050-665A8BB3F5C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297297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966228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040664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540298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6869485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858108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137512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131260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80B4EE-5650-474D-89C0-060E43786CF6}" type="datetimeFigureOut">
              <a:rPr lang="en-US" smtClean="0"/>
              <a:t>12/02/2015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07844986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748858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085883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1614577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2038784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068960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976846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406860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8972182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7056525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53147848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80B4EE-5650-474D-89C0-060E43786CF6}" type="datetimeFigureOut">
              <a:rPr lang="en-US" smtClean="0"/>
              <a:t>12/02/2015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428049430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846479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5148398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9442640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407316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44F206-4FAD-4F28-B7FD-9D80F8514343}" type="datetimeFigureOut">
              <a:rPr lang="en-GB" smtClean="0">
                <a:solidFill>
                  <a:prstClr val="black">
                    <a:tint val="75000"/>
                  </a:prstClr>
                </a:solidFill>
                <a:latin typeface="Calibri"/>
              </a:rPr>
              <a:pPr/>
              <a:t>12/02/2015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6D87BA-8D99-4AB9-9838-E14F2D96C2B2}"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59868635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80B4EE-5650-474D-89C0-060E43786CF6}" type="datetimeFigureOut">
              <a:rPr lang="en-US" smtClean="0"/>
              <a:t>12/02/2015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26628854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80B4EE-5650-474D-89C0-060E43786CF6}" type="datetimeFigureOut">
              <a:rPr lang="en-US" smtClean="0"/>
              <a:t>12/02/2015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315216208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0B4EE-5650-474D-89C0-060E43786CF6}" type="datetimeFigureOut">
              <a:rPr lang="en-US" smtClean="0"/>
              <a:t>12/02/2015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0887267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t>12/02/2015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0121769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t>12/02/2015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53549764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0B4EE-5650-474D-89C0-060E43786CF6}" type="datetimeFigureOut">
              <a:rPr lang="en-US" smtClean="0"/>
              <a:t>12/02/2015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F0AB6-06AE-BD41-9CC1-34D7814C96AD}" type="slidenum">
              <a:rPr lang="en-US" smtClean="0"/>
              <a:t>‹#›</a:t>
            </a:fld>
            <a:endParaRPr lang="en-US"/>
          </a:p>
        </p:txBody>
      </p:sp>
    </p:spTree>
    <p:extLst>
      <p:ext uri="{BB962C8B-B14F-4D97-AF65-F5344CB8AC3E}">
        <p14:creationId xmlns:p14="http://schemas.microsoft.com/office/powerpoint/2010/main" val="4160200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96B6C5-CD74-432A-A6BB-CC0ADBBB809C}" type="datetimeFigureOut">
              <a:rPr lang="en-GB" smtClean="0">
                <a:solidFill>
                  <a:prstClr val="black">
                    <a:tint val="75000"/>
                  </a:prstClr>
                </a:solidFill>
                <a:latin typeface="Calibri"/>
              </a:rPr>
              <a:pPr defTabSz="914400"/>
              <a:t>12/02/2015</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FD16B45-66B6-41EF-8050-665A8BB3F5C0}"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1041634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344F206-4FAD-4F28-B7FD-9D80F8514343}" type="datetimeFigureOut">
              <a:rPr lang="en-GB" smtClean="0">
                <a:solidFill>
                  <a:prstClr val="black">
                    <a:tint val="75000"/>
                  </a:prstClr>
                </a:solidFill>
                <a:latin typeface="Calibri"/>
              </a:rPr>
              <a:pPr defTabSz="914400"/>
              <a:t>12/02/2015</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86D87BA-8D99-4AB9-9838-E14F2D96C2B2}"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33060489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344F206-4FAD-4F28-B7FD-9D80F8514343}" type="datetimeFigureOut">
              <a:rPr lang="en-GB" smtClean="0">
                <a:solidFill>
                  <a:prstClr val="black">
                    <a:tint val="75000"/>
                  </a:prstClr>
                </a:solidFill>
                <a:latin typeface="Calibri"/>
              </a:rPr>
              <a:pPr defTabSz="914400"/>
              <a:t>12/02/2015</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86D87BA-8D99-4AB9-9838-E14F2D96C2B2}"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35732736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oleObject" Target="../embeddings/oleObject1.bin"/><Relationship Id="rId6"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oleObject" Target="../embeddings/oleObject2.bin"/><Relationship Id="rId6" Type="http://schemas.openxmlformats.org/officeDocument/2006/relationships/image" Target="../media/image1.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4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8.wdp"/><Relationship Id="rId1" Type="http://schemas.openxmlformats.org/officeDocument/2006/relationships/slideLayout" Target="../slideLayouts/slideLayout20.xml"/><Relationship Id="rId2"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413744"/>
            <a:ext cx="7772400" cy="1470025"/>
          </a:xfrm>
        </p:spPr>
        <p:txBody>
          <a:bodyPr>
            <a:normAutofit fontScale="90000"/>
          </a:bodyPr>
          <a:lstStyle/>
          <a:p>
            <a:r>
              <a:rPr lang="en-US" sz="4000" dirty="0">
                <a:solidFill>
                  <a:srgbClr val="17375E"/>
                </a:solidFill>
              </a:rPr>
              <a:t>Professionally 'Green': Environmental Challenges and UK Professional Bodies</a:t>
            </a:r>
            <a:endParaRPr lang="en-US" sz="4000" b="1" dirty="0">
              <a:solidFill>
                <a:srgbClr val="17375E"/>
              </a:solidFill>
            </a:endParaRPr>
          </a:p>
        </p:txBody>
      </p:sp>
      <p:sp>
        <p:nvSpPr>
          <p:cNvPr id="6" name="Subtitle 5"/>
          <p:cNvSpPr>
            <a:spLocks noGrp="1"/>
          </p:cNvSpPr>
          <p:nvPr>
            <p:ph type="subTitle" idx="1"/>
          </p:nvPr>
        </p:nvSpPr>
        <p:spPr>
          <a:xfrm>
            <a:off x="1115616" y="3104212"/>
            <a:ext cx="6858000" cy="3753787"/>
          </a:xfrm>
        </p:spPr>
        <p:txBody>
          <a:bodyPr>
            <a:noAutofit/>
          </a:bodyPr>
          <a:lstStyle/>
          <a:p>
            <a:r>
              <a:rPr lang="en-US" dirty="0" smtClean="0">
                <a:solidFill>
                  <a:srgbClr val="17375E"/>
                </a:solidFill>
              </a:rPr>
              <a:t>Carolyn Roberts</a:t>
            </a:r>
          </a:p>
          <a:p>
            <a:r>
              <a:rPr lang="en-US" dirty="0" smtClean="0">
                <a:solidFill>
                  <a:srgbClr val="17375E"/>
                </a:solidFill>
              </a:rPr>
              <a:t>Frank Jackson Foundation Professor of Environment</a:t>
            </a:r>
          </a:p>
          <a:p>
            <a:endParaRPr lang="en-US" sz="4800" dirty="0" smtClean="0">
              <a:solidFill>
                <a:srgbClr val="17375E"/>
              </a:solidFill>
            </a:endParaRPr>
          </a:p>
          <a:p>
            <a:r>
              <a:rPr lang="en-US" sz="2400" dirty="0">
                <a:solidFill>
                  <a:srgbClr val="17375E"/>
                </a:solidFill>
              </a:rPr>
              <a:t>The Knowledge Transfer Network</a:t>
            </a:r>
          </a:p>
          <a:p>
            <a:r>
              <a:rPr lang="en-US" sz="2400" dirty="0">
                <a:solidFill>
                  <a:srgbClr val="17375E"/>
                </a:solidFill>
              </a:rPr>
              <a:t>Visiting Researcher, University of Oxford</a:t>
            </a:r>
          </a:p>
          <a:p>
            <a:endParaRPr lang="en-US" dirty="0" smtClean="0">
              <a:solidFill>
                <a:srgbClr val="17375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582005242"/>
              </p:ext>
            </p:extLst>
          </p:nvPr>
        </p:nvGraphicFramePr>
        <p:xfrm>
          <a:off x="0" y="0"/>
          <a:ext cx="1568865" cy="1382161"/>
        </p:xfrm>
        <a:graphic>
          <a:graphicData uri="http://schemas.openxmlformats.org/presentationml/2006/ole">
            <mc:AlternateContent xmlns:mc="http://schemas.openxmlformats.org/markup-compatibility/2006">
              <mc:Choice xmlns:v="urn:schemas-microsoft-com:vml" Requires="v">
                <p:oleObj spid="_x0000_s2235" name="Image" r:id="rId5" imgW="13066560" imgH="10564920" progId="Photoshop.Image.11">
                  <p:embed/>
                </p:oleObj>
              </mc:Choice>
              <mc:Fallback>
                <p:oleObj name="Image" r:id="rId5" imgW="13066560" imgH="10564920" progId="Photoshop.Image.11">
                  <p:embed/>
                  <p:pic>
                    <p:nvPicPr>
                      <p:cNvPr id="0" name=""/>
                      <p:cNvPicPr/>
                      <p:nvPr/>
                    </p:nvPicPr>
                    <p:blipFill>
                      <a:blip r:embed="rId6"/>
                      <a:stretch>
                        <a:fillRect/>
                      </a:stretch>
                    </p:blipFill>
                    <p:spPr>
                      <a:xfrm>
                        <a:off x="0" y="0"/>
                        <a:ext cx="1568865" cy="1382161"/>
                      </a:xfrm>
                      <a:prstGeom prst="rect">
                        <a:avLst/>
                      </a:prstGeom>
                    </p:spPr>
                  </p:pic>
                </p:oleObj>
              </mc:Fallback>
            </mc:AlternateContent>
          </a:graphicData>
        </a:graphic>
      </p:graphicFrame>
    </p:spTree>
    <p:extLst>
      <p:ext uri="{BB962C8B-B14F-4D97-AF65-F5344CB8AC3E}">
        <p14:creationId xmlns:p14="http://schemas.microsoft.com/office/powerpoint/2010/main" val="306775026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207912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5651500"/>
          </a:xfrm>
          <a:prstGeom prst="rect">
            <a:avLst/>
          </a:prstGeom>
        </p:spPr>
      </p:pic>
      <p:sp>
        <p:nvSpPr>
          <p:cNvPr id="2" name="TextBox 1"/>
          <p:cNvSpPr txBox="1"/>
          <p:nvPr/>
        </p:nvSpPr>
        <p:spPr>
          <a:xfrm>
            <a:off x="962526" y="5975684"/>
            <a:ext cx="2673685" cy="646331"/>
          </a:xfrm>
          <a:prstGeom prst="rect">
            <a:avLst/>
          </a:prstGeom>
          <a:noFill/>
        </p:spPr>
        <p:txBody>
          <a:bodyPr wrap="square" rtlCol="0">
            <a:spAutoFit/>
          </a:bodyPr>
          <a:lstStyle/>
          <a:p>
            <a:pPr algn="ctr"/>
            <a:r>
              <a:rPr lang="en-US" b="1" dirty="0" smtClean="0"/>
              <a:t>Satellite image – before the event</a:t>
            </a:r>
            <a:endParaRPr lang="en-US" b="1" dirty="0"/>
          </a:p>
        </p:txBody>
      </p:sp>
      <p:sp>
        <p:nvSpPr>
          <p:cNvPr id="5" name="TextBox 4"/>
          <p:cNvSpPr txBox="1"/>
          <p:nvPr/>
        </p:nvSpPr>
        <p:spPr>
          <a:xfrm>
            <a:off x="5205663" y="6033804"/>
            <a:ext cx="2673685" cy="646331"/>
          </a:xfrm>
          <a:prstGeom prst="rect">
            <a:avLst/>
          </a:prstGeom>
          <a:noFill/>
        </p:spPr>
        <p:txBody>
          <a:bodyPr wrap="square" rtlCol="0">
            <a:spAutoFit/>
          </a:bodyPr>
          <a:lstStyle/>
          <a:p>
            <a:pPr algn="ctr"/>
            <a:r>
              <a:rPr lang="en-US" b="1" dirty="0" smtClean="0"/>
              <a:t>Satellite image – after the event</a:t>
            </a:r>
            <a:endParaRPr lang="en-US" b="1" dirty="0"/>
          </a:p>
        </p:txBody>
      </p:sp>
    </p:spTree>
    <p:extLst>
      <p:ext uri="{BB962C8B-B14F-4D97-AF65-F5344CB8AC3E}">
        <p14:creationId xmlns:p14="http://schemas.microsoft.com/office/powerpoint/2010/main" val="141649580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2782320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8376" cy="6858000"/>
          </a:xfrm>
          <a:prstGeom prst="rect">
            <a:avLst/>
          </a:prstGeom>
        </p:spPr>
      </p:pic>
    </p:spTree>
    <p:extLst>
      <p:ext uri="{BB962C8B-B14F-4D97-AF65-F5344CB8AC3E}">
        <p14:creationId xmlns:p14="http://schemas.microsoft.com/office/powerpoint/2010/main" val="3996388101"/>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7009162"/>
          </a:xfrm>
          <a:prstGeom prst="rect">
            <a:avLst/>
          </a:prstGeom>
        </p:spPr>
      </p:pic>
    </p:spTree>
    <p:extLst>
      <p:ext uri="{BB962C8B-B14F-4D97-AF65-F5344CB8AC3E}">
        <p14:creationId xmlns:p14="http://schemas.microsoft.com/office/powerpoint/2010/main" val="3766032881"/>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8" y="0"/>
            <a:ext cx="9144000" cy="6858000"/>
          </a:xfrm>
          <a:prstGeom prst="rect">
            <a:avLst/>
          </a:prstGeom>
        </p:spPr>
      </p:pic>
      <p:sp>
        <p:nvSpPr>
          <p:cNvPr id="5" name="Rectangle 4"/>
          <p:cNvSpPr/>
          <p:nvPr/>
        </p:nvSpPr>
        <p:spPr>
          <a:xfrm>
            <a:off x="469900" y="6099890"/>
            <a:ext cx="8242300" cy="400110"/>
          </a:xfrm>
          <a:prstGeom prst="rect">
            <a:avLst/>
          </a:prstGeom>
        </p:spPr>
        <p:txBody>
          <a:bodyPr wrap="square">
            <a:spAutoFit/>
          </a:bodyPr>
          <a:lstStyle/>
          <a:p>
            <a:r>
              <a:rPr lang="en-US" sz="2000" dirty="0" err="1">
                <a:solidFill>
                  <a:schemeClr val="bg1"/>
                </a:solidFill>
              </a:rPr>
              <a:t>Muchelney</a:t>
            </a:r>
            <a:r>
              <a:rPr lang="en-US" sz="2000" dirty="0">
                <a:solidFill>
                  <a:schemeClr val="bg1"/>
                </a:solidFill>
              </a:rPr>
              <a:t> was the first village to be completely cut-off by flood water</a:t>
            </a:r>
          </a:p>
        </p:txBody>
      </p:sp>
    </p:spTree>
    <p:extLst>
      <p:ext uri="{BB962C8B-B14F-4D97-AF65-F5344CB8AC3E}">
        <p14:creationId xmlns:p14="http://schemas.microsoft.com/office/powerpoint/2010/main" val="3994860427"/>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68500" y="0"/>
            <a:ext cx="5184517" cy="6858000"/>
          </a:xfrm>
          <a:prstGeom prst="rect">
            <a:avLst/>
          </a:prstGeom>
        </p:spPr>
      </p:pic>
      <p:sp>
        <p:nvSpPr>
          <p:cNvPr id="5" name="TextBox 4"/>
          <p:cNvSpPr txBox="1"/>
          <p:nvPr/>
        </p:nvSpPr>
        <p:spPr>
          <a:xfrm>
            <a:off x="7513053" y="521368"/>
            <a:ext cx="1310105" cy="1200328"/>
          </a:xfrm>
          <a:prstGeom prst="rect">
            <a:avLst/>
          </a:prstGeom>
          <a:noFill/>
        </p:spPr>
        <p:txBody>
          <a:bodyPr wrap="square" rtlCol="0">
            <a:spAutoFit/>
          </a:bodyPr>
          <a:lstStyle/>
          <a:p>
            <a:pPr algn="ctr"/>
            <a:r>
              <a:rPr lang="en-US" sz="2400" b="1" dirty="0" smtClean="0"/>
              <a:t>January 2014 rainfall</a:t>
            </a:r>
            <a:endParaRPr lang="en-US" sz="2400" b="1" dirty="0"/>
          </a:p>
        </p:txBody>
      </p:sp>
    </p:spTree>
    <p:extLst>
      <p:ext uri="{BB962C8B-B14F-4D97-AF65-F5344CB8AC3E}">
        <p14:creationId xmlns:p14="http://schemas.microsoft.com/office/powerpoint/2010/main" val="148081876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39900" y="0"/>
            <a:ext cx="5639259" cy="6858000"/>
          </a:xfrm>
          <a:prstGeom prst="rect">
            <a:avLst/>
          </a:prstGeom>
        </p:spPr>
      </p:pic>
      <p:sp>
        <p:nvSpPr>
          <p:cNvPr id="5" name="TextBox 4"/>
          <p:cNvSpPr txBox="1"/>
          <p:nvPr/>
        </p:nvSpPr>
        <p:spPr>
          <a:xfrm>
            <a:off x="7660105" y="815474"/>
            <a:ext cx="1243263" cy="1569660"/>
          </a:xfrm>
          <a:prstGeom prst="rect">
            <a:avLst/>
          </a:prstGeom>
          <a:noFill/>
        </p:spPr>
        <p:txBody>
          <a:bodyPr wrap="square" rtlCol="0">
            <a:spAutoFit/>
          </a:bodyPr>
          <a:lstStyle/>
          <a:p>
            <a:pPr algn="ctr"/>
            <a:r>
              <a:rPr lang="en-US" sz="2400" b="1" dirty="0" smtClean="0"/>
              <a:t>Winter 2013-14 river flow</a:t>
            </a:r>
            <a:endParaRPr lang="en-US" sz="2400" b="1" dirty="0"/>
          </a:p>
        </p:txBody>
      </p:sp>
    </p:spTree>
    <p:extLst>
      <p:ext uri="{BB962C8B-B14F-4D97-AF65-F5344CB8AC3E}">
        <p14:creationId xmlns:p14="http://schemas.microsoft.com/office/powerpoint/2010/main" val="35453801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12900" y="0"/>
            <a:ext cx="5904028" cy="6858000"/>
          </a:xfrm>
          <a:prstGeom prst="rect">
            <a:avLst/>
          </a:prstGeom>
        </p:spPr>
      </p:pic>
      <p:sp>
        <p:nvSpPr>
          <p:cNvPr id="5" name="TextBox 4"/>
          <p:cNvSpPr txBox="1"/>
          <p:nvPr/>
        </p:nvSpPr>
        <p:spPr>
          <a:xfrm>
            <a:off x="7740316" y="280737"/>
            <a:ext cx="1403684" cy="1569660"/>
          </a:xfrm>
          <a:prstGeom prst="rect">
            <a:avLst/>
          </a:prstGeom>
          <a:noFill/>
        </p:spPr>
        <p:txBody>
          <a:bodyPr wrap="square" rtlCol="0">
            <a:spAutoFit/>
          </a:bodyPr>
          <a:lstStyle/>
          <a:p>
            <a:pPr algn="ctr"/>
            <a:r>
              <a:rPr lang="en-US" sz="2400" b="1" dirty="0" smtClean="0"/>
              <a:t>Ground-</a:t>
            </a:r>
          </a:p>
          <a:p>
            <a:pPr algn="ctr"/>
            <a:r>
              <a:rPr lang="en-US" sz="2400" b="1" dirty="0" smtClean="0"/>
              <a:t>water, January 2014</a:t>
            </a:r>
            <a:endParaRPr lang="en-US" sz="2400" b="1" dirty="0"/>
          </a:p>
        </p:txBody>
      </p:sp>
    </p:spTree>
    <p:extLst>
      <p:ext uri="{BB962C8B-B14F-4D97-AF65-F5344CB8AC3E}">
        <p14:creationId xmlns:p14="http://schemas.microsoft.com/office/powerpoint/2010/main" val="412540357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71206711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182750608"/>
              </p:ext>
            </p:extLst>
          </p:nvPr>
        </p:nvGraphicFramePr>
        <p:xfrm>
          <a:off x="-32926" y="0"/>
          <a:ext cx="9209852" cy="525378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457200" y="5554663"/>
            <a:ext cx="8229600" cy="1143000"/>
          </a:xfrm>
        </p:spPr>
        <p:txBody>
          <a:bodyPr>
            <a:normAutofit fontScale="90000"/>
          </a:bodyPr>
          <a:lstStyle/>
          <a:p>
            <a:pPr>
              <a:defRPr sz="1800" b="1" i="0" u="none" strike="noStrike" kern="1200" baseline="0">
                <a:solidFill>
                  <a:prstClr val="black"/>
                </a:solidFill>
                <a:latin typeface="+mn-lt"/>
                <a:ea typeface="+mn-ea"/>
                <a:cs typeface="+mn-cs"/>
              </a:defRPr>
            </a:pPr>
            <a:r>
              <a:rPr lang="en-US" sz="4800" dirty="0">
                <a:solidFill>
                  <a:prstClr val="black"/>
                </a:solidFill>
              </a:rPr>
              <a:t>Membership of UK Political Parties </a:t>
            </a:r>
            <a:br>
              <a:rPr lang="en-US" sz="4800" dirty="0">
                <a:solidFill>
                  <a:prstClr val="black"/>
                </a:solidFill>
              </a:rPr>
            </a:br>
            <a:r>
              <a:rPr lang="en-US" dirty="0">
                <a:solidFill>
                  <a:prstClr val="black"/>
                </a:solidFill>
              </a:rPr>
              <a:t>House of Commons Library Note, January 2015 </a:t>
            </a:r>
            <a:br>
              <a:rPr lang="en-US" dirty="0">
                <a:solidFill>
                  <a:prstClr val="black"/>
                </a:solidFill>
              </a:rPr>
            </a:br>
            <a:endParaRPr lang="en-US" dirty="0"/>
          </a:p>
        </p:txBody>
      </p:sp>
    </p:spTree>
    <p:extLst>
      <p:ext uri="{BB962C8B-B14F-4D97-AF65-F5344CB8AC3E}">
        <p14:creationId xmlns:p14="http://schemas.microsoft.com/office/powerpoint/2010/main" val="409091109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18" y="0"/>
            <a:ext cx="9201018" cy="6858000"/>
          </a:xfrm>
          <a:prstGeom prst="rect">
            <a:avLst/>
          </a:prstGeom>
        </p:spPr>
      </p:pic>
      <p:sp>
        <p:nvSpPr>
          <p:cNvPr id="5" name="Rectangle 4"/>
          <p:cNvSpPr/>
          <p:nvPr/>
        </p:nvSpPr>
        <p:spPr>
          <a:xfrm>
            <a:off x="4572000" y="0"/>
            <a:ext cx="4572000" cy="646331"/>
          </a:xfrm>
          <a:prstGeom prst="rect">
            <a:avLst/>
          </a:prstGeom>
        </p:spPr>
        <p:txBody>
          <a:bodyPr>
            <a:spAutoFit/>
          </a:bodyPr>
          <a:lstStyle/>
          <a:p>
            <a:r>
              <a:rPr lang="en-US" dirty="0"/>
              <a:t>Environment Secretary Owen Paterson was confronted by angry residents during his visit</a:t>
            </a:r>
          </a:p>
        </p:txBody>
      </p:sp>
    </p:spTree>
    <p:extLst>
      <p:ext uri="{BB962C8B-B14F-4D97-AF65-F5344CB8AC3E}">
        <p14:creationId xmlns:p14="http://schemas.microsoft.com/office/powerpoint/2010/main" val="367315220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880100"/>
          </a:xfrm>
          <a:prstGeom prst="rect">
            <a:avLst/>
          </a:prstGeom>
        </p:spPr>
      </p:pic>
    </p:spTree>
    <p:extLst>
      <p:ext uri="{BB962C8B-B14F-4D97-AF65-F5344CB8AC3E}">
        <p14:creationId xmlns:p14="http://schemas.microsoft.com/office/powerpoint/2010/main" val="192906833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25600" y="393700"/>
            <a:ext cx="5892800" cy="6057900"/>
          </a:xfrm>
          <a:prstGeom prst="rect">
            <a:avLst/>
          </a:prstGeom>
        </p:spPr>
      </p:pic>
    </p:spTree>
    <p:extLst>
      <p:ext uri="{BB962C8B-B14F-4D97-AF65-F5344CB8AC3E}">
        <p14:creationId xmlns:p14="http://schemas.microsoft.com/office/powerpoint/2010/main" val="809860731"/>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159000" y="0"/>
            <a:ext cx="4808306" cy="6858000"/>
          </a:xfrm>
          <a:prstGeom prst="rect">
            <a:avLst/>
          </a:prstGeom>
        </p:spPr>
      </p:pic>
    </p:spTree>
    <p:extLst>
      <p:ext uri="{BB962C8B-B14F-4D97-AF65-F5344CB8AC3E}">
        <p14:creationId xmlns:p14="http://schemas.microsoft.com/office/powerpoint/2010/main" val="227881527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Solutions - Dredging</a:t>
            </a:r>
            <a:endParaRPr lang="en-US" dirty="0"/>
          </a:p>
        </p:txBody>
      </p:sp>
      <p:sp>
        <p:nvSpPr>
          <p:cNvPr id="6" name="Text Placeholder 5"/>
          <p:cNvSpPr>
            <a:spLocks noGrp="1"/>
          </p:cNvSpPr>
          <p:nvPr>
            <p:ph type="body" idx="1"/>
          </p:nvPr>
        </p:nvSpPr>
        <p:spPr/>
        <p:txBody>
          <a:bodyPr/>
          <a:lstStyle/>
          <a:p>
            <a:pPr algn="ctr"/>
            <a:r>
              <a:rPr lang="en-US" dirty="0" smtClean="0"/>
              <a:t>Advantages</a:t>
            </a:r>
            <a:endParaRPr lang="en-US" dirty="0"/>
          </a:p>
        </p:txBody>
      </p:sp>
      <p:sp>
        <p:nvSpPr>
          <p:cNvPr id="7" name="Content Placeholder 6"/>
          <p:cNvSpPr>
            <a:spLocks noGrp="1"/>
          </p:cNvSpPr>
          <p:nvPr>
            <p:ph sz="half" idx="2"/>
          </p:nvPr>
        </p:nvSpPr>
        <p:spPr/>
        <p:txBody>
          <a:bodyPr/>
          <a:lstStyle/>
          <a:p>
            <a:r>
              <a:rPr lang="en-US" dirty="0" smtClean="0"/>
              <a:t>Visibly increases the cross-sectional area of river flow</a:t>
            </a:r>
          </a:p>
          <a:p>
            <a:r>
              <a:rPr lang="en-US" dirty="0" smtClean="0"/>
              <a:t>Traditional approach of the last hundred years</a:t>
            </a:r>
          </a:p>
          <a:p>
            <a:r>
              <a:rPr lang="en-US" dirty="0" smtClean="0"/>
              <a:t>Immediate impact</a:t>
            </a:r>
          </a:p>
          <a:p>
            <a:r>
              <a:rPr lang="en-US" dirty="0" smtClean="0"/>
              <a:t>Relatively cheap</a:t>
            </a:r>
            <a:endParaRPr lang="en-US" dirty="0"/>
          </a:p>
        </p:txBody>
      </p:sp>
      <p:sp>
        <p:nvSpPr>
          <p:cNvPr id="8" name="Text Placeholder 7"/>
          <p:cNvSpPr>
            <a:spLocks noGrp="1"/>
          </p:cNvSpPr>
          <p:nvPr>
            <p:ph type="body" sz="quarter" idx="3"/>
          </p:nvPr>
        </p:nvSpPr>
        <p:spPr/>
        <p:txBody>
          <a:bodyPr/>
          <a:lstStyle/>
          <a:p>
            <a:pPr algn="ctr"/>
            <a:r>
              <a:rPr lang="en-US" dirty="0" smtClean="0"/>
              <a:t>Disadvantages</a:t>
            </a:r>
            <a:endParaRPr lang="en-US" dirty="0"/>
          </a:p>
        </p:txBody>
      </p:sp>
      <p:sp>
        <p:nvSpPr>
          <p:cNvPr id="9" name="Content Placeholder 8"/>
          <p:cNvSpPr>
            <a:spLocks noGrp="1"/>
          </p:cNvSpPr>
          <p:nvPr>
            <p:ph sz="quarter" idx="4"/>
          </p:nvPr>
        </p:nvSpPr>
        <p:spPr/>
        <p:txBody>
          <a:bodyPr>
            <a:normAutofit fontScale="92500" lnSpcReduction="10000"/>
          </a:bodyPr>
          <a:lstStyle/>
          <a:p>
            <a:r>
              <a:rPr lang="en-US" dirty="0" smtClean="0"/>
              <a:t>Very limited impact on volumes of water transmitted to sea, as channel gradient is unaffected</a:t>
            </a:r>
          </a:p>
          <a:p>
            <a:r>
              <a:rPr lang="en-US" dirty="0" smtClean="0"/>
              <a:t>Channel soon reverts through sedimentation, requiring repeat dredging</a:t>
            </a:r>
          </a:p>
          <a:p>
            <a:r>
              <a:rPr lang="en-US" dirty="0" smtClean="0"/>
              <a:t>Does nothing about sea level rise</a:t>
            </a:r>
          </a:p>
          <a:p>
            <a:r>
              <a:rPr lang="en-US" dirty="0" smtClean="0"/>
              <a:t>Ecologically damaging to riverine flora and fauna</a:t>
            </a:r>
            <a:endParaRPr lang="en-US"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841" y="4739889"/>
            <a:ext cx="3074737" cy="1850319"/>
          </a:xfrm>
          <a:prstGeom prst="rect">
            <a:avLst/>
          </a:prstGeom>
        </p:spPr>
      </p:pic>
    </p:spTree>
    <p:extLst>
      <p:ext uri="{BB962C8B-B14F-4D97-AF65-F5344CB8AC3E}">
        <p14:creationId xmlns:p14="http://schemas.microsoft.com/office/powerpoint/2010/main" val="4212452451"/>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Possible Solutions – Tidal sluice gates</a:t>
            </a:r>
            <a:endParaRPr lang="en-US" dirty="0"/>
          </a:p>
        </p:txBody>
      </p:sp>
      <p:sp>
        <p:nvSpPr>
          <p:cNvPr id="6" name="Text Placeholder 5"/>
          <p:cNvSpPr>
            <a:spLocks noGrp="1"/>
          </p:cNvSpPr>
          <p:nvPr>
            <p:ph type="body" idx="1"/>
          </p:nvPr>
        </p:nvSpPr>
        <p:spPr/>
        <p:txBody>
          <a:bodyPr/>
          <a:lstStyle/>
          <a:p>
            <a:pPr algn="ctr"/>
            <a:r>
              <a:rPr lang="en-US" dirty="0" smtClean="0"/>
              <a:t>Advantages</a:t>
            </a:r>
            <a:endParaRPr lang="en-US" dirty="0"/>
          </a:p>
        </p:txBody>
      </p:sp>
      <p:sp>
        <p:nvSpPr>
          <p:cNvPr id="7" name="Content Placeholder 6"/>
          <p:cNvSpPr>
            <a:spLocks noGrp="1"/>
          </p:cNvSpPr>
          <p:nvPr>
            <p:ph sz="half" idx="2"/>
          </p:nvPr>
        </p:nvSpPr>
        <p:spPr/>
        <p:txBody>
          <a:bodyPr>
            <a:normAutofit fontScale="92500" lnSpcReduction="20000"/>
          </a:bodyPr>
          <a:lstStyle/>
          <a:p>
            <a:r>
              <a:rPr lang="en-US" dirty="0" smtClean="0"/>
              <a:t>Blocks off rivers to high tides, through a barrier at Bridgewater Lagoon and others</a:t>
            </a:r>
          </a:p>
          <a:p>
            <a:r>
              <a:rPr lang="en-US" dirty="0" smtClean="0"/>
              <a:t>Allows longer pumping periods at certain times in the tidal cycle</a:t>
            </a:r>
          </a:p>
          <a:p>
            <a:r>
              <a:rPr lang="en-US" dirty="0"/>
              <a:t>Would mitigate against storm surges, and sea level </a:t>
            </a:r>
            <a:r>
              <a:rPr lang="en-US" dirty="0" smtClean="0"/>
              <a:t>rise</a:t>
            </a:r>
          </a:p>
          <a:p>
            <a:r>
              <a:rPr lang="en-US" dirty="0" smtClean="0"/>
              <a:t>Visibly reassuring</a:t>
            </a:r>
          </a:p>
          <a:p>
            <a:r>
              <a:rPr lang="en-US" dirty="0" smtClean="0"/>
              <a:t>Opportunity to generate hydro power</a:t>
            </a:r>
            <a:endParaRPr lang="en-US" dirty="0"/>
          </a:p>
          <a:p>
            <a:endParaRPr lang="en-US" dirty="0"/>
          </a:p>
        </p:txBody>
      </p:sp>
      <p:sp>
        <p:nvSpPr>
          <p:cNvPr id="8" name="Text Placeholder 7"/>
          <p:cNvSpPr>
            <a:spLocks noGrp="1"/>
          </p:cNvSpPr>
          <p:nvPr>
            <p:ph type="body" sz="quarter" idx="3"/>
          </p:nvPr>
        </p:nvSpPr>
        <p:spPr/>
        <p:txBody>
          <a:bodyPr/>
          <a:lstStyle/>
          <a:p>
            <a:pPr algn="ctr"/>
            <a:r>
              <a:rPr lang="en-US" dirty="0" smtClean="0"/>
              <a:t>Disadvantages</a:t>
            </a:r>
            <a:endParaRPr lang="en-US" dirty="0"/>
          </a:p>
        </p:txBody>
      </p:sp>
      <p:sp>
        <p:nvSpPr>
          <p:cNvPr id="9" name="Content Placeholder 8"/>
          <p:cNvSpPr>
            <a:spLocks noGrp="1"/>
          </p:cNvSpPr>
          <p:nvPr>
            <p:ph sz="quarter" idx="4"/>
          </p:nvPr>
        </p:nvSpPr>
        <p:spPr/>
        <p:txBody>
          <a:bodyPr>
            <a:normAutofit/>
          </a:bodyPr>
          <a:lstStyle/>
          <a:p>
            <a:r>
              <a:rPr lang="en-US" sz="2000" dirty="0" smtClean="0"/>
              <a:t>Changes in lagoon ecology from salt to brackish</a:t>
            </a:r>
          </a:p>
          <a:p>
            <a:r>
              <a:rPr lang="en-US" sz="2000" dirty="0" smtClean="0"/>
              <a:t>May take some time to design and construct</a:t>
            </a:r>
          </a:p>
          <a:p>
            <a:r>
              <a:rPr lang="en-US" sz="2000" dirty="0" smtClean="0"/>
              <a:t>Expensive</a:t>
            </a:r>
          </a:p>
          <a:p>
            <a:r>
              <a:rPr lang="en-US" sz="2000" dirty="0" smtClean="0"/>
              <a:t>May encourage further development in flood prone areas</a:t>
            </a:r>
            <a:endParaRPr lang="en-US" sz="2000" dirty="0"/>
          </a:p>
        </p:txBody>
      </p:sp>
    </p:spTree>
    <p:extLst>
      <p:ext uri="{BB962C8B-B14F-4D97-AF65-F5344CB8AC3E}">
        <p14:creationId xmlns:p14="http://schemas.microsoft.com/office/powerpoint/2010/main" val="188405631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254061"/>
                </a:solidFill>
                <a:latin typeface="+mn-lt"/>
              </a:rPr>
              <a:t>Possible Solutions – Vegetation alteration in the </a:t>
            </a:r>
            <a:r>
              <a:rPr lang="en-US" dirty="0" smtClean="0">
                <a:solidFill>
                  <a:srgbClr val="254061"/>
                </a:solidFill>
                <a:latin typeface="+mn-lt"/>
              </a:rPr>
              <a:t>upland catchment</a:t>
            </a:r>
            <a:endParaRPr lang="en-US" dirty="0">
              <a:solidFill>
                <a:srgbClr val="254061"/>
              </a:solidFill>
              <a:latin typeface="+mn-lt"/>
            </a:endParaRPr>
          </a:p>
        </p:txBody>
      </p:sp>
      <p:sp>
        <p:nvSpPr>
          <p:cNvPr id="6" name="Text Placeholder 5"/>
          <p:cNvSpPr>
            <a:spLocks noGrp="1"/>
          </p:cNvSpPr>
          <p:nvPr>
            <p:ph type="body" idx="1"/>
          </p:nvPr>
        </p:nvSpPr>
        <p:spPr/>
        <p:txBody>
          <a:bodyPr/>
          <a:lstStyle/>
          <a:p>
            <a:pPr algn="ctr"/>
            <a:r>
              <a:rPr lang="en-US" dirty="0" smtClean="0">
                <a:solidFill>
                  <a:srgbClr val="254061"/>
                </a:solidFill>
              </a:rPr>
              <a:t>Advantages</a:t>
            </a:r>
            <a:endParaRPr lang="en-US" dirty="0">
              <a:solidFill>
                <a:srgbClr val="254061"/>
              </a:solidFill>
            </a:endParaRPr>
          </a:p>
        </p:txBody>
      </p:sp>
      <p:sp>
        <p:nvSpPr>
          <p:cNvPr id="7" name="Content Placeholder 6"/>
          <p:cNvSpPr>
            <a:spLocks noGrp="1"/>
          </p:cNvSpPr>
          <p:nvPr>
            <p:ph sz="half" idx="2"/>
          </p:nvPr>
        </p:nvSpPr>
        <p:spPr/>
        <p:txBody>
          <a:bodyPr>
            <a:normAutofit fontScale="92500" lnSpcReduction="20000"/>
          </a:bodyPr>
          <a:lstStyle/>
          <a:p>
            <a:r>
              <a:rPr lang="en-US" dirty="0" smtClean="0">
                <a:solidFill>
                  <a:srgbClr val="254061"/>
                </a:solidFill>
              </a:rPr>
              <a:t>Reduction of runoff from restored moorland reduces flooding downstream</a:t>
            </a:r>
          </a:p>
          <a:p>
            <a:r>
              <a:rPr lang="en-US" dirty="0" smtClean="0">
                <a:solidFill>
                  <a:srgbClr val="254061"/>
                </a:solidFill>
              </a:rPr>
              <a:t>Restoration of more ‘natural’ vegetation brings ecological benefit to catchment</a:t>
            </a:r>
          </a:p>
          <a:p>
            <a:r>
              <a:rPr lang="en-US" dirty="0" smtClean="0">
                <a:solidFill>
                  <a:srgbClr val="254061"/>
                </a:solidFill>
              </a:rPr>
              <a:t>Reduced soil erosion</a:t>
            </a:r>
          </a:p>
          <a:p>
            <a:r>
              <a:rPr lang="en-US" dirty="0" smtClean="0">
                <a:solidFill>
                  <a:srgbClr val="254061"/>
                </a:solidFill>
              </a:rPr>
              <a:t>Can be multipurpose, improving public access, scenery, informal tourism</a:t>
            </a:r>
          </a:p>
          <a:p>
            <a:r>
              <a:rPr lang="en-US" dirty="0" smtClean="0">
                <a:solidFill>
                  <a:srgbClr val="254061"/>
                </a:solidFill>
              </a:rPr>
              <a:t>Will provide some level of flood reduction at every return period</a:t>
            </a:r>
          </a:p>
          <a:p>
            <a:endParaRPr lang="en-US" dirty="0">
              <a:solidFill>
                <a:srgbClr val="254061"/>
              </a:solidFill>
            </a:endParaRPr>
          </a:p>
        </p:txBody>
      </p:sp>
      <p:sp>
        <p:nvSpPr>
          <p:cNvPr id="8" name="Text Placeholder 7"/>
          <p:cNvSpPr>
            <a:spLocks noGrp="1"/>
          </p:cNvSpPr>
          <p:nvPr>
            <p:ph type="body" sz="quarter" idx="3"/>
          </p:nvPr>
        </p:nvSpPr>
        <p:spPr/>
        <p:txBody>
          <a:bodyPr/>
          <a:lstStyle/>
          <a:p>
            <a:pPr algn="ctr"/>
            <a:r>
              <a:rPr lang="en-US" dirty="0" smtClean="0">
                <a:solidFill>
                  <a:srgbClr val="254061"/>
                </a:solidFill>
              </a:rPr>
              <a:t>Disadvantages</a:t>
            </a:r>
            <a:endParaRPr lang="en-US" dirty="0">
              <a:solidFill>
                <a:srgbClr val="254061"/>
              </a:solidFill>
            </a:endParaRPr>
          </a:p>
        </p:txBody>
      </p:sp>
      <p:sp>
        <p:nvSpPr>
          <p:cNvPr id="9" name="Content Placeholder 8"/>
          <p:cNvSpPr>
            <a:spLocks noGrp="1"/>
          </p:cNvSpPr>
          <p:nvPr>
            <p:ph sz="quarter" idx="4"/>
          </p:nvPr>
        </p:nvSpPr>
        <p:spPr>
          <a:xfrm>
            <a:off x="4645025" y="2174875"/>
            <a:ext cx="4244643" cy="3951288"/>
          </a:xfrm>
        </p:spPr>
        <p:txBody>
          <a:bodyPr>
            <a:normAutofit/>
          </a:bodyPr>
          <a:lstStyle/>
          <a:p>
            <a:r>
              <a:rPr lang="en-US" sz="2200" dirty="0" smtClean="0">
                <a:solidFill>
                  <a:srgbClr val="254061"/>
                </a:solidFill>
              </a:rPr>
              <a:t>Slow to achieve, and large areas of land required; complex negotiations</a:t>
            </a:r>
          </a:p>
          <a:p>
            <a:r>
              <a:rPr lang="en-US" sz="2200" dirty="0" smtClean="0">
                <a:solidFill>
                  <a:srgbClr val="254061"/>
                </a:solidFill>
              </a:rPr>
              <a:t>Some loss of agricultural production</a:t>
            </a:r>
          </a:p>
          <a:p>
            <a:r>
              <a:rPr lang="en-US" sz="2200" dirty="0" smtClean="0">
                <a:solidFill>
                  <a:srgbClr val="254061"/>
                </a:solidFill>
              </a:rPr>
              <a:t>Untried impact at this scale, as a means of reducing runoff from catchments</a:t>
            </a:r>
          </a:p>
          <a:p>
            <a:r>
              <a:rPr lang="en-US" sz="2200" dirty="0" smtClean="0">
                <a:solidFill>
                  <a:srgbClr val="254061"/>
                </a:solidFill>
              </a:rPr>
              <a:t>Largely invisible</a:t>
            </a:r>
            <a:endParaRPr lang="en-US" sz="2200" dirty="0">
              <a:solidFill>
                <a:srgbClr val="25406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4432" y="5465268"/>
            <a:ext cx="3755236" cy="1261705"/>
          </a:xfrm>
          <a:prstGeom prst="rect">
            <a:avLst/>
          </a:prstGeom>
        </p:spPr>
      </p:pic>
    </p:spTree>
    <p:extLst>
      <p:ext uri="{BB962C8B-B14F-4D97-AF65-F5344CB8AC3E}">
        <p14:creationId xmlns:p14="http://schemas.microsoft.com/office/powerpoint/2010/main" val="249366502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50000"/>
                  </a:schemeClr>
                </a:solidFill>
              </a:rPr>
              <a:t>Possible Solutions – blocking upstream drainage channels, and other SUDS  </a:t>
            </a:r>
            <a:endParaRPr lang="en-US" dirty="0">
              <a:solidFill>
                <a:schemeClr val="accent1">
                  <a:lumMod val="50000"/>
                </a:schemeClr>
              </a:solidFill>
            </a:endParaRPr>
          </a:p>
        </p:txBody>
      </p:sp>
      <p:sp>
        <p:nvSpPr>
          <p:cNvPr id="6" name="Text Placeholder 5"/>
          <p:cNvSpPr>
            <a:spLocks noGrp="1"/>
          </p:cNvSpPr>
          <p:nvPr>
            <p:ph type="body" idx="1"/>
          </p:nvPr>
        </p:nvSpPr>
        <p:spPr/>
        <p:txBody>
          <a:bodyPr/>
          <a:lstStyle/>
          <a:p>
            <a:pPr algn="ctr"/>
            <a:r>
              <a:rPr lang="en-US" dirty="0" smtClean="0">
                <a:solidFill>
                  <a:schemeClr val="accent1">
                    <a:lumMod val="50000"/>
                  </a:schemeClr>
                </a:solidFill>
              </a:rPr>
              <a:t>Advantages</a:t>
            </a:r>
            <a:endParaRPr lang="en-US" dirty="0">
              <a:solidFill>
                <a:schemeClr val="accent1">
                  <a:lumMod val="50000"/>
                </a:schemeClr>
              </a:solidFill>
            </a:endParaRPr>
          </a:p>
        </p:txBody>
      </p:sp>
      <p:sp>
        <p:nvSpPr>
          <p:cNvPr id="7" name="Content Placeholder 6"/>
          <p:cNvSpPr>
            <a:spLocks noGrp="1"/>
          </p:cNvSpPr>
          <p:nvPr>
            <p:ph sz="half" idx="2"/>
          </p:nvPr>
        </p:nvSpPr>
        <p:spPr/>
        <p:txBody>
          <a:bodyPr>
            <a:normAutofit fontScale="92500" lnSpcReduction="20000"/>
          </a:bodyPr>
          <a:lstStyle/>
          <a:p>
            <a:r>
              <a:rPr lang="en-US" dirty="0" smtClean="0">
                <a:solidFill>
                  <a:schemeClr val="accent1">
                    <a:lumMod val="50000"/>
                  </a:schemeClr>
                </a:solidFill>
              </a:rPr>
              <a:t>Increases infiltration and reduces runoff at least for frequent floods</a:t>
            </a:r>
          </a:p>
          <a:p>
            <a:r>
              <a:rPr lang="en-US" dirty="0" smtClean="0">
                <a:solidFill>
                  <a:schemeClr val="accent1">
                    <a:lumMod val="50000"/>
                  </a:schemeClr>
                </a:solidFill>
              </a:rPr>
              <a:t>Improves water availability in dry periods</a:t>
            </a:r>
          </a:p>
          <a:p>
            <a:r>
              <a:rPr lang="en-US" dirty="0" smtClean="0">
                <a:solidFill>
                  <a:schemeClr val="accent1">
                    <a:lumMod val="50000"/>
                  </a:schemeClr>
                </a:solidFill>
              </a:rPr>
              <a:t>Reinstates wetlands, regrows </a:t>
            </a:r>
            <a:r>
              <a:rPr lang="en-US" dirty="0" err="1" smtClean="0">
                <a:solidFill>
                  <a:schemeClr val="accent1">
                    <a:lumMod val="50000"/>
                  </a:schemeClr>
                </a:solidFill>
              </a:rPr>
              <a:t>peatland</a:t>
            </a:r>
            <a:r>
              <a:rPr lang="en-US" dirty="0" smtClean="0">
                <a:solidFill>
                  <a:schemeClr val="accent1">
                    <a:lumMod val="50000"/>
                  </a:schemeClr>
                </a:solidFill>
              </a:rPr>
              <a:t> and sequesters carbon</a:t>
            </a:r>
            <a:endParaRPr lang="en-US" dirty="0">
              <a:solidFill>
                <a:schemeClr val="accent1">
                  <a:lumMod val="50000"/>
                </a:schemeClr>
              </a:solidFill>
            </a:endParaRPr>
          </a:p>
          <a:p>
            <a:r>
              <a:rPr lang="en-US" dirty="0" smtClean="0">
                <a:solidFill>
                  <a:schemeClr val="accent1">
                    <a:lumMod val="50000"/>
                  </a:schemeClr>
                </a:solidFill>
              </a:rPr>
              <a:t>Ecological and water quality improvements</a:t>
            </a:r>
          </a:p>
          <a:p>
            <a:r>
              <a:rPr lang="en-US" dirty="0" smtClean="0">
                <a:solidFill>
                  <a:schemeClr val="accent1">
                    <a:lumMod val="50000"/>
                  </a:schemeClr>
                </a:solidFill>
              </a:rPr>
              <a:t>Reduced soil erosion</a:t>
            </a:r>
          </a:p>
          <a:p>
            <a:r>
              <a:rPr lang="en-US" dirty="0" smtClean="0">
                <a:solidFill>
                  <a:schemeClr val="accent1">
                    <a:lumMod val="50000"/>
                  </a:schemeClr>
                </a:solidFill>
              </a:rPr>
              <a:t>Relatively cheap</a:t>
            </a:r>
            <a:endParaRPr lang="en-US" dirty="0">
              <a:solidFill>
                <a:schemeClr val="accent1">
                  <a:lumMod val="50000"/>
                </a:schemeClr>
              </a:solidFill>
            </a:endParaRPr>
          </a:p>
        </p:txBody>
      </p:sp>
      <p:sp>
        <p:nvSpPr>
          <p:cNvPr id="8" name="Text Placeholder 7"/>
          <p:cNvSpPr>
            <a:spLocks noGrp="1"/>
          </p:cNvSpPr>
          <p:nvPr>
            <p:ph type="body" sz="quarter" idx="3"/>
          </p:nvPr>
        </p:nvSpPr>
        <p:spPr/>
        <p:txBody>
          <a:bodyPr/>
          <a:lstStyle/>
          <a:p>
            <a:pPr algn="ctr"/>
            <a:r>
              <a:rPr lang="en-US" dirty="0" smtClean="0">
                <a:solidFill>
                  <a:schemeClr val="accent1">
                    <a:lumMod val="50000"/>
                  </a:schemeClr>
                </a:solidFill>
              </a:rPr>
              <a:t>Disadvantages</a:t>
            </a:r>
            <a:endParaRPr lang="en-US" dirty="0">
              <a:solidFill>
                <a:schemeClr val="accent1">
                  <a:lumMod val="50000"/>
                </a:schemeClr>
              </a:solidFill>
            </a:endParaRPr>
          </a:p>
        </p:txBody>
      </p:sp>
      <p:sp>
        <p:nvSpPr>
          <p:cNvPr id="9" name="Content Placeholder 8"/>
          <p:cNvSpPr>
            <a:spLocks noGrp="1"/>
          </p:cNvSpPr>
          <p:nvPr>
            <p:ph sz="quarter" idx="4"/>
          </p:nvPr>
        </p:nvSpPr>
        <p:spPr/>
        <p:txBody>
          <a:bodyPr/>
          <a:lstStyle/>
          <a:p>
            <a:r>
              <a:rPr lang="en-US" dirty="0" smtClean="0">
                <a:solidFill>
                  <a:schemeClr val="accent1">
                    <a:lumMod val="50000"/>
                  </a:schemeClr>
                </a:solidFill>
              </a:rPr>
              <a:t>Uncertain impact at large scale</a:t>
            </a:r>
          </a:p>
          <a:p>
            <a:r>
              <a:rPr lang="en-US" dirty="0" smtClean="0">
                <a:solidFill>
                  <a:schemeClr val="accent1">
                    <a:lumMod val="50000"/>
                  </a:schemeClr>
                </a:solidFill>
              </a:rPr>
              <a:t>Requires negotiation with landowners</a:t>
            </a:r>
          </a:p>
          <a:p>
            <a:endParaRPr lang="en-US" dirty="0">
              <a:solidFill>
                <a:schemeClr val="accent1">
                  <a:lumMod val="50000"/>
                </a:schemeClr>
              </a:solidFill>
            </a:endParaRPr>
          </a:p>
        </p:txBody>
      </p:sp>
    </p:spTree>
    <p:extLst>
      <p:ext uri="{BB962C8B-B14F-4D97-AF65-F5344CB8AC3E}">
        <p14:creationId xmlns:p14="http://schemas.microsoft.com/office/powerpoint/2010/main" val="348271082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254061"/>
                </a:solidFill>
              </a:rPr>
              <a:t>Possible Solutions – Raising embankments and increasing pumping</a:t>
            </a:r>
            <a:endParaRPr lang="en-US" dirty="0">
              <a:solidFill>
                <a:srgbClr val="254061"/>
              </a:solidFill>
            </a:endParaRPr>
          </a:p>
        </p:txBody>
      </p:sp>
      <p:sp>
        <p:nvSpPr>
          <p:cNvPr id="6" name="Text Placeholder 5"/>
          <p:cNvSpPr>
            <a:spLocks noGrp="1"/>
          </p:cNvSpPr>
          <p:nvPr>
            <p:ph type="body" idx="1"/>
          </p:nvPr>
        </p:nvSpPr>
        <p:spPr/>
        <p:txBody>
          <a:bodyPr/>
          <a:lstStyle/>
          <a:p>
            <a:pPr algn="ctr"/>
            <a:r>
              <a:rPr lang="en-US" dirty="0" smtClean="0">
                <a:solidFill>
                  <a:srgbClr val="254061"/>
                </a:solidFill>
              </a:rPr>
              <a:t>Advantages</a:t>
            </a:r>
            <a:endParaRPr lang="en-US" dirty="0">
              <a:solidFill>
                <a:srgbClr val="254061"/>
              </a:solidFill>
            </a:endParaRPr>
          </a:p>
        </p:txBody>
      </p:sp>
      <p:sp>
        <p:nvSpPr>
          <p:cNvPr id="7" name="Content Placeholder 6"/>
          <p:cNvSpPr>
            <a:spLocks noGrp="1"/>
          </p:cNvSpPr>
          <p:nvPr>
            <p:ph sz="half" idx="2"/>
          </p:nvPr>
        </p:nvSpPr>
        <p:spPr/>
        <p:txBody>
          <a:bodyPr/>
          <a:lstStyle/>
          <a:p>
            <a:r>
              <a:rPr lang="en-US" dirty="0" smtClean="0">
                <a:solidFill>
                  <a:srgbClr val="254061"/>
                </a:solidFill>
              </a:rPr>
              <a:t>Immediate and visible effect up to a particular level of flooding</a:t>
            </a:r>
          </a:p>
          <a:p>
            <a:r>
              <a:rPr lang="en-US" dirty="0" smtClean="0">
                <a:solidFill>
                  <a:srgbClr val="254061"/>
                </a:solidFill>
              </a:rPr>
              <a:t>Ecologically weak solution</a:t>
            </a:r>
          </a:p>
          <a:p>
            <a:r>
              <a:rPr lang="en-US" dirty="0" smtClean="0">
                <a:solidFill>
                  <a:srgbClr val="254061"/>
                </a:solidFill>
              </a:rPr>
              <a:t>Expensive to run system</a:t>
            </a:r>
            <a:endParaRPr lang="en-US" dirty="0">
              <a:solidFill>
                <a:srgbClr val="254061"/>
              </a:solidFill>
            </a:endParaRPr>
          </a:p>
        </p:txBody>
      </p:sp>
      <p:sp>
        <p:nvSpPr>
          <p:cNvPr id="8" name="Text Placeholder 7"/>
          <p:cNvSpPr>
            <a:spLocks noGrp="1"/>
          </p:cNvSpPr>
          <p:nvPr>
            <p:ph type="body" sz="quarter" idx="3"/>
          </p:nvPr>
        </p:nvSpPr>
        <p:spPr/>
        <p:txBody>
          <a:bodyPr/>
          <a:lstStyle/>
          <a:p>
            <a:pPr algn="ctr"/>
            <a:r>
              <a:rPr lang="en-US" dirty="0" smtClean="0">
                <a:solidFill>
                  <a:srgbClr val="254061"/>
                </a:solidFill>
              </a:rPr>
              <a:t>Disadvantages</a:t>
            </a:r>
            <a:endParaRPr lang="en-US" dirty="0">
              <a:solidFill>
                <a:srgbClr val="254061"/>
              </a:solidFill>
            </a:endParaRPr>
          </a:p>
        </p:txBody>
      </p:sp>
      <p:sp>
        <p:nvSpPr>
          <p:cNvPr id="9" name="Content Placeholder 8"/>
          <p:cNvSpPr>
            <a:spLocks noGrp="1"/>
          </p:cNvSpPr>
          <p:nvPr>
            <p:ph sz="quarter" idx="4"/>
          </p:nvPr>
        </p:nvSpPr>
        <p:spPr/>
        <p:txBody>
          <a:bodyPr/>
          <a:lstStyle/>
          <a:p>
            <a:r>
              <a:rPr lang="en-US" dirty="0" smtClean="0">
                <a:solidFill>
                  <a:srgbClr val="254061"/>
                </a:solidFill>
              </a:rPr>
              <a:t>If flooding exceeds the embankment, then the ensuing flood lasts longer</a:t>
            </a:r>
          </a:p>
          <a:p>
            <a:r>
              <a:rPr lang="en-US" dirty="0" smtClean="0">
                <a:solidFill>
                  <a:srgbClr val="254061"/>
                </a:solidFill>
              </a:rPr>
              <a:t>Maintenance needs</a:t>
            </a:r>
          </a:p>
          <a:p>
            <a:r>
              <a:rPr lang="en-US" dirty="0" smtClean="0">
                <a:solidFill>
                  <a:srgbClr val="254061"/>
                </a:solidFill>
              </a:rPr>
              <a:t>Floods are routed further downstream, and intensified</a:t>
            </a:r>
          </a:p>
          <a:p>
            <a:r>
              <a:rPr lang="en-US" dirty="0" smtClean="0">
                <a:solidFill>
                  <a:srgbClr val="254061"/>
                </a:solidFill>
              </a:rPr>
              <a:t>Concrete and straight channels are unsightly</a:t>
            </a:r>
            <a:endParaRPr lang="en-US" dirty="0">
              <a:solidFill>
                <a:srgbClr val="254061"/>
              </a:solidFill>
            </a:endParaRPr>
          </a:p>
        </p:txBody>
      </p:sp>
    </p:spTree>
    <p:extLst>
      <p:ext uri="{BB962C8B-B14F-4D97-AF65-F5344CB8AC3E}">
        <p14:creationId xmlns:p14="http://schemas.microsoft.com/office/powerpoint/2010/main" val="341540336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254061"/>
                </a:solidFill>
              </a:rPr>
              <a:t>Possible Solutions – </a:t>
            </a:r>
            <a:r>
              <a:rPr lang="en-US" dirty="0" err="1" smtClean="0">
                <a:solidFill>
                  <a:srgbClr val="254061"/>
                </a:solidFill>
              </a:rPr>
              <a:t>Floodproofing</a:t>
            </a:r>
            <a:r>
              <a:rPr lang="en-US" dirty="0" smtClean="0">
                <a:solidFill>
                  <a:srgbClr val="254061"/>
                </a:solidFill>
              </a:rPr>
              <a:t> houses</a:t>
            </a:r>
            <a:endParaRPr lang="en-US" dirty="0">
              <a:solidFill>
                <a:srgbClr val="254061"/>
              </a:solidFill>
            </a:endParaRPr>
          </a:p>
        </p:txBody>
      </p:sp>
      <p:sp>
        <p:nvSpPr>
          <p:cNvPr id="6" name="Text Placeholder 5"/>
          <p:cNvSpPr>
            <a:spLocks noGrp="1"/>
          </p:cNvSpPr>
          <p:nvPr>
            <p:ph type="body" idx="1"/>
          </p:nvPr>
        </p:nvSpPr>
        <p:spPr/>
        <p:txBody>
          <a:bodyPr/>
          <a:lstStyle/>
          <a:p>
            <a:pPr algn="ctr"/>
            <a:r>
              <a:rPr lang="en-US" dirty="0" smtClean="0">
                <a:solidFill>
                  <a:srgbClr val="254061"/>
                </a:solidFill>
              </a:rPr>
              <a:t>Advantages</a:t>
            </a:r>
            <a:endParaRPr lang="en-US" dirty="0">
              <a:solidFill>
                <a:srgbClr val="254061"/>
              </a:solidFill>
            </a:endParaRPr>
          </a:p>
        </p:txBody>
      </p:sp>
      <p:sp>
        <p:nvSpPr>
          <p:cNvPr id="7" name="Content Placeholder 6"/>
          <p:cNvSpPr>
            <a:spLocks noGrp="1"/>
          </p:cNvSpPr>
          <p:nvPr>
            <p:ph sz="half" idx="2"/>
          </p:nvPr>
        </p:nvSpPr>
        <p:spPr/>
        <p:txBody>
          <a:bodyPr/>
          <a:lstStyle/>
          <a:p>
            <a:r>
              <a:rPr lang="en-US" dirty="0" smtClean="0">
                <a:solidFill>
                  <a:srgbClr val="254061"/>
                </a:solidFill>
              </a:rPr>
              <a:t>Locally effective up to about one </a:t>
            </a:r>
            <a:r>
              <a:rPr lang="en-US" dirty="0" err="1" smtClean="0">
                <a:solidFill>
                  <a:srgbClr val="254061"/>
                </a:solidFill>
              </a:rPr>
              <a:t>metre</a:t>
            </a:r>
            <a:r>
              <a:rPr lang="en-US" dirty="0" smtClean="0">
                <a:solidFill>
                  <a:srgbClr val="254061"/>
                </a:solidFill>
              </a:rPr>
              <a:t> of floodwater</a:t>
            </a:r>
          </a:p>
          <a:p>
            <a:r>
              <a:rPr lang="en-US" dirty="0" smtClean="0">
                <a:solidFill>
                  <a:srgbClr val="254061"/>
                </a:solidFill>
              </a:rPr>
              <a:t>Can be tackled sequentially, as resources permit</a:t>
            </a:r>
          </a:p>
          <a:p>
            <a:r>
              <a:rPr lang="en-US" dirty="0" smtClean="0">
                <a:solidFill>
                  <a:srgbClr val="254061"/>
                </a:solidFill>
              </a:rPr>
              <a:t>Cost </a:t>
            </a:r>
            <a:r>
              <a:rPr lang="en-US" dirty="0" err="1" smtClean="0">
                <a:solidFill>
                  <a:srgbClr val="254061"/>
                </a:solidFill>
              </a:rPr>
              <a:t>ccan</a:t>
            </a:r>
            <a:r>
              <a:rPr lang="en-US" dirty="0" smtClean="0">
                <a:solidFill>
                  <a:srgbClr val="254061"/>
                </a:solidFill>
              </a:rPr>
              <a:t> be shared with residents</a:t>
            </a:r>
            <a:endParaRPr lang="en-US" dirty="0">
              <a:solidFill>
                <a:srgbClr val="254061"/>
              </a:solidFill>
            </a:endParaRPr>
          </a:p>
        </p:txBody>
      </p:sp>
      <p:sp>
        <p:nvSpPr>
          <p:cNvPr id="8" name="Text Placeholder 7"/>
          <p:cNvSpPr>
            <a:spLocks noGrp="1"/>
          </p:cNvSpPr>
          <p:nvPr>
            <p:ph type="body" sz="quarter" idx="3"/>
          </p:nvPr>
        </p:nvSpPr>
        <p:spPr/>
        <p:txBody>
          <a:bodyPr/>
          <a:lstStyle/>
          <a:p>
            <a:pPr algn="ctr"/>
            <a:r>
              <a:rPr lang="en-US" dirty="0" smtClean="0">
                <a:solidFill>
                  <a:srgbClr val="254061"/>
                </a:solidFill>
              </a:rPr>
              <a:t>Disadvantages</a:t>
            </a:r>
            <a:endParaRPr lang="en-US" dirty="0">
              <a:solidFill>
                <a:srgbClr val="254061"/>
              </a:solidFill>
            </a:endParaRPr>
          </a:p>
        </p:txBody>
      </p:sp>
      <p:sp>
        <p:nvSpPr>
          <p:cNvPr id="9" name="Content Placeholder 8"/>
          <p:cNvSpPr>
            <a:spLocks noGrp="1"/>
          </p:cNvSpPr>
          <p:nvPr>
            <p:ph sz="quarter" idx="4"/>
          </p:nvPr>
        </p:nvSpPr>
        <p:spPr/>
        <p:txBody>
          <a:bodyPr/>
          <a:lstStyle/>
          <a:p>
            <a:r>
              <a:rPr lang="en-US" dirty="0" smtClean="0">
                <a:solidFill>
                  <a:srgbClr val="254061"/>
                </a:solidFill>
              </a:rPr>
              <a:t>Expensive</a:t>
            </a:r>
          </a:p>
          <a:p>
            <a:r>
              <a:rPr lang="en-US" dirty="0">
                <a:solidFill>
                  <a:srgbClr val="254061"/>
                </a:solidFill>
              </a:rPr>
              <a:t>Beyond </a:t>
            </a:r>
            <a:r>
              <a:rPr lang="en-US" dirty="0" smtClean="0">
                <a:solidFill>
                  <a:srgbClr val="254061"/>
                </a:solidFill>
              </a:rPr>
              <a:t>one </a:t>
            </a:r>
            <a:r>
              <a:rPr lang="en-US" dirty="0" err="1" smtClean="0">
                <a:solidFill>
                  <a:srgbClr val="254061"/>
                </a:solidFill>
              </a:rPr>
              <a:t>metre</a:t>
            </a:r>
            <a:r>
              <a:rPr lang="en-US" dirty="0" smtClean="0">
                <a:solidFill>
                  <a:srgbClr val="254061"/>
                </a:solidFill>
              </a:rPr>
              <a:t> depth of water, limited advantage</a:t>
            </a:r>
          </a:p>
          <a:p>
            <a:r>
              <a:rPr lang="en-US" dirty="0" smtClean="0">
                <a:solidFill>
                  <a:srgbClr val="254061"/>
                </a:solidFill>
              </a:rPr>
              <a:t>Loss of use of houses for a period</a:t>
            </a:r>
          </a:p>
          <a:p>
            <a:r>
              <a:rPr lang="en-US" dirty="0" smtClean="0">
                <a:solidFill>
                  <a:srgbClr val="254061"/>
                </a:solidFill>
              </a:rPr>
              <a:t>Agricultural land not protected</a:t>
            </a:r>
          </a:p>
          <a:p>
            <a:r>
              <a:rPr lang="en-US" dirty="0" smtClean="0">
                <a:solidFill>
                  <a:srgbClr val="254061"/>
                </a:solidFill>
              </a:rPr>
              <a:t>Access issues</a:t>
            </a:r>
            <a:endParaRPr lang="en-US" dirty="0">
              <a:solidFill>
                <a:srgbClr val="254061"/>
              </a:solidFill>
            </a:endParaRPr>
          </a:p>
          <a:p>
            <a:endParaRPr lang="en-US" dirty="0">
              <a:solidFill>
                <a:srgbClr val="254061"/>
              </a:solidFill>
            </a:endParaRPr>
          </a:p>
        </p:txBody>
      </p:sp>
    </p:spTree>
    <p:extLst>
      <p:ext uri="{BB962C8B-B14F-4D97-AF65-F5344CB8AC3E}">
        <p14:creationId xmlns:p14="http://schemas.microsoft.com/office/powerpoint/2010/main" val="256714983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Screen Shot 2015-02-04 at 09.29.58.pn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12971" b="6257"/>
          <a:stretch/>
        </p:blipFill>
        <p:spPr>
          <a:xfrm>
            <a:off x="133685" y="628316"/>
            <a:ext cx="8876632" cy="450515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4013666129"/>
              </p:ext>
            </p:extLst>
          </p:nvPr>
        </p:nvGraphicFramePr>
        <p:xfrm>
          <a:off x="0" y="0"/>
          <a:ext cx="1568865" cy="1382161"/>
        </p:xfrm>
        <a:graphic>
          <a:graphicData uri="http://schemas.openxmlformats.org/presentationml/2006/ole">
            <mc:AlternateContent xmlns:mc="http://schemas.openxmlformats.org/markup-compatibility/2006">
              <mc:Choice xmlns:v="urn:schemas-microsoft-com:vml" Requires="v">
                <p:oleObj spid="_x0000_s1210" name="Image" r:id="rId5" imgW="13066560" imgH="10564920" progId="Photoshop.Image.11">
                  <p:embed/>
                </p:oleObj>
              </mc:Choice>
              <mc:Fallback>
                <p:oleObj name="Image" r:id="rId5" imgW="13066560" imgH="10564920" progId="Photoshop.Image.11">
                  <p:embed/>
                  <p:pic>
                    <p:nvPicPr>
                      <p:cNvPr id="0" name=""/>
                      <p:cNvPicPr/>
                      <p:nvPr/>
                    </p:nvPicPr>
                    <p:blipFill>
                      <a:blip r:embed="rId6"/>
                      <a:stretch>
                        <a:fillRect/>
                      </a:stretch>
                    </p:blipFill>
                    <p:spPr>
                      <a:xfrm>
                        <a:off x="0" y="0"/>
                        <a:ext cx="1568865" cy="1382161"/>
                      </a:xfrm>
                      <a:prstGeom prst="rect">
                        <a:avLst/>
                      </a:prstGeom>
                    </p:spPr>
                  </p:pic>
                </p:oleObj>
              </mc:Fallback>
            </mc:AlternateContent>
          </a:graphicData>
        </a:graphic>
      </p:graphicFrame>
    </p:spTree>
    <p:extLst>
      <p:ext uri="{BB962C8B-B14F-4D97-AF65-F5344CB8AC3E}">
        <p14:creationId xmlns:p14="http://schemas.microsoft.com/office/powerpoint/2010/main" val="3162282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254061"/>
                </a:solidFill>
              </a:rPr>
              <a:t>Possible Solutions – Sacrificial flood areas and managed retreat</a:t>
            </a:r>
            <a:endParaRPr lang="en-US" dirty="0">
              <a:solidFill>
                <a:srgbClr val="254061"/>
              </a:solidFill>
            </a:endParaRPr>
          </a:p>
        </p:txBody>
      </p:sp>
      <p:sp>
        <p:nvSpPr>
          <p:cNvPr id="6" name="Text Placeholder 5"/>
          <p:cNvSpPr>
            <a:spLocks noGrp="1"/>
          </p:cNvSpPr>
          <p:nvPr>
            <p:ph type="body" idx="1"/>
          </p:nvPr>
        </p:nvSpPr>
        <p:spPr/>
        <p:txBody>
          <a:bodyPr/>
          <a:lstStyle/>
          <a:p>
            <a:pPr algn="ctr"/>
            <a:r>
              <a:rPr lang="en-US" dirty="0" smtClean="0">
                <a:solidFill>
                  <a:srgbClr val="254061"/>
                </a:solidFill>
              </a:rPr>
              <a:t>Advantages</a:t>
            </a:r>
            <a:endParaRPr lang="en-US" dirty="0">
              <a:solidFill>
                <a:srgbClr val="254061"/>
              </a:solidFill>
            </a:endParaRPr>
          </a:p>
        </p:txBody>
      </p:sp>
      <p:sp>
        <p:nvSpPr>
          <p:cNvPr id="7" name="Content Placeholder 6"/>
          <p:cNvSpPr>
            <a:spLocks noGrp="1"/>
          </p:cNvSpPr>
          <p:nvPr>
            <p:ph sz="half" idx="2"/>
          </p:nvPr>
        </p:nvSpPr>
        <p:spPr/>
        <p:txBody>
          <a:bodyPr>
            <a:normAutofit lnSpcReduction="10000"/>
          </a:bodyPr>
          <a:lstStyle/>
          <a:p>
            <a:r>
              <a:rPr lang="en-US" dirty="0" smtClean="0">
                <a:solidFill>
                  <a:srgbClr val="254061"/>
                </a:solidFill>
              </a:rPr>
              <a:t>Minimal cost; some compensation payable immediately, or in the event of flooded agricultural areas</a:t>
            </a:r>
          </a:p>
          <a:p>
            <a:r>
              <a:rPr lang="en-US" dirty="0" smtClean="0">
                <a:solidFill>
                  <a:srgbClr val="254061"/>
                </a:solidFill>
              </a:rPr>
              <a:t>Reduces need for ongoing maintenance of channels</a:t>
            </a:r>
          </a:p>
          <a:p>
            <a:r>
              <a:rPr lang="en-US" dirty="0" smtClean="0">
                <a:solidFill>
                  <a:srgbClr val="254061"/>
                </a:solidFill>
              </a:rPr>
              <a:t>Ecological benefits</a:t>
            </a:r>
          </a:p>
          <a:p>
            <a:r>
              <a:rPr lang="en-US" dirty="0" smtClean="0">
                <a:solidFill>
                  <a:srgbClr val="254061"/>
                </a:solidFill>
              </a:rPr>
              <a:t>Flood damage cost reduction in protected areas</a:t>
            </a:r>
          </a:p>
          <a:p>
            <a:endParaRPr lang="en-US" dirty="0">
              <a:solidFill>
                <a:srgbClr val="254061"/>
              </a:solidFill>
            </a:endParaRPr>
          </a:p>
        </p:txBody>
      </p:sp>
      <p:sp>
        <p:nvSpPr>
          <p:cNvPr id="8" name="Text Placeholder 7"/>
          <p:cNvSpPr>
            <a:spLocks noGrp="1"/>
          </p:cNvSpPr>
          <p:nvPr>
            <p:ph type="body" sz="quarter" idx="3"/>
          </p:nvPr>
        </p:nvSpPr>
        <p:spPr/>
        <p:txBody>
          <a:bodyPr/>
          <a:lstStyle/>
          <a:p>
            <a:pPr algn="ctr"/>
            <a:r>
              <a:rPr lang="en-US" dirty="0" smtClean="0">
                <a:solidFill>
                  <a:srgbClr val="254061"/>
                </a:solidFill>
              </a:rPr>
              <a:t>Disadvantages</a:t>
            </a:r>
            <a:endParaRPr lang="en-US" dirty="0">
              <a:solidFill>
                <a:srgbClr val="254061"/>
              </a:solidFill>
            </a:endParaRPr>
          </a:p>
        </p:txBody>
      </p:sp>
      <p:sp>
        <p:nvSpPr>
          <p:cNvPr id="9" name="Content Placeholder 8"/>
          <p:cNvSpPr>
            <a:spLocks noGrp="1"/>
          </p:cNvSpPr>
          <p:nvPr>
            <p:ph sz="quarter" idx="4"/>
          </p:nvPr>
        </p:nvSpPr>
        <p:spPr/>
        <p:txBody>
          <a:bodyPr/>
          <a:lstStyle/>
          <a:p>
            <a:r>
              <a:rPr lang="en-US" dirty="0" smtClean="0">
                <a:solidFill>
                  <a:srgbClr val="254061"/>
                </a:solidFill>
              </a:rPr>
              <a:t>Some earthworks</a:t>
            </a:r>
          </a:p>
          <a:p>
            <a:r>
              <a:rPr lang="en-US" dirty="0" smtClean="0">
                <a:solidFill>
                  <a:srgbClr val="254061"/>
                </a:solidFill>
              </a:rPr>
              <a:t>Loss of agricultural production and some homes</a:t>
            </a:r>
          </a:p>
          <a:p>
            <a:r>
              <a:rPr lang="en-US" dirty="0" smtClean="0">
                <a:solidFill>
                  <a:srgbClr val="254061"/>
                </a:solidFill>
              </a:rPr>
              <a:t>Not enough space available for a full sacrificial scheme</a:t>
            </a:r>
          </a:p>
          <a:p>
            <a:r>
              <a:rPr lang="en-US" dirty="0" smtClean="0">
                <a:solidFill>
                  <a:srgbClr val="254061"/>
                </a:solidFill>
              </a:rPr>
              <a:t>Contractually challenging</a:t>
            </a:r>
          </a:p>
          <a:p>
            <a:r>
              <a:rPr lang="en-US" dirty="0" smtClean="0">
                <a:solidFill>
                  <a:srgbClr val="254061"/>
                </a:solidFill>
              </a:rPr>
              <a:t>Local residents could challenge</a:t>
            </a:r>
            <a:endParaRPr lang="en-US" dirty="0">
              <a:solidFill>
                <a:srgbClr val="254061"/>
              </a:solidFill>
            </a:endParaRPr>
          </a:p>
        </p:txBody>
      </p:sp>
    </p:spTree>
    <p:extLst>
      <p:ext uri="{BB962C8B-B14F-4D97-AF65-F5344CB8AC3E}">
        <p14:creationId xmlns:p14="http://schemas.microsoft.com/office/powerpoint/2010/main" val="369842040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b="1" dirty="0">
                <a:solidFill>
                  <a:srgbClr val="1F4E79"/>
                </a:solidFill>
              </a:rPr>
              <a:t>‘Wicked’ Problems</a:t>
            </a:r>
            <a:endParaRPr lang="en-US" b="1" dirty="0">
              <a:solidFill>
                <a:srgbClr val="1F4E79"/>
              </a:solidFill>
            </a:endParaRPr>
          </a:p>
        </p:txBody>
      </p:sp>
      <p:sp>
        <p:nvSpPr>
          <p:cNvPr id="3" name="Content Placeholder 2"/>
          <p:cNvSpPr>
            <a:spLocks noGrp="1"/>
          </p:cNvSpPr>
          <p:nvPr>
            <p:ph idx="1"/>
          </p:nvPr>
        </p:nvSpPr>
        <p:spPr>
          <a:xfrm>
            <a:off x="1187624" y="1628800"/>
            <a:ext cx="7327726" cy="4351338"/>
          </a:xfrm>
        </p:spPr>
        <p:txBody>
          <a:bodyPr>
            <a:noAutofit/>
          </a:bodyPr>
          <a:lstStyle/>
          <a:p>
            <a:r>
              <a:rPr lang="en-GB" altLang="en-US" sz="2600" dirty="0">
                <a:solidFill>
                  <a:srgbClr val="1F4E79"/>
                </a:solidFill>
                <a:cs typeface="Times New Roman" pitchFamily="18" charset="0"/>
              </a:rPr>
              <a:t>Are poorly formulated and complex </a:t>
            </a:r>
          </a:p>
          <a:p>
            <a:r>
              <a:rPr lang="en-GB" altLang="en-US" sz="2600" dirty="0" smtClean="0">
                <a:solidFill>
                  <a:srgbClr val="1F4E79"/>
                </a:solidFill>
                <a:cs typeface="Times New Roman" pitchFamily="18" charset="0"/>
              </a:rPr>
              <a:t>With </a:t>
            </a:r>
            <a:r>
              <a:rPr lang="en-GB" altLang="en-US" sz="2600" dirty="0">
                <a:solidFill>
                  <a:srgbClr val="1F4E79"/>
                </a:solidFill>
                <a:cs typeface="Times New Roman" pitchFamily="18" charset="0"/>
              </a:rPr>
              <a:t>interconnected physical/scientific </a:t>
            </a:r>
            <a:r>
              <a:rPr lang="en-GB" altLang="en-US" sz="2600" dirty="0" smtClean="0">
                <a:solidFill>
                  <a:srgbClr val="1F4E79"/>
                </a:solidFill>
                <a:cs typeface="Times New Roman" pitchFamily="18" charset="0"/>
              </a:rPr>
              <a:t>and human</a:t>
            </a:r>
            <a:r>
              <a:rPr lang="en-GB" altLang="en-US" sz="2600" dirty="0">
                <a:solidFill>
                  <a:srgbClr val="1F4E79"/>
                </a:solidFill>
                <a:cs typeface="Times New Roman" pitchFamily="18" charset="0"/>
              </a:rPr>
              <a:t>/sociological dimensions…</a:t>
            </a:r>
          </a:p>
          <a:p>
            <a:r>
              <a:rPr lang="en-GB" altLang="en-US" sz="2600" dirty="0" smtClean="0">
                <a:solidFill>
                  <a:srgbClr val="1F4E79"/>
                </a:solidFill>
                <a:cs typeface="Times New Roman" pitchFamily="18" charset="0"/>
              </a:rPr>
              <a:t>Where </a:t>
            </a:r>
            <a:r>
              <a:rPr lang="en-GB" altLang="en-US" sz="2600" dirty="0">
                <a:solidFill>
                  <a:srgbClr val="1F4E79"/>
                </a:solidFill>
                <a:cs typeface="Times New Roman" pitchFamily="18" charset="0"/>
              </a:rPr>
              <a:t>what happens in one place and </a:t>
            </a:r>
            <a:r>
              <a:rPr lang="en-GB" altLang="en-US" sz="2600" dirty="0" smtClean="0">
                <a:solidFill>
                  <a:srgbClr val="1F4E79"/>
                </a:solidFill>
                <a:cs typeface="Times New Roman" pitchFamily="18" charset="0"/>
              </a:rPr>
              <a:t>time affects </a:t>
            </a:r>
            <a:r>
              <a:rPr lang="en-GB" altLang="en-US" sz="2600" dirty="0">
                <a:solidFill>
                  <a:srgbClr val="1F4E79"/>
                </a:solidFill>
                <a:cs typeface="Times New Roman" pitchFamily="18" charset="0"/>
              </a:rPr>
              <a:t>what happens somewhere else, at a </a:t>
            </a:r>
            <a:r>
              <a:rPr lang="en-GB" altLang="en-US" sz="2600" dirty="0" smtClean="0">
                <a:solidFill>
                  <a:srgbClr val="1F4E79"/>
                </a:solidFill>
                <a:cs typeface="Times New Roman" pitchFamily="18" charset="0"/>
              </a:rPr>
              <a:t>different </a:t>
            </a:r>
            <a:r>
              <a:rPr lang="en-GB" altLang="en-US" sz="2600" dirty="0">
                <a:solidFill>
                  <a:srgbClr val="1F4E79"/>
                </a:solidFill>
                <a:cs typeface="Times New Roman" pitchFamily="18" charset="0"/>
              </a:rPr>
              <a:t>time</a:t>
            </a:r>
          </a:p>
          <a:p>
            <a:r>
              <a:rPr lang="en-GB" altLang="en-US" sz="2600" dirty="0" smtClean="0">
                <a:solidFill>
                  <a:srgbClr val="1F4E79"/>
                </a:solidFill>
                <a:cs typeface="Times New Roman" pitchFamily="18" charset="0"/>
              </a:rPr>
              <a:t>Involving </a:t>
            </a:r>
            <a:r>
              <a:rPr lang="en-GB" altLang="en-US" sz="2600" dirty="0">
                <a:solidFill>
                  <a:srgbClr val="1F4E79"/>
                </a:solidFill>
                <a:cs typeface="Times New Roman" pitchFamily="18" charset="0"/>
              </a:rPr>
              <a:t>many different stakeholders… </a:t>
            </a:r>
          </a:p>
          <a:p>
            <a:r>
              <a:rPr lang="en-GB" altLang="en-US" sz="2600" dirty="0" smtClean="0">
                <a:solidFill>
                  <a:srgbClr val="1F4E79"/>
                </a:solidFill>
                <a:cs typeface="Times New Roman" pitchFamily="18" charset="0"/>
              </a:rPr>
              <a:t>Who </a:t>
            </a:r>
            <a:r>
              <a:rPr lang="en-GB" altLang="en-US" sz="2600" dirty="0">
                <a:solidFill>
                  <a:srgbClr val="1F4E79"/>
                </a:solidFill>
                <a:cs typeface="Times New Roman" pitchFamily="18" charset="0"/>
              </a:rPr>
              <a:t>don’t agree about what is important…</a:t>
            </a:r>
          </a:p>
          <a:p>
            <a:r>
              <a:rPr lang="en-GB" altLang="en-US" sz="2600" dirty="0" smtClean="0">
                <a:solidFill>
                  <a:srgbClr val="1F4E79"/>
                </a:solidFill>
                <a:cs typeface="Times New Roman" pitchFamily="18" charset="0"/>
              </a:rPr>
              <a:t>And </a:t>
            </a:r>
            <a:r>
              <a:rPr lang="en-GB" altLang="en-US" sz="2600" dirty="0">
                <a:solidFill>
                  <a:srgbClr val="1F4E79"/>
                </a:solidFill>
                <a:cs typeface="Times New Roman" pitchFamily="18" charset="0"/>
              </a:rPr>
              <a:t>who use the terminology in different ways…</a:t>
            </a:r>
          </a:p>
          <a:p>
            <a:r>
              <a:rPr lang="en-GB" altLang="en-US" sz="2600" dirty="0" smtClean="0">
                <a:solidFill>
                  <a:srgbClr val="1F4E79"/>
                </a:solidFill>
                <a:cs typeface="Times New Roman" pitchFamily="18" charset="0"/>
              </a:rPr>
              <a:t>And </a:t>
            </a:r>
            <a:r>
              <a:rPr lang="en-GB" altLang="en-US" sz="2600" dirty="0">
                <a:solidFill>
                  <a:srgbClr val="1F4E79"/>
                </a:solidFill>
                <a:cs typeface="Times New Roman" pitchFamily="18" charset="0"/>
              </a:rPr>
              <a:t>who cannot agree if the problem has </a:t>
            </a:r>
            <a:r>
              <a:rPr lang="en-GB" altLang="en-US" sz="2600" dirty="0" smtClean="0">
                <a:solidFill>
                  <a:srgbClr val="1F4E79"/>
                </a:solidFill>
                <a:cs typeface="Times New Roman" pitchFamily="18" charset="0"/>
              </a:rPr>
              <a:t>been solved </a:t>
            </a:r>
            <a:r>
              <a:rPr lang="en-GB" altLang="en-US" sz="2600" dirty="0">
                <a:solidFill>
                  <a:srgbClr val="1F4E79"/>
                </a:solidFill>
                <a:cs typeface="Times New Roman" pitchFamily="18" charset="0"/>
              </a:rPr>
              <a:t>	</a:t>
            </a:r>
          </a:p>
          <a:p>
            <a:pPr algn="r">
              <a:buNone/>
            </a:pPr>
            <a:r>
              <a:rPr lang="en-GB" altLang="en-US" sz="2600" dirty="0">
                <a:solidFill>
                  <a:srgbClr val="1F4E79"/>
                </a:solidFill>
                <a:cs typeface="Times New Roman" pitchFamily="18" charset="0"/>
              </a:rPr>
              <a:t>Based on </a:t>
            </a:r>
            <a:r>
              <a:rPr lang="en-GB" altLang="en-US" sz="2600" dirty="0" smtClean="0">
                <a:solidFill>
                  <a:srgbClr val="1F4E79"/>
                </a:solidFill>
                <a:cs typeface="Times New Roman" pitchFamily="18" charset="0"/>
              </a:rPr>
              <a:t>Horst </a:t>
            </a:r>
            <a:r>
              <a:rPr lang="en-GB" altLang="en-US" sz="2600" dirty="0" err="1" smtClean="0">
                <a:solidFill>
                  <a:srgbClr val="1F4E79"/>
                </a:solidFill>
                <a:cs typeface="Times New Roman" pitchFamily="18" charset="0"/>
              </a:rPr>
              <a:t>Rittel</a:t>
            </a:r>
            <a:r>
              <a:rPr lang="en-GB" altLang="en-US" sz="2600" dirty="0" smtClean="0">
                <a:solidFill>
                  <a:srgbClr val="1F4E79"/>
                </a:solidFill>
                <a:cs typeface="Times New Roman" pitchFamily="18" charset="0"/>
              </a:rPr>
              <a:t> </a:t>
            </a:r>
            <a:r>
              <a:rPr lang="en-GB" altLang="en-US" sz="2600" dirty="0">
                <a:solidFill>
                  <a:srgbClr val="1F4E79"/>
                </a:solidFill>
                <a:cs typeface="Times New Roman" pitchFamily="18" charset="0"/>
              </a:rPr>
              <a:t>and </a:t>
            </a:r>
            <a:r>
              <a:rPr lang="en-GB" altLang="en-US" sz="2600" dirty="0" smtClean="0">
                <a:solidFill>
                  <a:srgbClr val="1F4E79"/>
                </a:solidFill>
                <a:cs typeface="Times New Roman" pitchFamily="18" charset="0"/>
              </a:rPr>
              <a:t>Melvin Webber</a:t>
            </a:r>
            <a:r>
              <a:rPr lang="en-GB" altLang="en-US" sz="2600" dirty="0">
                <a:solidFill>
                  <a:srgbClr val="1F4E79"/>
                </a:solidFill>
                <a:cs typeface="Times New Roman" pitchFamily="18" charset="0"/>
              </a:rPr>
              <a:t>, 1973</a:t>
            </a:r>
          </a:p>
          <a:p>
            <a:endParaRPr lang="en-US" sz="2600" dirty="0">
              <a:solidFill>
                <a:srgbClr val="1F4E79"/>
              </a:solidFill>
            </a:endParaRPr>
          </a:p>
        </p:txBody>
      </p:sp>
    </p:spTree>
    <p:extLst>
      <p:ext uri="{BB962C8B-B14F-4D97-AF65-F5344CB8AC3E}">
        <p14:creationId xmlns:p14="http://schemas.microsoft.com/office/powerpoint/2010/main" val="7428174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rgbClr val="1F4E79"/>
                </a:solidFill>
              </a:rPr>
              <a:t>‘Super Wicked’ </a:t>
            </a:r>
            <a:r>
              <a:rPr lang="en-GB" b="1" dirty="0">
                <a:solidFill>
                  <a:srgbClr val="1F4E79"/>
                </a:solidFill>
              </a:rPr>
              <a:t>Problems</a:t>
            </a:r>
            <a:endParaRPr lang="en-US" b="1" dirty="0">
              <a:solidFill>
                <a:srgbClr val="1F4E79"/>
              </a:solidFill>
            </a:endParaRPr>
          </a:p>
        </p:txBody>
      </p:sp>
      <p:sp>
        <p:nvSpPr>
          <p:cNvPr id="3" name="Content Placeholder 2"/>
          <p:cNvSpPr>
            <a:spLocks noGrp="1"/>
          </p:cNvSpPr>
          <p:nvPr>
            <p:ph idx="1"/>
          </p:nvPr>
        </p:nvSpPr>
        <p:spPr>
          <a:xfrm>
            <a:off x="1619672" y="1825624"/>
            <a:ext cx="6895678" cy="4843735"/>
          </a:xfrm>
        </p:spPr>
        <p:txBody>
          <a:bodyPr>
            <a:normAutofit lnSpcReduction="10000"/>
          </a:bodyPr>
          <a:lstStyle/>
          <a:p>
            <a:r>
              <a:rPr lang="en-GB" dirty="0" smtClean="0">
                <a:solidFill>
                  <a:srgbClr val="1F4E79"/>
                </a:solidFill>
              </a:rPr>
              <a:t>……… and</a:t>
            </a:r>
          </a:p>
          <a:p>
            <a:r>
              <a:rPr lang="en-GB" dirty="0" smtClean="0">
                <a:solidFill>
                  <a:srgbClr val="1F4E79"/>
                </a:solidFill>
              </a:rPr>
              <a:t>Time </a:t>
            </a:r>
            <a:r>
              <a:rPr lang="en-GB" dirty="0">
                <a:solidFill>
                  <a:srgbClr val="1F4E79"/>
                </a:solidFill>
              </a:rPr>
              <a:t>is running out</a:t>
            </a:r>
          </a:p>
          <a:p>
            <a:r>
              <a:rPr lang="en-GB" dirty="0">
                <a:solidFill>
                  <a:srgbClr val="1F4E79"/>
                </a:solidFill>
              </a:rPr>
              <a:t>Those who cause the problem also seek to provide a solution</a:t>
            </a:r>
          </a:p>
          <a:p>
            <a:r>
              <a:rPr lang="en-GB" dirty="0">
                <a:solidFill>
                  <a:srgbClr val="1F4E79"/>
                </a:solidFill>
              </a:rPr>
              <a:t>The central authority needed to address </a:t>
            </a:r>
            <a:r>
              <a:rPr lang="en-GB" dirty="0" smtClean="0">
                <a:solidFill>
                  <a:srgbClr val="1F4E79"/>
                </a:solidFill>
              </a:rPr>
              <a:t>the problem </a:t>
            </a:r>
            <a:r>
              <a:rPr lang="en-GB" dirty="0">
                <a:solidFill>
                  <a:srgbClr val="1F4E79"/>
                </a:solidFill>
              </a:rPr>
              <a:t>is weak or non-existent</a:t>
            </a:r>
          </a:p>
          <a:p>
            <a:r>
              <a:rPr lang="en-GB" dirty="0">
                <a:solidFill>
                  <a:srgbClr val="1F4E79"/>
                </a:solidFill>
              </a:rPr>
              <a:t>Policy responses make decisions that disregard the future and reflect short time horizons</a:t>
            </a:r>
          </a:p>
          <a:p>
            <a:pPr marL="0" indent="0" algn="r">
              <a:buNone/>
            </a:pPr>
            <a:endParaRPr lang="en-GB" sz="2400" dirty="0">
              <a:solidFill>
                <a:srgbClr val="1F4E79"/>
              </a:solidFill>
            </a:endParaRPr>
          </a:p>
          <a:p>
            <a:pPr marL="0" indent="0" algn="r">
              <a:buNone/>
            </a:pPr>
            <a:r>
              <a:rPr lang="en-GB" dirty="0">
                <a:solidFill>
                  <a:srgbClr val="1F4E79"/>
                </a:solidFill>
              </a:rPr>
              <a:t>Levin </a:t>
            </a:r>
            <a:r>
              <a:rPr lang="en-GB" i="1" dirty="0">
                <a:solidFill>
                  <a:srgbClr val="1F4E79"/>
                </a:solidFill>
              </a:rPr>
              <a:t>et al</a:t>
            </a:r>
            <a:r>
              <a:rPr lang="en-GB" dirty="0">
                <a:solidFill>
                  <a:srgbClr val="1F4E79"/>
                </a:solidFill>
              </a:rPr>
              <a:t>, 2012</a:t>
            </a:r>
          </a:p>
          <a:p>
            <a:endParaRPr lang="en-US" dirty="0">
              <a:solidFill>
                <a:srgbClr val="1F4E79"/>
              </a:solidFill>
            </a:endParaRPr>
          </a:p>
        </p:txBody>
      </p:sp>
    </p:spTree>
    <p:extLst>
      <p:ext uri="{BB962C8B-B14F-4D97-AF65-F5344CB8AC3E}">
        <p14:creationId xmlns:p14="http://schemas.microsoft.com/office/powerpoint/2010/main" val="31954929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334180" y="411392"/>
            <a:ext cx="3754581" cy="4200714"/>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4544847" y="513949"/>
            <a:ext cx="3792269" cy="495607"/>
          </a:xfrm>
        </p:spPr>
        <p:txBody>
          <a:bodyPr>
            <a:noAutofit/>
          </a:bodyPr>
          <a:lstStyle/>
          <a:p>
            <a:r>
              <a:rPr lang="en-GB" sz="3200" dirty="0" smtClean="0">
                <a:solidFill>
                  <a:srgbClr val="1F4E79"/>
                </a:solidFill>
              </a:rPr>
              <a:t>Sue </a:t>
            </a:r>
            <a:r>
              <a:rPr lang="en-GB" sz="3200" dirty="0" err="1" smtClean="0">
                <a:solidFill>
                  <a:srgbClr val="1F4E79"/>
                </a:solidFill>
              </a:rPr>
              <a:t>Illman</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4544847" y="1151979"/>
            <a:ext cx="3792270" cy="4956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Immediate Past President</a:t>
            </a:r>
            <a:endParaRPr lang="en-GB" sz="2400" dirty="0">
              <a:solidFill>
                <a:srgbClr val="1F4E79"/>
              </a:solidFill>
              <a:latin typeface="Calibri"/>
            </a:endParaRPr>
          </a:p>
        </p:txBody>
      </p:sp>
      <p:sp>
        <p:nvSpPr>
          <p:cNvPr id="9" name="Text Placeholder 5"/>
          <p:cNvSpPr txBox="1">
            <a:spLocks/>
          </p:cNvSpPr>
          <p:nvPr/>
        </p:nvSpPr>
        <p:spPr>
          <a:xfrm>
            <a:off x="4544847" y="1790009"/>
            <a:ext cx="3792269" cy="4956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Landscape Institute</a:t>
            </a:r>
            <a:endParaRPr lang="en-GB" sz="2400" dirty="0">
              <a:solidFill>
                <a:srgbClr val="1F4E79"/>
              </a:solidFill>
              <a:latin typeface="Calibri"/>
            </a:endParaRPr>
          </a:p>
        </p:txBody>
      </p:sp>
    </p:spTree>
    <p:extLst>
      <p:ext uri="{BB962C8B-B14F-4D97-AF65-F5344CB8AC3E}">
        <p14:creationId xmlns:p14="http://schemas.microsoft.com/office/powerpoint/2010/main" val="171099213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432800" cy="1143000"/>
          </a:xfrm>
        </p:spPr>
        <p:txBody>
          <a:bodyPr>
            <a:normAutofit fontScale="90000"/>
          </a:bodyPr>
          <a:lstStyle/>
          <a:p>
            <a:r>
              <a:rPr lang="en-GB" dirty="0" smtClean="0">
                <a:solidFill>
                  <a:srgbClr val="254061"/>
                </a:solidFill>
                <a:cs typeface="Times New Roman" charset="0"/>
              </a:rPr>
              <a:t>Effective gathering and expression of stakeholders opinions embraces..</a:t>
            </a:r>
            <a:endParaRPr lang="en-US" dirty="0">
              <a:solidFill>
                <a:srgbClr val="254061"/>
              </a:solidFill>
            </a:endParaRPr>
          </a:p>
        </p:txBody>
      </p:sp>
      <p:sp>
        <p:nvSpPr>
          <p:cNvPr id="6" name="Content Placeholder 5"/>
          <p:cNvSpPr>
            <a:spLocks noGrp="1"/>
          </p:cNvSpPr>
          <p:nvPr>
            <p:ph idx="1"/>
          </p:nvPr>
        </p:nvSpPr>
        <p:spPr>
          <a:xfrm>
            <a:off x="1630946" y="2311400"/>
            <a:ext cx="7055853" cy="3814763"/>
          </a:xfrm>
        </p:spPr>
        <p:txBody>
          <a:bodyPr/>
          <a:lstStyle/>
          <a:p>
            <a:pPr>
              <a:lnSpc>
                <a:spcPct val="90000"/>
              </a:lnSpc>
            </a:pPr>
            <a:r>
              <a:rPr lang="en-GB" dirty="0" smtClean="0">
                <a:solidFill>
                  <a:srgbClr val="254061"/>
                </a:solidFill>
                <a:cs typeface="Times New Roman" charset="0"/>
              </a:rPr>
              <a:t>Inclusivity</a:t>
            </a:r>
            <a:endParaRPr lang="en-GB" dirty="0">
              <a:solidFill>
                <a:srgbClr val="254061"/>
              </a:solidFill>
              <a:cs typeface="Times New Roman" charset="0"/>
            </a:endParaRPr>
          </a:p>
          <a:p>
            <a:pPr>
              <a:lnSpc>
                <a:spcPct val="90000"/>
              </a:lnSpc>
            </a:pPr>
            <a:r>
              <a:rPr lang="en-GB" dirty="0">
                <a:solidFill>
                  <a:srgbClr val="254061"/>
                </a:solidFill>
                <a:cs typeface="Times New Roman" charset="0"/>
              </a:rPr>
              <a:t>Transparency</a:t>
            </a:r>
          </a:p>
          <a:p>
            <a:pPr>
              <a:lnSpc>
                <a:spcPct val="90000"/>
              </a:lnSpc>
            </a:pPr>
            <a:r>
              <a:rPr lang="en-GB" dirty="0">
                <a:solidFill>
                  <a:srgbClr val="254061"/>
                </a:solidFill>
                <a:cs typeface="Times New Roman" charset="0"/>
              </a:rPr>
              <a:t>Learning</a:t>
            </a:r>
          </a:p>
          <a:p>
            <a:pPr>
              <a:lnSpc>
                <a:spcPct val="90000"/>
              </a:lnSpc>
            </a:pPr>
            <a:r>
              <a:rPr lang="en-GB" dirty="0">
                <a:solidFill>
                  <a:srgbClr val="254061"/>
                </a:solidFill>
                <a:cs typeface="Times New Roman" charset="0"/>
              </a:rPr>
              <a:t>Efficiency</a:t>
            </a:r>
          </a:p>
          <a:p>
            <a:pPr>
              <a:lnSpc>
                <a:spcPct val="90000"/>
              </a:lnSpc>
            </a:pPr>
            <a:r>
              <a:rPr lang="en-GB" dirty="0">
                <a:solidFill>
                  <a:srgbClr val="254061"/>
                </a:solidFill>
                <a:cs typeface="Times New Roman" charset="0"/>
              </a:rPr>
              <a:t>Efficacy</a:t>
            </a:r>
          </a:p>
          <a:p>
            <a:pPr>
              <a:lnSpc>
                <a:spcPct val="90000"/>
              </a:lnSpc>
            </a:pPr>
            <a:r>
              <a:rPr lang="en-GB" dirty="0">
                <a:solidFill>
                  <a:srgbClr val="254061"/>
                </a:solidFill>
                <a:cs typeface="Times New Roman" charset="0"/>
              </a:rPr>
              <a:t>Legitimacy</a:t>
            </a:r>
          </a:p>
          <a:p>
            <a:pPr algn="r">
              <a:lnSpc>
                <a:spcPct val="90000"/>
              </a:lnSpc>
              <a:buNone/>
            </a:pPr>
            <a:r>
              <a:rPr lang="en-GB" sz="2400" dirty="0">
                <a:solidFill>
                  <a:srgbClr val="254061"/>
                </a:solidFill>
                <a:cs typeface="Times New Roman" charset="0"/>
              </a:rPr>
              <a:t>Davies et al (2003</a:t>
            </a:r>
            <a:r>
              <a:rPr lang="en-GB" sz="2400" dirty="0" smtClean="0">
                <a:solidFill>
                  <a:srgbClr val="254061"/>
                </a:solidFill>
                <a:cs typeface="Times New Roman" charset="0"/>
              </a:rPr>
              <a:t>)</a:t>
            </a:r>
            <a:endParaRPr lang="en-GB" sz="2400" dirty="0">
              <a:solidFill>
                <a:srgbClr val="254061"/>
              </a:solidFill>
              <a:cs typeface="Times New Roman" charset="0"/>
            </a:endParaRPr>
          </a:p>
        </p:txBody>
      </p:sp>
    </p:spTree>
    <p:extLst>
      <p:ext uri="{BB962C8B-B14F-4D97-AF65-F5344CB8AC3E}">
        <p14:creationId xmlns:p14="http://schemas.microsoft.com/office/powerpoint/2010/main" val="425061189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7375E"/>
                </a:solidFill>
              </a:rPr>
              <a:t>Environmental </a:t>
            </a:r>
            <a:r>
              <a:rPr lang="en-US" dirty="0" err="1">
                <a:solidFill>
                  <a:srgbClr val="17375E"/>
                </a:solidFill>
              </a:rPr>
              <a:t>O</a:t>
            </a:r>
            <a:r>
              <a:rPr lang="en-US" dirty="0" err="1" smtClean="0">
                <a:solidFill>
                  <a:srgbClr val="17375E"/>
                </a:solidFill>
              </a:rPr>
              <a:t>rganisations</a:t>
            </a:r>
            <a:endParaRPr lang="en-US" dirty="0">
              <a:solidFill>
                <a:srgbClr val="17375E"/>
              </a:solidFill>
            </a:endParaRPr>
          </a:p>
        </p:txBody>
      </p:sp>
      <p:sp>
        <p:nvSpPr>
          <p:cNvPr id="3" name="Content Placeholder 2"/>
          <p:cNvSpPr>
            <a:spLocks noGrp="1"/>
          </p:cNvSpPr>
          <p:nvPr>
            <p:ph idx="1"/>
          </p:nvPr>
        </p:nvSpPr>
        <p:spPr/>
        <p:txBody>
          <a:bodyPr>
            <a:normAutofit/>
          </a:bodyPr>
          <a:lstStyle/>
          <a:p>
            <a:r>
              <a:rPr lang="en-US" dirty="0" smtClean="0">
                <a:solidFill>
                  <a:srgbClr val="17375E"/>
                </a:solidFill>
              </a:rPr>
              <a:t>Professional Bodies</a:t>
            </a:r>
          </a:p>
          <a:p>
            <a:r>
              <a:rPr lang="en-US" dirty="0" smtClean="0">
                <a:solidFill>
                  <a:srgbClr val="17375E"/>
                </a:solidFill>
              </a:rPr>
              <a:t>Non-governmental bodies, Voluntary </a:t>
            </a:r>
            <a:r>
              <a:rPr lang="en-US" dirty="0">
                <a:solidFill>
                  <a:srgbClr val="17375E"/>
                </a:solidFill>
              </a:rPr>
              <a:t>bodies and </a:t>
            </a:r>
            <a:r>
              <a:rPr lang="en-US" dirty="0" smtClean="0">
                <a:solidFill>
                  <a:srgbClr val="17375E"/>
                </a:solidFill>
              </a:rPr>
              <a:t>charities</a:t>
            </a:r>
          </a:p>
          <a:p>
            <a:r>
              <a:rPr lang="en-US" dirty="0" smtClean="0">
                <a:solidFill>
                  <a:srgbClr val="17375E"/>
                </a:solidFill>
              </a:rPr>
              <a:t>Trade Associations</a:t>
            </a:r>
          </a:p>
          <a:p>
            <a:r>
              <a:rPr lang="en-US" dirty="0" smtClean="0">
                <a:solidFill>
                  <a:srgbClr val="17375E"/>
                </a:solidFill>
              </a:rPr>
              <a:t>Learned Societies</a:t>
            </a:r>
          </a:p>
          <a:p>
            <a:r>
              <a:rPr lang="en-US" dirty="0" smtClean="0">
                <a:solidFill>
                  <a:srgbClr val="17375E"/>
                </a:solidFill>
              </a:rPr>
              <a:t>Livery Companies</a:t>
            </a:r>
          </a:p>
          <a:p>
            <a:r>
              <a:rPr lang="en-US" dirty="0" smtClean="0">
                <a:solidFill>
                  <a:srgbClr val="17375E"/>
                </a:solidFill>
              </a:rPr>
              <a:t>Governmental Bodies and Agencies</a:t>
            </a:r>
          </a:p>
        </p:txBody>
      </p:sp>
    </p:spTree>
    <p:extLst>
      <p:ext uri="{BB962C8B-B14F-4D97-AF65-F5344CB8AC3E}">
        <p14:creationId xmlns:p14="http://schemas.microsoft.com/office/powerpoint/2010/main" val="334337270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33715" y="665823"/>
            <a:ext cx="7075714" cy="6555642"/>
          </a:xfrm>
          <a:prstGeom prst="rect">
            <a:avLst/>
          </a:prstGeom>
        </p:spPr>
        <p:txBody>
          <a:bodyPr wrap="square">
            <a:spAutoFit/>
          </a:bodyPr>
          <a:lstStyle/>
          <a:p>
            <a:pPr algn="ctr"/>
            <a:r>
              <a:rPr lang="en-US" sz="2800" dirty="0">
                <a:solidFill>
                  <a:srgbClr val="005F00"/>
                </a:solidFill>
              </a:rPr>
              <a:t>350.Org</a:t>
            </a:r>
            <a:endParaRPr lang="en-GB" sz="2800" dirty="0">
              <a:solidFill>
                <a:srgbClr val="005F00"/>
              </a:solidFill>
            </a:endParaRPr>
          </a:p>
          <a:p>
            <a:pPr algn="ctr"/>
            <a:r>
              <a:rPr lang="en-US" sz="2800" dirty="0">
                <a:solidFill>
                  <a:srgbClr val="005F00"/>
                </a:solidFill>
              </a:rPr>
              <a:t>Animal Defenders International </a:t>
            </a:r>
            <a:endParaRPr lang="en-GB" sz="2800" dirty="0">
              <a:solidFill>
                <a:srgbClr val="005F00"/>
              </a:solidFill>
            </a:endParaRPr>
          </a:p>
          <a:p>
            <a:pPr algn="ctr"/>
            <a:r>
              <a:rPr lang="en-US" sz="2800" dirty="0" err="1">
                <a:solidFill>
                  <a:srgbClr val="005F00"/>
                </a:solidFill>
              </a:rPr>
              <a:t>Arcus</a:t>
            </a:r>
            <a:r>
              <a:rPr lang="en-US" sz="2800" dirty="0">
                <a:solidFill>
                  <a:srgbClr val="005F00"/>
                </a:solidFill>
              </a:rPr>
              <a:t> Foundation </a:t>
            </a:r>
            <a:endParaRPr lang="en-GB" sz="2800" dirty="0">
              <a:solidFill>
                <a:srgbClr val="005F00"/>
              </a:solidFill>
            </a:endParaRPr>
          </a:p>
          <a:p>
            <a:pPr algn="ctr"/>
            <a:r>
              <a:rPr lang="en-US" sz="2800" dirty="0" err="1">
                <a:solidFill>
                  <a:srgbClr val="005F00"/>
                </a:solidFill>
              </a:rPr>
              <a:t>Ashden</a:t>
            </a:r>
            <a:r>
              <a:rPr lang="en-US" sz="2800" dirty="0">
                <a:solidFill>
                  <a:srgbClr val="005F00"/>
                </a:solidFill>
              </a:rPr>
              <a:t> Awards for Sustainable Energy </a:t>
            </a:r>
            <a:endParaRPr lang="en-GB" sz="2800" dirty="0">
              <a:solidFill>
                <a:srgbClr val="005F00"/>
              </a:solidFill>
            </a:endParaRPr>
          </a:p>
          <a:p>
            <a:pPr algn="ctr"/>
            <a:r>
              <a:rPr lang="en-US" sz="2800" dirty="0">
                <a:solidFill>
                  <a:srgbClr val="005F00"/>
                </a:solidFill>
              </a:rPr>
              <a:t>Association for Environment Conscious Building</a:t>
            </a:r>
            <a:endParaRPr lang="en-GB" sz="2800" dirty="0">
              <a:solidFill>
                <a:srgbClr val="005F00"/>
              </a:solidFill>
            </a:endParaRPr>
          </a:p>
          <a:p>
            <a:pPr algn="ctr"/>
            <a:r>
              <a:rPr lang="en-US" sz="2800" dirty="0">
                <a:solidFill>
                  <a:srgbClr val="005F00"/>
                </a:solidFill>
              </a:rPr>
              <a:t>Association for the Conservation of Energy </a:t>
            </a:r>
            <a:endParaRPr lang="en-GB" sz="2800" dirty="0">
              <a:solidFill>
                <a:srgbClr val="005F00"/>
              </a:solidFill>
            </a:endParaRPr>
          </a:p>
          <a:p>
            <a:pPr algn="ctr"/>
            <a:r>
              <a:rPr lang="en-US" sz="2800" dirty="0">
                <a:solidFill>
                  <a:srgbClr val="005F00"/>
                </a:solidFill>
              </a:rPr>
              <a:t>Association for the Study of Literature and Environment </a:t>
            </a:r>
            <a:endParaRPr lang="en-GB" sz="2800" dirty="0">
              <a:solidFill>
                <a:srgbClr val="005F00"/>
              </a:solidFill>
            </a:endParaRPr>
          </a:p>
          <a:p>
            <a:pPr algn="ctr"/>
            <a:r>
              <a:rPr lang="en-US" sz="2800" dirty="0">
                <a:solidFill>
                  <a:srgbClr val="005F00"/>
                </a:solidFill>
              </a:rPr>
              <a:t>Barn Owl Centre of Gloucestershire </a:t>
            </a:r>
            <a:endParaRPr lang="en-GB" sz="2800" dirty="0">
              <a:solidFill>
                <a:srgbClr val="005F00"/>
              </a:solidFill>
            </a:endParaRPr>
          </a:p>
          <a:p>
            <a:pPr algn="ctr"/>
            <a:r>
              <a:rPr lang="en-US" sz="2800" dirty="0">
                <a:solidFill>
                  <a:srgbClr val="005F00"/>
                </a:solidFill>
              </a:rPr>
              <a:t>Bat Conservation Trust </a:t>
            </a:r>
            <a:endParaRPr lang="en-GB" sz="2800" dirty="0">
              <a:solidFill>
                <a:srgbClr val="005F00"/>
              </a:solidFill>
            </a:endParaRPr>
          </a:p>
          <a:p>
            <a:pPr algn="ctr"/>
            <a:r>
              <a:rPr lang="en-US" sz="2800" dirty="0" err="1" smtClean="0">
                <a:solidFill>
                  <a:srgbClr val="005F00"/>
                </a:solidFill>
              </a:rPr>
              <a:t>Bicycology</a:t>
            </a:r>
            <a:endParaRPr lang="en-US" sz="2800" dirty="0" smtClean="0">
              <a:solidFill>
                <a:srgbClr val="005F00"/>
              </a:solidFill>
            </a:endParaRPr>
          </a:p>
          <a:p>
            <a:pPr algn="ctr"/>
            <a:r>
              <a:rPr lang="en-US" sz="2800" dirty="0">
                <a:solidFill>
                  <a:srgbClr val="005F00"/>
                </a:solidFill>
              </a:rPr>
              <a:t>Bike For All  </a:t>
            </a:r>
            <a:endParaRPr lang="en-GB" sz="2800" dirty="0">
              <a:solidFill>
                <a:srgbClr val="005F00"/>
              </a:solidFill>
            </a:endParaRPr>
          </a:p>
          <a:p>
            <a:pPr algn="ctr"/>
            <a:r>
              <a:rPr lang="en-US" sz="2800" dirty="0" err="1">
                <a:solidFill>
                  <a:srgbClr val="005F00"/>
                </a:solidFill>
              </a:rPr>
              <a:t>Biofuelwatch</a:t>
            </a:r>
            <a:endParaRPr lang="en-GB" sz="2800" dirty="0">
              <a:solidFill>
                <a:srgbClr val="005F00"/>
              </a:solidFill>
            </a:endParaRPr>
          </a:p>
          <a:p>
            <a:pPr algn="ctr"/>
            <a:endParaRPr lang="en-US" sz="2800" dirty="0" smtClean="0">
              <a:solidFill>
                <a:srgbClr val="005F00"/>
              </a:solidFill>
            </a:endParaRPr>
          </a:p>
          <a:p>
            <a:pPr algn="ctr"/>
            <a:endParaRPr lang="en-GB" sz="2800" b="1" dirty="0">
              <a:solidFill>
                <a:srgbClr val="005F00"/>
              </a:solidFill>
            </a:endParaRPr>
          </a:p>
        </p:txBody>
      </p:sp>
    </p:spTree>
    <p:extLst>
      <p:ext uri="{BB962C8B-B14F-4D97-AF65-F5344CB8AC3E}">
        <p14:creationId xmlns:p14="http://schemas.microsoft.com/office/powerpoint/2010/main" val="137727710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88571" y="399144"/>
            <a:ext cx="6912429" cy="5693867"/>
          </a:xfrm>
          <a:prstGeom prst="rect">
            <a:avLst/>
          </a:prstGeom>
        </p:spPr>
        <p:txBody>
          <a:bodyPr wrap="square">
            <a:spAutoFit/>
          </a:bodyPr>
          <a:lstStyle/>
          <a:p>
            <a:pPr algn="ctr"/>
            <a:r>
              <a:rPr lang="en-US" sz="2800" dirty="0">
                <a:solidFill>
                  <a:srgbClr val="005F00"/>
                </a:solidFill>
              </a:rPr>
              <a:t>Bioregional</a:t>
            </a:r>
            <a:endParaRPr lang="en-GB" sz="2800" dirty="0">
              <a:solidFill>
                <a:srgbClr val="005F00"/>
              </a:solidFill>
            </a:endParaRPr>
          </a:p>
          <a:p>
            <a:pPr algn="ctr"/>
            <a:r>
              <a:rPr lang="en-US" sz="2800" dirty="0">
                <a:solidFill>
                  <a:srgbClr val="005F00"/>
                </a:solidFill>
              </a:rPr>
              <a:t>Biosphere Expeditions</a:t>
            </a:r>
            <a:endParaRPr lang="en-GB" sz="2800" dirty="0">
              <a:solidFill>
                <a:srgbClr val="005F00"/>
              </a:solidFill>
            </a:endParaRPr>
          </a:p>
          <a:p>
            <a:pPr algn="ctr"/>
            <a:r>
              <a:rPr lang="en-US" sz="2800" dirty="0" err="1">
                <a:solidFill>
                  <a:srgbClr val="005F00"/>
                </a:solidFill>
              </a:rPr>
              <a:t>Bioversity</a:t>
            </a:r>
            <a:r>
              <a:rPr lang="en-US" sz="2800" dirty="0">
                <a:solidFill>
                  <a:srgbClr val="005F00"/>
                </a:solidFill>
              </a:rPr>
              <a:t> International</a:t>
            </a:r>
            <a:endParaRPr lang="en-GB" sz="2800" dirty="0">
              <a:solidFill>
                <a:srgbClr val="005F00"/>
              </a:solidFill>
            </a:endParaRPr>
          </a:p>
          <a:p>
            <a:pPr algn="ctr"/>
            <a:r>
              <a:rPr lang="en-US" sz="2800" dirty="0">
                <a:solidFill>
                  <a:srgbClr val="005F00"/>
                </a:solidFill>
              </a:rPr>
              <a:t>Born Free Foundation  </a:t>
            </a:r>
            <a:endParaRPr lang="en-GB" sz="2800" dirty="0">
              <a:solidFill>
                <a:srgbClr val="005F00"/>
              </a:solidFill>
            </a:endParaRPr>
          </a:p>
          <a:p>
            <a:pPr algn="ctr"/>
            <a:r>
              <a:rPr lang="en-US" sz="2800" dirty="0">
                <a:solidFill>
                  <a:srgbClr val="005F00"/>
                </a:solidFill>
              </a:rPr>
              <a:t>Botanic Gardens Conservation International </a:t>
            </a:r>
            <a:endParaRPr lang="en-GB" sz="2800" dirty="0">
              <a:solidFill>
                <a:srgbClr val="005F00"/>
              </a:solidFill>
            </a:endParaRPr>
          </a:p>
          <a:p>
            <a:pPr algn="ctr"/>
            <a:r>
              <a:rPr lang="en-US" sz="2800" dirty="0">
                <a:solidFill>
                  <a:srgbClr val="005F00"/>
                </a:solidFill>
              </a:rPr>
              <a:t>Botanical Society Of The British Isles </a:t>
            </a:r>
            <a:endParaRPr lang="en-GB" sz="2800" dirty="0">
              <a:solidFill>
                <a:srgbClr val="005F00"/>
              </a:solidFill>
            </a:endParaRPr>
          </a:p>
          <a:p>
            <a:pPr algn="ctr"/>
            <a:r>
              <a:rPr lang="en-US" sz="2800" dirty="0">
                <a:solidFill>
                  <a:srgbClr val="005F00"/>
                </a:solidFill>
              </a:rPr>
              <a:t>British </a:t>
            </a:r>
            <a:r>
              <a:rPr lang="en-US" sz="2800" dirty="0" err="1">
                <a:solidFill>
                  <a:srgbClr val="005F00"/>
                </a:solidFill>
              </a:rPr>
              <a:t>Bryological</a:t>
            </a:r>
            <a:r>
              <a:rPr lang="en-US" sz="2800" dirty="0">
                <a:solidFill>
                  <a:srgbClr val="005F00"/>
                </a:solidFill>
              </a:rPr>
              <a:t> Society </a:t>
            </a:r>
            <a:endParaRPr lang="en-GB" sz="2800" dirty="0">
              <a:solidFill>
                <a:srgbClr val="005F00"/>
              </a:solidFill>
            </a:endParaRPr>
          </a:p>
          <a:p>
            <a:pPr algn="ctr"/>
            <a:r>
              <a:rPr lang="en-US" sz="2800" dirty="0">
                <a:solidFill>
                  <a:srgbClr val="005F00"/>
                </a:solidFill>
              </a:rPr>
              <a:t>British Conifer Society </a:t>
            </a:r>
            <a:endParaRPr lang="en-GB" sz="2800" dirty="0">
              <a:solidFill>
                <a:srgbClr val="005F00"/>
              </a:solidFill>
            </a:endParaRPr>
          </a:p>
          <a:p>
            <a:pPr algn="ctr"/>
            <a:r>
              <a:rPr lang="en-US" sz="2800" dirty="0" smtClean="0">
                <a:solidFill>
                  <a:srgbClr val="005F00"/>
                </a:solidFill>
              </a:rPr>
              <a:t>British </a:t>
            </a:r>
            <a:r>
              <a:rPr lang="en-US" sz="2800" dirty="0">
                <a:solidFill>
                  <a:srgbClr val="005F00"/>
                </a:solidFill>
              </a:rPr>
              <a:t>Hydropower </a:t>
            </a:r>
            <a:r>
              <a:rPr lang="en-US" sz="2800" dirty="0" smtClean="0">
                <a:solidFill>
                  <a:srgbClr val="005F00"/>
                </a:solidFill>
              </a:rPr>
              <a:t>Association</a:t>
            </a:r>
          </a:p>
          <a:p>
            <a:pPr algn="ctr"/>
            <a:r>
              <a:rPr lang="en-US" sz="2800" dirty="0">
                <a:solidFill>
                  <a:srgbClr val="005F00"/>
                </a:solidFill>
              </a:rPr>
              <a:t>British Marine Life Study </a:t>
            </a:r>
            <a:endParaRPr lang="en-GB" sz="2800" dirty="0">
              <a:solidFill>
                <a:srgbClr val="005F00"/>
              </a:solidFill>
            </a:endParaRPr>
          </a:p>
          <a:p>
            <a:pPr algn="ctr"/>
            <a:r>
              <a:rPr lang="en-US" sz="2800" dirty="0">
                <a:solidFill>
                  <a:srgbClr val="005F00"/>
                </a:solidFill>
              </a:rPr>
              <a:t>British Naturalists Association </a:t>
            </a:r>
            <a:endParaRPr lang="en-GB" sz="2800" dirty="0">
              <a:solidFill>
                <a:srgbClr val="005F00"/>
              </a:solidFill>
            </a:endParaRPr>
          </a:p>
          <a:p>
            <a:pPr algn="ctr"/>
            <a:r>
              <a:rPr lang="en-US" sz="2800" dirty="0">
                <a:solidFill>
                  <a:srgbClr val="005F00"/>
                </a:solidFill>
              </a:rPr>
              <a:t>British Photovoltaic Association </a:t>
            </a:r>
            <a:endParaRPr lang="en-GB" sz="2800" dirty="0">
              <a:solidFill>
                <a:srgbClr val="005F00"/>
              </a:solidFill>
            </a:endParaRPr>
          </a:p>
          <a:p>
            <a:pPr algn="ctr"/>
            <a:r>
              <a:rPr lang="en-US" sz="2800" dirty="0">
                <a:solidFill>
                  <a:srgbClr val="005F00"/>
                </a:solidFill>
              </a:rPr>
              <a:t>British Trust For Conservation Volunteers</a:t>
            </a:r>
            <a:endParaRPr lang="en-US" sz="2800" dirty="0"/>
          </a:p>
        </p:txBody>
      </p:sp>
    </p:spTree>
    <p:extLst>
      <p:ext uri="{BB962C8B-B14F-4D97-AF65-F5344CB8AC3E}">
        <p14:creationId xmlns:p14="http://schemas.microsoft.com/office/powerpoint/2010/main" val="21710800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43428" y="435427"/>
            <a:ext cx="7166429" cy="6186309"/>
          </a:xfrm>
          <a:prstGeom prst="rect">
            <a:avLst/>
          </a:prstGeom>
        </p:spPr>
        <p:txBody>
          <a:bodyPr wrap="square">
            <a:spAutoFit/>
          </a:bodyPr>
          <a:lstStyle/>
          <a:p>
            <a:pPr algn="ctr"/>
            <a:r>
              <a:rPr lang="en-US" sz="2800" dirty="0">
                <a:solidFill>
                  <a:srgbClr val="005F00"/>
                </a:solidFill>
              </a:rPr>
              <a:t>British Trust For Ornithology </a:t>
            </a:r>
            <a:endParaRPr lang="en-GB" sz="2800" dirty="0">
              <a:solidFill>
                <a:srgbClr val="005F00"/>
              </a:solidFill>
            </a:endParaRPr>
          </a:p>
          <a:p>
            <a:pPr algn="ctr"/>
            <a:r>
              <a:rPr lang="en-US" sz="2800" dirty="0">
                <a:solidFill>
                  <a:srgbClr val="005F00"/>
                </a:solidFill>
              </a:rPr>
              <a:t>Bumblebee Conservation Trust </a:t>
            </a:r>
            <a:endParaRPr lang="en-GB" sz="2800" dirty="0">
              <a:solidFill>
                <a:srgbClr val="005F00"/>
              </a:solidFill>
            </a:endParaRPr>
          </a:p>
          <a:p>
            <a:pPr algn="ctr"/>
            <a:r>
              <a:rPr lang="en-US" sz="2800" dirty="0">
                <a:solidFill>
                  <a:srgbClr val="005F00"/>
                </a:solidFill>
              </a:rPr>
              <a:t>Butterflies of Ireland  </a:t>
            </a:r>
            <a:endParaRPr lang="en-GB" sz="2800" dirty="0">
              <a:solidFill>
                <a:srgbClr val="005F00"/>
              </a:solidFill>
            </a:endParaRPr>
          </a:p>
          <a:p>
            <a:pPr algn="ctr"/>
            <a:r>
              <a:rPr lang="en-US" sz="2800" dirty="0">
                <a:solidFill>
                  <a:srgbClr val="005F00"/>
                </a:solidFill>
              </a:rPr>
              <a:t>Campaign Against Depleted Uranium </a:t>
            </a:r>
            <a:endParaRPr lang="en-GB" sz="2800" dirty="0">
              <a:solidFill>
                <a:srgbClr val="005F00"/>
              </a:solidFill>
            </a:endParaRPr>
          </a:p>
          <a:p>
            <a:pPr algn="ctr"/>
            <a:r>
              <a:rPr lang="en-US" sz="2800" dirty="0">
                <a:solidFill>
                  <a:srgbClr val="005F00"/>
                </a:solidFill>
              </a:rPr>
              <a:t>Campaign For Better Transport</a:t>
            </a:r>
            <a:endParaRPr lang="en-GB" sz="2800" dirty="0">
              <a:solidFill>
                <a:srgbClr val="005F00"/>
              </a:solidFill>
            </a:endParaRPr>
          </a:p>
          <a:p>
            <a:pPr algn="ctr"/>
            <a:r>
              <a:rPr lang="en-US" sz="2800" dirty="0">
                <a:solidFill>
                  <a:srgbClr val="005F00"/>
                </a:solidFill>
              </a:rPr>
              <a:t>Campaign For National Parks </a:t>
            </a:r>
            <a:endParaRPr lang="en-GB" sz="2800" dirty="0">
              <a:solidFill>
                <a:srgbClr val="005F00"/>
              </a:solidFill>
            </a:endParaRPr>
          </a:p>
          <a:p>
            <a:pPr algn="ctr"/>
            <a:r>
              <a:rPr lang="en-US" sz="2800" dirty="0">
                <a:solidFill>
                  <a:srgbClr val="005F00"/>
                </a:solidFill>
              </a:rPr>
              <a:t>Campaign For Protection Of Rural Wales </a:t>
            </a:r>
            <a:endParaRPr lang="en-GB" sz="2800" dirty="0">
              <a:solidFill>
                <a:srgbClr val="005F00"/>
              </a:solidFill>
            </a:endParaRPr>
          </a:p>
          <a:p>
            <a:pPr algn="ctr"/>
            <a:r>
              <a:rPr lang="en-US" sz="2800" dirty="0">
                <a:solidFill>
                  <a:srgbClr val="005F00"/>
                </a:solidFill>
              </a:rPr>
              <a:t>Campaign To Protect Rural England</a:t>
            </a:r>
            <a:endParaRPr lang="en-GB" sz="2800" dirty="0">
              <a:solidFill>
                <a:srgbClr val="005F00"/>
              </a:solidFill>
            </a:endParaRPr>
          </a:p>
          <a:p>
            <a:pPr algn="ctr"/>
            <a:r>
              <a:rPr lang="en-US" sz="2800" dirty="0">
                <a:solidFill>
                  <a:srgbClr val="005F00"/>
                </a:solidFill>
              </a:rPr>
              <a:t>Campaign Whale  </a:t>
            </a:r>
            <a:endParaRPr lang="en-GB" sz="2800" dirty="0">
              <a:solidFill>
                <a:srgbClr val="005F00"/>
              </a:solidFill>
            </a:endParaRPr>
          </a:p>
          <a:p>
            <a:pPr algn="ctr"/>
            <a:r>
              <a:rPr lang="en-US" sz="2800" dirty="0">
                <a:solidFill>
                  <a:srgbClr val="005F00"/>
                </a:solidFill>
              </a:rPr>
              <a:t>Carbon Disclosure Project </a:t>
            </a:r>
            <a:endParaRPr lang="en-GB" sz="2800" dirty="0">
              <a:solidFill>
                <a:srgbClr val="005F00"/>
              </a:solidFill>
            </a:endParaRPr>
          </a:p>
          <a:p>
            <a:pPr algn="ctr"/>
            <a:r>
              <a:rPr lang="en-US" sz="2800" dirty="0">
                <a:solidFill>
                  <a:srgbClr val="005F00"/>
                </a:solidFill>
              </a:rPr>
              <a:t>Carbon Trust  </a:t>
            </a:r>
            <a:endParaRPr lang="en-GB" sz="2800" dirty="0">
              <a:solidFill>
                <a:srgbClr val="005F00"/>
              </a:solidFill>
            </a:endParaRPr>
          </a:p>
          <a:p>
            <a:pPr algn="ctr"/>
            <a:r>
              <a:rPr lang="en-US" sz="2800" dirty="0">
                <a:solidFill>
                  <a:srgbClr val="005F00"/>
                </a:solidFill>
              </a:rPr>
              <a:t>Care For The Wild International </a:t>
            </a:r>
            <a:endParaRPr lang="en-US" sz="2800" dirty="0" smtClean="0">
              <a:solidFill>
                <a:srgbClr val="005F00"/>
              </a:solidFill>
            </a:endParaRPr>
          </a:p>
          <a:p>
            <a:pPr algn="ctr"/>
            <a:r>
              <a:rPr lang="en-US" sz="2800" dirty="0">
                <a:solidFill>
                  <a:srgbClr val="005F00"/>
                </a:solidFill>
              </a:rPr>
              <a:t>Centre For Alternative Technology</a:t>
            </a:r>
            <a:endParaRPr lang="en-GB" sz="2800" dirty="0">
              <a:solidFill>
                <a:srgbClr val="005F00"/>
              </a:solidFill>
            </a:endParaRPr>
          </a:p>
          <a:p>
            <a:pPr algn="ctr"/>
            <a:endParaRPr lang="en-GB" sz="2800" dirty="0">
              <a:solidFill>
                <a:srgbClr val="005F00"/>
              </a:solidFill>
            </a:endParaRPr>
          </a:p>
        </p:txBody>
      </p:sp>
    </p:spTree>
    <p:extLst>
      <p:ext uri="{BB962C8B-B14F-4D97-AF65-F5344CB8AC3E}">
        <p14:creationId xmlns:p14="http://schemas.microsoft.com/office/powerpoint/2010/main" val="23030680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61571" y="586271"/>
            <a:ext cx="7293429" cy="6124754"/>
          </a:xfrm>
          <a:prstGeom prst="rect">
            <a:avLst/>
          </a:prstGeom>
        </p:spPr>
        <p:txBody>
          <a:bodyPr wrap="square">
            <a:spAutoFit/>
          </a:bodyPr>
          <a:lstStyle/>
          <a:p>
            <a:pPr algn="ctr"/>
            <a:r>
              <a:rPr lang="en-US" sz="2800" dirty="0">
                <a:solidFill>
                  <a:srgbClr val="005F00"/>
                </a:solidFill>
              </a:rPr>
              <a:t>Centre </a:t>
            </a:r>
            <a:r>
              <a:rPr lang="en-US" sz="2800" dirty="0" smtClean="0">
                <a:solidFill>
                  <a:srgbClr val="005F00"/>
                </a:solidFill>
              </a:rPr>
              <a:t>for </a:t>
            </a:r>
            <a:r>
              <a:rPr lang="en-US" sz="2800" dirty="0">
                <a:solidFill>
                  <a:srgbClr val="005F00"/>
                </a:solidFill>
              </a:rPr>
              <a:t>Sustainable Design</a:t>
            </a:r>
            <a:endParaRPr lang="en-GB" sz="2800" dirty="0">
              <a:solidFill>
                <a:srgbClr val="005F00"/>
              </a:solidFill>
            </a:endParaRPr>
          </a:p>
          <a:p>
            <a:pPr algn="ctr"/>
            <a:r>
              <a:rPr lang="en-US" sz="2800" dirty="0">
                <a:solidFill>
                  <a:srgbClr val="005F00"/>
                </a:solidFill>
              </a:rPr>
              <a:t>Christian Ecology Link  </a:t>
            </a:r>
            <a:endParaRPr lang="en-GB" sz="2800" dirty="0">
              <a:solidFill>
                <a:srgbClr val="005F00"/>
              </a:solidFill>
            </a:endParaRPr>
          </a:p>
          <a:p>
            <a:pPr algn="ctr"/>
            <a:r>
              <a:rPr lang="en-US" sz="2800" dirty="0">
                <a:solidFill>
                  <a:srgbClr val="005F00"/>
                </a:solidFill>
              </a:rPr>
              <a:t>Climate Care  </a:t>
            </a:r>
            <a:endParaRPr lang="en-GB" sz="2800" dirty="0">
              <a:solidFill>
                <a:srgbClr val="005F00"/>
              </a:solidFill>
            </a:endParaRPr>
          </a:p>
          <a:p>
            <a:pPr algn="ctr"/>
            <a:r>
              <a:rPr lang="en-US" sz="2800" dirty="0">
                <a:solidFill>
                  <a:srgbClr val="005F00"/>
                </a:solidFill>
              </a:rPr>
              <a:t>Climate Catalyst </a:t>
            </a:r>
            <a:r>
              <a:rPr lang="en-US" sz="2800" dirty="0" err="1">
                <a:solidFill>
                  <a:srgbClr val="005F00"/>
                </a:solidFill>
              </a:rPr>
              <a:t>Programme</a:t>
            </a:r>
            <a:r>
              <a:rPr lang="en-US" sz="2800" dirty="0">
                <a:solidFill>
                  <a:srgbClr val="005F00"/>
                </a:solidFill>
              </a:rPr>
              <a:t>, New Economics Foundation </a:t>
            </a:r>
            <a:endParaRPr lang="en-GB" sz="2800" dirty="0">
              <a:solidFill>
                <a:srgbClr val="005F00"/>
              </a:solidFill>
            </a:endParaRPr>
          </a:p>
          <a:p>
            <a:pPr algn="ctr"/>
            <a:r>
              <a:rPr lang="en-US" sz="2800" dirty="0">
                <a:solidFill>
                  <a:srgbClr val="005F00"/>
                </a:solidFill>
              </a:rPr>
              <a:t>Climate Outreach </a:t>
            </a:r>
            <a:r>
              <a:rPr lang="en-US" sz="2800" dirty="0" smtClean="0">
                <a:solidFill>
                  <a:srgbClr val="005F00"/>
                </a:solidFill>
              </a:rPr>
              <a:t>and </a:t>
            </a:r>
            <a:r>
              <a:rPr lang="en-US" sz="2800" dirty="0">
                <a:solidFill>
                  <a:srgbClr val="005F00"/>
                </a:solidFill>
              </a:rPr>
              <a:t>Information Network </a:t>
            </a:r>
            <a:endParaRPr lang="en-GB" sz="2800" dirty="0">
              <a:solidFill>
                <a:srgbClr val="005F00"/>
              </a:solidFill>
            </a:endParaRPr>
          </a:p>
          <a:p>
            <a:pPr algn="ctr"/>
            <a:r>
              <a:rPr lang="en-US" sz="2800" dirty="0">
                <a:solidFill>
                  <a:srgbClr val="005F00"/>
                </a:solidFill>
              </a:rPr>
              <a:t>Climate Reality Project</a:t>
            </a:r>
            <a:endParaRPr lang="en-GB" sz="2800" dirty="0">
              <a:solidFill>
                <a:srgbClr val="005F00"/>
              </a:solidFill>
            </a:endParaRPr>
          </a:p>
          <a:p>
            <a:pPr algn="ctr"/>
            <a:r>
              <a:rPr lang="en-US" sz="2800" dirty="0">
                <a:solidFill>
                  <a:srgbClr val="005F00"/>
                </a:solidFill>
              </a:rPr>
              <a:t>Community Centered Conservation</a:t>
            </a:r>
            <a:endParaRPr lang="en-GB" sz="2800" dirty="0">
              <a:solidFill>
                <a:srgbClr val="005F00"/>
              </a:solidFill>
            </a:endParaRPr>
          </a:p>
          <a:p>
            <a:pPr algn="ctr"/>
            <a:r>
              <a:rPr lang="en-US" sz="2800" dirty="0">
                <a:solidFill>
                  <a:srgbClr val="005F00"/>
                </a:solidFill>
              </a:rPr>
              <a:t>Compassion </a:t>
            </a:r>
            <a:r>
              <a:rPr lang="en-US" sz="2800" dirty="0" smtClean="0">
                <a:solidFill>
                  <a:srgbClr val="005F00"/>
                </a:solidFill>
              </a:rPr>
              <a:t>in </a:t>
            </a:r>
            <a:r>
              <a:rPr lang="en-US" sz="2800" dirty="0">
                <a:solidFill>
                  <a:srgbClr val="005F00"/>
                </a:solidFill>
              </a:rPr>
              <a:t>World Farming </a:t>
            </a:r>
            <a:endParaRPr lang="en-GB" sz="2800" dirty="0">
              <a:solidFill>
                <a:srgbClr val="005F00"/>
              </a:solidFill>
            </a:endParaRPr>
          </a:p>
          <a:p>
            <a:pPr algn="ctr"/>
            <a:r>
              <a:rPr lang="en-US" sz="2800" dirty="0">
                <a:solidFill>
                  <a:srgbClr val="005F00"/>
                </a:solidFill>
              </a:rPr>
              <a:t>Conservation International</a:t>
            </a:r>
            <a:endParaRPr lang="en-GB" sz="2800" dirty="0">
              <a:solidFill>
                <a:srgbClr val="005F00"/>
              </a:solidFill>
            </a:endParaRPr>
          </a:p>
          <a:p>
            <a:pPr algn="ctr"/>
            <a:r>
              <a:rPr lang="en-US" sz="2800" dirty="0">
                <a:solidFill>
                  <a:srgbClr val="005F00"/>
                </a:solidFill>
              </a:rPr>
              <a:t>Countryside Management Association </a:t>
            </a:r>
            <a:endParaRPr lang="en-GB" sz="2800" dirty="0">
              <a:solidFill>
                <a:srgbClr val="005F00"/>
              </a:solidFill>
            </a:endParaRPr>
          </a:p>
          <a:p>
            <a:pPr algn="ctr"/>
            <a:r>
              <a:rPr lang="en-US" sz="2800" dirty="0">
                <a:solidFill>
                  <a:srgbClr val="005F00"/>
                </a:solidFill>
              </a:rPr>
              <a:t>Deep Green Resistance</a:t>
            </a:r>
            <a:endParaRPr lang="en-GB" sz="2800" dirty="0">
              <a:solidFill>
                <a:srgbClr val="005F00"/>
              </a:solidFill>
            </a:endParaRPr>
          </a:p>
          <a:p>
            <a:pPr algn="ctr"/>
            <a:r>
              <a:rPr lang="en-US" sz="2800" dirty="0">
                <a:solidFill>
                  <a:srgbClr val="005F00"/>
                </a:solidFill>
              </a:rPr>
              <a:t>Durrell Wildlife Conservation Trust </a:t>
            </a:r>
            <a:endParaRPr lang="en-GB" sz="2800" dirty="0">
              <a:solidFill>
                <a:srgbClr val="005F00"/>
              </a:solidFill>
            </a:endParaRPr>
          </a:p>
          <a:p>
            <a:pPr algn="ctr"/>
            <a:endParaRPr lang="en-US" sz="2800" dirty="0">
              <a:solidFill>
                <a:srgbClr val="005F00"/>
              </a:solidFill>
            </a:endParaRPr>
          </a:p>
        </p:txBody>
      </p:sp>
    </p:spTree>
    <p:extLst>
      <p:ext uri="{BB962C8B-B14F-4D97-AF65-F5344CB8AC3E}">
        <p14:creationId xmlns:p14="http://schemas.microsoft.com/office/powerpoint/2010/main" val="1885224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37579" cy="6858000"/>
          </a:xfrm>
          <a:prstGeom prst="rect">
            <a:avLst/>
          </a:prstGeom>
        </p:spPr>
      </p:pic>
      <p:sp>
        <p:nvSpPr>
          <p:cNvPr id="3" name="Title 1"/>
          <p:cNvSpPr txBox="1">
            <a:spLocks/>
          </p:cNvSpPr>
          <p:nvPr/>
        </p:nvSpPr>
        <p:spPr>
          <a:xfrm>
            <a:off x="577515" y="5314533"/>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The Flooding of the Somerset Levels, 2013-14</a:t>
            </a:r>
            <a:endParaRPr lang="en-US" b="1" dirty="0">
              <a:solidFill>
                <a:schemeClr val="bg1"/>
              </a:solidFill>
            </a:endParaRPr>
          </a:p>
        </p:txBody>
      </p:sp>
    </p:spTree>
    <p:extLst>
      <p:ext uri="{BB962C8B-B14F-4D97-AF65-F5344CB8AC3E}">
        <p14:creationId xmlns:p14="http://schemas.microsoft.com/office/powerpoint/2010/main" val="35324400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9714" y="435430"/>
            <a:ext cx="7057572" cy="6678752"/>
          </a:xfrm>
          <a:prstGeom prst="rect">
            <a:avLst/>
          </a:prstGeom>
        </p:spPr>
        <p:txBody>
          <a:bodyPr wrap="square">
            <a:spAutoFit/>
          </a:bodyPr>
          <a:lstStyle/>
          <a:p>
            <a:pPr algn="ctr"/>
            <a:r>
              <a:rPr lang="en-US" sz="2800" dirty="0">
                <a:solidFill>
                  <a:srgbClr val="005F00"/>
                </a:solidFill>
              </a:rPr>
              <a:t>Earth Champions </a:t>
            </a:r>
            <a:endParaRPr lang="en-GB" sz="2800" dirty="0">
              <a:solidFill>
                <a:srgbClr val="005F00"/>
              </a:solidFill>
            </a:endParaRPr>
          </a:p>
          <a:p>
            <a:pPr algn="ctr"/>
            <a:r>
              <a:rPr lang="en-US" sz="2800" dirty="0">
                <a:solidFill>
                  <a:srgbClr val="005F00"/>
                </a:solidFill>
              </a:rPr>
              <a:t>Earth First </a:t>
            </a:r>
            <a:endParaRPr lang="en-GB" sz="2800" dirty="0">
              <a:solidFill>
                <a:srgbClr val="005F00"/>
              </a:solidFill>
            </a:endParaRPr>
          </a:p>
          <a:p>
            <a:pPr algn="ctr"/>
            <a:r>
              <a:rPr lang="en-US" sz="2800" dirty="0">
                <a:solidFill>
                  <a:srgbClr val="005F00"/>
                </a:solidFill>
              </a:rPr>
              <a:t>Earth Liberation Front </a:t>
            </a:r>
            <a:endParaRPr lang="en-GB" sz="2800" dirty="0">
              <a:solidFill>
                <a:srgbClr val="005F00"/>
              </a:solidFill>
            </a:endParaRPr>
          </a:p>
          <a:p>
            <a:pPr algn="ctr"/>
            <a:r>
              <a:rPr lang="en-US" sz="2800" dirty="0">
                <a:solidFill>
                  <a:srgbClr val="005F00"/>
                </a:solidFill>
              </a:rPr>
              <a:t>Earth Liberation Prisoner Support Network</a:t>
            </a:r>
            <a:endParaRPr lang="en-GB" sz="2800" dirty="0">
              <a:solidFill>
                <a:srgbClr val="005F00"/>
              </a:solidFill>
            </a:endParaRPr>
          </a:p>
          <a:p>
            <a:pPr algn="ctr"/>
            <a:r>
              <a:rPr lang="en-US" sz="2800" dirty="0" err="1">
                <a:solidFill>
                  <a:srgbClr val="005F00"/>
                </a:solidFill>
              </a:rPr>
              <a:t>Earthwatch</a:t>
            </a:r>
            <a:endParaRPr lang="en-GB" sz="2800" dirty="0">
              <a:solidFill>
                <a:srgbClr val="005F00"/>
              </a:solidFill>
            </a:endParaRPr>
          </a:p>
          <a:p>
            <a:pPr algn="ctr"/>
            <a:r>
              <a:rPr lang="en-US" sz="2800" dirty="0" err="1">
                <a:solidFill>
                  <a:srgbClr val="005F00"/>
                </a:solidFill>
              </a:rPr>
              <a:t>Earthwire</a:t>
            </a:r>
            <a:endParaRPr lang="en-GB" sz="2800" dirty="0">
              <a:solidFill>
                <a:srgbClr val="005F00"/>
              </a:solidFill>
            </a:endParaRPr>
          </a:p>
          <a:p>
            <a:pPr algn="ctr"/>
            <a:r>
              <a:rPr lang="en-US" sz="2800" dirty="0">
                <a:solidFill>
                  <a:srgbClr val="005F00"/>
                </a:solidFill>
              </a:rPr>
              <a:t>Ellen MacArthur Foundation </a:t>
            </a:r>
            <a:endParaRPr lang="en-GB" sz="2800" dirty="0">
              <a:solidFill>
                <a:srgbClr val="005F00"/>
              </a:solidFill>
            </a:endParaRPr>
          </a:p>
          <a:p>
            <a:pPr algn="ctr"/>
            <a:r>
              <a:rPr lang="en-US" sz="2800" dirty="0">
                <a:solidFill>
                  <a:srgbClr val="005F00"/>
                </a:solidFill>
              </a:rPr>
              <a:t>Energy Efficiency Partnership For Homes </a:t>
            </a:r>
            <a:endParaRPr lang="en-GB" sz="2800" dirty="0">
              <a:solidFill>
                <a:srgbClr val="005F00"/>
              </a:solidFill>
            </a:endParaRPr>
          </a:p>
          <a:p>
            <a:pPr algn="ctr"/>
            <a:r>
              <a:rPr lang="en-US" sz="2800" dirty="0">
                <a:solidFill>
                  <a:srgbClr val="005F00"/>
                </a:solidFill>
              </a:rPr>
              <a:t>Energy Saving Trust </a:t>
            </a:r>
            <a:endParaRPr lang="en-GB" sz="2800" dirty="0">
              <a:solidFill>
                <a:srgbClr val="005F00"/>
              </a:solidFill>
            </a:endParaRPr>
          </a:p>
          <a:p>
            <a:pPr algn="ctr"/>
            <a:r>
              <a:rPr lang="en-US" sz="2800" dirty="0">
                <a:solidFill>
                  <a:srgbClr val="005F00"/>
                </a:solidFill>
              </a:rPr>
              <a:t>Environmental Investigation Agency</a:t>
            </a:r>
            <a:endParaRPr lang="en-GB" sz="2800" dirty="0">
              <a:solidFill>
                <a:srgbClr val="005F00"/>
              </a:solidFill>
            </a:endParaRPr>
          </a:p>
          <a:p>
            <a:pPr algn="ctr"/>
            <a:r>
              <a:rPr lang="en-US" sz="2800" dirty="0">
                <a:solidFill>
                  <a:srgbClr val="005F00"/>
                </a:solidFill>
              </a:rPr>
              <a:t>Environmental Justice Foundation </a:t>
            </a:r>
            <a:endParaRPr lang="en-GB" sz="2800" dirty="0">
              <a:solidFill>
                <a:srgbClr val="005F00"/>
              </a:solidFill>
            </a:endParaRPr>
          </a:p>
          <a:p>
            <a:pPr algn="ctr"/>
            <a:r>
              <a:rPr lang="en-US" sz="2800" dirty="0">
                <a:solidFill>
                  <a:srgbClr val="005F00"/>
                </a:solidFill>
              </a:rPr>
              <a:t>Environmental Law </a:t>
            </a:r>
            <a:r>
              <a:rPr lang="en-US" sz="2800" dirty="0" smtClean="0">
                <a:solidFill>
                  <a:srgbClr val="005F00"/>
                </a:solidFill>
              </a:rPr>
              <a:t>Foundation</a:t>
            </a:r>
          </a:p>
          <a:p>
            <a:pPr algn="ctr"/>
            <a:r>
              <a:rPr lang="en-US" sz="2800" dirty="0" smtClean="0">
                <a:solidFill>
                  <a:srgbClr val="005F00"/>
                </a:solidFill>
              </a:rPr>
              <a:t>Environmental </a:t>
            </a:r>
            <a:r>
              <a:rPr lang="en-US" sz="2800" dirty="0">
                <a:solidFill>
                  <a:srgbClr val="005F00"/>
                </a:solidFill>
              </a:rPr>
              <a:t>Protection UK</a:t>
            </a:r>
            <a:endParaRPr lang="en-GB" sz="2800" dirty="0">
              <a:solidFill>
                <a:srgbClr val="005F00"/>
              </a:solidFill>
            </a:endParaRPr>
          </a:p>
          <a:p>
            <a:pPr algn="ctr"/>
            <a:r>
              <a:rPr lang="en-US" sz="2800" dirty="0">
                <a:solidFill>
                  <a:srgbClr val="005F00"/>
                </a:solidFill>
              </a:rPr>
              <a:t>Environmental Rock </a:t>
            </a:r>
            <a:endParaRPr lang="en-GB" sz="2800" dirty="0">
              <a:solidFill>
                <a:srgbClr val="005F00"/>
              </a:solidFill>
            </a:endParaRPr>
          </a:p>
          <a:p>
            <a:pPr algn="ctr"/>
            <a:r>
              <a:rPr lang="en-US" sz="2800" dirty="0" smtClean="0">
                <a:solidFill>
                  <a:srgbClr val="005F00"/>
                </a:solidFill>
              </a:rPr>
              <a:t> </a:t>
            </a:r>
            <a:endParaRPr lang="en-GB" sz="2800" dirty="0">
              <a:solidFill>
                <a:srgbClr val="005F00"/>
              </a:solidFill>
            </a:endParaRPr>
          </a:p>
        </p:txBody>
      </p:sp>
    </p:spTree>
    <p:extLst>
      <p:ext uri="{BB962C8B-B14F-4D97-AF65-F5344CB8AC3E}">
        <p14:creationId xmlns:p14="http://schemas.microsoft.com/office/powerpoint/2010/main" val="25458058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3142" y="676985"/>
            <a:ext cx="7982857" cy="5693867"/>
          </a:xfrm>
          <a:prstGeom prst="rect">
            <a:avLst/>
          </a:prstGeom>
        </p:spPr>
        <p:txBody>
          <a:bodyPr wrap="square">
            <a:spAutoFit/>
          </a:bodyPr>
          <a:lstStyle/>
          <a:p>
            <a:pPr algn="ctr"/>
            <a:r>
              <a:rPr lang="en-US" sz="2800" dirty="0">
                <a:solidFill>
                  <a:srgbClr val="005F00"/>
                </a:solidFill>
              </a:rPr>
              <a:t>Ethical Consumer</a:t>
            </a:r>
            <a:endParaRPr lang="en-GB" sz="2800" dirty="0">
              <a:solidFill>
                <a:srgbClr val="005F00"/>
              </a:solidFill>
            </a:endParaRPr>
          </a:p>
          <a:p>
            <a:pPr algn="ctr"/>
            <a:r>
              <a:rPr lang="en-US" sz="2800" dirty="0" err="1">
                <a:solidFill>
                  <a:srgbClr val="005F00"/>
                </a:solidFill>
              </a:rPr>
              <a:t>Fairtrade</a:t>
            </a:r>
            <a:r>
              <a:rPr lang="en-US" sz="2800" dirty="0">
                <a:solidFill>
                  <a:srgbClr val="005F00"/>
                </a:solidFill>
              </a:rPr>
              <a:t> Foundation</a:t>
            </a:r>
            <a:endParaRPr lang="en-GB" sz="2800" dirty="0">
              <a:solidFill>
                <a:srgbClr val="005F00"/>
              </a:solidFill>
            </a:endParaRPr>
          </a:p>
          <a:p>
            <a:pPr algn="ctr"/>
            <a:r>
              <a:rPr lang="en-US" sz="2800" dirty="0">
                <a:solidFill>
                  <a:srgbClr val="005F00"/>
                </a:solidFill>
              </a:rPr>
              <a:t>Farming and Wildlife Advisory Group </a:t>
            </a:r>
            <a:endParaRPr lang="en-GB" sz="2800" dirty="0">
              <a:solidFill>
                <a:srgbClr val="005F00"/>
              </a:solidFill>
            </a:endParaRPr>
          </a:p>
          <a:p>
            <a:pPr algn="ctr"/>
            <a:r>
              <a:rPr lang="en-US" sz="2800" dirty="0">
                <a:solidFill>
                  <a:srgbClr val="005F00"/>
                </a:solidFill>
              </a:rPr>
              <a:t>Fauna and Flora International</a:t>
            </a:r>
            <a:endParaRPr lang="en-GB" sz="2800" dirty="0">
              <a:solidFill>
                <a:srgbClr val="005F00"/>
              </a:solidFill>
            </a:endParaRPr>
          </a:p>
          <a:p>
            <a:pPr algn="ctr"/>
            <a:r>
              <a:rPr lang="en-US" sz="2800" dirty="0">
                <a:solidFill>
                  <a:srgbClr val="005F00"/>
                </a:solidFill>
              </a:rPr>
              <a:t>Fish Legal </a:t>
            </a:r>
            <a:endParaRPr lang="en-GB" sz="2800" dirty="0">
              <a:solidFill>
                <a:srgbClr val="005F00"/>
              </a:solidFill>
            </a:endParaRPr>
          </a:p>
          <a:p>
            <a:pPr algn="ctr"/>
            <a:r>
              <a:rPr lang="en-US" sz="2800" dirty="0">
                <a:solidFill>
                  <a:srgbClr val="005F00"/>
                </a:solidFill>
              </a:rPr>
              <a:t>Fisheries Society </a:t>
            </a:r>
            <a:r>
              <a:rPr lang="en-US" sz="2800" dirty="0" smtClean="0">
                <a:solidFill>
                  <a:srgbClr val="005F00"/>
                </a:solidFill>
              </a:rPr>
              <a:t>of the </a:t>
            </a:r>
            <a:r>
              <a:rPr lang="en-US" sz="2800" dirty="0">
                <a:solidFill>
                  <a:srgbClr val="005F00"/>
                </a:solidFill>
              </a:rPr>
              <a:t>British Isles </a:t>
            </a:r>
            <a:endParaRPr lang="en-GB" sz="2800" dirty="0">
              <a:solidFill>
                <a:srgbClr val="005F00"/>
              </a:solidFill>
            </a:endParaRPr>
          </a:p>
          <a:p>
            <a:pPr algn="ctr"/>
            <a:r>
              <a:rPr lang="en-US" sz="2800" dirty="0">
                <a:solidFill>
                  <a:srgbClr val="005F00"/>
                </a:solidFill>
              </a:rPr>
              <a:t>Forest Knights </a:t>
            </a:r>
            <a:endParaRPr lang="en-GB" sz="2800" dirty="0">
              <a:solidFill>
                <a:srgbClr val="005F00"/>
              </a:solidFill>
            </a:endParaRPr>
          </a:p>
          <a:p>
            <a:pPr algn="ctr"/>
            <a:r>
              <a:rPr lang="en-US" sz="2800" dirty="0">
                <a:solidFill>
                  <a:srgbClr val="005F00"/>
                </a:solidFill>
              </a:rPr>
              <a:t>Forest Peoples </a:t>
            </a:r>
            <a:r>
              <a:rPr lang="en-US" sz="2800" dirty="0" err="1">
                <a:solidFill>
                  <a:srgbClr val="005F00"/>
                </a:solidFill>
              </a:rPr>
              <a:t>Programme</a:t>
            </a:r>
            <a:endParaRPr lang="en-GB" sz="2800" dirty="0">
              <a:solidFill>
                <a:srgbClr val="005F00"/>
              </a:solidFill>
            </a:endParaRPr>
          </a:p>
          <a:p>
            <a:pPr algn="ctr"/>
            <a:r>
              <a:rPr lang="en-US" sz="2800" dirty="0">
                <a:solidFill>
                  <a:srgbClr val="005F00"/>
                </a:solidFill>
              </a:rPr>
              <a:t>Forest Stewardship Council</a:t>
            </a:r>
            <a:endParaRPr lang="en-GB" sz="2800" dirty="0">
              <a:solidFill>
                <a:srgbClr val="005F00"/>
              </a:solidFill>
            </a:endParaRPr>
          </a:p>
          <a:p>
            <a:pPr algn="ctr"/>
            <a:r>
              <a:rPr lang="en-US" sz="2800" dirty="0">
                <a:solidFill>
                  <a:srgbClr val="005F00"/>
                </a:solidFill>
              </a:rPr>
              <a:t>Forests </a:t>
            </a:r>
            <a:r>
              <a:rPr lang="en-US" sz="2800" dirty="0" smtClean="0">
                <a:solidFill>
                  <a:srgbClr val="005F00"/>
                </a:solidFill>
              </a:rPr>
              <a:t>and the </a:t>
            </a:r>
            <a:r>
              <a:rPr lang="en-US" sz="2800" dirty="0">
                <a:solidFill>
                  <a:srgbClr val="005F00"/>
                </a:solidFill>
              </a:rPr>
              <a:t>European Union Resource Network </a:t>
            </a:r>
            <a:endParaRPr lang="en-GB" sz="2800" dirty="0">
              <a:solidFill>
                <a:srgbClr val="005F00"/>
              </a:solidFill>
            </a:endParaRPr>
          </a:p>
          <a:p>
            <a:pPr algn="ctr"/>
            <a:r>
              <a:rPr lang="en-US" sz="2800" dirty="0">
                <a:solidFill>
                  <a:srgbClr val="005F00"/>
                </a:solidFill>
              </a:rPr>
              <a:t>Forum For The Future  </a:t>
            </a:r>
            <a:endParaRPr lang="en-GB" sz="2800" dirty="0">
              <a:solidFill>
                <a:srgbClr val="005F00"/>
              </a:solidFill>
            </a:endParaRPr>
          </a:p>
          <a:p>
            <a:pPr algn="ctr"/>
            <a:r>
              <a:rPr lang="en-US" sz="2800" dirty="0">
                <a:solidFill>
                  <a:srgbClr val="005F00"/>
                </a:solidFill>
              </a:rPr>
              <a:t>Foundation For International Environmental Law </a:t>
            </a:r>
            <a:r>
              <a:rPr lang="en-US" sz="2800" dirty="0" smtClean="0">
                <a:solidFill>
                  <a:srgbClr val="005F00"/>
                </a:solidFill>
              </a:rPr>
              <a:t>and </a:t>
            </a:r>
            <a:r>
              <a:rPr lang="en-US" sz="2800" dirty="0">
                <a:solidFill>
                  <a:srgbClr val="005F00"/>
                </a:solidFill>
              </a:rPr>
              <a:t>Environment </a:t>
            </a:r>
            <a:endParaRPr lang="en-GB" sz="2800" dirty="0">
              <a:solidFill>
                <a:srgbClr val="005F00"/>
              </a:solidFill>
            </a:endParaRPr>
          </a:p>
        </p:txBody>
      </p:sp>
    </p:spTree>
    <p:extLst>
      <p:ext uri="{BB962C8B-B14F-4D97-AF65-F5344CB8AC3E}">
        <p14:creationId xmlns:p14="http://schemas.microsoft.com/office/powerpoint/2010/main" val="3152817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06286" y="579628"/>
            <a:ext cx="6876142" cy="5693867"/>
          </a:xfrm>
          <a:prstGeom prst="rect">
            <a:avLst/>
          </a:prstGeom>
        </p:spPr>
        <p:txBody>
          <a:bodyPr wrap="square">
            <a:spAutoFit/>
          </a:bodyPr>
          <a:lstStyle/>
          <a:p>
            <a:pPr algn="ctr"/>
            <a:r>
              <a:rPr lang="en-US" sz="2800" dirty="0" err="1">
                <a:solidFill>
                  <a:srgbClr val="005F00"/>
                </a:solidFill>
              </a:rPr>
              <a:t>Frack</a:t>
            </a:r>
            <a:r>
              <a:rPr lang="en-US" sz="2800" dirty="0">
                <a:solidFill>
                  <a:srgbClr val="005F00"/>
                </a:solidFill>
              </a:rPr>
              <a:t> Free </a:t>
            </a:r>
            <a:r>
              <a:rPr lang="en-US" sz="2800" dirty="0" err="1">
                <a:solidFill>
                  <a:srgbClr val="005F00"/>
                </a:solidFill>
              </a:rPr>
              <a:t>Arun</a:t>
            </a:r>
            <a:r>
              <a:rPr lang="en-US" sz="2800" dirty="0">
                <a:solidFill>
                  <a:srgbClr val="005F00"/>
                </a:solidFill>
              </a:rPr>
              <a:t> [West Sussex]  </a:t>
            </a:r>
            <a:endParaRPr lang="en-GB" sz="2800" dirty="0">
              <a:solidFill>
                <a:srgbClr val="005F00"/>
              </a:solidFill>
            </a:endParaRPr>
          </a:p>
          <a:p>
            <a:pPr algn="ctr"/>
            <a:r>
              <a:rPr lang="en-US" sz="2800" dirty="0" err="1">
                <a:solidFill>
                  <a:srgbClr val="005F00"/>
                </a:solidFill>
              </a:rPr>
              <a:t>Frack</a:t>
            </a:r>
            <a:r>
              <a:rPr lang="en-US" sz="2800" dirty="0">
                <a:solidFill>
                  <a:srgbClr val="005F00"/>
                </a:solidFill>
              </a:rPr>
              <a:t> Off  </a:t>
            </a:r>
            <a:endParaRPr lang="en-GB" sz="2800" dirty="0">
              <a:solidFill>
                <a:srgbClr val="005F00"/>
              </a:solidFill>
            </a:endParaRPr>
          </a:p>
          <a:p>
            <a:pPr algn="ctr"/>
            <a:r>
              <a:rPr lang="en-US" sz="2800" dirty="0" err="1">
                <a:solidFill>
                  <a:srgbClr val="005F00"/>
                </a:solidFill>
              </a:rPr>
              <a:t>Frack</a:t>
            </a:r>
            <a:r>
              <a:rPr lang="en-US" sz="2800" dirty="0">
                <a:solidFill>
                  <a:srgbClr val="005F00"/>
                </a:solidFill>
              </a:rPr>
              <a:t> Off Scotland  </a:t>
            </a:r>
            <a:endParaRPr lang="en-GB" sz="2800" dirty="0">
              <a:solidFill>
                <a:srgbClr val="005F00"/>
              </a:solidFill>
            </a:endParaRPr>
          </a:p>
          <a:p>
            <a:pPr algn="ctr"/>
            <a:r>
              <a:rPr lang="en-US" sz="2800" dirty="0">
                <a:solidFill>
                  <a:srgbClr val="005F00"/>
                </a:solidFill>
              </a:rPr>
              <a:t>Friends of the Earth</a:t>
            </a:r>
            <a:endParaRPr lang="en-GB" sz="2800" dirty="0">
              <a:solidFill>
                <a:srgbClr val="005F00"/>
              </a:solidFill>
            </a:endParaRPr>
          </a:p>
          <a:p>
            <a:pPr algn="ctr"/>
            <a:r>
              <a:rPr lang="en-US" sz="2800" dirty="0">
                <a:solidFill>
                  <a:srgbClr val="005F00"/>
                </a:solidFill>
              </a:rPr>
              <a:t>Friends of the Earth </a:t>
            </a:r>
            <a:r>
              <a:rPr lang="en-US" sz="2800" dirty="0" err="1">
                <a:solidFill>
                  <a:srgbClr val="005F00"/>
                </a:solidFill>
              </a:rPr>
              <a:t>Cymru</a:t>
            </a:r>
            <a:r>
              <a:rPr lang="en-US" sz="2800" dirty="0">
                <a:solidFill>
                  <a:srgbClr val="005F00"/>
                </a:solidFill>
              </a:rPr>
              <a:t> </a:t>
            </a:r>
            <a:endParaRPr lang="en-GB" sz="2800" dirty="0">
              <a:solidFill>
                <a:srgbClr val="005F00"/>
              </a:solidFill>
            </a:endParaRPr>
          </a:p>
          <a:p>
            <a:pPr algn="ctr"/>
            <a:r>
              <a:rPr lang="en-US" sz="2800" dirty="0" err="1">
                <a:solidFill>
                  <a:srgbClr val="005F00"/>
                </a:solidFill>
              </a:rPr>
              <a:t>Froglife</a:t>
            </a:r>
            <a:r>
              <a:rPr lang="en-US" sz="2800" dirty="0">
                <a:solidFill>
                  <a:srgbClr val="005F00"/>
                </a:solidFill>
              </a:rPr>
              <a:t>  </a:t>
            </a:r>
            <a:endParaRPr lang="en-GB" sz="2800" dirty="0">
              <a:solidFill>
                <a:srgbClr val="005F00"/>
              </a:solidFill>
            </a:endParaRPr>
          </a:p>
          <a:p>
            <a:pPr algn="ctr"/>
            <a:r>
              <a:rPr lang="en-US" sz="2800" dirty="0">
                <a:solidFill>
                  <a:srgbClr val="005F00"/>
                </a:solidFill>
              </a:rPr>
              <a:t>Galapagos Conservation Trust  </a:t>
            </a:r>
            <a:endParaRPr lang="en-GB" sz="2800" dirty="0">
              <a:solidFill>
                <a:srgbClr val="005F00"/>
              </a:solidFill>
            </a:endParaRPr>
          </a:p>
          <a:p>
            <a:pPr algn="ctr"/>
            <a:r>
              <a:rPr lang="en-US" sz="2800" dirty="0">
                <a:solidFill>
                  <a:srgbClr val="005F00"/>
                </a:solidFill>
              </a:rPr>
              <a:t>Global Action Plan</a:t>
            </a:r>
            <a:endParaRPr lang="en-GB" sz="2800" dirty="0">
              <a:solidFill>
                <a:srgbClr val="005F00"/>
              </a:solidFill>
            </a:endParaRPr>
          </a:p>
          <a:p>
            <a:pPr algn="ctr"/>
            <a:r>
              <a:rPr lang="en-US" sz="2800" dirty="0">
                <a:solidFill>
                  <a:srgbClr val="005F00"/>
                </a:solidFill>
              </a:rPr>
              <a:t>Global Witness</a:t>
            </a:r>
            <a:endParaRPr lang="en-GB" sz="2800" dirty="0">
              <a:solidFill>
                <a:srgbClr val="005F00"/>
              </a:solidFill>
            </a:endParaRPr>
          </a:p>
          <a:p>
            <a:pPr algn="ctr"/>
            <a:r>
              <a:rPr lang="en-US" sz="2800" dirty="0">
                <a:solidFill>
                  <a:srgbClr val="005F00"/>
                </a:solidFill>
              </a:rPr>
              <a:t>Great Transition Initiative</a:t>
            </a:r>
            <a:endParaRPr lang="en-GB" sz="2800" dirty="0">
              <a:solidFill>
                <a:srgbClr val="005F00"/>
              </a:solidFill>
            </a:endParaRPr>
          </a:p>
          <a:p>
            <a:pPr algn="ctr"/>
            <a:r>
              <a:rPr lang="en-US" sz="2800" dirty="0">
                <a:solidFill>
                  <a:srgbClr val="005F00"/>
                </a:solidFill>
              </a:rPr>
              <a:t>Green Alliance</a:t>
            </a:r>
            <a:endParaRPr lang="en-GB" sz="2800" dirty="0">
              <a:solidFill>
                <a:srgbClr val="005F00"/>
              </a:solidFill>
            </a:endParaRPr>
          </a:p>
          <a:p>
            <a:pPr algn="ctr"/>
            <a:r>
              <a:rPr lang="en-US" sz="2800" dirty="0">
                <a:solidFill>
                  <a:srgbClr val="005F00"/>
                </a:solidFill>
              </a:rPr>
              <a:t>Green Jobs Hub  </a:t>
            </a:r>
            <a:endParaRPr lang="en-GB" sz="2800" dirty="0">
              <a:solidFill>
                <a:srgbClr val="005F00"/>
              </a:solidFill>
            </a:endParaRPr>
          </a:p>
          <a:p>
            <a:pPr algn="ctr"/>
            <a:r>
              <a:rPr lang="en-US" sz="2800" dirty="0">
                <a:solidFill>
                  <a:srgbClr val="005F00"/>
                </a:solidFill>
              </a:rPr>
              <a:t>Green Party </a:t>
            </a:r>
            <a:r>
              <a:rPr lang="en-US" sz="2800" dirty="0" smtClean="0">
                <a:solidFill>
                  <a:srgbClr val="005F00"/>
                </a:solidFill>
              </a:rPr>
              <a:t>UK</a:t>
            </a:r>
            <a:endParaRPr lang="en-GB" sz="2800" dirty="0">
              <a:solidFill>
                <a:srgbClr val="005F00"/>
              </a:solidFill>
            </a:endParaRPr>
          </a:p>
        </p:txBody>
      </p:sp>
    </p:spTree>
    <p:extLst>
      <p:ext uri="{BB962C8B-B14F-4D97-AF65-F5344CB8AC3E}">
        <p14:creationId xmlns:p14="http://schemas.microsoft.com/office/powerpoint/2010/main" val="39506180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88999" y="559697"/>
            <a:ext cx="7293429" cy="6124754"/>
          </a:xfrm>
          <a:prstGeom prst="rect">
            <a:avLst/>
          </a:prstGeom>
        </p:spPr>
        <p:txBody>
          <a:bodyPr wrap="square">
            <a:spAutoFit/>
          </a:bodyPr>
          <a:lstStyle/>
          <a:p>
            <a:pPr algn="ctr"/>
            <a:r>
              <a:rPr lang="en-US" sz="2800" dirty="0">
                <a:solidFill>
                  <a:srgbClr val="005F00"/>
                </a:solidFill>
              </a:rPr>
              <a:t>Greenpeace</a:t>
            </a:r>
            <a:endParaRPr lang="en-GB" sz="2800" dirty="0">
              <a:solidFill>
                <a:srgbClr val="005F00"/>
              </a:solidFill>
            </a:endParaRPr>
          </a:p>
          <a:p>
            <a:pPr algn="ctr"/>
            <a:r>
              <a:rPr lang="en-US" sz="2800" dirty="0" err="1">
                <a:solidFill>
                  <a:srgbClr val="005F00"/>
                </a:solidFill>
              </a:rPr>
              <a:t>Greenphase</a:t>
            </a:r>
            <a:r>
              <a:rPr lang="en-US" sz="2800" dirty="0">
                <a:solidFill>
                  <a:srgbClr val="005F00"/>
                </a:solidFill>
              </a:rPr>
              <a:t>  </a:t>
            </a:r>
            <a:endParaRPr lang="en-GB" sz="2800" dirty="0">
              <a:solidFill>
                <a:srgbClr val="005F00"/>
              </a:solidFill>
            </a:endParaRPr>
          </a:p>
          <a:p>
            <a:pPr algn="ctr"/>
            <a:r>
              <a:rPr lang="en-US" sz="2800" dirty="0">
                <a:solidFill>
                  <a:srgbClr val="005F00"/>
                </a:solidFill>
              </a:rPr>
              <a:t>Groundwork </a:t>
            </a:r>
            <a:r>
              <a:rPr lang="en-US" sz="2800" dirty="0" smtClean="0">
                <a:solidFill>
                  <a:srgbClr val="005F00"/>
                </a:solidFill>
              </a:rPr>
              <a:t>UK</a:t>
            </a:r>
            <a:endParaRPr lang="en-GB" sz="2800" dirty="0">
              <a:solidFill>
                <a:srgbClr val="005F00"/>
              </a:solidFill>
            </a:endParaRPr>
          </a:p>
          <a:p>
            <a:pPr algn="ctr"/>
            <a:r>
              <a:rPr lang="en-US" sz="2800" dirty="0">
                <a:solidFill>
                  <a:srgbClr val="005F00"/>
                </a:solidFill>
              </a:rPr>
              <a:t>Guardian Environment Network  </a:t>
            </a:r>
            <a:endParaRPr lang="en-GB" sz="2800" dirty="0">
              <a:solidFill>
                <a:srgbClr val="005F00"/>
              </a:solidFill>
            </a:endParaRPr>
          </a:p>
          <a:p>
            <a:pPr algn="ctr"/>
            <a:r>
              <a:rPr lang="en-US" sz="2800" dirty="0">
                <a:solidFill>
                  <a:srgbClr val="005F00"/>
                </a:solidFill>
              </a:rPr>
              <a:t>Hawk </a:t>
            </a:r>
            <a:r>
              <a:rPr lang="en-US" sz="2800" dirty="0" smtClean="0">
                <a:solidFill>
                  <a:srgbClr val="005F00"/>
                </a:solidFill>
              </a:rPr>
              <a:t>and </a:t>
            </a:r>
            <a:r>
              <a:rPr lang="en-US" sz="2800" dirty="0">
                <a:solidFill>
                  <a:srgbClr val="005F00"/>
                </a:solidFill>
              </a:rPr>
              <a:t>Owl Trust  </a:t>
            </a:r>
            <a:endParaRPr lang="en-GB" sz="2800" dirty="0">
              <a:solidFill>
                <a:srgbClr val="005F00"/>
              </a:solidFill>
            </a:endParaRPr>
          </a:p>
          <a:p>
            <a:pPr algn="ctr"/>
            <a:r>
              <a:rPr lang="en-US" sz="2800" dirty="0">
                <a:solidFill>
                  <a:srgbClr val="005F00"/>
                </a:solidFill>
              </a:rPr>
              <a:t>Hawk Conservancy Trust  </a:t>
            </a:r>
            <a:endParaRPr lang="en-GB" sz="2800" dirty="0">
              <a:solidFill>
                <a:srgbClr val="005F00"/>
              </a:solidFill>
            </a:endParaRPr>
          </a:p>
          <a:p>
            <a:pPr algn="ctr"/>
            <a:r>
              <a:rPr lang="en-US" sz="2800" dirty="0" err="1">
                <a:solidFill>
                  <a:srgbClr val="005F00"/>
                </a:solidFill>
              </a:rPr>
              <a:t>Hebridean</a:t>
            </a:r>
            <a:r>
              <a:rPr lang="en-US" sz="2800" dirty="0">
                <a:solidFill>
                  <a:srgbClr val="005F00"/>
                </a:solidFill>
              </a:rPr>
              <a:t> Whale And Dolphin Trust  </a:t>
            </a:r>
            <a:endParaRPr lang="en-GB" sz="2800" dirty="0">
              <a:solidFill>
                <a:srgbClr val="005F00"/>
              </a:solidFill>
            </a:endParaRPr>
          </a:p>
          <a:p>
            <a:pPr algn="ctr"/>
            <a:r>
              <a:rPr lang="en-US" sz="2800" dirty="0">
                <a:solidFill>
                  <a:srgbClr val="005F00"/>
                </a:solidFill>
              </a:rPr>
              <a:t>How Can I Recycle This?  </a:t>
            </a:r>
            <a:endParaRPr lang="en-GB" sz="2800" dirty="0">
              <a:solidFill>
                <a:srgbClr val="005F00"/>
              </a:solidFill>
            </a:endParaRPr>
          </a:p>
          <a:p>
            <a:pPr algn="ctr"/>
            <a:r>
              <a:rPr lang="en-US" sz="2800" dirty="0">
                <a:solidFill>
                  <a:srgbClr val="005F00"/>
                </a:solidFill>
              </a:rPr>
              <a:t>International Coalition </a:t>
            </a:r>
            <a:r>
              <a:rPr lang="en-US" sz="2800" dirty="0" smtClean="0">
                <a:solidFill>
                  <a:srgbClr val="005F00"/>
                </a:solidFill>
              </a:rPr>
              <a:t>to </a:t>
            </a:r>
            <a:r>
              <a:rPr lang="en-US" sz="2800" dirty="0">
                <a:solidFill>
                  <a:srgbClr val="005F00"/>
                </a:solidFill>
              </a:rPr>
              <a:t>Ban Uranium Weapons </a:t>
            </a:r>
            <a:endParaRPr lang="en-GB" sz="2800" dirty="0">
              <a:solidFill>
                <a:srgbClr val="005F00"/>
              </a:solidFill>
            </a:endParaRPr>
          </a:p>
          <a:p>
            <a:pPr algn="ctr"/>
            <a:r>
              <a:rPr lang="en-US" sz="2800" dirty="0">
                <a:solidFill>
                  <a:srgbClr val="005F00"/>
                </a:solidFill>
              </a:rPr>
              <a:t>International Network </a:t>
            </a:r>
            <a:r>
              <a:rPr lang="en-US" sz="2800" dirty="0" smtClean="0">
                <a:solidFill>
                  <a:srgbClr val="005F00"/>
                </a:solidFill>
              </a:rPr>
              <a:t>for </a:t>
            </a:r>
            <a:r>
              <a:rPr lang="en-US" sz="2800" dirty="0">
                <a:solidFill>
                  <a:srgbClr val="005F00"/>
                </a:solidFill>
              </a:rPr>
              <a:t>Sustainable Energy </a:t>
            </a:r>
            <a:endParaRPr lang="en-GB" sz="2800" dirty="0">
              <a:solidFill>
                <a:srgbClr val="005F00"/>
              </a:solidFill>
            </a:endParaRPr>
          </a:p>
          <a:p>
            <a:pPr algn="ctr"/>
            <a:r>
              <a:rPr lang="en-US" sz="2800" dirty="0">
                <a:solidFill>
                  <a:srgbClr val="005F00"/>
                </a:solidFill>
              </a:rPr>
              <a:t>International </a:t>
            </a:r>
            <a:r>
              <a:rPr lang="en-US" sz="2800" dirty="0" smtClean="0">
                <a:solidFill>
                  <a:srgbClr val="005F00"/>
                </a:solidFill>
              </a:rPr>
              <a:t>Rivers</a:t>
            </a:r>
          </a:p>
          <a:p>
            <a:pPr algn="ctr"/>
            <a:r>
              <a:rPr lang="en-US" sz="2800" dirty="0">
                <a:solidFill>
                  <a:srgbClr val="005F00"/>
                </a:solidFill>
              </a:rPr>
              <a:t>International Tree Foundation </a:t>
            </a:r>
            <a:endParaRPr lang="en-GB" sz="2800" dirty="0">
              <a:solidFill>
                <a:srgbClr val="005F00"/>
              </a:solidFill>
            </a:endParaRPr>
          </a:p>
          <a:p>
            <a:pPr algn="ctr"/>
            <a:r>
              <a:rPr lang="en-US" sz="2800" dirty="0">
                <a:solidFill>
                  <a:srgbClr val="005F00"/>
                </a:solidFill>
              </a:rPr>
              <a:t>International Union for Conservation of Nature </a:t>
            </a:r>
            <a:endParaRPr lang="en-GB" sz="2800" dirty="0">
              <a:solidFill>
                <a:srgbClr val="005F00"/>
              </a:solidFill>
            </a:endParaRPr>
          </a:p>
          <a:p>
            <a:pPr algn="ctr"/>
            <a:endParaRPr lang="en-GB" sz="2800" dirty="0">
              <a:solidFill>
                <a:srgbClr val="005F00"/>
              </a:solidFill>
            </a:endParaRPr>
          </a:p>
        </p:txBody>
      </p:sp>
    </p:spTree>
    <p:extLst>
      <p:ext uri="{BB962C8B-B14F-4D97-AF65-F5344CB8AC3E}">
        <p14:creationId xmlns:p14="http://schemas.microsoft.com/office/powerpoint/2010/main" val="10731417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89001" y="502200"/>
            <a:ext cx="7293428" cy="6124754"/>
          </a:xfrm>
          <a:prstGeom prst="rect">
            <a:avLst/>
          </a:prstGeom>
        </p:spPr>
        <p:txBody>
          <a:bodyPr wrap="square">
            <a:spAutoFit/>
          </a:bodyPr>
          <a:lstStyle/>
          <a:p>
            <a:pPr algn="ctr"/>
            <a:r>
              <a:rPr lang="en-US" sz="2800" dirty="0">
                <a:solidFill>
                  <a:srgbClr val="005F00"/>
                </a:solidFill>
              </a:rPr>
              <a:t>International Water Association </a:t>
            </a:r>
            <a:endParaRPr lang="en-GB" sz="2800" dirty="0">
              <a:solidFill>
                <a:srgbClr val="005F00"/>
              </a:solidFill>
            </a:endParaRPr>
          </a:p>
          <a:p>
            <a:pPr algn="ctr"/>
            <a:r>
              <a:rPr lang="en-US" sz="2800" dirty="0">
                <a:solidFill>
                  <a:srgbClr val="005F00"/>
                </a:solidFill>
              </a:rPr>
              <a:t>John Muir Trust</a:t>
            </a:r>
            <a:endParaRPr lang="en-GB" sz="2800" dirty="0">
              <a:solidFill>
                <a:srgbClr val="005F00"/>
              </a:solidFill>
            </a:endParaRPr>
          </a:p>
          <a:p>
            <a:pPr algn="ctr"/>
            <a:r>
              <a:rPr lang="en-US" sz="2800" dirty="0">
                <a:solidFill>
                  <a:srgbClr val="005F00"/>
                </a:solidFill>
              </a:rPr>
              <a:t>Keep Britain Tidy  </a:t>
            </a:r>
            <a:endParaRPr lang="en-GB" sz="2800" dirty="0">
              <a:solidFill>
                <a:srgbClr val="005F00"/>
              </a:solidFill>
            </a:endParaRPr>
          </a:p>
          <a:p>
            <a:pPr algn="ctr"/>
            <a:r>
              <a:rPr lang="en-US" sz="2800" dirty="0" err="1">
                <a:solidFill>
                  <a:srgbClr val="005F00"/>
                </a:solidFill>
              </a:rPr>
              <a:t>Landlife</a:t>
            </a:r>
            <a:r>
              <a:rPr lang="en-US" sz="2800" dirty="0">
                <a:solidFill>
                  <a:srgbClr val="005F00"/>
                </a:solidFill>
              </a:rPr>
              <a:t>  </a:t>
            </a:r>
            <a:endParaRPr lang="en-GB" sz="2800" dirty="0">
              <a:solidFill>
                <a:srgbClr val="005F00"/>
              </a:solidFill>
            </a:endParaRPr>
          </a:p>
          <a:p>
            <a:pPr algn="ctr"/>
            <a:r>
              <a:rPr lang="en-US" sz="2800" dirty="0">
                <a:solidFill>
                  <a:srgbClr val="005F00"/>
                </a:solidFill>
              </a:rPr>
              <a:t>Landscape Information Hub </a:t>
            </a:r>
            <a:endParaRPr lang="en-GB" sz="2800" dirty="0">
              <a:solidFill>
                <a:srgbClr val="005F00"/>
              </a:solidFill>
            </a:endParaRPr>
          </a:p>
          <a:p>
            <a:pPr algn="ctr"/>
            <a:r>
              <a:rPr lang="en-US" sz="2800" dirty="0">
                <a:solidFill>
                  <a:srgbClr val="005F00"/>
                </a:solidFill>
              </a:rPr>
              <a:t>League Against Cruel Sports </a:t>
            </a:r>
            <a:endParaRPr lang="en-GB" sz="2800" dirty="0">
              <a:solidFill>
                <a:srgbClr val="005F00"/>
              </a:solidFill>
            </a:endParaRPr>
          </a:p>
          <a:p>
            <a:pPr algn="ctr"/>
            <a:r>
              <a:rPr lang="en-US" sz="2800" dirty="0">
                <a:solidFill>
                  <a:srgbClr val="005F00"/>
                </a:solidFill>
              </a:rPr>
              <a:t>Living Earth </a:t>
            </a:r>
            <a:endParaRPr lang="en-GB" sz="2800" dirty="0">
              <a:solidFill>
                <a:srgbClr val="005F00"/>
              </a:solidFill>
            </a:endParaRPr>
          </a:p>
          <a:p>
            <a:pPr algn="ctr"/>
            <a:r>
              <a:rPr lang="en-US" sz="2800" dirty="0">
                <a:solidFill>
                  <a:srgbClr val="005F00"/>
                </a:solidFill>
              </a:rPr>
              <a:t>Long Distance Walkers Association </a:t>
            </a:r>
            <a:endParaRPr lang="en-GB" sz="2800" dirty="0">
              <a:solidFill>
                <a:srgbClr val="005F00"/>
              </a:solidFill>
            </a:endParaRPr>
          </a:p>
          <a:p>
            <a:pPr algn="ctr"/>
            <a:r>
              <a:rPr lang="en-US" sz="2800" dirty="0">
                <a:solidFill>
                  <a:srgbClr val="005F00"/>
                </a:solidFill>
              </a:rPr>
              <a:t>Low Level Radiation Campaign </a:t>
            </a:r>
            <a:endParaRPr lang="en-GB" sz="2800" dirty="0">
              <a:solidFill>
                <a:srgbClr val="005F00"/>
              </a:solidFill>
            </a:endParaRPr>
          </a:p>
          <a:p>
            <a:pPr algn="ctr"/>
            <a:r>
              <a:rPr lang="en-US" sz="2800" dirty="0">
                <a:solidFill>
                  <a:srgbClr val="005F00"/>
                </a:solidFill>
              </a:rPr>
              <a:t>Marine Conservation Society</a:t>
            </a:r>
            <a:endParaRPr lang="en-GB" sz="2800" dirty="0">
              <a:solidFill>
                <a:srgbClr val="005F00"/>
              </a:solidFill>
            </a:endParaRPr>
          </a:p>
          <a:p>
            <a:pPr algn="ctr"/>
            <a:r>
              <a:rPr lang="en-US" sz="2800" dirty="0">
                <a:solidFill>
                  <a:srgbClr val="005F00"/>
                </a:solidFill>
              </a:rPr>
              <a:t>Mountain Wilderness</a:t>
            </a:r>
            <a:endParaRPr lang="en-GB" sz="2800" dirty="0">
              <a:solidFill>
                <a:srgbClr val="005F00"/>
              </a:solidFill>
            </a:endParaRPr>
          </a:p>
          <a:p>
            <a:pPr algn="ctr"/>
            <a:r>
              <a:rPr lang="en-US" sz="2800" dirty="0">
                <a:solidFill>
                  <a:srgbClr val="005F00"/>
                </a:solidFill>
              </a:rPr>
              <a:t>National Biodiversity Network </a:t>
            </a:r>
            <a:endParaRPr lang="en-GB" sz="2800" dirty="0">
              <a:solidFill>
                <a:srgbClr val="005F00"/>
              </a:solidFill>
            </a:endParaRPr>
          </a:p>
          <a:p>
            <a:pPr algn="ctr"/>
            <a:r>
              <a:rPr lang="en-US" sz="2800" dirty="0">
                <a:solidFill>
                  <a:srgbClr val="005F00"/>
                </a:solidFill>
              </a:rPr>
              <a:t>National Energy Foundation </a:t>
            </a:r>
            <a:endParaRPr lang="en-GB" sz="2800" dirty="0">
              <a:solidFill>
                <a:srgbClr val="005F00"/>
              </a:solidFill>
            </a:endParaRPr>
          </a:p>
          <a:p>
            <a:pPr algn="ctr"/>
            <a:r>
              <a:rPr lang="en-US" sz="2800" dirty="0">
                <a:solidFill>
                  <a:srgbClr val="005F00"/>
                </a:solidFill>
              </a:rPr>
              <a:t>National Federation for Biological Recording  </a:t>
            </a:r>
            <a:endParaRPr lang="en-GB" sz="2800" dirty="0">
              <a:solidFill>
                <a:srgbClr val="005F00"/>
              </a:solidFill>
            </a:endParaRPr>
          </a:p>
        </p:txBody>
      </p:sp>
    </p:spTree>
    <p:extLst>
      <p:ext uri="{BB962C8B-B14F-4D97-AF65-F5344CB8AC3E}">
        <p14:creationId xmlns:p14="http://schemas.microsoft.com/office/powerpoint/2010/main" val="40617196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79285" y="809730"/>
            <a:ext cx="7257143" cy="5693867"/>
          </a:xfrm>
          <a:prstGeom prst="rect">
            <a:avLst/>
          </a:prstGeom>
        </p:spPr>
        <p:txBody>
          <a:bodyPr wrap="square">
            <a:spAutoFit/>
          </a:bodyPr>
          <a:lstStyle/>
          <a:p>
            <a:pPr algn="ctr"/>
            <a:r>
              <a:rPr lang="en-US" sz="2800" dirty="0">
                <a:solidFill>
                  <a:srgbClr val="005F00"/>
                </a:solidFill>
              </a:rPr>
              <a:t>National Society for Clean Air</a:t>
            </a:r>
            <a:endParaRPr lang="en-GB" sz="2800" dirty="0">
              <a:solidFill>
                <a:srgbClr val="005F00"/>
              </a:solidFill>
            </a:endParaRPr>
          </a:p>
          <a:p>
            <a:pPr algn="ctr"/>
            <a:r>
              <a:rPr lang="en-US" sz="2800" dirty="0">
                <a:solidFill>
                  <a:srgbClr val="005F00"/>
                </a:solidFill>
              </a:rPr>
              <a:t>National Trust </a:t>
            </a:r>
            <a:r>
              <a:rPr lang="en-US" sz="2800" dirty="0" smtClean="0">
                <a:solidFill>
                  <a:srgbClr val="005F00"/>
                </a:solidFill>
              </a:rPr>
              <a:t>for </a:t>
            </a:r>
            <a:r>
              <a:rPr lang="en-US" sz="2800" dirty="0">
                <a:solidFill>
                  <a:srgbClr val="005F00"/>
                </a:solidFill>
              </a:rPr>
              <a:t>Places of Historic Interest or Natural Beauty</a:t>
            </a:r>
            <a:endParaRPr lang="en-GB" sz="2800" dirty="0">
              <a:solidFill>
                <a:srgbClr val="005F00"/>
              </a:solidFill>
            </a:endParaRPr>
          </a:p>
          <a:p>
            <a:pPr algn="ctr"/>
            <a:r>
              <a:rPr lang="en-US" sz="2800" dirty="0" err="1">
                <a:solidFill>
                  <a:srgbClr val="005F00"/>
                </a:solidFill>
              </a:rPr>
              <a:t>Neotropical</a:t>
            </a:r>
            <a:r>
              <a:rPr lang="en-US" sz="2800" dirty="0">
                <a:solidFill>
                  <a:srgbClr val="005F00"/>
                </a:solidFill>
              </a:rPr>
              <a:t> Bird Club</a:t>
            </a:r>
            <a:endParaRPr lang="en-GB" sz="2800" dirty="0">
              <a:solidFill>
                <a:srgbClr val="005F00"/>
              </a:solidFill>
            </a:endParaRPr>
          </a:p>
          <a:p>
            <a:pPr algn="ctr"/>
            <a:r>
              <a:rPr lang="en-US" sz="2800" dirty="0" err="1">
                <a:solidFill>
                  <a:srgbClr val="005F00"/>
                </a:solidFill>
              </a:rPr>
              <a:t>Noisenet.Org</a:t>
            </a:r>
            <a:r>
              <a:rPr lang="en-US" sz="2800" dirty="0">
                <a:solidFill>
                  <a:srgbClr val="005F00"/>
                </a:solidFill>
              </a:rPr>
              <a:t>  </a:t>
            </a:r>
            <a:endParaRPr lang="en-GB" sz="2800" dirty="0">
              <a:solidFill>
                <a:srgbClr val="005F00"/>
              </a:solidFill>
            </a:endParaRPr>
          </a:p>
          <a:p>
            <a:pPr algn="ctr"/>
            <a:r>
              <a:rPr lang="en-US" sz="2800" dirty="0">
                <a:solidFill>
                  <a:srgbClr val="005F00"/>
                </a:solidFill>
              </a:rPr>
              <a:t>Off-Grid</a:t>
            </a:r>
            <a:endParaRPr lang="en-GB" sz="2800" dirty="0">
              <a:solidFill>
                <a:srgbClr val="005F00"/>
              </a:solidFill>
            </a:endParaRPr>
          </a:p>
          <a:p>
            <a:pPr algn="ctr"/>
            <a:r>
              <a:rPr lang="en-US" sz="2800" dirty="0" err="1">
                <a:solidFill>
                  <a:srgbClr val="005F00"/>
                </a:solidFill>
              </a:rPr>
              <a:t>Oneclimate</a:t>
            </a:r>
            <a:r>
              <a:rPr lang="en-US" sz="2800" dirty="0">
                <a:solidFill>
                  <a:srgbClr val="005F00"/>
                </a:solidFill>
              </a:rPr>
              <a:t>  </a:t>
            </a:r>
            <a:endParaRPr lang="en-GB" sz="2800" dirty="0">
              <a:solidFill>
                <a:srgbClr val="005F00"/>
              </a:solidFill>
            </a:endParaRPr>
          </a:p>
          <a:p>
            <a:pPr algn="ctr"/>
            <a:r>
              <a:rPr lang="en-US" sz="2800" dirty="0">
                <a:solidFill>
                  <a:srgbClr val="005F00"/>
                </a:solidFill>
              </a:rPr>
              <a:t>Open Spaces Society </a:t>
            </a:r>
            <a:endParaRPr lang="en-GB" sz="2800" dirty="0">
              <a:solidFill>
                <a:srgbClr val="005F00"/>
              </a:solidFill>
            </a:endParaRPr>
          </a:p>
          <a:p>
            <a:pPr algn="ctr"/>
            <a:r>
              <a:rPr lang="en-US" sz="2800" dirty="0" err="1">
                <a:solidFill>
                  <a:srgbClr val="005F00"/>
                </a:solidFill>
              </a:rPr>
              <a:t>Panthera</a:t>
            </a:r>
            <a:r>
              <a:rPr lang="en-US" sz="2800" dirty="0">
                <a:solidFill>
                  <a:srgbClr val="005F00"/>
                </a:solidFill>
              </a:rPr>
              <a:t> Corporation</a:t>
            </a:r>
            <a:endParaRPr lang="en-GB" sz="2800" dirty="0">
              <a:solidFill>
                <a:srgbClr val="005F00"/>
              </a:solidFill>
            </a:endParaRPr>
          </a:p>
          <a:p>
            <a:pPr algn="ctr"/>
            <a:r>
              <a:rPr lang="en-US" sz="2800" dirty="0">
                <a:solidFill>
                  <a:srgbClr val="005F00"/>
                </a:solidFill>
              </a:rPr>
              <a:t>People &amp; Planet</a:t>
            </a:r>
            <a:endParaRPr lang="en-GB" sz="2800" dirty="0">
              <a:solidFill>
                <a:srgbClr val="005F00"/>
              </a:solidFill>
            </a:endParaRPr>
          </a:p>
          <a:p>
            <a:pPr algn="ctr"/>
            <a:r>
              <a:rPr lang="en-US" sz="2800" dirty="0">
                <a:solidFill>
                  <a:srgbClr val="005F00"/>
                </a:solidFill>
              </a:rPr>
              <a:t>Pesticide Action Network UK</a:t>
            </a:r>
            <a:endParaRPr lang="en-GB" sz="2800" dirty="0">
              <a:solidFill>
                <a:srgbClr val="005F00"/>
              </a:solidFill>
            </a:endParaRPr>
          </a:p>
          <a:p>
            <a:pPr algn="ctr"/>
            <a:r>
              <a:rPr lang="en-US" sz="2800" dirty="0">
                <a:solidFill>
                  <a:srgbClr val="005F00"/>
                </a:solidFill>
              </a:rPr>
              <a:t>Plane Stupid</a:t>
            </a:r>
            <a:endParaRPr lang="en-GB" sz="2800" dirty="0">
              <a:solidFill>
                <a:srgbClr val="005F00"/>
              </a:solidFill>
            </a:endParaRPr>
          </a:p>
          <a:p>
            <a:pPr algn="ctr"/>
            <a:r>
              <a:rPr lang="en-US" sz="2800" dirty="0" err="1">
                <a:solidFill>
                  <a:srgbClr val="005F00"/>
                </a:solidFill>
              </a:rPr>
              <a:t>Plantlife</a:t>
            </a:r>
            <a:r>
              <a:rPr lang="en-US" sz="2800" dirty="0">
                <a:solidFill>
                  <a:srgbClr val="005F00"/>
                </a:solidFill>
              </a:rPr>
              <a:t> International  </a:t>
            </a:r>
            <a:endParaRPr lang="en-GB" sz="2800" dirty="0">
              <a:solidFill>
                <a:srgbClr val="005F00"/>
              </a:solidFill>
            </a:endParaRPr>
          </a:p>
        </p:txBody>
      </p:sp>
    </p:spTree>
    <p:extLst>
      <p:ext uri="{BB962C8B-B14F-4D97-AF65-F5344CB8AC3E}">
        <p14:creationId xmlns:p14="http://schemas.microsoft.com/office/powerpoint/2010/main" val="13902818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88571" y="831840"/>
            <a:ext cx="6785429" cy="6186309"/>
          </a:xfrm>
          <a:prstGeom prst="rect">
            <a:avLst/>
          </a:prstGeom>
        </p:spPr>
        <p:txBody>
          <a:bodyPr wrap="square">
            <a:spAutoFit/>
          </a:bodyPr>
          <a:lstStyle/>
          <a:p>
            <a:pPr algn="ctr"/>
            <a:r>
              <a:rPr lang="en-US" sz="2800" dirty="0">
                <a:solidFill>
                  <a:srgbClr val="005F00"/>
                </a:solidFill>
              </a:rPr>
              <a:t>Population Matters</a:t>
            </a:r>
            <a:endParaRPr lang="en-GB" sz="2800" dirty="0">
              <a:solidFill>
                <a:srgbClr val="005F00"/>
              </a:solidFill>
            </a:endParaRPr>
          </a:p>
          <a:p>
            <a:pPr algn="ctr"/>
            <a:r>
              <a:rPr lang="en-US" sz="2800" dirty="0">
                <a:solidFill>
                  <a:srgbClr val="005F00"/>
                </a:solidFill>
              </a:rPr>
              <a:t>Poverty </a:t>
            </a:r>
            <a:r>
              <a:rPr lang="en-US" sz="2800" dirty="0" smtClean="0">
                <a:solidFill>
                  <a:srgbClr val="005F00"/>
                </a:solidFill>
              </a:rPr>
              <a:t>and </a:t>
            </a:r>
            <a:r>
              <a:rPr lang="en-US" sz="2800" dirty="0">
                <a:solidFill>
                  <a:srgbClr val="005F00"/>
                </a:solidFill>
              </a:rPr>
              <a:t>Conservation Learning </a:t>
            </a:r>
            <a:endParaRPr lang="en-GB" sz="2800" dirty="0">
              <a:solidFill>
                <a:srgbClr val="005F00"/>
              </a:solidFill>
            </a:endParaRPr>
          </a:p>
          <a:p>
            <a:pPr algn="ctr"/>
            <a:r>
              <a:rPr lang="en-US" sz="2800" dirty="0">
                <a:solidFill>
                  <a:srgbClr val="005F00"/>
                </a:solidFill>
              </a:rPr>
              <a:t>Project Aware</a:t>
            </a:r>
            <a:endParaRPr lang="en-GB" sz="2800" dirty="0">
              <a:solidFill>
                <a:srgbClr val="005F00"/>
              </a:solidFill>
            </a:endParaRPr>
          </a:p>
          <a:p>
            <a:pPr algn="ctr"/>
            <a:r>
              <a:rPr lang="en-US" sz="2800" dirty="0">
                <a:solidFill>
                  <a:srgbClr val="005F00"/>
                </a:solidFill>
              </a:rPr>
              <a:t>Rainforest Alliance</a:t>
            </a:r>
            <a:endParaRPr lang="en-GB" sz="2800" dirty="0">
              <a:solidFill>
                <a:srgbClr val="005F00"/>
              </a:solidFill>
            </a:endParaRPr>
          </a:p>
          <a:p>
            <a:pPr algn="ctr"/>
            <a:r>
              <a:rPr lang="en-US" sz="2800" dirty="0">
                <a:solidFill>
                  <a:srgbClr val="005F00"/>
                </a:solidFill>
              </a:rPr>
              <a:t>Rainforest Concern</a:t>
            </a:r>
            <a:endParaRPr lang="en-GB" sz="2800" dirty="0">
              <a:solidFill>
                <a:srgbClr val="005F00"/>
              </a:solidFill>
            </a:endParaRPr>
          </a:p>
          <a:p>
            <a:pPr algn="ctr"/>
            <a:r>
              <a:rPr lang="en-US" sz="2800" dirty="0">
                <a:solidFill>
                  <a:srgbClr val="005F00"/>
                </a:solidFill>
              </a:rPr>
              <a:t>Rainforest Trust</a:t>
            </a:r>
            <a:endParaRPr lang="en-GB" sz="2800" dirty="0">
              <a:solidFill>
                <a:srgbClr val="005F00"/>
              </a:solidFill>
            </a:endParaRPr>
          </a:p>
          <a:p>
            <a:pPr algn="ctr"/>
            <a:r>
              <a:rPr lang="en-US" sz="2800" dirty="0">
                <a:solidFill>
                  <a:srgbClr val="005F00"/>
                </a:solidFill>
              </a:rPr>
              <a:t>Ramblers </a:t>
            </a:r>
            <a:endParaRPr lang="en-GB" sz="2800" dirty="0">
              <a:solidFill>
                <a:srgbClr val="005F00"/>
              </a:solidFill>
            </a:endParaRPr>
          </a:p>
          <a:p>
            <a:pPr algn="ctr"/>
            <a:r>
              <a:rPr lang="en-US" sz="2800" dirty="0">
                <a:solidFill>
                  <a:srgbClr val="005F00"/>
                </a:solidFill>
              </a:rPr>
              <a:t>Recycling </a:t>
            </a:r>
            <a:r>
              <a:rPr lang="en-US" sz="2800" dirty="0" smtClean="0">
                <a:solidFill>
                  <a:srgbClr val="005F00"/>
                </a:solidFill>
              </a:rPr>
              <a:t>for </a:t>
            </a:r>
            <a:r>
              <a:rPr lang="en-US" sz="2800" dirty="0">
                <a:solidFill>
                  <a:srgbClr val="005F00"/>
                </a:solidFill>
              </a:rPr>
              <a:t>Charities  </a:t>
            </a:r>
            <a:endParaRPr lang="en-GB" sz="2800" dirty="0">
              <a:solidFill>
                <a:srgbClr val="005F00"/>
              </a:solidFill>
            </a:endParaRPr>
          </a:p>
          <a:p>
            <a:pPr algn="ctr"/>
            <a:r>
              <a:rPr lang="en-US" sz="2800" dirty="0">
                <a:solidFill>
                  <a:srgbClr val="005F00"/>
                </a:solidFill>
              </a:rPr>
              <a:t>Red Squirrels </a:t>
            </a:r>
            <a:r>
              <a:rPr lang="en-US" sz="2800" dirty="0" smtClean="0">
                <a:solidFill>
                  <a:srgbClr val="005F00"/>
                </a:solidFill>
              </a:rPr>
              <a:t>in South Scotland </a:t>
            </a:r>
            <a:endParaRPr lang="en-GB" sz="2800" dirty="0">
              <a:solidFill>
                <a:srgbClr val="005F00"/>
              </a:solidFill>
            </a:endParaRPr>
          </a:p>
          <a:p>
            <a:pPr algn="ctr"/>
            <a:r>
              <a:rPr lang="en-US" sz="2800" dirty="0">
                <a:solidFill>
                  <a:srgbClr val="005F00"/>
                </a:solidFill>
              </a:rPr>
              <a:t>Renewable Energy Association </a:t>
            </a:r>
            <a:endParaRPr lang="en-GB" sz="2800" dirty="0">
              <a:solidFill>
                <a:srgbClr val="005F00"/>
              </a:solidFill>
            </a:endParaRPr>
          </a:p>
          <a:p>
            <a:pPr algn="ctr"/>
            <a:r>
              <a:rPr lang="en-US" sz="2800" dirty="0">
                <a:solidFill>
                  <a:srgbClr val="005F00"/>
                </a:solidFill>
              </a:rPr>
              <a:t>Renewable UK</a:t>
            </a:r>
            <a:endParaRPr lang="en-GB" sz="2800" dirty="0">
              <a:solidFill>
                <a:srgbClr val="005F00"/>
              </a:solidFill>
            </a:endParaRPr>
          </a:p>
          <a:p>
            <a:pPr algn="ctr"/>
            <a:r>
              <a:rPr lang="en-US" sz="2800" dirty="0">
                <a:solidFill>
                  <a:srgbClr val="005F00"/>
                </a:solidFill>
              </a:rPr>
              <a:t>Residents Action </a:t>
            </a:r>
            <a:r>
              <a:rPr lang="en-US" sz="2800" dirty="0" smtClean="0">
                <a:solidFill>
                  <a:srgbClr val="005F00"/>
                </a:solidFill>
              </a:rPr>
              <a:t>on </a:t>
            </a:r>
            <a:r>
              <a:rPr lang="en-US" sz="2800" dirty="0">
                <a:solidFill>
                  <a:srgbClr val="005F00"/>
                </a:solidFill>
              </a:rPr>
              <a:t>Fylde </a:t>
            </a:r>
            <a:r>
              <a:rPr lang="en-US" sz="2800" dirty="0" err="1" smtClean="0">
                <a:solidFill>
                  <a:srgbClr val="005F00"/>
                </a:solidFill>
              </a:rPr>
              <a:t>Fracking</a:t>
            </a:r>
            <a:endParaRPr lang="en-US" sz="2800" dirty="0" smtClean="0">
              <a:solidFill>
                <a:srgbClr val="005F00"/>
              </a:solidFill>
            </a:endParaRPr>
          </a:p>
          <a:p>
            <a:pPr algn="ctr"/>
            <a:r>
              <a:rPr lang="en-US" sz="2800" dirty="0">
                <a:solidFill>
                  <a:srgbClr val="005F00"/>
                </a:solidFill>
              </a:rPr>
              <a:t>Renewable Energy Association </a:t>
            </a:r>
            <a:endParaRPr lang="en-GB" sz="2800" dirty="0">
              <a:solidFill>
                <a:srgbClr val="005F00"/>
              </a:solidFill>
            </a:endParaRPr>
          </a:p>
          <a:p>
            <a:pPr algn="ctr"/>
            <a:endParaRPr lang="en-GB" sz="2800" dirty="0">
              <a:solidFill>
                <a:srgbClr val="005F00"/>
              </a:solidFill>
            </a:endParaRPr>
          </a:p>
        </p:txBody>
      </p:sp>
    </p:spTree>
    <p:extLst>
      <p:ext uri="{BB962C8B-B14F-4D97-AF65-F5344CB8AC3E}">
        <p14:creationId xmlns:p14="http://schemas.microsoft.com/office/powerpoint/2010/main" val="30790186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25714" y="672128"/>
            <a:ext cx="7493000" cy="5693867"/>
          </a:xfrm>
          <a:prstGeom prst="rect">
            <a:avLst/>
          </a:prstGeom>
        </p:spPr>
        <p:txBody>
          <a:bodyPr wrap="square">
            <a:spAutoFit/>
          </a:bodyPr>
          <a:lstStyle/>
          <a:p>
            <a:pPr algn="ctr"/>
            <a:r>
              <a:rPr lang="en-US" sz="2800" dirty="0">
                <a:solidFill>
                  <a:srgbClr val="005F00"/>
                </a:solidFill>
              </a:rPr>
              <a:t>Renewable UK</a:t>
            </a:r>
            <a:endParaRPr lang="en-GB" sz="2800" dirty="0">
              <a:solidFill>
                <a:srgbClr val="005F00"/>
              </a:solidFill>
            </a:endParaRPr>
          </a:p>
          <a:p>
            <a:pPr algn="ctr"/>
            <a:r>
              <a:rPr lang="en-US" sz="2800" dirty="0">
                <a:solidFill>
                  <a:srgbClr val="005F00"/>
                </a:solidFill>
              </a:rPr>
              <a:t>Residents Action On Fylde </a:t>
            </a:r>
            <a:r>
              <a:rPr lang="en-US" sz="2800" dirty="0" err="1">
                <a:solidFill>
                  <a:srgbClr val="005F00"/>
                </a:solidFill>
              </a:rPr>
              <a:t>Fracking</a:t>
            </a:r>
            <a:endParaRPr lang="en-GB" sz="2800" dirty="0">
              <a:solidFill>
                <a:srgbClr val="005F00"/>
              </a:solidFill>
            </a:endParaRPr>
          </a:p>
          <a:p>
            <a:pPr algn="ctr"/>
            <a:r>
              <a:rPr lang="en-US" sz="2800" dirty="0" err="1">
                <a:solidFill>
                  <a:srgbClr val="005F00"/>
                </a:solidFill>
              </a:rPr>
              <a:t>Ribble</a:t>
            </a:r>
            <a:r>
              <a:rPr lang="en-US" sz="2800" dirty="0">
                <a:solidFill>
                  <a:srgbClr val="005F00"/>
                </a:solidFill>
              </a:rPr>
              <a:t> Estuary Against </a:t>
            </a:r>
            <a:r>
              <a:rPr lang="en-US" sz="2800" dirty="0" err="1">
                <a:solidFill>
                  <a:srgbClr val="005F00"/>
                </a:solidFill>
              </a:rPr>
              <a:t>Fracking</a:t>
            </a:r>
            <a:r>
              <a:rPr lang="en-US" sz="2800" dirty="0">
                <a:solidFill>
                  <a:srgbClr val="005F00"/>
                </a:solidFill>
              </a:rPr>
              <a:t> </a:t>
            </a:r>
            <a:endParaRPr lang="en-GB" sz="2800" dirty="0">
              <a:solidFill>
                <a:srgbClr val="005F00"/>
              </a:solidFill>
            </a:endParaRPr>
          </a:p>
          <a:p>
            <a:pPr algn="ctr"/>
            <a:r>
              <a:rPr lang="en-US" sz="2800" dirty="0">
                <a:solidFill>
                  <a:srgbClr val="005F00"/>
                </a:solidFill>
              </a:rPr>
              <a:t>Royal Botanic Gardens, Kew  </a:t>
            </a:r>
            <a:endParaRPr lang="en-GB" sz="2800" dirty="0">
              <a:solidFill>
                <a:srgbClr val="005F00"/>
              </a:solidFill>
            </a:endParaRPr>
          </a:p>
          <a:p>
            <a:pPr algn="ctr"/>
            <a:r>
              <a:rPr lang="en-US" sz="2800" dirty="0">
                <a:solidFill>
                  <a:srgbClr val="005F00"/>
                </a:solidFill>
              </a:rPr>
              <a:t>Royal Geographical Society </a:t>
            </a:r>
            <a:endParaRPr lang="en-GB" sz="2800" dirty="0">
              <a:solidFill>
                <a:srgbClr val="005F00"/>
              </a:solidFill>
            </a:endParaRPr>
          </a:p>
          <a:p>
            <a:pPr algn="ctr"/>
            <a:r>
              <a:rPr lang="en-US" sz="2800" dirty="0">
                <a:solidFill>
                  <a:srgbClr val="005F00"/>
                </a:solidFill>
              </a:rPr>
              <a:t>Royal Society For The Protection Of Birds</a:t>
            </a:r>
            <a:endParaRPr lang="en-GB" sz="2800" dirty="0">
              <a:solidFill>
                <a:srgbClr val="005F00"/>
              </a:solidFill>
            </a:endParaRPr>
          </a:p>
          <a:p>
            <a:pPr algn="ctr"/>
            <a:r>
              <a:rPr lang="en-US" sz="2800" dirty="0" err="1">
                <a:solidFill>
                  <a:srgbClr val="005F00"/>
                </a:solidFill>
              </a:rPr>
              <a:t>Rushlight</a:t>
            </a:r>
            <a:endParaRPr lang="en-GB" sz="2800" dirty="0">
              <a:solidFill>
                <a:srgbClr val="005F00"/>
              </a:solidFill>
            </a:endParaRPr>
          </a:p>
          <a:p>
            <a:pPr algn="ctr"/>
            <a:r>
              <a:rPr lang="en-US" sz="2800" dirty="0">
                <a:solidFill>
                  <a:srgbClr val="005F00"/>
                </a:solidFill>
              </a:rPr>
              <a:t>Sage – Oxford’s Christian Environmental Group  </a:t>
            </a:r>
            <a:endParaRPr lang="en-GB" sz="2800" dirty="0">
              <a:solidFill>
                <a:srgbClr val="005F00"/>
              </a:solidFill>
            </a:endParaRPr>
          </a:p>
          <a:p>
            <a:pPr algn="ctr"/>
            <a:r>
              <a:rPr lang="en-US" sz="2800" dirty="0">
                <a:solidFill>
                  <a:srgbClr val="005F00"/>
                </a:solidFill>
              </a:rPr>
              <a:t>Save The Rhino  </a:t>
            </a:r>
            <a:endParaRPr lang="en-GB" sz="2800" dirty="0">
              <a:solidFill>
                <a:srgbClr val="005F00"/>
              </a:solidFill>
            </a:endParaRPr>
          </a:p>
          <a:p>
            <a:pPr algn="ctr"/>
            <a:r>
              <a:rPr lang="en-US" sz="2800" dirty="0">
                <a:solidFill>
                  <a:srgbClr val="005F00"/>
                </a:solidFill>
              </a:rPr>
              <a:t>Scottish Countryside Rangers Association </a:t>
            </a:r>
            <a:endParaRPr lang="en-GB" sz="2800" dirty="0">
              <a:solidFill>
                <a:srgbClr val="005F00"/>
              </a:solidFill>
            </a:endParaRPr>
          </a:p>
          <a:p>
            <a:pPr algn="ctr"/>
            <a:r>
              <a:rPr lang="en-US" sz="2800" dirty="0">
                <a:solidFill>
                  <a:srgbClr val="005F00"/>
                </a:solidFill>
              </a:rPr>
              <a:t>Scottish Hydrogen &amp; Fuel Cell Association </a:t>
            </a:r>
            <a:endParaRPr lang="en-GB" sz="2800" dirty="0">
              <a:solidFill>
                <a:srgbClr val="005F00"/>
              </a:solidFill>
            </a:endParaRPr>
          </a:p>
          <a:p>
            <a:pPr algn="ctr"/>
            <a:r>
              <a:rPr lang="en-US" sz="2800" dirty="0">
                <a:solidFill>
                  <a:srgbClr val="005F00"/>
                </a:solidFill>
              </a:rPr>
              <a:t>Scottish Renewables </a:t>
            </a:r>
            <a:endParaRPr lang="en-GB" sz="2800" dirty="0">
              <a:solidFill>
                <a:srgbClr val="005F00"/>
              </a:solidFill>
            </a:endParaRPr>
          </a:p>
          <a:p>
            <a:pPr algn="ctr"/>
            <a:r>
              <a:rPr lang="en-US" sz="2800" dirty="0">
                <a:solidFill>
                  <a:srgbClr val="005F00"/>
                </a:solidFill>
              </a:rPr>
              <a:t>Scottish Solar Energy Group </a:t>
            </a:r>
            <a:endParaRPr lang="en-GB" sz="2800" dirty="0">
              <a:solidFill>
                <a:srgbClr val="005F00"/>
              </a:solidFill>
            </a:endParaRPr>
          </a:p>
        </p:txBody>
      </p:sp>
    </p:spTree>
    <p:extLst>
      <p:ext uri="{BB962C8B-B14F-4D97-AF65-F5344CB8AC3E}">
        <p14:creationId xmlns:p14="http://schemas.microsoft.com/office/powerpoint/2010/main" val="34200265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79714" y="536698"/>
            <a:ext cx="7311572" cy="6124754"/>
          </a:xfrm>
          <a:prstGeom prst="rect">
            <a:avLst/>
          </a:prstGeom>
        </p:spPr>
        <p:txBody>
          <a:bodyPr wrap="square">
            <a:spAutoFit/>
          </a:bodyPr>
          <a:lstStyle/>
          <a:p>
            <a:pPr algn="ctr"/>
            <a:r>
              <a:rPr lang="en-US" sz="2800" dirty="0">
                <a:solidFill>
                  <a:srgbClr val="005F00"/>
                </a:solidFill>
              </a:rPr>
              <a:t>Scottish Wildlife Trust</a:t>
            </a:r>
            <a:endParaRPr lang="en-GB" sz="2800" dirty="0">
              <a:solidFill>
                <a:srgbClr val="005F00"/>
              </a:solidFill>
            </a:endParaRPr>
          </a:p>
          <a:p>
            <a:pPr algn="ctr"/>
            <a:r>
              <a:rPr lang="en-US" sz="2800" dirty="0">
                <a:solidFill>
                  <a:srgbClr val="005F00"/>
                </a:solidFill>
              </a:rPr>
              <a:t>Sea Watch Foundation </a:t>
            </a:r>
            <a:endParaRPr lang="en-GB" sz="2800" dirty="0">
              <a:solidFill>
                <a:srgbClr val="005F00"/>
              </a:solidFill>
            </a:endParaRPr>
          </a:p>
          <a:p>
            <a:pPr algn="ctr"/>
            <a:r>
              <a:rPr lang="en-US" sz="2800" dirty="0">
                <a:solidFill>
                  <a:srgbClr val="005F00"/>
                </a:solidFill>
              </a:rPr>
              <a:t>Self Sustaining Building </a:t>
            </a:r>
            <a:endParaRPr lang="en-GB" sz="2800" dirty="0">
              <a:solidFill>
                <a:srgbClr val="005F00"/>
              </a:solidFill>
            </a:endParaRPr>
          </a:p>
          <a:p>
            <a:pPr algn="ctr"/>
            <a:r>
              <a:rPr lang="en-US" sz="2800" dirty="0">
                <a:solidFill>
                  <a:srgbClr val="005F00"/>
                </a:solidFill>
              </a:rPr>
              <a:t>Society for the Environment </a:t>
            </a:r>
            <a:endParaRPr lang="en-GB" sz="2800" dirty="0">
              <a:solidFill>
                <a:srgbClr val="005F00"/>
              </a:solidFill>
            </a:endParaRPr>
          </a:p>
          <a:p>
            <a:pPr algn="ctr"/>
            <a:r>
              <a:rPr lang="en-US" sz="2800" dirty="0">
                <a:solidFill>
                  <a:srgbClr val="005F00"/>
                </a:solidFill>
              </a:rPr>
              <a:t>Soil Association </a:t>
            </a:r>
            <a:endParaRPr lang="en-GB" sz="2800" dirty="0">
              <a:solidFill>
                <a:srgbClr val="005F00"/>
              </a:solidFill>
            </a:endParaRPr>
          </a:p>
          <a:p>
            <a:pPr algn="ctr"/>
            <a:r>
              <a:rPr lang="en-US" sz="2800" dirty="0" err="1">
                <a:solidFill>
                  <a:srgbClr val="005F00"/>
                </a:solidFill>
              </a:rPr>
              <a:t>Spaceguard</a:t>
            </a:r>
            <a:r>
              <a:rPr lang="en-US" sz="2800" dirty="0">
                <a:solidFill>
                  <a:srgbClr val="005F00"/>
                </a:solidFill>
              </a:rPr>
              <a:t> Centre &amp; Observatory </a:t>
            </a:r>
            <a:endParaRPr lang="en-GB" sz="2800" dirty="0">
              <a:solidFill>
                <a:srgbClr val="005F00"/>
              </a:solidFill>
            </a:endParaRPr>
          </a:p>
          <a:p>
            <a:pPr algn="ctr"/>
            <a:r>
              <a:rPr lang="en-US" sz="2800" dirty="0">
                <a:solidFill>
                  <a:srgbClr val="005F00"/>
                </a:solidFill>
              </a:rPr>
              <a:t>Stop Climate Chaos Coalition  </a:t>
            </a:r>
            <a:endParaRPr lang="en-GB" sz="2800" dirty="0">
              <a:solidFill>
                <a:srgbClr val="005F00"/>
              </a:solidFill>
            </a:endParaRPr>
          </a:p>
          <a:p>
            <a:pPr algn="ctr"/>
            <a:r>
              <a:rPr lang="en-US" sz="2800" dirty="0">
                <a:solidFill>
                  <a:srgbClr val="005F00"/>
                </a:solidFill>
              </a:rPr>
              <a:t>Surfers Against Sewage </a:t>
            </a:r>
            <a:endParaRPr lang="en-GB" sz="2800" dirty="0">
              <a:solidFill>
                <a:srgbClr val="005F00"/>
              </a:solidFill>
            </a:endParaRPr>
          </a:p>
          <a:p>
            <a:pPr algn="ctr"/>
            <a:r>
              <a:rPr lang="en-US" sz="2800" dirty="0">
                <a:solidFill>
                  <a:srgbClr val="005F00"/>
                </a:solidFill>
              </a:rPr>
              <a:t>Sustainable Energy Academy </a:t>
            </a:r>
            <a:endParaRPr lang="en-GB" sz="2800" dirty="0">
              <a:solidFill>
                <a:srgbClr val="005F00"/>
              </a:solidFill>
            </a:endParaRPr>
          </a:p>
          <a:p>
            <a:pPr algn="ctr"/>
            <a:r>
              <a:rPr lang="en-US" sz="2800" dirty="0">
                <a:solidFill>
                  <a:srgbClr val="005F00"/>
                </a:solidFill>
              </a:rPr>
              <a:t>Sustainable Tourism Scotland </a:t>
            </a:r>
            <a:endParaRPr lang="en-GB" sz="2800" dirty="0">
              <a:solidFill>
                <a:srgbClr val="005F00"/>
              </a:solidFill>
            </a:endParaRPr>
          </a:p>
          <a:p>
            <a:pPr algn="ctr"/>
            <a:r>
              <a:rPr lang="en-US" sz="2800" dirty="0">
                <a:solidFill>
                  <a:srgbClr val="005F00"/>
                </a:solidFill>
              </a:rPr>
              <a:t>The Brooke </a:t>
            </a:r>
            <a:endParaRPr lang="en-GB" sz="2800" dirty="0">
              <a:solidFill>
                <a:srgbClr val="005F00"/>
              </a:solidFill>
            </a:endParaRPr>
          </a:p>
          <a:p>
            <a:pPr algn="ctr"/>
            <a:r>
              <a:rPr lang="en-US" sz="2800" dirty="0">
                <a:solidFill>
                  <a:srgbClr val="005F00"/>
                </a:solidFill>
              </a:rPr>
              <a:t>The Civic Trust</a:t>
            </a:r>
            <a:endParaRPr lang="en-GB" sz="2800" dirty="0">
              <a:solidFill>
                <a:srgbClr val="005F00"/>
              </a:solidFill>
            </a:endParaRPr>
          </a:p>
          <a:p>
            <a:pPr algn="ctr"/>
            <a:r>
              <a:rPr lang="en-US" sz="2800" dirty="0">
                <a:solidFill>
                  <a:srgbClr val="005F00"/>
                </a:solidFill>
              </a:rPr>
              <a:t>The Climate Project</a:t>
            </a:r>
            <a:endParaRPr lang="en-GB" sz="2800" dirty="0">
              <a:solidFill>
                <a:srgbClr val="005F00"/>
              </a:solidFill>
            </a:endParaRPr>
          </a:p>
          <a:p>
            <a:pPr algn="ctr"/>
            <a:r>
              <a:rPr lang="en-US" sz="2800" dirty="0">
                <a:solidFill>
                  <a:srgbClr val="005F00"/>
                </a:solidFill>
              </a:rPr>
              <a:t>The Corner House</a:t>
            </a:r>
            <a:endParaRPr lang="en-GB" sz="2800" dirty="0">
              <a:solidFill>
                <a:srgbClr val="005F00"/>
              </a:solidFill>
            </a:endParaRPr>
          </a:p>
        </p:txBody>
      </p:sp>
    </p:spTree>
    <p:extLst>
      <p:ext uri="{BB962C8B-B14F-4D97-AF65-F5344CB8AC3E}">
        <p14:creationId xmlns:p14="http://schemas.microsoft.com/office/powerpoint/2010/main" val="41663198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52286" y="541554"/>
            <a:ext cx="6948714" cy="6678752"/>
          </a:xfrm>
          <a:prstGeom prst="rect">
            <a:avLst/>
          </a:prstGeom>
        </p:spPr>
        <p:txBody>
          <a:bodyPr wrap="square">
            <a:spAutoFit/>
          </a:bodyPr>
          <a:lstStyle/>
          <a:p>
            <a:pPr algn="ctr"/>
            <a:r>
              <a:rPr lang="en-US" sz="2800" dirty="0">
                <a:solidFill>
                  <a:srgbClr val="005F00"/>
                </a:solidFill>
              </a:rPr>
              <a:t>The Donkey Sanctuary</a:t>
            </a:r>
            <a:endParaRPr lang="en-GB" sz="2800" dirty="0">
              <a:solidFill>
                <a:srgbClr val="005F00"/>
              </a:solidFill>
            </a:endParaRPr>
          </a:p>
          <a:p>
            <a:pPr algn="ctr"/>
            <a:r>
              <a:rPr lang="en-US" sz="2800" dirty="0">
                <a:solidFill>
                  <a:srgbClr val="005F00"/>
                </a:solidFill>
              </a:rPr>
              <a:t>The Jane </a:t>
            </a:r>
            <a:r>
              <a:rPr lang="en-US" sz="2800" dirty="0" err="1">
                <a:solidFill>
                  <a:srgbClr val="005F00"/>
                </a:solidFill>
              </a:rPr>
              <a:t>Goodall</a:t>
            </a:r>
            <a:r>
              <a:rPr lang="en-US" sz="2800" dirty="0">
                <a:solidFill>
                  <a:srgbClr val="005F00"/>
                </a:solidFill>
              </a:rPr>
              <a:t> Institute </a:t>
            </a:r>
            <a:endParaRPr lang="en-GB" sz="2800" dirty="0">
              <a:solidFill>
                <a:srgbClr val="005F00"/>
              </a:solidFill>
            </a:endParaRPr>
          </a:p>
          <a:p>
            <a:pPr algn="ctr"/>
            <a:r>
              <a:rPr lang="en-US" sz="2800" dirty="0">
                <a:solidFill>
                  <a:srgbClr val="005F00"/>
                </a:solidFill>
              </a:rPr>
              <a:t>The John Ray Initiative </a:t>
            </a:r>
            <a:endParaRPr lang="en-GB" sz="2800" dirty="0">
              <a:solidFill>
                <a:srgbClr val="005F00"/>
              </a:solidFill>
            </a:endParaRPr>
          </a:p>
          <a:p>
            <a:pPr algn="ctr"/>
            <a:r>
              <a:rPr lang="en-US" sz="2800" dirty="0">
                <a:solidFill>
                  <a:srgbClr val="005F00"/>
                </a:solidFill>
              </a:rPr>
              <a:t>The Mammal Society </a:t>
            </a:r>
            <a:endParaRPr lang="en-GB" sz="2800" dirty="0">
              <a:solidFill>
                <a:srgbClr val="005F00"/>
              </a:solidFill>
            </a:endParaRPr>
          </a:p>
          <a:p>
            <a:pPr algn="ctr"/>
            <a:r>
              <a:rPr lang="en-US" sz="2800" dirty="0">
                <a:solidFill>
                  <a:srgbClr val="005F00"/>
                </a:solidFill>
              </a:rPr>
              <a:t>The Nature Conservancy</a:t>
            </a:r>
            <a:endParaRPr lang="en-GB" sz="2800" dirty="0">
              <a:solidFill>
                <a:srgbClr val="005F00"/>
              </a:solidFill>
            </a:endParaRPr>
          </a:p>
          <a:p>
            <a:pPr algn="ctr"/>
            <a:r>
              <a:rPr lang="en-US" sz="2800" dirty="0">
                <a:solidFill>
                  <a:srgbClr val="005F00"/>
                </a:solidFill>
              </a:rPr>
              <a:t>The Renewable Energy Centre </a:t>
            </a:r>
            <a:endParaRPr lang="en-GB" sz="2800" dirty="0">
              <a:solidFill>
                <a:srgbClr val="005F00"/>
              </a:solidFill>
            </a:endParaRPr>
          </a:p>
          <a:p>
            <a:pPr algn="ctr"/>
            <a:r>
              <a:rPr lang="en-US" sz="2800" dirty="0">
                <a:solidFill>
                  <a:srgbClr val="005F00"/>
                </a:solidFill>
              </a:rPr>
              <a:t>The Resource Foundation</a:t>
            </a:r>
            <a:endParaRPr lang="en-GB" sz="2800" dirty="0">
              <a:solidFill>
                <a:srgbClr val="005F00"/>
              </a:solidFill>
            </a:endParaRPr>
          </a:p>
          <a:p>
            <a:pPr algn="ctr"/>
            <a:r>
              <a:rPr lang="en-US" sz="2800" dirty="0">
                <a:solidFill>
                  <a:srgbClr val="005F00"/>
                </a:solidFill>
              </a:rPr>
              <a:t>The Sustainable Building Association </a:t>
            </a:r>
            <a:endParaRPr lang="en-GB" sz="2800" dirty="0">
              <a:solidFill>
                <a:srgbClr val="005F00"/>
              </a:solidFill>
            </a:endParaRPr>
          </a:p>
          <a:p>
            <a:pPr algn="ctr"/>
            <a:r>
              <a:rPr lang="en-US" sz="2800" dirty="0">
                <a:solidFill>
                  <a:srgbClr val="005F00"/>
                </a:solidFill>
              </a:rPr>
              <a:t>The Wildlife Trusts</a:t>
            </a:r>
            <a:endParaRPr lang="en-GB" sz="2800" dirty="0">
              <a:solidFill>
                <a:srgbClr val="005F00"/>
              </a:solidFill>
            </a:endParaRPr>
          </a:p>
          <a:p>
            <a:pPr algn="ctr"/>
            <a:r>
              <a:rPr lang="en-US" sz="2800" dirty="0">
                <a:solidFill>
                  <a:srgbClr val="005F00"/>
                </a:solidFill>
              </a:rPr>
              <a:t>The Woodland Trust </a:t>
            </a:r>
            <a:endParaRPr lang="en-GB" sz="2800" dirty="0">
              <a:solidFill>
                <a:srgbClr val="005F00"/>
              </a:solidFill>
            </a:endParaRPr>
          </a:p>
          <a:p>
            <a:pPr algn="ctr"/>
            <a:r>
              <a:rPr lang="en-US" sz="2800" dirty="0">
                <a:solidFill>
                  <a:srgbClr val="005F00"/>
                </a:solidFill>
              </a:rPr>
              <a:t>Tortoise Trust </a:t>
            </a:r>
            <a:endParaRPr lang="en-GB" sz="2800" dirty="0">
              <a:solidFill>
                <a:srgbClr val="005F00"/>
              </a:solidFill>
            </a:endParaRPr>
          </a:p>
          <a:p>
            <a:pPr algn="ctr"/>
            <a:r>
              <a:rPr lang="en-US" sz="2800" dirty="0">
                <a:solidFill>
                  <a:srgbClr val="005F00"/>
                </a:solidFill>
              </a:rPr>
              <a:t>Transition </a:t>
            </a:r>
            <a:r>
              <a:rPr lang="en-US" sz="2800" dirty="0" smtClean="0">
                <a:solidFill>
                  <a:srgbClr val="005F00"/>
                </a:solidFill>
              </a:rPr>
              <a:t>Network</a:t>
            </a:r>
          </a:p>
          <a:p>
            <a:pPr algn="ctr"/>
            <a:r>
              <a:rPr lang="en-US" sz="2800" dirty="0">
                <a:solidFill>
                  <a:srgbClr val="005F00"/>
                </a:solidFill>
              </a:rPr>
              <a:t>Trees 4 Scotland </a:t>
            </a:r>
            <a:endParaRPr lang="en-GB" sz="2800" dirty="0">
              <a:solidFill>
                <a:srgbClr val="005F00"/>
              </a:solidFill>
            </a:endParaRPr>
          </a:p>
          <a:p>
            <a:pPr algn="ctr"/>
            <a:r>
              <a:rPr lang="en-US" sz="2800" dirty="0">
                <a:solidFill>
                  <a:srgbClr val="005F00"/>
                </a:solidFill>
              </a:rPr>
              <a:t>Trees For Cities </a:t>
            </a:r>
            <a:endParaRPr lang="en-GB" sz="2800" dirty="0">
              <a:solidFill>
                <a:srgbClr val="005F00"/>
              </a:solidFill>
            </a:endParaRPr>
          </a:p>
          <a:p>
            <a:pPr algn="ctr"/>
            <a:r>
              <a:rPr lang="en-US" sz="2800" dirty="0">
                <a:solidFill>
                  <a:srgbClr val="005F00"/>
                </a:solidFill>
              </a:rPr>
              <a:t> </a:t>
            </a:r>
            <a:endParaRPr lang="en-GB" sz="2800" dirty="0">
              <a:solidFill>
                <a:srgbClr val="005F00"/>
              </a:solidFill>
            </a:endParaRPr>
          </a:p>
        </p:txBody>
      </p:sp>
    </p:spTree>
    <p:extLst>
      <p:ext uri="{BB962C8B-B14F-4D97-AF65-F5344CB8AC3E}">
        <p14:creationId xmlns:p14="http://schemas.microsoft.com/office/powerpoint/2010/main" val="1230247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43165003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25715" y="563272"/>
            <a:ext cx="7765142" cy="6124754"/>
          </a:xfrm>
          <a:prstGeom prst="rect">
            <a:avLst/>
          </a:prstGeom>
        </p:spPr>
        <p:txBody>
          <a:bodyPr wrap="square">
            <a:spAutoFit/>
          </a:bodyPr>
          <a:lstStyle/>
          <a:p>
            <a:pPr algn="ctr"/>
            <a:r>
              <a:rPr lang="en-US" sz="2800" dirty="0">
                <a:solidFill>
                  <a:srgbClr val="005F00"/>
                </a:solidFill>
              </a:rPr>
              <a:t>Ugly Animal Preservation Society </a:t>
            </a:r>
            <a:endParaRPr lang="en-GB" sz="2800" dirty="0">
              <a:solidFill>
                <a:srgbClr val="005F00"/>
              </a:solidFill>
            </a:endParaRPr>
          </a:p>
          <a:p>
            <a:pPr algn="ctr"/>
            <a:r>
              <a:rPr lang="en-US" sz="2800" dirty="0">
                <a:solidFill>
                  <a:srgbClr val="005F00"/>
                </a:solidFill>
              </a:rPr>
              <a:t>UK Environmental Law Association</a:t>
            </a:r>
            <a:endParaRPr lang="en-GB" sz="2800" dirty="0">
              <a:solidFill>
                <a:srgbClr val="005F00"/>
              </a:solidFill>
            </a:endParaRPr>
          </a:p>
          <a:p>
            <a:pPr algn="ctr"/>
            <a:r>
              <a:rPr lang="en-US" sz="2800" dirty="0">
                <a:solidFill>
                  <a:srgbClr val="005F00"/>
                </a:solidFill>
              </a:rPr>
              <a:t>UK Rivers Network </a:t>
            </a:r>
            <a:endParaRPr lang="en-GB" sz="2800" dirty="0">
              <a:solidFill>
                <a:srgbClr val="005F00"/>
              </a:solidFill>
            </a:endParaRPr>
          </a:p>
          <a:p>
            <a:pPr algn="ctr"/>
            <a:r>
              <a:rPr lang="en-US" sz="2800" dirty="0">
                <a:solidFill>
                  <a:srgbClr val="005F00"/>
                </a:solidFill>
              </a:rPr>
              <a:t>Walkers Are Welcome </a:t>
            </a:r>
            <a:endParaRPr lang="en-GB" sz="2800" dirty="0">
              <a:solidFill>
                <a:srgbClr val="005F00"/>
              </a:solidFill>
            </a:endParaRPr>
          </a:p>
          <a:p>
            <a:pPr algn="ctr"/>
            <a:r>
              <a:rPr lang="en-US" sz="2800" dirty="0">
                <a:solidFill>
                  <a:srgbClr val="005F00"/>
                </a:solidFill>
              </a:rPr>
              <a:t>Waste Watch </a:t>
            </a:r>
            <a:endParaRPr lang="en-GB" sz="2800" dirty="0">
              <a:solidFill>
                <a:srgbClr val="005F00"/>
              </a:solidFill>
            </a:endParaRPr>
          </a:p>
          <a:p>
            <a:pPr algn="ctr"/>
            <a:r>
              <a:rPr lang="en-US" sz="2800" dirty="0">
                <a:solidFill>
                  <a:srgbClr val="005F00"/>
                </a:solidFill>
              </a:rPr>
              <a:t>Water Witness </a:t>
            </a:r>
            <a:endParaRPr lang="en-GB" sz="2800" dirty="0">
              <a:solidFill>
                <a:srgbClr val="005F00"/>
              </a:solidFill>
            </a:endParaRPr>
          </a:p>
          <a:p>
            <a:pPr algn="ctr"/>
            <a:r>
              <a:rPr lang="en-US" sz="2800" dirty="0">
                <a:solidFill>
                  <a:srgbClr val="005F00"/>
                </a:solidFill>
              </a:rPr>
              <a:t>Wetlands International</a:t>
            </a:r>
            <a:endParaRPr lang="en-GB" sz="2800" dirty="0">
              <a:solidFill>
                <a:srgbClr val="005F00"/>
              </a:solidFill>
            </a:endParaRPr>
          </a:p>
          <a:p>
            <a:pPr algn="ctr"/>
            <a:r>
              <a:rPr lang="en-US" sz="2800" dirty="0">
                <a:solidFill>
                  <a:srgbClr val="005F00"/>
                </a:solidFill>
              </a:rPr>
              <a:t>Whale And Dolphin Conservation Society</a:t>
            </a:r>
            <a:endParaRPr lang="en-GB" sz="2800" dirty="0">
              <a:solidFill>
                <a:srgbClr val="005F00"/>
              </a:solidFill>
            </a:endParaRPr>
          </a:p>
          <a:p>
            <a:pPr algn="ctr"/>
            <a:r>
              <a:rPr lang="en-US" sz="2800" dirty="0">
                <a:solidFill>
                  <a:srgbClr val="005F00"/>
                </a:solidFill>
              </a:rPr>
              <a:t>Whitley Fund for Nature </a:t>
            </a:r>
            <a:endParaRPr lang="en-GB" sz="2800" dirty="0">
              <a:solidFill>
                <a:srgbClr val="005F00"/>
              </a:solidFill>
            </a:endParaRPr>
          </a:p>
          <a:p>
            <a:pPr algn="ctr"/>
            <a:r>
              <a:rPr lang="en-US" sz="2800" dirty="0">
                <a:solidFill>
                  <a:srgbClr val="005F00"/>
                </a:solidFill>
              </a:rPr>
              <a:t>Wildfowl and Wetlands Trust </a:t>
            </a:r>
            <a:endParaRPr lang="en-GB" sz="2800" dirty="0">
              <a:solidFill>
                <a:srgbClr val="005F00"/>
              </a:solidFill>
            </a:endParaRPr>
          </a:p>
          <a:p>
            <a:pPr algn="ctr"/>
            <a:r>
              <a:rPr lang="en-US" sz="2800" dirty="0">
                <a:solidFill>
                  <a:srgbClr val="005F00"/>
                </a:solidFill>
              </a:rPr>
              <a:t>Wildlife And Countryside Link  </a:t>
            </a:r>
            <a:endParaRPr lang="en-GB" sz="2800" dirty="0">
              <a:solidFill>
                <a:srgbClr val="005F00"/>
              </a:solidFill>
            </a:endParaRPr>
          </a:p>
          <a:p>
            <a:pPr algn="ctr"/>
            <a:r>
              <a:rPr lang="en-US" sz="2800" dirty="0">
                <a:solidFill>
                  <a:srgbClr val="005F00"/>
                </a:solidFill>
              </a:rPr>
              <a:t>Wildlife Conservation Society</a:t>
            </a:r>
            <a:endParaRPr lang="en-GB" sz="2800" dirty="0">
              <a:solidFill>
                <a:srgbClr val="005F00"/>
              </a:solidFill>
            </a:endParaRPr>
          </a:p>
          <a:p>
            <a:pPr algn="ctr"/>
            <a:r>
              <a:rPr lang="en-US" sz="2800" dirty="0" err="1">
                <a:solidFill>
                  <a:srgbClr val="005F00"/>
                </a:solidFill>
              </a:rPr>
              <a:t>Wildscreen</a:t>
            </a:r>
            <a:r>
              <a:rPr lang="en-US" sz="2800" dirty="0">
                <a:solidFill>
                  <a:srgbClr val="005F00"/>
                </a:solidFill>
              </a:rPr>
              <a:t>  </a:t>
            </a:r>
            <a:endParaRPr lang="en-GB" sz="2800" dirty="0">
              <a:solidFill>
                <a:srgbClr val="005F00"/>
              </a:solidFill>
            </a:endParaRPr>
          </a:p>
          <a:p>
            <a:pPr algn="ctr"/>
            <a:r>
              <a:rPr lang="en-US" sz="2800" dirty="0">
                <a:solidFill>
                  <a:srgbClr val="005F00"/>
                </a:solidFill>
              </a:rPr>
              <a:t>Wolf Preservation Foundation </a:t>
            </a:r>
            <a:endParaRPr lang="en-GB" sz="2800" dirty="0">
              <a:solidFill>
                <a:srgbClr val="005F00"/>
              </a:solidFill>
            </a:endParaRPr>
          </a:p>
        </p:txBody>
      </p:sp>
    </p:spTree>
    <p:extLst>
      <p:ext uri="{BB962C8B-B14F-4D97-AF65-F5344CB8AC3E}">
        <p14:creationId xmlns:p14="http://schemas.microsoft.com/office/powerpoint/2010/main" val="42448759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6429" y="843677"/>
            <a:ext cx="7474857" cy="6124754"/>
          </a:xfrm>
          <a:prstGeom prst="rect">
            <a:avLst/>
          </a:prstGeom>
        </p:spPr>
        <p:txBody>
          <a:bodyPr wrap="square">
            <a:spAutoFit/>
          </a:bodyPr>
          <a:lstStyle/>
          <a:p>
            <a:pPr algn="ctr"/>
            <a:r>
              <a:rPr lang="en-US" sz="2800" dirty="0">
                <a:solidFill>
                  <a:srgbClr val="005F00"/>
                </a:solidFill>
              </a:rPr>
              <a:t>Woodland Trust</a:t>
            </a:r>
            <a:endParaRPr lang="en-GB" sz="2800" dirty="0">
              <a:solidFill>
                <a:srgbClr val="005F00"/>
              </a:solidFill>
            </a:endParaRPr>
          </a:p>
          <a:p>
            <a:pPr algn="ctr"/>
            <a:r>
              <a:rPr lang="en-US" sz="2800" dirty="0">
                <a:solidFill>
                  <a:srgbClr val="005F00"/>
                </a:solidFill>
              </a:rPr>
              <a:t>World Animal Net Directory </a:t>
            </a:r>
            <a:endParaRPr lang="en-GB" sz="2800" dirty="0">
              <a:solidFill>
                <a:srgbClr val="005F00"/>
              </a:solidFill>
            </a:endParaRPr>
          </a:p>
          <a:p>
            <a:pPr algn="ctr"/>
            <a:r>
              <a:rPr lang="en-US" sz="2800" dirty="0">
                <a:solidFill>
                  <a:srgbClr val="005F00"/>
                </a:solidFill>
              </a:rPr>
              <a:t>World Business Council For Sustainable </a:t>
            </a:r>
            <a:r>
              <a:rPr lang="en-US" sz="2800" dirty="0" smtClean="0">
                <a:solidFill>
                  <a:srgbClr val="005F00"/>
                </a:solidFill>
              </a:rPr>
              <a:t>Development</a:t>
            </a:r>
          </a:p>
          <a:p>
            <a:pPr algn="ctr"/>
            <a:r>
              <a:rPr lang="en-US" sz="2800" dirty="0">
                <a:solidFill>
                  <a:srgbClr val="005F00"/>
                </a:solidFill>
              </a:rPr>
              <a:t>World Conservation Union </a:t>
            </a:r>
            <a:endParaRPr lang="en-GB" sz="2800" dirty="0">
              <a:solidFill>
                <a:srgbClr val="005F00"/>
              </a:solidFill>
            </a:endParaRPr>
          </a:p>
          <a:p>
            <a:pPr algn="ctr"/>
            <a:r>
              <a:rPr lang="en-US" sz="2800" dirty="0">
                <a:solidFill>
                  <a:srgbClr val="005F00"/>
                </a:solidFill>
              </a:rPr>
              <a:t>World Renewable Energy Congress </a:t>
            </a:r>
            <a:endParaRPr lang="en-GB" sz="2800" dirty="0">
              <a:solidFill>
                <a:srgbClr val="005F00"/>
              </a:solidFill>
            </a:endParaRPr>
          </a:p>
          <a:p>
            <a:pPr algn="ctr"/>
            <a:r>
              <a:rPr lang="en-US" sz="2800" dirty="0">
                <a:solidFill>
                  <a:srgbClr val="005F00"/>
                </a:solidFill>
              </a:rPr>
              <a:t>World Resources Institute </a:t>
            </a:r>
            <a:endParaRPr lang="en-GB" sz="2800" dirty="0">
              <a:solidFill>
                <a:srgbClr val="005F00"/>
              </a:solidFill>
            </a:endParaRPr>
          </a:p>
          <a:p>
            <a:pPr algn="ctr"/>
            <a:r>
              <a:rPr lang="en-US" sz="2800" dirty="0">
                <a:solidFill>
                  <a:srgbClr val="005F00"/>
                </a:solidFill>
              </a:rPr>
              <a:t>World Society For The Protection of Animals </a:t>
            </a:r>
            <a:endParaRPr lang="en-GB" sz="2800" dirty="0">
              <a:solidFill>
                <a:srgbClr val="005F00"/>
              </a:solidFill>
            </a:endParaRPr>
          </a:p>
          <a:p>
            <a:pPr algn="ctr"/>
            <a:r>
              <a:rPr lang="en-US" sz="2800" dirty="0" err="1">
                <a:solidFill>
                  <a:srgbClr val="005F00"/>
                </a:solidFill>
              </a:rPr>
              <a:t>Worldwatch</a:t>
            </a:r>
            <a:r>
              <a:rPr lang="en-US" sz="2800" dirty="0">
                <a:solidFill>
                  <a:srgbClr val="005F00"/>
                </a:solidFill>
              </a:rPr>
              <a:t> Institute</a:t>
            </a:r>
            <a:endParaRPr lang="en-GB" sz="2800" dirty="0">
              <a:solidFill>
                <a:srgbClr val="005F00"/>
              </a:solidFill>
            </a:endParaRPr>
          </a:p>
          <a:p>
            <a:pPr algn="ctr"/>
            <a:r>
              <a:rPr lang="en-US" sz="2800" dirty="0" smtClean="0">
                <a:solidFill>
                  <a:srgbClr val="005F00"/>
                </a:solidFill>
              </a:rPr>
              <a:t>WWF (</a:t>
            </a:r>
            <a:r>
              <a:rPr lang="en-US" sz="2800" dirty="0">
                <a:solidFill>
                  <a:srgbClr val="005F00"/>
                </a:solidFill>
              </a:rPr>
              <a:t>World Wide Fund for Nature) </a:t>
            </a:r>
            <a:endParaRPr lang="en-GB" sz="2800" dirty="0">
              <a:solidFill>
                <a:srgbClr val="005F00"/>
              </a:solidFill>
            </a:endParaRPr>
          </a:p>
          <a:p>
            <a:pPr algn="ctr"/>
            <a:r>
              <a:rPr lang="en-US" sz="2800" dirty="0">
                <a:solidFill>
                  <a:srgbClr val="005F00"/>
                </a:solidFill>
              </a:rPr>
              <a:t>Yes 2 Wind </a:t>
            </a:r>
            <a:endParaRPr lang="en-GB" sz="2800" dirty="0">
              <a:solidFill>
                <a:srgbClr val="005F00"/>
              </a:solidFill>
            </a:endParaRPr>
          </a:p>
          <a:p>
            <a:pPr algn="ctr"/>
            <a:r>
              <a:rPr lang="en-US" sz="2800" dirty="0">
                <a:solidFill>
                  <a:srgbClr val="005F00"/>
                </a:solidFill>
              </a:rPr>
              <a:t>Young Peoples Trust for the Environment </a:t>
            </a:r>
            <a:endParaRPr lang="en-GB" sz="2800" dirty="0">
              <a:solidFill>
                <a:srgbClr val="005F00"/>
              </a:solidFill>
            </a:endParaRPr>
          </a:p>
          <a:p>
            <a:pPr algn="ctr"/>
            <a:r>
              <a:rPr lang="en-US" sz="2800" dirty="0">
                <a:solidFill>
                  <a:srgbClr val="005F00"/>
                </a:solidFill>
              </a:rPr>
              <a:t>Zoological Society of London </a:t>
            </a:r>
            <a:endParaRPr lang="en-GB" sz="2800" dirty="0">
              <a:solidFill>
                <a:srgbClr val="005F00"/>
              </a:solidFill>
            </a:endParaRPr>
          </a:p>
          <a:p>
            <a:pPr algn="ctr"/>
            <a:endParaRPr lang="en-GB" sz="2800" dirty="0">
              <a:solidFill>
                <a:srgbClr val="005F00"/>
              </a:solidFill>
            </a:endParaRPr>
          </a:p>
        </p:txBody>
      </p:sp>
    </p:spTree>
    <p:extLst>
      <p:ext uri="{BB962C8B-B14F-4D97-AF65-F5344CB8AC3E}">
        <p14:creationId xmlns:p14="http://schemas.microsoft.com/office/powerpoint/2010/main" val="33360089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662"/>
          </a:xfrm>
        </p:spPr>
        <p:txBody>
          <a:bodyPr>
            <a:normAutofit fontScale="90000"/>
          </a:bodyPr>
          <a:lstStyle/>
          <a:p>
            <a:r>
              <a:rPr lang="en-US" dirty="0" smtClean="0">
                <a:solidFill>
                  <a:srgbClr val="215968"/>
                </a:solidFill>
              </a:rPr>
              <a:t>Diverse examples…</a:t>
            </a:r>
            <a:endParaRPr lang="en-US" dirty="0">
              <a:solidFill>
                <a:srgbClr val="215968"/>
              </a:solidFill>
            </a:endParaRPr>
          </a:p>
        </p:txBody>
      </p:sp>
      <p:sp>
        <p:nvSpPr>
          <p:cNvPr id="7" name="Text Placeholder 6"/>
          <p:cNvSpPr>
            <a:spLocks noGrp="1"/>
          </p:cNvSpPr>
          <p:nvPr>
            <p:ph type="body" idx="1"/>
          </p:nvPr>
        </p:nvSpPr>
        <p:spPr>
          <a:xfrm>
            <a:off x="457200" y="777876"/>
            <a:ext cx="4040188" cy="639762"/>
          </a:xfrm>
        </p:spPr>
        <p:txBody>
          <a:bodyPr>
            <a:normAutofit/>
          </a:bodyPr>
          <a:lstStyle/>
          <a:p>
            <a:pPr algn="ctr"/>
            <a:r>
              <a:rPr lang="en-US" dirty="0" smtClean="0">
                <a:solidFill>
                  <a:srgbClr val="215968"/>
                </a:solidFill>
              </a:rPr>
              <a:t>Tortoise Trust</a:t>
            </a:r>
            <a:endParaRPr lang="en-US" dirty="0">
              <a:solidFill>
                <a:srgbClr val="215968"/>
              </a:solidFill>
            </a:endParaRPr>
          </a:p>
        </p:txBody>
      </p:sp>
      <p:sp>
        <p:nvSpPr>
          <p:cNvPr id="3" name="Content Placeholder 2"/>
          <p:cNvSpPr>
            <a:spLocks noGrp="1"/>
          </p:cNvSpPr>
          <p:nvPr>
            <p:ph sz="half" idx="2"/>
          </p:nvPr>
        </p:nvSpPr>
        <p:spPr>
          <a:xfrm>
            <a:off x="457200" y="1641475"/>
            <a:ext cx="4040188" cy="4484688"/>
          </a:xfrm>
        </p:spPr>
        <p:txBody>
          <a:bodyPr>
            <a:normAutofit/>
          </a:bodyPr>
          <a:lstStyle/>
          <a:p>
            <a:pPr marL="0" indent="0">
              <a:buNone/>
            </a:pPr>
            <a:r>
              <a:rPr lang="en-US" sz="2200" dirty="0">
                <a:solidFill>
                  <a:srgbClr val="215968"/>
                </a:solidFill>
              </a:rPr>
              <a:t>The Tortoise Trust campaigns actively against illegal collecting and </a:t>
            </a:r>
            <a:r>
              <a:rPr lang="en-US" sz="2200" dirty="0" smtClean="0">
                <a:solidFill>
                  <a:srgbClr val="215968"/>
                </a:solidFill>
              </a:rPr>
              <a:t>trade of tortoises, </a:t>
            </a:r>
            <a:r>
              <a:rPr lang="en-US" sz="2200" dirty="0">
                <a:solidFill>
                  <a:srgbClr val="215968"/>
                </a:solidFill>
              </a:rPr>
              <a:t>against pet store abuse, and for improved education and for more sensible and effective conservation </a:t>
            </a:r>
            <a:r>
              <a:rPr lang="en-US" sz="2200" dirty="0" smtClean="0">
                <a:solidFill>
                  <a:srgbClr val="215968"/>
                </a:solidFill>
              </a:rPr>
              <a:t>legislation</a:t>
            </a:r>
            <a:endParaRPr lang="en-US" sz="2200" dirty="0">
              <a:solidFill>
                <a:srgbClr val="215968"/>
              </a:solidFill>
            </a:endParaRPr>
          </a:p>
          <a:p>
            <a:pPr marL="0" indent="0">
              <a:buNone/>
            </a:pPr>
            <a:r>
              <a:rPr lang="en-US" sz="2200" dirty="0" smtClean="0">
                <a:solidFill>
                  <a:srgbClr val="215968"/>
                </a:solidFill>
              </a:rPr>
              <a:t>It </a:t>
            </a:r>
            <a:r>
              <a:rPr lang="en-US" sz="2200" dirty="0">
                <a:solidFill>
                  <a:srgbClr val="215968"/>
                </a:solidFill>
              </a:rPr>
              <a:t>h</a:t>
            </a:r>
            <a:r>
              <a:rPr lang="en-US" sz="2200" dirty="0" smtClean="0">
                <a:solidFill>
                  <a:srgbClr val="215968"/>
                </a:solidFill>
              </a:rPr>
              <a:t>as two </a:t>
            </a:r>
            <a:r>
              <a:rPr lang="en-US" sz="2200" dirty="0">
                <a:solidFill>
                  <a:srgbClr val="215968"/>
                </a:solidFill>
              </a:rPr>
              <a:t>very active rehoming </a:t>
            </a:r>
            <a:r>
              <a:rPr lang="en-US" sz="2200" dirty="0" smtClean="0">
                <a:solidFill>
                  <a:srgbClr val="215968"/>
                </a:solidFill>
              </a:rPr>
              <a:t>and adoption </a:t>
            </a:r>
            <a:r>
              <a:rPr lang="en-US" sz="2200" dirty="0" err="1" smtClean="0">
                <a:solidFill>
                  <a:srgbClr val="215968"/>
                </a:solidFill>
              </a:rPr>
              <a:t>programmes</a:t>
            </a:r>
            <a:endParaRPr lang="en-US" sz="2200" dirty="0">
              <a:solidFill>
                <a:srgbClr val="215968"/>
              </a:solidFill>
            </a:endParaRPr>
          </a:p>
          <a:p>
            <a:pPr marL="0" indent="0">
              <a:buNone/>
            </a:pPr>
            <a:endParaRPr lang="en-US" dirty="0">
              <a:solidFill>
                <a:srgbClr val="215968"/>
              </a:solidFill>
            </a:endParaRPr>
          </a:p>
        </p:txBody>
      </p:sp>
      <p:sp>
        <p:nvSpPr>
          <p:cNvPr id="8" name="Text Placeholder 7"/>
          <p:cNvSpPr>
            <a:spLocks noGrp="1"/>
          </p:cNvSpPr>
          <p:nvPr>
            <p:ph type="body" sz="quarter" idx="3"/>
          </p:nvPr>
        </p:nvSpPr>
        <p:spPr>
          <a:xfrm>
            <a:off x="4626309" y="777876"/>
            <a:ext cx="4041775" cy="639762"/>
          </a:xfrm>
        </p:spPr>
        <p:txBody>
          <a:bodyPr/>
          <a:lstStyle/>
          <a:p>
            <a:pPr algn="ctr"/>
            <a:r>
              <a:rPr lang="en-US" dirty="0" smtClean="0">
                <a:solidFill>
                  <a:srgbClr val="215968"/>
                </a:solidFill>
              </a:rPr>
              <a:t>Earth First!</a:t>
            </a:r>
            <a:endParaRPr lang="en-US" dirty="0">
              <a:solidFill>
                <a:srgbClr val="215968"/>
              </a:solidFill>
            </a:endParaRPr>
          </a:p>
        </p:txBody>
      </p:sp>
      <p:sp>
        <p:nvSpPr>
          <p:cNvPr id="9" name="Content Placeholder 8"/>
          <p:cNvSpPr>
            <a:spLocks noGrp="1"/>
          </p:cNvSpPr>
          <p:nvPr>
            <p:ph sz="quarter" idx="4"/>
          </p:nvPr>
        </p:nvSpPr>
        <p:spPr>
          <a:xfrm>
            <a:off x="4394201" y="1641475"/>
            <a:ext cx="4559300" cy="4904906"/>
          </a:xfrm>
        </p:spPr>
        <p:txBody>
          <a:bodyPr>
            <a:noAutofit/>
          </a:bodyPr>
          <a:lstStyle/>
          <a:p>
            <a:pPr marL="0" indent="0">
              <a:buNone/>
            </a:pPr>
            <a:r>
              <a:rPr lang="en-US" sz="2000" dirty="0" smtClean="0">
                <a:solidFill>
                  <a:srgbClr val="215968"/>
                </a:solidFill>
              </a:rPr>
              <a:t>Earth </a:t>
            </a:r>
            <a:r>
              <a:rPr lang="en-US" sz="2000" dirty="0">
                <a:solidFill>
                  <a:srgbClr val="215968"/>
                </a:solidFill>
              </a:rPr>
              <a:t>First! </a:t>
            </a:r>
            <a:r>
              <a:rPr lang="en-US" sz="2000" dirty="0" smtClean="0">
                <a:solidFill>
                  <a:srgbClr val="215968"/>
                </a:solidFill>
              </a:rPr>
              <a:t>Is a </a:t>
            </a:r>
            <a:r>
              <a:rPr lang="en-US" sz="2000" dirty="0">
                <a:solidFill>
                  <a:srgbClr val="215968"/>
                </a:solidFill>
              </a:rPr>
              <a:t>non-hierarchical </a:t>
            </a:r>
            <a:r>
              <a:rPr lang="en-US" sz="2000" dirty="0" err="1">
                <a:solidFill>
                  <a:srgbClr val="215968"/>
                </a:solidFill>
              </a:rPr>
              <a:t>organisation</a:t>
            </a:r>
            <a:r>
              <a:rPr lang="en-US" sz="2000" dirty="0">
                <a:solidFill>
                  <a:srgbClr val="215968"/>
                </a:solidFill>
              </a:rPr>
              <a:t> </a:t>
            </a:r>
            <a:r>
              <a:rPr lang="en-US" sz="2000" dirty="0" smtClean="0">
                <a:solidFill>
                  <a:srgbClr val="215968"/>
                </a:solidFill>
              </a:rPr>
              <a:t>promoting direct </a:t>
            </a:r>
            <a:r>
              <a:rPr lang="en-US" sz="2000" dirty="0">
                <a:solidFill>
                  <a:srgbClr val="215968"/>
                </a:solidFill>
              </a:rPr>
              <a:t>action to confront, stop and eventually reverse the forces that are responsible for the destruction of the Earth and its inhabitants. EF! </a:t>
            </a:r>
            <a:r>
              <a:rPr lang="en-US" sz="2000" dirty="0" smtClean="0">
                <a:solidFill>
                  <a:srgbClr val="215968"/>
                </a:solidFill>
              </a:rPr>
              <a:t>Is a </a:t>
            </a:r>
            <a:r>
              <a:rPr lang="en-US" sz="2000" dirty="0">
                <a:solidFill>
                  <a:srgbClr val="215968"/>
                </a:solidFill>
              </a:rPr>
              <a:t>convenient banner for people who share similar </a:t>
            </a:r>
            <a:r>
              <a:rPr lang="en-US" sz="2000" dirty="0" smtClean="0">
                <a:solidFill>
                  <a:srgbClr val="215968"/>
                </a:solidFill>
              </a:rPr>
              <a:t>philosophies</a:t>
            </a:r>
            <a:endParaRPr lang="en-US" sz="2000" dirty="0">
              <a:solidFill>
                <a:srgbClr val="215968"/>
              </a:solidFill>
            </a:endParaRPr>
          </a:p>
          <a:p>
            <a:pPr marL="0" indent="0">
              <a:buNone/>
            </a:pPr>
            <a:r>
              <a:rPr lang="en-US" sz="2000" dirty="0">
                <a:solidFill>
                  <a:srgbClr val="215968"/>
                </a:solidFill>
              </a:rPr>
              <a:t>I</a:t>
            </a:r>
            <a:r>
              <a:rPr lang="en-US" sz="2000" dirty="0" smtClean="0">
                <a:solidFill>
                  <a:srgbClr val="215968"/>
                </a:solidFill>
              </a:rPr>
              <a:t>nformation on blockading, CCTV destruction, coax </a:t>
            </a:r>
            <a:r>
              <a:rPr lang="en-US" sz="2000" dirty="0">
                <a:solidFill>
                  <a:srgbClr val="215968"/>
                </a:solidFill>
              </a:rPr>
              <a:t>cable </a:t>
            </a:r>
            <a:r>
              <a:rPr lang="en-US" sz="2000" dirty="0" smtClean="0">
                <a:solidFill>
                  <a:srgbClr val="215968"/>
                </a:solidFill>
              </a:rPr>
              <a:t>cutting, genetic </a:t>
            </a:r>
            <a:r>
              <a:rPr lang="en-US" sz="2000" dirty="0">
                <a:solidFill>
                  <a:srgbClr val="215968"/>
                </a:solidFill>
              </a:rPr>
              <a:t>crop </a:t>
            </a:r>
            <a:r>
              <a:rPr lang="en-US" sz="2000" dirty="0" smtClean="0">
                <a:solidFill>
                  <a:srgbClr val="215968"/>
                </a:solidFill>
              </a:rPr>
              <a:t>decontamination, office occupations, sabotage, squatting, </a:t>
            </a:r>
            <a:r>
              <a:rPr lang="en-US" sz="2000" dirty="0" err="1" smtClean="0">
                <a:solidFill>
                  <a:srgbClr val="215968"/>
                </a:solidFill>
              </a:rPr>
              <a:t>tunnelling</a:t>
            </a:r>
            <a:r>
              <a:rPr lang="en-US" sz="2000" dirty="0" smtClean="0">
                <a:solidFill>
                  <a:srgbClr val="215968"/>
                </a:solidFill>
              </a:rPr>
              <a:t>…</a:t>
            </a:r>
            <a:endParaRPr lang="en-US" sz="2000" dirty="0">
              <a:solidFill>
                <a:srgbClr val="215968"/>
              </a:solidFill>
            </a:endParaRPr>
          </a:p>
          <a:p>
            <a:pPr marL="0" indent="0">
              <a:buNone/>
            </a:pPr>
            <a:endParaRPr lang="en-US" sz="2000" dirty="0">
              <a:solidFill>
                <a:srgbClr val="215968"/>
              </a:solidFill>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091" y="965764"/>
            <a:ext cx="940209" cy="56934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8716" y="1097525"/>
            <a:ext cx="857584" cy="396733"/>
          </a:xfrm>
          <a:prstGeom prst="rect">
            <a:avLst/>
          </a:prstGeom>
        </p:spPr>
      </p:pic>
    </p:spTree>
    <p:extLst>
      <p:ext uri="{BB962C8B-B14F-4D97-AF65-F5344CB8AC3E}">
        <p14:creationId xmlns:p14="http://schemas.microsoft.com/office/powerpoint/2010/main" val="389602589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solidFill>
                  <a:srgbClr val="215968"/>
                </a:solidFill>
              </a:rPr>
              <a:t>Deep Green Resistance</a:t>
            </a:r>
            <a:endParaRPr lang="en-US" dirty="0"/>
          </a:p>
        </p:txBody>
      </p:sp>
      <p:sp>
        <p:nvSpPr>
          <p:cNvPr id="4" name="Content Placeholder 3"/>
          <p:cNvSpPr>
            <a:spLocks noGrp="1"/>
          </p:cNvSpPr>
          <p:nvPr>
            <p:ph idx="1"/>
          </p:nvPr>
        </p:nvSpPr>
        <p:spPr>
          <a:xfrm>
            <a:off x="1630363" y="1600200"/>
            <a:ext cx="7056437" cy="4525963"/>
          </a:xfrm>
        </p:spPr>
        <p:txBody>
          <a:bodyPr>
            <a:normAutofit fontScale="77500" lnSpcReduction="20000"/>
          </a:bodyPr>
          <a:lstStyle/>
          <a:p>
            <a:pPr marL="0" indent="0">
              <a:buNone/>
            </a:pPr>
            <a:r>
              <a:rPr lang="en-GB" dirty="0" smtClean="0">
                <a:solidFill>
                  <a:srgbClr val="215968"/>
                </a:solidFill>
              </a:rPr>
              <a:t>..views </a:t>
            </a:r>
            <a:r>
              <a:rPr lang="en-GB" dirty="0">
                <a:solidFill>
                  <a:srgbClr val="215968"/>
                </a:solidFill>
              </a:rPr>
              <a:t>mainstream environmental activism as being largely ineffective. DGR believes that industrial civilization is endangering all life on the planet, and that </a:t>
            </a:r>
            <a:r>
              <a:rPr lang="en-GB" dirty="0">
                <a:solidFill>
                  <a:srgbClr val="FF0000"/>
                </a:solidFill>
              </a:rPr>
              <a:t>a broad range of tactics are needed to achieve environmental and social </a:t>
            </a:r>
            <a:r>
              <a:rPr lang="en-GB" dirty="0" smtClean="0">
                <a:solidFill>
                  <a:srgbClr val="FF0000"/>
                </a:solidFill>
              </a:rPr>
              <a:t>justice</a:t>
            </a:r>
            <a:r>
              <a:rPr lang="en-GB" dirty="0">
                <a:solidFill>
                  <a:srgbClr val="FF0000"/>
                </a:solidFill>
              </a:rPr>
              <a:t> in decisive material ways</a:t>
            </a:r>
            <a:r>
              <a:rPr lang="en-GB" dirty="0">
                <a:solidFill>
                  <a:srgbClr val="215968"/>
                </a:solidFill>
              </a:rPr>
              <a:t>. It advocates </a:t>
            </a:r>
            <a:r>
              <a:rPr lang="en-GB" dirty="0" smtClean="0">
                <a:solidFill>
                  <a:srgbClr val="215968"/>
                </a:solidFill>
              </a:rPr>
              <a:t>a </a:t>
            </a:r>
            <a:r>
              <a:rPr lang="en-GB" dirty="0">
                <a:solidFill>
                  <a:srgbClr val="215968"/>
                </a:solidFill>
              </a:rPr>
              <a:t>radical shift in society's structure and function and calls for humans to actively fight for the Earth. </a:t>
            </a:r>
            <a:endParaRPr lang="en-GB" dirty="0" smtClean="0">
              <a:solidFill>
                <a:srgbClr val="215968"/>
              </a:solidFill>
            </a:endParaRPr>
          </a:p>
          <a:p>
            <a:pPr marL="0" indent="0">
              <a:buNone/>
            </a:pPr>
            <a:r>
              <a:rPr lang="en-GB" dirty="0" smtClean="0">
                <a:solidFill>
                  <a:srgbClr val="215968"/>
                </a:solidFill>
              </a:rPr>
              <a:t>DGR's </a:t>
            </a:r>
            <a:r>
              <a:rPr lang="en-GB" dirty="0">
                <a:solidFill>
                  <a:srgbClr val="FF0000"/>
                </a:solidFill>
              </a:rPr>
              <a:t>goals are to deprive the rich of their ability to steal from the poor and to stop those in power from destroying the planet</a:t>
            </a:r>
            <a:r>
              <a:rPr lang="en-GB" dirty="0">
                <a:solidFill>
                  <a:srgbClr val="215968"/>
                </a:solidFill>
              </a:rPr>
              <a:t>. DGR argues that these effects are systemic to the culture of civilization and thus aims to stop industrial civilization altogether. </a:t>
            </a:r>
            <a:endParaRPr lang="en-US" dirty="0">
              <a:solidFill>
                <a:srgbClr val="215968"/>
              </a:solidFill>
            </a:endParaRPr>
          </a:p>
        </p:txBody>
      </p:sp>
    </p:spTree>
    <p:extLst>
      <p:ext uri="{BB962C8B-B14F-4D97-AF65-F5344CB8AC3E}">
        <p14:creationId xmlns:p14="http://schemas.microsoft.com/office/powerpoint/2010/main" val="317658930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384306" y="513949"/>
            <a:ext cx="3450614" cy="4159651"/>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Adam </a:t>
            </a:r>
            <a:r>
              <a:rPr lang="en-GB" sz="3200" dirty="0" err="1" smtClean="0">
                <a:solidFill>
                  <a:srgbClr val="1F4E79"/>
                </a:solidFill>
              </a:rPr>
              <a:t>Donnan</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3" y="1151979"/>
            <a:ext cx="4401954" cy="4956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Chief Executive</a:t>
            </a:r>
            <a:endParaRPr lang="en-GB" sz="2400" dirty="0">
              <a:solidFill>
                <a:srgbClr val="1F4E79"/>
              </a:solidFill>
              <a:latin typeface="Calibri"/>
            </a:endParaRPr>
          </a:p>
        </p:txBody>
      </p:sp>
      <p:sp>
        <p:nvSpPr>
          <p:cNvPr id="9" name="Text Placeholder 5"/>
          <p:cNvSpPr txBox="1">
            <a:spLocks/>
          </p:cNvSpPr>
          <p:nvPr/>
        </p:nvSpPr>
        <p:spPr>
          <a:xfrm>
            <a:off x="3935163" y="1790009"/>
            <a:ext cx="4401954" cy="103424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Institution of Environmental Sciences</a:t>
            </a:r>
            <a:endParaRPr lang="en-GB" sz="2400" dirty="0">
              <a:solidFill>
                <a:srgbClr val="1F4E79"/>
              </a:solidFill>
              <a:latin typeface="Calibri"/>
            </a:endParaRPr>
          </a:p>
        </p:txBody>
      </p:sp>
    </p:spTree>
    <p:extLst>
      <p:ext uri="{BB962C8B-B14F-4D97-AF65-F5344CB8AC3E}">
        <p14:creationId xmlns:p14="http://schemas.microsoft.com/office/powerpoint/2010/main" val="1792768217"/>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460191" y="513949"/>
            <a:ext cx="3331785" cy="4238204"/>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Francesca </a:t>
            </a:r>
            <a:r>
              <a:rPr lang="en-GB" sz="3200" dirty="0" err="1" smtClean="0">
                <a:solidFill>
                  <a:srgbClr val="1F4E79"/>
                </a:solidFill>
              </a:rPr>
              <a:t>Berriman</a:t>
            </a:r>
            <a:r>
              <a:rPr lang="en-GB" sz="3200" dirty="0" smtClean="0">
                <a:solidFill>
                  <a:srgbClr val="1F4E79"/>
                </a:solidFill>
              </a:rPr>
              <a:t> MBE</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3" y="1647586"/>
            <a:ext cx="4401954" cy="4956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Chief Executive</a:t>
            </a:r>
            <a:endParaRPr lang="en-GB" sz="2400" dirty="0">
              <a:solidFill>
                <a:srgbClr val="1F4E79"/>
              </a:solidFill>
              <a:latin typeface="Calibri"/>
            </a:endParaRPr>
          </a:p>
        </p:txBody>
      </p:sp>
      <p:sp>
        <p:nvSpPr>
          <p:cNvPr id="9" name="Text Placeholder 5"/>
          <p:cNvSpPr txBox="1">
            <a:spLocks/>
          </p:cNvSpPr>
          <p:nvPr/>
        </p:nvSpPr>
        <p:spPr>
          <a:xfrm>
            <a:off x="3935163" y="2425047"/>
            <a:ext cx="4605986" cy="109022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chemeClr val="accent1">
                    <a:lumMod val="75000"/>
                  </a:schemeClr>
                </a:solidFill>
                <a:latin typeface="Calibri"/>
              </a:rPr>
              <a:t>Chartered Institute of Architectural Technologists</a:t>
            </a:r>
            <a:endParaRPr lang="en-GB" sz="2400" dirty="0">
              <a:solidFill>
                <a:schemeClr val="accent1">
                  <a:lumMod val="75000"/>
                </a:schemeClr>
              </a:solidFill>
              <a:latin typeface="Calibri"/>
            </a:endParaRPr>
          </a:p>
        </p:txBody>
      </p:sp>
    </p:spTree>
    <p:extLst>
      <p:ext uri="{BB962C8B-B14F-4D97-AF65-F5344CB8AC3E}">
        <p14:creationId xmlns:p14="http://schemas.microsoft.com/office/powerpoint/2010/main" val="114875056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Professional bodies</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chemeClr val="accent1">
                    <a:lumMod val="75000"/>
                  </a:schemeClr>
                </a:solidFill>
              </a:rPr>
              <a:t>“A </a:t>
            </a:r>
            <a:r>
              <a:rPr lang="en-US" dirty="0">
                <a:solidFill>
                  <a:schemeClr val="accent1">
                    <a:lumMod val="75000"/>
                  </a:schemeClr>
                </a:solidFill>
              </a:rPr>
              <a:t>body acting </a:t>
            </a:r>
            <a:r>
              <a:rPr lang="en-US" dirty="0" smtClean="0">
                <a:solidFill>
                  <a:schemeClr val="accent1">
                    <a:lumMod val="75000"/>
                  </a:schemeClr>
                </a:solidFill>
              </a:rPr>
              <a:t>to </a:t>
            </a:r>
            <a:r>
              <a:rPr lang="en-US" dirty="0">
                <a:solidFill>
                  <a:schemeClr val="accent1">
                    <a:lumMod val="75000"/>
                  </a:schemeClr>
                </a:solidFill>
              </a:rPr>
              <a:t>safeguard the public </a:t>
            </a:r>
            <a:r>
              <a:rPr lang="en-US" dirty="0" smtClean="0">
                <a:solidFill>
                  <a:schemeClr val="accent1">
                    <a:lumMod val="75000"/>
                  </a:schemeClr>
                </a:solidFill>
              </a:rPr>
              <a:t>interest”</a:t>
            </a:r>
          </a:p>
          <a:p>
            <a:pPr marL="0" indent="0">
              <a:buNone/>
            </a:pPr>
            <a:r>
              <a:rPr lang="en-US" dirty="0" smtClean="0">
                <a:solidFill>
                  <a:schemeClr val="accent1">
                    <a:lumMod val="75000"/>
                  </a:schemeClr>
                </a:solidFill>
              </a:rPr>
              <a:t>“Organizations </a:t>
            </a:r>
            <a:r>
              <a:rPr lang="en-US" dirty="0">
                <a:solidFill>
                  <a:schemeClr val="accent1">
                    <a:lumMod val="75000"/>
                  </a:schemeClr>
                </a:solidFill>
              </a:rPr>
              <a:t>which represent the interest of the professional practitioners</a:t>
            </a:r>
            <a:r>
              <a:rPr lang="en-US" dirty="0" smtClean="0">
                <a:solidFill>
                  <a:schemeClr val="accent1">
                    <a:lumMod val="75000"/>
                  </a:schemeClr>
                </a:solidFill>
              </a:rPr>
              <a:t>”</a:t>
            </a:r>
          </a:p>
          <a:p>
            <a:pPr marL="0" indent="0">
              <a:buNone/>
            </a:pPr>
            <a:r>
              <a:rPr lang="en-US" dirty="0" smtClean="0">
                <a:solidFill>
                  <a:schemeClr val="accent1">
                    <a:lumMod val="75000"/>
                  </a:schemeClr>
                </a:solidFill>
              </a:rPr>
              <a:t>“</a:t>
            </a:r>
            <a:r>
              <a:rPr lang="en-US" dirty="0">
                <a:solidFill>
                  <a:schemeClr val="accent1">
                    <a:lumMod val="75000"/>
                  </a:schemeClr>
                </a:solidFill>
              </a:rPr>
              <a:t>A group of people in a learned occupation who are entrusted with maintaining control or oversight of the legitimate practice of the </a:t>
            </a:r>
            <a:r>
              <a:rPr lang="en-US" dirty="0" smtClean="0">
                <a:solidFill>
                  <a:schemeClr val="accent1">
                    <a:lumMod val="75000"/>
                  </a:schemeClr>
                </a:solidFill>
              </a:rPr>
              <a:t>occupation”</a:t>
            </a:r>
          </a:p>
          <a:p>
            <a:pPr marL="0" indent="0">
              <a:buNone/>
            </a:pPr>
            <a:r>
              <a:rPr lang="en-US" dirty="0" smtClean="0">
                <a:solidFill>
                  <a:schemeClr val="accent1">
                    <a:lumMod val="75000"/>
                  </a:schemeClr>
                </a:solidFill>
              </a:rPr>
              <a:t>“A group certifying the </a:t>
            </a:r>
            <a:r>
              <a:rPr lang="en-US" dirty="0" err="1" smtClean="0">
                <a:solidFill>
                  <a:schemeClr val="accent1">
                    <a:lumMod val="75000"/>
                  </a:schemeClr>
                </a:solidFill>
              </a:rPr>
              <a:t>capabilites</a:t>
            </a:r>
            <a:r>
              <a:rPr lang="en-US" dirty="0" smtClean="0">
                <a:solidFill>
                  <a:schemeClr val="accent1">
                    <a:lumMod val="75000"/>
                  </a:schemeClr>
                </a:solidFill>
              </a:rPr>
              <a:t> or professional standards of those involved in the profession”</a:t>
            </a:r>
          </a:p>
          <a:p>
            <a:pPr marL="0" indent="0">
              <a:buNone/>
            </a:pPr>
            <a:r>
              <a:rPr lang="en-US" dirty="0" smtClean="0">
                <a:solidFill>
                  <a:schemeClr val="accent1">
                    <a:lumMod val="75000"/>
                  </a:schemeClr>
                </a:solidFill>
              </a:rPr>
              <a:t>“A group promoting the research that underlies the profession”</a:t>
            </a:r>
            <a:endParaRPr lang="en-US" dirty="0">
              <a:solidFill>
                <a:schemeClr val="accent1">
                  <a:lumMod val="75000"/>
                </a:schemeClr>
              </a:solidFill>
            </a:endParaRPr>
          </a:p>
          <a:p>
            <a:pPr marL="0" indent="0">
              <a:buNone/>
            </a:pPr>
            <a:endParaRPr lang="en-US" dirty="0">
              <a:solidFill>
                <a:schemeClr val="accent1">
                  <a:lumMod val="75000"/>
                </a:schemeClr>
              </a:solidFill>
            </a:endParaRPr>
          </a:p>
        </p:txBody>
      </p:sp>
    </p:spTree>
    <p:extLst>
      <p:ext uri="{BB962C8B-B14F-4D97-AF65-F5344CB8AC3E}">
        <p14:creationId xmlns:p14="http://schemas.microsoft.com/office/powerpoint/2010/main" val="202758662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376092"/>
                </a:solidFill>
              </a:rPr>
              <a:t>More professional bodies..</a:t>
            </a:r>
            <a:endParaRPr lang="en-US" dirty="0">
              <a:solidFill>
                <a:srgbClr val="376092"/>
              </a:solidFill>
            </a:endParaRPr>
          </a:p>
        </p:txBody>
      </p:sp>
      <p:sp>
        <p:nvSpPr>
          <p:cNvPr id="6" name="Content Placeholder 5"/>
          <p:cNvSpPr>
            <a:spLocks noGrp="1"/>
          </p:cNvSpPr>
          <p:nvPr>
            <p:ph idx="1"/>
          </p:nvPr>
        </p:nvSpPr>
        <p:spPr>
          <a:xfrm>
            <a:off x="1630946" y="1600200"/>
            <a:ext cx="7055853" cy="4525963"/>
          </a:xfrm>
        </p:spPr>
        <p:txBody>
          <a:bodyPr>
            <a:normAutofit fontScale="55000" lnSpcReduction="20000"/>
          </a:bodyPr>
          <a:lstStyle/>
          <a:p>
            <a:pPr marL="0" indent="0">
              <a:buNone/>
            </a:pPr>
            <a:r>
              <a:rPr lang="en-US" dirty="0" smtClean="0">
                <a:solidFill>
                  <a:srgbClr val="376092"/>
                </a:solidFill>
              </a:rPr>
              <a:t>Arboricultural Association, </a:t>
            </a:r>
            <a:r>
              <a:rPr lang="en-US" dirty="0" smtClean="0">
                <a:solidFill>
                  <a:schemeClr val="accent3">
                    <a:lumMod val="50000"/>
                  </a:schemeClr>
                </a:solidFill>
              </a:rPr>
              <a:t>Chartered Association of Building Engineers</a:t>
            </a:r>
            <a:r>
              <a:rPr lang="en-US" dirty="0" smtClean="0">
                <a:solidFill>
                  <a:srgbClr val="376092"/>
                </a:solidFill>
              </a:rPr>
              <a:t>, </a:t>
            </a:r>
            <a:r>
              <a:rPr lang="en-US" dirty="0" smtClean="0">
                <a:solidFill>
                  <a:schemeClr val="accent2"/>
                </a:solidFill>
              </a:rPr>
              <a:t>Chartered Institute of Building</a:t>
            </a:r>
            <a:r>
              <a:rPr lang="en-US" dirty="0" smtClean="0">
                <a:solidFill>
                  <a:srgbClr val="376092"/>
                </a:solidFill>
              </a:rPr>
              <a:t>, </a:t>
            </a:r>
            <a:r>
              <a:rPr lang="en-US" dirty="0" smtClean="0">
                <a:solidFill>
                  <a:srgbClr val="4A452A"/>
                </a:solidFill>
              </a:rPr>
              <a:t>Chartered Institute of Ecology and Environmental Management</a:t>
            </a:r>
            <a:r>
              <a:rPr lang="en-US" dirty="0" smtClean="0">
                <a:solidFill>
                  <a:srgbClr val="376092"/>
                </a:solidFill>
              </a:rPr>
              <a:t>, Chartered Institution of Highways and Transportation, </a:t>
            </a:r>
            <a:r>
              <a:rPr lang="en-US" dirty="0" smtClean="0">
                <a:solidFill>
                  <a:srgbClr val="C0504D"/>
                </a:solidFill>
              </a:rPr>
              <a:t>Chartered Institution of Wastes Management</a:t>
            </a:r>
            <a:r>
              <a:rPr lang="en-US" dirty="0" smtClean="0">
                <a:solidFill>
                  <a:srgbClr val="376092"/>
                </a:solidFill>
              </a:rPr>
              <a:t>, </a:t>
            </a:r>
            <a:r>
              <a:rPr lang="en-US" dirty="0" smtClean="0">
                <a:solidFill>
                  <a:schemeClr val="accent3">
                    <a:lumMod val="50000"/>
                  </a:schemeClr>
                </a:solidFill>
              </a:rPr>
              <a:t>Chartered Institution of Water and Environmental Management</a:t>
            </a:r>
            <a:r>
              <a:rPr lang="en-US" dirty="0" smtClean="0">
                <a:solidFill>
                  <a:srgbClr val="376092"/>
                </a:solidFill>
              </a:rPr>
              <a:t>, Institute of Agricultural Management, Institute of Chartered Foresters, </a:t>
            </a:r>
            <a:r>
              <a:rPr lang="en-US" dirty="0" smtClean="0">
                <a:solidFill>
                  <a:schemeClr val="bg2">
                    <a:lumMod val="25000"/>
                  </a:schemeClr>
                </a:solidFill>
              </a:rPr>
              <a:t>Institute of Environmental Management and Assessment, </a:t>
            </a:r>
            <a:r>
              <a:rPr lang="en-US" dirty="0" smtClean="0">
                <a:solidFill>
                  <a:srgbClr val="4F6228"/>
                </a:solidFill>
              </a:rPr>
              <a:t>Institution of Engineering and Technology</a:t>
            </a:r>
            <a:r>
              <a:rPr lang="en-US" dirty="0" smtClean="0">
                <a:solidFill>
                  <a:srgbClr val="376092"/>
                </a:solidFill>
              </a:rPr>
              <a:t>, Energy Institute, Institute of Fisheries Management, </a:t>
            </a:r>
            <a:r>
              <a:rPr lang="en-US" dirty="0" smtClean="0">
                <a:solidFill>
                  <a:srgbClr val="C0504D"/>
                </a:solidFill>
              </a:rPr>
              <a:t>Institute of Materials, Minerals and Mining</a:t>
            </a:r>
            <a:r>
              <a:rPr lang="en-US" dirty="0" smtClean="0">
                <a:solidFill>
                  <a:srgbClr val="376092"/>
                </a:solidFill>
              </a:rPr>
              <a:t>, Institute of Water, </a:t>
            </a:r>
            <a:r>
              <a:rPr lang="en-US" dirty="0" smtClean="0">
                <a:solidFill>
                  <a:srgbClr val="4F6228"/>
                </a:solidFill>
              </a:rPr>
              <a:t>Institution of Agricultural Engineering</a:t>
            </a:r>
            <a:r>
              <a:rPr lang="en-US" dirty="0" smtClean="0">
                <a:solidFill>
                  <a:srgbClr val="376092"/>
                </a:solidFill>
              </a:rPr>
              <a:t>, Institution of Chemical Engineers, Institution of Civil Engineers, </a:t>
            </a:r>
            <a:r>
              <a:rPr lang="en-US" dirty="0" smtClean="0">
                <a:solidFill>
                  <a:srgbClr val="4A452A"/>
                </a:solidFill>
              </a:rPr>
              <a:t>Institution of Engineering Designers</a:t>
            </a:r>
            <a:r>
              <a:rPr lang="en-US" dirty="0" smtClean="0">
                <a:solidFill>
                  <a:srgbClr val="376092"/>
                </a:solidFill>
              </a:rPr>
              <a:t>, </a:t>
            </a:r>
            <a:r>
              <a:rPr lang="en-US" dirty="0" smtClean="0">
                <a:solidFill>
                  <a:schemeClr val="accent3">
                    <a:lumMod val="75000"/>
                  </a:schemeClr>
                </a:solidFill>
              </a:rPr>
              <a:t>Institution of Mechanical Engineers</a:t>
            </a:r>
            <a:r>
              <a:rPr lang="en-US" dirty="0" smtClean="0">
                <a:solidFill>
                  <a:srgbClr val="376092"/>
                </a:solidFill>
              </a:rPr>
              <a:t>, Royal Institution of Chartered Surveyors, Society of Environmental Engineers, </a:t>
            </a:r>
            <a:r>
              <a:rPr lang="en-US" dirty="0" smtClean="0">
                <a:solidFill>
                  <a:srgbClr val="C0504D"/>
                </a:solidFill>
              </a:rPr>
              <a:t>Society of Operations Engineers</a:t>
            </a:r>
            <a:r>
              <a:rPr lang="en-US" dirty="0" smtClean="0">
                <a:solidFill>
                  <a:srgbClr val="376092"/>
                </a:solidFill>
              </a:rPr>
              <a:t>, </a:t>
            </a:r>
            <a:r>
              <a:rPr lang="en-US" dirty="0">
                <a:solidFill>
                  <a:srgbClr val="4A452A"/>
                </a:solidFill>
              </a:rPr>
              <a:t>Royal Town Planning </a:t>
            </a:r>
            <a:r>
              <a:rPr lang="en-US" dirty="0" smtClean="0">
                <a:solidFill>
                  <a:srgbClr val="4A452A"/>
                </a:solidFill>
              </a:rPr>
              <a:t>Institute</a:t>
            </a:r>
            <a:r>
              <a:rPr lang="en-US" dirty="0" smtClean="0">
                <a:solidFill>
                  <a:srgbClr val="376092"/>
                </a:solidFill>
              </a:rPr>
              <a:t>, Landscape Institute, Chartered </a:t>
            </a:r>
            <a:r>
              <a:rPr lang="en-US" dirty="0">
                <a:solidFill>
                  <a:srgbClr val="376092"/>
                </a:solidFill>
              </a:rPr>
              <a:t>Institute of Environmental </a:t>
            </a:r>
            <a:r>
              <a:rPr lang="en-US" dirty="0" smtClean="0">
                <a:solidFill>
                  <a:srgbClr val="376092"/>
                </a:solidFill>
              </a:rPr>
              <a:t>Health, </a:t>
            </a:r>
            <a:r>
              <a:rPr lang="en-US" dirty="0" smtClean="0">
                <a:solidFill>
                  <a:srgbClr val="4F6228"/>
                </a:solidFill>
              </a:rPr>
              <a:t>Royal </a:t>
            </a:r>
            <a:r>
              <a:rPr lang="en-US" dirty="0">
                <a:solidFill>
                  <a:srgbClr val="4F6228"/>
                </a:solidFill>
              </a:rPr>
              <a:t>Institute of British </a:t>
            </a:r>
            <a:r>
              <a:rPr lang="en-US" dirty="0" smtClean="0">
                <a:solidFill>
                  <a:srgbClr val="4F6228"/>
                </a:solidFill>
              </a:rPr>
              <a:t>Architects</a:t>
            </a:r>
            <a:r>
              <a:rPr lang="en-US" dirty="0" smtClean="0">
                <a:solidFill>
                  <a:srgbClr val="376092"/>
                </a:solidFill>
              </a:rPr>
              <a:t>, Chartered </a:t>
            </a:r>
            <a:r>
              <a:rPr lang="en-US" dirty="0">
                <a:solidFill>
                  <a:srgbClr val="376092"/>
                </a:solidFill>
              </a:rPr>
              <a:t>Institute of </a:t>
            </a:r>
            <a:r>
              <a:rPr lang="en-US" dirty="0" smtClean="0">
                <a:solidFill>
                  <a:srgbClr val="376092"/>
                </a:solidFill>
              </a:rPr>
              <a:t>Transport, </a:t>
            </a:r>
            <a:r>
              <a:rPr lang="en-US" dirty="0" smtClean="0">
                <a:solidFill>
                  <a:srgbClr val="C0504D"/>
                </a:solidFill>
              </a:rPr>
              <a:t>Institute </a:t>
            </a:r>
            <a:r>
              <a:rPr lang="en-US" dirty="0">
                <a:solidFill>
                  <a:srgbClr val="C0504D"/>
                </a:solidFill>
              </a:rPr>
              <a:t>of Structural </a:t>
            </a:r>
            <a:r>
              <a:rPr lang="en-US" dirty="0" smtClean="0">
                <a:solidFill>
                  <a:srgbClr val="C0504D"/>
                </a:solidFill>
              </a:rPr>
              <a:t>Engineers</a:t>
            </a:r>
            <a:r>
              <a:rPr lang="en-US" dirty="0" smtClean="0">
                <a:solidFill>
                  <a:srgbClr val="376092"/>
                </a:solidFill>
              </a:rPr>
              <a:t>, Royal </a:t>
            </a:r>
            <a:r>
              <a:rPr lang="en-US" dirty="0">
                <a:solidFill>
                  <a:srgbClr val="376092"/>
                </a:solidFill>
              </a:rPr>
              <a:t>Agricultural Society of </a:t>
            </a:r>
            <a:r>
              <a:rPr lang="en-US" dirty="0" smtClean="0">
                <a:solidFill>
                  <a:srgbClr val="376092"/>
                </a:solidFill>
              </a:rPr>
              <a:t>England, </a:t>
            </a:r>
            <a:r>
              <a:rPr lang="en-US" dirty="0" smtClean="0">
                <a:solidFill>
                  <a:srgbClr val="4F6228"/>
                </a:solidFill>
              </a:rPr>
              <a:t>Society </a:t>
            </a:r>
            <a:r>
              <a:rPr lang="en-US" dirty="0">
                <a:solidFill>
                  <a:srgbClr val="4F6228"/>
                </a:solidFill>
              </a:rPr>
              <a:t>for Radiological </a:t>
            </a:r>
            <a:r>
              <a:rPr lang="en-US" dirty="0" smtClean="0">
                <a:solidFill>
                  <a:srgbClr val="4F6228"/>
                </a:solidFill>
              </a:rPr>
              <a:t>Protection</a:t>
            </a:r>
            <a:r>
              <a:rPr lang="en-US" dirty="0" smtClean="0">
                <a:solidFill>
                  <a:srgbClr val="376092"/>
                </a:solidFill>
              </a:rPr>
              <a:t>, British </a:t>
            </a:r>
            <a:r>
              <a:rPr lang="en-US" dirty="0">
                <a:solidFill>
                  <a:srgbClr val="376092"/>
                </a:solidFill>
              </a:rPr>
              <a:t>and </a:t>
            </a:r>
            <a:r>
              <a:rPr lang="en-US" dirty="0">
                <a:solidFill>
                  <a:srgbClr val="C0504D"/>
                </a:solidFill>
              </a:rPr>
              <a:t>International Golf </a:t>
            </a:r>
            <a:r>
              <a:rPr lang="en-US" dirty="0" err="1">
                <a:solidFill>
                  <a:srgbClr val="C0504D"/>
                </a:solidFill>
              </a:rPr>
              <a:t>Greenkeepers</a:t>
            </a:r>
            <a:r>
              <a:rPr lang="en-US" dirty="0">
                <a:solidFill>
                  <a:srgbClr val="C0504D"/>
                </a:solidFill>
              </a:rPr>
              <a:t> </a:t>
            </a:r>
            <a:r>
              <a:rPr lang="en-US" dirty="0" smtClean="0">
                <a:solidFill>
                  <a:srgbClr val="C0504D"/>
                </a:solidFill>
              </a:rPr>
              <a:t>Association</a:t>
            </a:r>
            <a:r>
              <a:rPr lang="en-US" dirty="0" smtClean="0">
                <a:solidFill>
                  <a:srgbClr val="376092"/>
                </a:solidFill>
              </a:rPr>
              <a:t>, Institute </a:t>
            </a:r>
            <a:r>
              <a:rPr lang="en-US" dirty="0">
                <a:solidFill>
                  <a:srgbClr val="376092"/>
                </a:solidFill>
              </a:rPr>
              <a:t>of </a:t>
            </a:r>
            <a:r>
              <a:rPr lang="en-US" dirty="0" err="1" smtClean="0">
                <a:solidFill>
                  <a:srgbClr val="376092"/>
                </a:solidFill>
              </a:rPr>
              <a:t>Groundsmanship</a:t>
            </a:r>
            <a:r>
              <a:rPr lang="en-US" dirty="0" smtClean="0">
                <a:solidFill>
                  <a:srgbClr val="376092"/>
                </a:solidFill>
              </a:rPr>
              <a:t>, </a:t>
            </a:r>
            <a:r>
              <a:rPr lang="en-US" dirty="0" smtClean="0">
                <a:solidFill>
                  <a:srgbClr val="4F6228"/>
                </a:solidFill>
              </a:rPr>
              <a:t>Institute </a:t>
            </a:r>
            <a:r>
              <a:rPr lang="en-US" dirty="0">
                <a:solidFill>
                  <a:srgbClr val="4F6228"/>
                </a:solidFill>
              </a:rPr>
              <a:t>of Field </a:t>
            </a:r>
            <a:r>
              <a:rPr lang="en-US" dirty="0" smtClean="0">
                <a:solidFill>
                  <a:srgbClr val="4F6228"/>
                </a:solidFill>
              </a:rPr>
              <a:t>Archaeologists</a:t>
            </a:r>
            <a:r>
              <a:rPr lang="en-US" dirty="0" smtClean="0">
                <a:solidFill>
                  <a:srgbClr val="376092"/>
                </a:solidFill>
              </a:rPr>
              <a:t>, Institution </a:t>
            </a:r>
            <a:r>
              <a:rPr lang="en-US" dirty="0">
                <a:solidFill>
                  <a:srgbClr val="376092"/>
                </a:solidFill>
              </a:rPr>
              <a:t>of Engineering and </a:t>
            </a:r>
            <a:r>
              <a:rPr lang="en-US" dirty="0" smtClean="0">
                <a:solidFill>
                  <a:srgbClr val="376092"/>
                </a:solidFill>
              </a:rPr>
              <a:t>Technology…</a:t>
            </a:r>
            <a:endParaRPr lang="en-US" dirty="0">
              <a:solidFill>
                <a:srgbClr val="376092"/>
              </a:solidFill>
            </a:endParaRPr>
          </a:p>
          <a:p>
            <a:pPr marL="0" indent="0">
              <a:buNone/>
            </a:pPr>
            <a:endParaRPr lang="en-US" dirty="0">
              <a:solidFill>
                <a:srgbClr val="376092"/>
              </a:solidFill>
            </a:endParaRPr>
          </a:p>
        </p:txBody>
      </p:sp>
    </p:spTree>
    <p:extLst>
      <p:ext uri="{BB962C8B-B14F-4D97-AF65-F5344CB8AC3E}">
        <p14:creationId xmlns:p14="http://schemas.microsoft.com/office/powerpoint/2010/main" val="290920136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Learned Societies</a:t>
            </a:r>
            <a:endParaRPr lang="en-US" dirty="0">
              <a:solidFill>
                <a:schemeClr val="accent1">
                  <a:lumMod val="75000"/>
                </a:schemeClr>
              </a:solidFill>
            </a:endParaRPr>
          </a:p>
        </p:txBody>
      </p:sp>
      <p:sp>
        <p:nvSpPr>
          <p:cNvPr id="3" name="Content Placeholder 2"/>
          <p:cNvSpPr>
            <a:spLocks noGrp="1"/>
          </p:cNvSpPr>
          <p:nvPr>
            <p:ph idx="1"/>
          </p:nvPr>
        </p:nvSpPr>
        <p:spPr>
          <a:xfrm>
            <a:off x="457200" y="1600200"/>
            <a:ext cx="8229600" cy="4896853"/>
          </a:xfrm>
        </p:spPr>
        <p:txBody>
          <a:bodyPr>
            <a:normAutofit/>
          </a:bodyPr>
          <a:lstStyle/>
          <a:p>
            <a:r>
              <a:rPr lang="en-US" dirty="0" smtClean="0">
                <a:solidFill>
                  <a:schemeClr val="accent1">
                    <a:lumMod val="75000"/>
                  </a:schemeClr>
                </a:solidFill>
              </a:rPr>
              <a:t>Usually promote an academic discipline or disciplines, through conferences and publications</a:t>
            </a:r>
          </a:p>
          <a:p>
            <a:r>
              <a:rPr lang="en-US" dirty="0" smtClean="0">
                <a:solidFill>
                  <a:schemeClr val="accent1">
                    <a:lumMod val="75000"/>
                  </a:schemeClr>
                </a:solidFill>
              </a:rPr>
              <a:t>Have members who are active researchers, either elected or being qualified</a:t>
            </a:r>
          </a:p>
          <a:p>
            <a:r>
              <a:rPr lang="en-US" dirty="0" smtClean="0">
                <a:solidFill>
                  <a:schemeClr val="accent1">
                    <a:lumMod val="75000"/>
                  </a:schemeClr>
                </a:solidFill>
              </a:rPr>
              <a:t>Often have royal patronage</a:t>
            </a:r>
          </a:p>
          <a:p>
            <a:endParaRPr lang="en-US" dirty="0" smtClean="0">
              <a:solidFill>
                <a:schemeClr val="accent1">
                  <a:lumMod val="75000"/>
                </a:schemeClr>
              </a:solidFill>
            </a:endParaRPr>
          </a:p>
          <a:p>
            <a:endParaRPr lang="en-US" dirty="0">
              <a:solidFill>
                <a:schemeClr val="accent1">
                  <a:lumMod val="75000"/>
                </a:schemeClr>
              </a:solidFill>
            </a:endParaRPr>
          </a:p>
        </p:txBody>
      </p:sp>
    </p:spTree>
    <p:extLst>
      <p:ext uri="{BB962C8B-B14F-4D97-AF65-F5344CB8AC3E}">
        <p14:creationId xmlns:p14="http://schemas.microsoft.com/office/powerpoint/2010/main" val="36326629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Examples of Learned Societies</a:t>
            </a:r>
            <a:endParaRPr lang="en-US" dirty="0">
              <a:solidFill>
                <a:schemeClr val="accent1">
                  <a:lumMod val="75000"/>
                </a:schemeClr>
              </a:solidFill>
            </a:endParaRPr>
          </a:p>
        </p:txBody>
      </p:sp>
      <p:sp>
        <p:nvSpPr>
          <p:cNvPr id="3" name="Content Placeholder 2"/>
          <p:cNvSpPr>
            <a:spLocks noGrp="1"/>
          </p:cNvSpPr>
          <p:nvPr>
            <p:ph sz="half" idx="1"/>
          </p:nvPr>
        </p:nvSpPr>
        <p:spPr>
          <a:xfrm>
            <a:off x="787400" y="1600200"/>
            <a:ext cx="3708400" cy="4525963"/>
          </a:xfrm>
        </p:spPr>
        <p:txBody>
          <a:bodyPr>
            <a:noAutofit/>
          </a:bodyPr>
          <a:lstStyle/>
          <a:p>
            <a:pPr marL="0" indent="0">
              <a:buNone/>
            </a:pPr>
            <a:r>
              <a:rPr lang="en-US" sz="2400" dirty="0" smtClean="0">
                <a:solidFill>
                  <a:schemeClr val="accent1">
                    <a:lumMod val="75000"/>
                  </a:schemeClr>
                </a:solidFill>
              </a:rPr>
              <a:t>The Royal Society</a:t>
            </a:r>
          </a:p>
          <a:p>
            <a:pPr marL="0" indent="0">
              <a:buNone/>
            </a:pPr>
            <a:r>
              <a:rPr lang="en-US" sz="2400" dirty="0" smtClean="0">
                <a:solidFill>
                  <a:schemeClr val="accent1">
                    <a:lumMod val="75000"/>
                  </a:schemeClr>
                </a:solidFill>
              </a:rPr>
              <a:t>The Royal Geographical Society</a:t>
            </a:r>
          </a:p>
          <a:p>
            <a:pPr marL="0" indent="0">
              <a:buNone/>
            </a:pPr>
            <a:r>
              <a:rPr lang="en-US" sz="2400" dirty="0" smtClean="0">
                <a:solidFill>
                  <a:schemeClr val="accent1">
                    <a:lumMod val="75000"/>
                  </a:schemeClr>
                </a:solidFill>
              </a:rPr>
              <a:t>The Geological Society of London</a:t>
            </a:r>
          </a:p>
          <a:p>
            <a:pPr marL="0" indent="0">
              <a:buNone/>
            </a:pPr>
            <a:r>
              <a:rPr lang="en-US" sz="2400" dirty="0" smtClean="0">
                <a:solidFill>
                  <a:schemeClr val="accent1">
                    <a:lumMod val="75000"/>
                  </a:schemeClr>
                </a:solidFill>
              </a:rPr>
              <a:t>British Archaeological Association</a:t>
            </a:r>
          </a:p>
          <a:p>
            <a:pPr marL="0" indent="0">
              <a:buNone/>
            </a:pPr>
            <a:r>
              <a:rPr lang="en-US" sz="2400" dirty="0" smtClean="0">
                <a:solidFill>
                  <a:schemeClr val="accent1">
                    <a:lumMod val="75000"/>
                  </a:schemeClr>
                </a:solidFill>
              </a:rPr>
              <a:t>British Ecological Society</a:t>
            </a:r>
          </a:p>
          <a:p>
            <a:pPr marL="0" indent="0">
              <a:buNone/>
            </a:pPr>
            <a:r>
              <a:rPr lang="en-US" sz="2400" dirty="0" smtClean="0">
                <a:solidFill>
                  <a:schemeClr val="accent1">
                    <a:lumMod val="75000"/>
                  </a:schemeClr>
                </a:solidFill>
              </a:rPr>
              <a:t>British Science Association</a:t>
            </a:r>
          </a:p>
          <a:p>
            <a:pPr marL="0" indent="0">
              <a:buNone/>
            </a:pPr>
            <a:r>
              <a:rPr lang="en-US" sz="2400" dirty="0" smtClean="0">
                <a:solidFill>
                  <a:schemeClr val="accent1">
                    <a:lumMod val="75000"/>
                  </a:schemeClr>
                </a:solidFill>
              </a:rPr>
              <a:t>British Mycological Society</a:t>
            </a:r>
          </a:p>
          <a:p>
            <a:pPr marL="0" indent="0">
              <a:buNone/>
            </a:pPr>
            <a:endParaRPr lang="en-US" sz="2400" dirty="0">
              <a:solidFill>
                <a:schemeClr val="accent1">
                  <a:lumMod val="75000"/>
                </a:schemeClr>
              </a:solidFill>
            </a:endParaRPr>
          </a:p>
        </p:txBody>
      </p:sp>
      <p:sp>
        <p:nvSpPr>
          <p:cNvPr id="4" name="Content Placeholder 3"/>
          <p:cNvSpPr>
            <a:spLocks noGrp="1"/>
          </p:cNvSpPr>
          <p:nvPr>
            <p:ph sz="half" idx="2"/>
          </p:nvPr>
        </p:nvSpPr>
        <p:spPr/>
        <p:txBody>
          <a:bodyPr>
            <a:normAutofit fontScale="77500" lnSpcReduction="20000"/>
          </a:bodyPr>
          <a:lstStyle/>
          <a:p>
            <a:pPr marL="0" indent="0">
              <a:buNone/>
            </a:pPr>
            <a:r>
              <a:rPr lang="en-US" dirty="0">
                <a:solidFill>
                  <a:schemeClr val="accent1">
                    <a:lumMod val="75000"/>
                  </a:schemeClr>
                </a:solidFill>
              </a:rPr>
              <a:t>British Naturalists Society</a:t>
            </a:r>
          </a:p>
          <a:p>
            <a:pPr marL="0" indent="0">
              <a:buNone/>
            </a:pPr>
            <a:r>
              <a:rPr lang="en-US" dirty="0">
                <a:solidFill>
                  <a:schemeClr val="accent1">
                    <a:lumMod val="75000"/>
                  </a:schemeClr>
                </a:solidFill>
              </a:rPr>
              <a:t>Linnaean Society</a:t>
            </a:r>
          </a:p>
          <a:p>
            <a:pPr marL="0" indent="0">
              <a:buNone/>
            </a:pPr>
            <a:r>
              <a:rPr lang="en-US" dirty="0">
                <a:solidFill>
                  <a:schemeClr val="accent1">
                    <a:lumMod val="75000"/>
                  </a:schemeClr>
                </a:solidFill>
              </a:rPr>
              <a:t>Royal Academy of Engineering</a:t>
            </a:r>
          </a:p>
          <a:p>
            <a:pPr marL="0" indent="0">
              <a:buNone/>
            </a:pPr>
            <a:r>
              <a:rPr lang="en-US" dirty="0">
                <a:solidFill>
                  <a:schemeClr val="accent1">
                    <a:lumMod val="75000"/>
                  </a:schemeClr>
                </a:solidFill>
              </a:rPr>
              <a:t>Royal Anthropological Institute of GB and NI</a:t>
            </a:r>
          </a:p>
          <a:p>
            <a:pPr marL="0" indent="0">
              <a:buNone/>
            </a:pPr>
            <a:r>
              <a:rPr lang="en-US" dirty="0">
                <a:solidFill>
                  <a:schemeClr val="accent1">
                    <a:lumMod val="75000"/>
                  </a:schemeClr>
                </a:solidFill>
              </a:rPr>
              <a:t>Royal Entomological Society of London</a:t>
            </a:r>
          </a:p>
          <a:p>
            <a:pPr marL="0" indent="0">
              <a:buNone/>
            </a:pPr>
            <a:r>
              <a:rPr lang="en-US" dirty="0">
                <a:solidFill>
                  <a:schemeClr val="accent1">
                    <a:lumMod val="75000"/>
                  </a:schemeClr>
                </a:solidFill>
              </a:rPr>
              <a:t>Royal Meteorological Society</a:t>
            </a:r>
          </a:p>
          <a:p>
            <a:pPr marL="0" indent="0">
              <a:buNone/>
            </a:pPr>
            <a:r>
              <a:rPr lang="en-US" dirty="0">
                <a:solidFill>
                  <a:schemeClr val="accent1">
                    <a:lumMod val="75000"/>
                  </a:schemeClr>
                </a:solidFill>
              </a:rPr>
              <a:t>Royal Scottish Geographical Society</a:t>
            </a:r>
          </a:p>
          <a:p>
            <a:pPr marL="0" indent="0">
              <a:buNone/>
            </a:pPr>
            <a:r>
              <a:rPr lang="en-US" dirty="0">
                <a:solidFill>
                  <a:schemeClr val="accent1">
                    <a:lumMod val="75000"/>
                  </a:schemeClr>
                </a:solidFill>
              </a:rPr>
              <a:t>Royal Society of Chemistry </a:t>
            </a:r>
          </a:p>
          <a:p>
            <a:pPr marL="0" indent="0">
              <a:buNone/>
            </a:pPr>
            <a:r>
              <a:rPr lang="en-US" dirty="0">
                <a:solidFill>
                  <a:schemeClr val="accent1">
                    <a:lumMod val="75000"/>
                  </a:schemeClr>
                </a:solidFill>
              </a:rPr>
              <a:t>Society of Biology</a:t>
            </a:r>
          </a:p>
          <a:p>
            <a:pPr marL="0" indent="0">
              <a:buNone/>
            </a:pPr>
            <a:r>
              <a:rPr lang="en-US" dirty="0">
                <a:solidFill>
                  <a:schemeClr val="accent1">
                    <a:lumMod val="75000"/>
                  </a:schemeClr>
                </a:solidFill>
              </a:rPr>
              <a:t>Zoological Society of London</a:t>
            </a:r>
          </a:p>
          <a:p>
            <a:pPr marL="0" indent="0">
              <a:buNone/>
            </a:pPr>
            <a:r>
              <a:rPr lang="en-US" dirty="0">
                <a:solidFill>
                  <a:schemeClr val="accent1">
                    <a:lumMod val="75000"/>
                  </a:schemeClr>
                </a:solidFill>
              </a:rPr>
              <a:t>Institute of Physics</a:t>
            </a:r>
          </a:p>
          <a:p>
            <a:pPr marL="0" indent="0">
              <a:buNone/>
            </a:pPr>
            <a:endParaRPr lang="en-US" dirty="0">
              <a:solidFill>
                <a:schemeClr val="accent1">
                  <a:lumMod val="75000"/>
                </a:schemeClr>
              </a:solidFill>
            </a:endParaRPr>
          </a:p>
        </p:txBody>
      </p:sp>
    </p:spTree>
    <p:extLst>
      <p:ext uri="{BB962C8B-B14F-4D97-AF65-F5344CB8AC3E}">
        <p14:creationId xmlns:p14="http://schemas.microsoft.com/office/powerpoint/2010/main" val="389086289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3999" cy="3429000"/>
          </a:xfrm>
          <a:prstGeom prst="rect">
            <a:avLst/>
          </a:prstGeom>
        </p:spPr>
      </p:pic>
      <p:pic>
        <p:nvPicPr>
          <p:cNvPr id="3" name="Picture 2"/>
          <p:cNvPicPr>
            <a:picLocks noChangeAspect="1"/>
          </p:cNvPicPr>
          <p:nvPr/>
        </p:nvPicPr>
        <p:blipFill>
          <a:blip r:embed="rId4"/>
          <a:stretch>
            <a:fillRect/>
          </a:stretch>
        </p:blipFill>
        <p:spPr>
          <a:xfrm>
            <a:off x="-23233" y="3429000"/>
            <a:ext cx="9167232" cy="3429000"/>
          </a:xfrm>
          <a:prstGeom prst="rect">
            <a:avLst/>
          </a:prstGeom>
        </p:spPr>
      </p:pic>
    </p:spTree>
    <p:extLst>
      <p:ext uri="{BB962C8B-B14F-4D97-AF65-F5344CB8AC3E}">
        <p14:creationId xmlns:p14="http://schemas.microsoft.com/office/powerpoint/2010/main" val="330584810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2791" y="274637"/>
            <a:ext cx="7512718" cy="1325563"/>
          </a:xfrm>
        </p:spPr>
        <p:txBody>
          <a:bodyPr>
            <a:normAutofit/>
          </a:bodyPr>
          <a:lstStyle/>
          <a:p>
            <a:r>
              <a:rPr lang="en-US" dirty="0" smtClean="0">
                <a:solidFill>
                  <a:schemeClr val="accent1">
                    <a:lumMod val="50000"/>
                  </a:schemeClr>
                </a:solidFill>
                <a:latin typeface="+mn-lt"/>
              </a:rPr>
              <a:t>Livery Companies with Environmental Interests (21)</a:t>
            </a:r>
            <a:endParaRPr lang="en-US" dirty="0">
              <a:solidFill>
                <a:schemeClr val="accent1">
                  <a:lumMod val="50000"/>
                </a:schemeClr>
              </a:solidFill>
              <a:latin typeface="+mn-lt"/>
            </a:endParaRPr>
          </a:p>
        </p:txBody>
      </p:sp>
      <p:sp>
        <p:nvSpPr>
          <p:cNvPr id="3" name="Content Placeholder 2"/>
          <p:cNvSpPr>
            <a:spLocks noGrp="1"/>
          </p:cNvSpPr>
          <p:nvPr>
            <p:ph sz="half" idx="1"/>
          </p:nvPr>
        </p:nvSpPr>
        <p:spPr>
          <a:xfrm>
            <a:off x="1470526" y="1825625"/>
            <a:ext cx="3044324" cy="4351338"/>
          </a:xfrm>
        </p:spPr>
        <p:txBody>
          <a:bodyPr>
            <a:noAutofit/>
          </a:bodyPr>
          <a:lstStyle/>
          <a:p>
            <a:pPr marL="0" indent="0">
              <a:lnSpc>
                <a:spcPct val="70000"/>
              </a:lnSpc>
              <a:buNone/>
            </a:pPr>
            <a:r>
              <a:rPr lang="en-US" sz="2400" dirty="0" smtClean="0">
                <a:solidFill>
                  <a:srgbClr val="1F4E79"/>
                </a:solidFill>
              </a:rPr>
              <a:t>Fishmongers</a:t>
            </a:r>
          </a:p>
          <a:p>
            <a:pPr marL="0" indent="0">
              <a:lnSpc>
                <a:spcPct val="70000"/>
              </a:lnSpc>
              <a:buNone/>
            </a:pPr>
            <a:r>
              <a:rPr lang="en-US" sz="2400" dirty="0" smtClean="0">
                <a:solidFill>
                  <a:srgbClr val="1F4E79"/>
                </a:solidFill>
              </a:rPr>
              <a:t>Skinners</a:t>
            </a:r>
          </a:p>
          <a:p>
            <a:pPr marL="0" indent="0">
              <a:lnSpc>
                <a:spcPct val="70000"/>
              </a:lnSpc>
              <a:buNone/>
            </a:pPr>
            <a:r>
              <a:rPr lang="en-US" sz="2400" dirty="0" smtClean="0">
                <a:solidFill>
                  <a:srgbClr val="1F4E79"/>
                </a:solidFill>
              </a:rPr>
              <a:t>Ironmongers</a:t>
            </a:r>
          </a:p>
          <a:p>
            <a:pPr marL="0" indent="0">
              <a:lnSpc>
                <a:spcPct val="70000"/>
              </a:lnSpc>
              <a:buNone/>
            </a:pPr>
            <a:r>
              <a:rPr lang="en-US" sz="2400" dirty="0" smtClean="0">
                <a:solidFill>
                  <a:srgbClr val="1F4E79"/>
                </a:solidFill>
              </a:rPr>
              <a:t>Vintners</a:t>
            </a:r>
          </a:p>
          <a:p>
            <a:pPr marL="0" indent="0">
              <a:lnSpc>
                <a:spcPct val="70000"/>
              </a:lnSpc>
              <a:buNone/>
            </a:pPr>
            <a:r>
              <a:rPr lang="en-US" sz="2400" dirty="0" smtClean="0">
                <a:solidFill>
                  <a:srgbClr val="1F4E79"/>
                </a:solidFill>
              </a:rPr>
              <a:t>Brewers</a:t>
            </a:r>
          </a:p>
          <a:p>
            <a:pPr marL="0" indent="0">
              <a:lnSpc>
                <a:spcPct val="70000"/>
              </a:lnSpc>
              <a:buNone/>
            </a:pPr>
            <a:r>
              <a:rPr lang="en-US" sz="2400" dirty="0" smtClean="0">
                <a:solidFill>
                  <a:srgbClr val="1F4E79"/>
                </a:solidFill>
              </a:rPr>
              <a:t>Masons</a:t>
            </a:r>
          </a:p>
          <a:p>
            <a:pPr marL="0" indent="0">
              <a:lnSpc>
                <a:spcPct val="70000"/>
              </a:lnSpc>
              <a:buNone/>
            </a:pPr>
            <a:r>
              <a:rPr lang="en-US" sz="2400" dirty="0" smtClean="0">
                <a:solidFill>
                  <a:srgbClr val="1F4E79"/>
                </a:solidFill>
              </a:rPr>
              <a:t>Plumbers</a:t>
            </a:r>
          </a:p>
          <a:p>
            <a:pPr marL="0" indent="0">
              <a:lnSpc>
                <a:spcPct val="70000"/>
              </a:lnSpc>
              <a:buNone/>
            </a:pPr>
            <a:r>
              <a:rPr lang="en-US" sz="2400" dirty="0" err="1" smtClean="0">
                <a:solidFill>
                  <a:srgbClr val="1F4E79"/>
                </a:solidFill>
              </a:rPr>
              <a:t>Tylers</a:t>
            </a:r>
            <a:r>
              <a:rPr lang="en-US" sz="2400" dirty="0" smtClean="0">
                <a:solidFill>
                  <a:srgbClr val="1F4E79"/>
                </a:solidFill>
              </a:rPr>
              <a:t> and </a:t>
            </a:r>
            <a:r>
              <a:rPr lang="en-US" sz="2400" dirty="0" err="1" smtClean="0">
                <a:solidFill>
                  <a:srgbClr val="1F4E79"/>
                </a:solidFill>
              </a:rPr>
              <a:t>Brickmakers</a:t>
            </a:r>
            <a:endParaRPr lang="en-US" sz="2400" dirty="0" smtClean="0">
              <a:solidFill>
                <a:srgbClr val="1F4E79"/>
              </a:solidFill>
            </a:endParaRPr>
          </a:p>
          <a:p>
            <a:pPr marL="0" indent="0">
              <a:lnSpc>
                <a:spcPct val="70000"/>
              </a:lnSpc>
              <a:buNone/>
            </a:pPr>
            <a:r>
              <a:rPr lang="en-US" sz="2400" dirty="0" err="1" smtClean="0">
                <a:solidFill>
                  <a:srgbClr val="1F4E79"/>
                </a:solidFill>
              </a:rPr>
              <a:t>Fruiterers</a:t>
            </a:r>
            <a:endParaRPr lang="en-US" sz="2400" dirty="0" smtClean="0">
              <a:solidFill>
                <a:srgbClr val="1F4E79"/>
              </a:solidFill>
            </a:endParaRPr>
          </a:p>
          <a:p>
            <a:pPr marL="0" indent="0">
              <a:lnSpc>
                <a:spcPct val="70000"/>
              </a:lnSpc>
              <a:buNone/>
            </a:pPr>
            <a:r>
              <a:rPr lang="en-US" sz="2400" dirty="0" err="1" smtClean="0">
                <a:solidFill>
                  <a:srgbClr val="1F4E79"/>
                </a:solidFill>
              </a:rPr>
              <a:t>Paviors</a:t>
            </a:r>
            <a:endParaRPr lang="en-US" sz="2400" dirty="0" smtClean="0">
              <a:solidFill>
                <a:srgbClr val="1F4E79"/>
              </a:solidFill>
            </a:endParaRPr>
          </a:p>
          <a:p>
            <a:pPr marL="0" indent="0">
              <a:lnSpc>
                <a:spcPct val="70000"/>
              </a:lnSpc>
              <a:buNone/>
            </a:pPr>
            <a:r>
              <a:rPr lang="en-US" sz="2400" dirty="0" smtClean="0">
                <a:solidFill>
                  <a:srgbClr val="1F4E79"/>
                </a:solidFill>
              </a:rPr>
              <a:t>Gardeners</a:t>
            </a:r>
          </a:p>
          <a:p>
            <a:pPr marL="0" indent="0">
              <a:lnSpc>
                <a:spcPct val="70000"/>
              </a:lnSpc>
              <a:buNone/>
            </a:pPr>
            <a:r>
              <a:rPr lang="en-US" sz="2400" dirty="0" smtClean="0">
                <a:solidFill>
                  <a:srgbClr val="1F4E79"/>
                </a:solidFill>
              </a:rPr>
              <a:t>Farmers</a:t>
            </a:r>
            <a:endParaRPr lang="en-US" sz="2400" dirty="0">
              <a:solidFill>
                <a:srgbClr val="1F4E79"/>
              </a:solidFill>
            </a:endParaRPr>
          </a:p>
          <a:p>
            <a:pPr marL="0" indent="0">
              <a:lnSpc>
                <a:spcPct val="70000"/>
              </a:lnSpc>
              <a:buNone/>
            </a:pPr>
            <a:endParaRPr lang="en-US" sz="2400" dirty="0">
              <a:solidFill>
                <a:srgbClr val="1F4E79"/>
              </a:solidFill>
            </a:endParaRPr>
          </a:p>
          <a:p>
            <a:pPr marL="0" indent="0">
              <a:lnSpc>
                <a:spcPct val="70000"/>
              </a:lnSpc>
              <a:buNone/>
            </a:pPr>
            <a:endParaRPr lang="en-US" sz="2400" dirty="0" smtClean="0">
              <a:solidFill>
                <a:srgbClr val="1F4E79"/>
              </a:solidFill>
            </a:endParaRPr>
          </a:p>
        </p:txBody>
      </p:sp>
      <p:sp>
        <p:nvSpPr>
          <p:cNvPr id="5" name="Content Placeholder 4"/>
          <p:cNvSpPr>
            <a:spLocks noGrp="1"/>
          </p:cNvSpPr>
          <p:nvPr>
            <p:ph sz="half" idx="2"/>
          </p:nvPr>
        </p:nvSpPr>
        <p:spPr/>
        <p:txBody>
          <a:bodyPr>
            <a:noAutofit/>
          </a:bodyPr>
          <a:lstStyle/>
          <a:p>
            <a:pPr marL="0" indent="0">
              <a:lnSpc>
                <a:spcPct val="70000"/>
              </a:lnSpc>
              <a:buNone/>
            </a:pPr>
            <a:r>
              <a:rPr lang="en-US" sz="2400" dirty="0" smtClean="0">
                <a:solidFill>
                  <a:srgbClr val="1F4E79"/>
                </a:solidFill>
              </a:rPr>
              <a:t>Scientific </a:t>
            </a:r>
            <a:r>
              <a:rPr lang="en-US" sz="2400" dirty="0">
                <a:solidFill>
                  <a:srgbClr val="1F4E79"/>
                </a:solidFill>
              </a:rPr>
              <a:t>Instrument Makers</a:t>
            </a:r>
          </a:p>
          <a:p>
            <a:pPr marL="0" indent="0">
              <a:lnSpc>
                <a:spcPct val="70000"/>
              </a:lnSpc>
              <a:buNone/>
            </a:pPr>
            <a:r>
              <a:rPr lang="en-US" sz="2400" dirty="0">
                <a:solidFill>
                  <a:srgbClr val="1F4E79"/>
                </a:solidFill>
              </a:rPr>
              <a:t>Engineers</a:t>
            </a:r>
          </a:p>
          <a:p>
            <a:pPr marL="0" indent="0">
              <a:lnSpc>
                <a:spcPct val="70000"/>
              </a:lnSpc>
              <a:buNone/>
            </a:pPr>
            <a:r>
              <a:rPr lang="en-US" sz="2400" dirty="0" err="1">
                <a:solidFill>
                  <a:srgbClr val="1F4E79"/>
                </a:solidFill>
              </a:rPr>
              <a:t>Fuellers</a:t>
            </a:r>
            <a:endParaRPr lang="en-US" sz="2400" dirty="0">
              <a:solidFill>
                <a:srgbClr val="1F4E79"/>
              </a:solidFill>
            </a:endParaRPr>
          </a:p>
          <a:p>
            <a:pPr marL="0" indent="0">
              <a:lnSpc>
                <a:spcPct val="70000"/>
              </a:lnSpc>
              <a:buNone/>
            </a:pPr>
            <a:r>
              <a:rPr lang="en-US" sz="2400" dirty="0">
                <a:solidFill>
                  <a:srgbClr val="1F4E79"/>
                </a:solidFill>
              </a:rPr>
              <a:t>Environmental Cleaners</a:t>
            </a:r>
          </a:p>
          <a:p>
            <a:pPr marL="0" indent="0">
              <a:lnSpc>
                <a:spcPct val="70000"/>
              </a:lnSpc>
              <a:buNone/>
            </a:pPr>
            <a:r>
              <a:rPr lang="en-US" sz="2400" dirty="0">
                <a:solidFill>
                  <a:srgbClr val="1F4E79"/>
                </a:solidFill>
              </a:rPr>
              <a:t>Chartered Architects</a:t>
            </a:r>
          </a:p>
          <a:p>
            <a:pPr marL="0" indent="0">
              <a:lnSpc>
                <a:spcPct val="70000"/>
              </a:lnSpc>
              <a:buNone/>
            </a:pPr>
            <a:r>
              <a:rPr lang="en-US" sz="2400" dirty="0">
                <a:solidFill>
                  <a:srgbClr val="1F4E79"/>
                </a:solidFill>
              </a:rPr>
              <a:t>Constructors</a:t>
            </a:r>
          </a:p>
          <a:p>
            <a:pPr marL="0" indent="0">
              <a:lnSpc>
                <a:spcPct val="70000"/>
              </a:lnSpc>
              <a:buNone/>
            </a:pPr>
            <a:r>
              <a:rPr lang="en-US" sz="2400" dirty="0">
                <a:solidFill>
                  <a:srgbClr val="1F4E79"/>
                </a:solidFill>
              </a:rPr>
              <a:t>Water Conservators</a:t>
            </a:r>
          </a:p>
          <a:p>
            <a:pPr marL="0" indent="0">
              <a:lnSpc>
                <a:spcPct val="70000"/>
              </a:lnSpc>
              <a:buNone/>
            </a:pPr>
            <a:r>
              <a:rPr lang="en-US" sz="2400" dirty="0">
                <a:solidFill>
                  <a:srgbClr val="1F4E79"/>
                </a:solidFill>
              </a:rPr>
              <a:t>World </a:t>
            </a:r>
            <a:r>
              <a:rPr lang="en-US" sz="2400" dirty="0" smtClean="0">
                <a:solidFill>
                  <a:srgbClr val="1F4E79"/>
                </a:solidFill>
              </a:rPr>
              <a:t>Traders</a:t>
            </a:r>
            <a:endParaRPr lang="en-US" sz="2400" dirty="0">
              <a:solidFill>
                <a:srgbClr val="1F4E79"/>
              </a:solidFill>
            </a:endParaRPr>
          </a:p>
          <a:p>
            <a:pPr marL="0" indent="0">
              <a:lnSpc>
                <a:spcPct val="70000"/>
              </a:lnSpc>
              <a:buNone/>
            </a:pPr>
            <a:r>
              <a:rPr lang="en-US" sz="2400" dirty="0">
                <a:solidFill>
                  <a:srgbClr val="1F4E79"/>
                </a:solidFill>
              </a:rPr>
              <a:t>a</a:t>
            </a:r>
            <a:r>
              <a:rPr lang="en-US" sz="2400" dirty="0" smtClean="0">
                <a:solidFill>
                  <a:srgbClr val="1F4E79"/>
                </a:solidFill>
              </a:rPr>
              <a:t>nd the Watermen </a:t>
            </a:r>
            <a:r>
              <a:rPr lang="en-US" sz="2400" dirty="0">
                <a:solidFill>
                  <a:srgbClr val="1F4E79"/>
                </a:solidFill>
              </a:rPr>
              <a:t>and </a:t>
            </a:r>
            <a:r>
              <a:rPr lang="en-US" sz="2400" dirty="0" err="1">
                <a:solidFill>
                  <a:srgbClr val="1F4E79"/>
                </a:solidFill>
              </a:rPr>
              <a:t>Lightermen</a:t>
            </a:r>
            <a:r>
              <a:rPr lang="en-US" sz="2400" dirty="0">
                <a:solidFill>
                  <a:srgbClr val="1F4E79"/>
                </a:solidFill>
              </a:rPr>
              <a:t> (Company without Livery)</a:t>
            </a:r>
          </a:p>
          <a:p>
            <a:pPr marL="0" indent="0">
              <a:lnSpc>
                <a:spcPct val="70000"/>
              </a:lnSpc>
              <a:buNone/>
            </a:pPr>
            <a:endParaRPr lang="en-US" sz="2400" dirty="0">
              <a:solidFill>
                <a:srgbClr val="1F4E79"/>
              </a:solidFill>
            </a:endParaRPr>
          </a:p>
        </p:txBody>
      </p:sp>
      <p:pic>
        <p:nvPicPr>
          <p:cNvPr id="4" name="Picture 3"/>
          <p:cNvPicPr>
            <a:picLocks noChangeAspect="1"/>
          </p:cNvPicPr>
          <p:nvPr/>
        </p:nvPicPr>
        <p:blipFill>
          <a:blip r:embed="rId3"/>
          <a:stretch>
            <a:fillRect/>
          </a:stretch>
        </p:blipFill>
        <p:spPr>
          <a:xfrm>
            <a:off x="7620000" y="127000"/>
            <a:ext cx="1066800" cy="1473200"/>
          </a:xfrm>
          <a:prstGeom prst="rect">
            <a:avLst/>
          </a:prstGeom>
        </p:spPr>
      </p:pic>
    </p:spTree>
    <p:extLst>
      <p:ext uri="{BB962C8B-B14F-4D97-AF65-F5344CB8AC3E}">
        <p14:creationId xmlns:p14="http://schemas.microsoft.com/office/powerpoint/2010/main" val="229638055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81537" cy="1143000"/>
          </a:xfrm>
        </p:spPr>
        <p:txBody>
          <a:bodyPr>
            <a:normAutofit fontScale="90000"/>
          </a:bodyPr>
          <a:lstStyle/>
          <a:p>
            <a:r>
              <a:rPr lang="en-US" dirty="0">
                <a:solidFill>
                  <a:schemeClr val="accent1">
                    <a:lumMod val="75000"/>
                  </a:schemeClr>
                </a:solidFill>
              </a:rPr>
              <a:t>The Worshipful Company of Water Conservators </a:t>
            </a:r>
          </a:p>
        </p:txBody>
      </p:sp>
      <p:sp>
        <p:nvSpPr>
          <p:cNvPr id="3" name="Content Placeholder 2"/>
          <p:cNvSpPr>
            <a:spLocks noGrp="1"/>
          </p:cNvSpPr>
          <p:nvPr>
            <p:ph idx="1"/>
          </p:nvPr>
        </p:nvSpPr>
        <p:spPr>
          <a:xfrm>
            <a:off x="1219200" y="1600200"/>
            <a:ext cx="7467600" cy="4927600"/>
          </a:xfrm>
        </p:spPr>
        <p:txBody>
          <a:bodyPr>
            <a:noAutofit/>
          </a:bodyPr>
          <a:lstStyle/>
          <a:p>
            <a:pPr marL="0" indent="0">
              <a:buNone/>
            </a:pPr>
            <a:r>
              <a:rPr lang="en-US" sz="2400" dirty="0" smtClean="0">
                <a:solidFill>
                  <a:srgbClr val="FF0000"/>
                </a:solidFill>
              </a:rPr>
              <a:t>promotes </a:t>
            </a:r>
            <a:r>
              <a:rPr lang="en-US" sz="2400" dirty="0">
                <a:solidFill>
                  <a:srgbClr val="FF0000"/>
                </a:solidFill>
              </a:rPr>
              <a:t>and spreads awareness </a:t>
            </a:r>
            <a:r>
              <a:rPr lang="en-US" sz="2400" dirty="0">
                <a:solidFill>
                  <a:schemeClr val="accent1">
                    <a:lumMod val="75000"/>
                  </a:schemeClr>
                </a:solidFill>
              </a:rPr>
              <a:t>of the science, art and practice of water and environmental management and hopes to play </a:t>
            </a:r>
            <a:r>
              <a:rPr lang="en-US" sz="2400" dirty="0">
                <a:solidFill>
                  <a:srgbClr val="FF0000"/>
                </a:solidFill>
              </a:rPr>
              <a:t>an informative role to the Government, the City and the public </a:t>
            </a:r>
            <a:r>
              <a:rPr lang="en-US" sz="2400" dirty="0">
                <a:solidFill>
                  <a:schemeClr val="accent1">
                    <a:lumMod val="75000"/>
                  </a:schemeClr>
                </a:solidFill>
              </a:rPr>
              <a:t>about the many and important ways that water affects our </a:t>
            </a:r>
            <a:r>
              <a:rPr lang="en-US" sz="2400" dirty="0" smtClean="0">
                <a:solidFill>
                  <a:schemeClr val="accent1">
                    <a:lumMod val="75000"/>
                  </a:schemeClr>
                </a:solidFill>
              </a:rPr>
              <a:t>lives</a:t>
            </a:r>
            <a:endParaRPr lang="en-US" sz="2400" dirty="0">
              <a:solidFill>
                <a:schemeClr val="accent1">
                  <a:lumMod val="75000"/>
                </a:schemeClr>
              </a:solidFill>
            </a:endParaRPr>
          </a:p>
          <a:p>
            <a:pPr marL="0" indent="0">
              <a:buNone/>
            </a:pPr>
            <a:r>
              <a:rPr lang="en-US" sz="2400" dirty="0">
                <a:solidFill>
                  <a:schemeClr val="accent1">
                    <a:lumMod val="75000"/>
                  </a:schemeClr>
                </a:solidFill>
              </a:rPr>
              <a:t> </a:t>
            </a:r>
            <a:r>
              <a:rPr lang="en-US" sz="2400" dirty="0" smtClean="0">
                <a:solidFill>
                  <a:schemeClr val="accent1">
                    <a:lumMod val="75000"/>
                  </a:schemeClr>
                </a:solidFill>
              </a:rPr>
              <a:t>The </a:t>
            </a:r>
            <a:r>
              <a:rPr lang="en-US" sz="2400" dirty="0">
                <a:solidFill>
                  <a:schemeClr val="accent1">
                    <a:lumMod val="75000"/>
                  </a:schemeClr>
                </a:solidFill>
              </a:rPr>
              <a:t>Water Conservators are passionate about sustaining </a:t>
            </a:r>
            <a:r>
              <a:rPr lang="en-US" sz="2400" dirty="0" smtClean="0">
                <a:solidFill>
                  <a:schemeClr val="accent1">
                    <a:lumMod val="75000"/>
                  </a:schemeClr>
                </a:solidFill>
              </a:rPr>
              <a:t>and conserving </a:t>
            </a:r>
            <a:r>
              <a:rPr lang="en-US" sz="2400" dirty="0">
                <a:solidFill>
                  <a:schemeClr val="accent1">
                    <a:lumMod val="75000"/>
                  </a:schemeClr>
                </a:solidFill>
              </a:rPr>
              <a:t>the public requirements of clean water, both </a:t>
            </a:r>
            <a:r>
              <a:rPr lang="en-US" sz="2400" dirty="0" smtClean="0">
                <a:solidFill>
                  <a:schemeClr val="accent1">
                    <a:lumMod val="75000"/>
                  </a:schemeClr>
                </a:solidFill>
              </a:rPr>
              <a:t>for domestic </a:t>
            </a:r>
            <a:r>
              <a:rPr lang="en-US" sz="2400" dirty="0">
                <a:solidFill>
                  <a:schemeClr val="accent1">
                    <a:lumMod val="75000"/>
                  </a:schemeClr>
                </a:solidFill>
              </a:rPr>
              <a:t>and industrial </a:t>
            </a:r>
            <a:r>
              <a:rPr lang="en-US" sz="2400" dirty="0" smtClean="0">
                <a:solidFill>
                  <a:schemeClr val="accent1">
                    <a:lumMod val="75000"/>
                  </a:schemeClr>
                </a:solidFill>
              </a:rPr>
              <a:t>purposes</a:t>
            </a:r>
            <a:endParaRPr lang="en-US" sz="2400" dirty="0">
              <a:solidFill>
                <a:schemeClr val="accent1">
                  <a:lumMod val="75000"/>
                </a:schemeClr>
              </a:solidFill>
            </a:endParaRPr>
          </a:p>
          <a:p>
            <a:pPr marL="0" indent="0">
              <a:buNone/>
            </a:pPr>
            <a:r>
              <a:rPr lang="en-US" sz="2400" dirty="0">
                <a:solidFill>
                  <a:schemeClr val="accent1">
                    <a:lumMod val="75000"/>
                  </a:schemeClr>
                </a:solidFill>
              </a:rPr>
              <a:t>The Worshipful Company seeks to </a:t>
            </a:r>
            <a:r>
              <a:rPr lang="en-US" sz="2400" dirty="0">
                <a:solidFill>
                  <a:srgbClr val="FF0000"/>
                </a:solidFill>
              </a:rPr>
              <a:t>support and promote  advancement of education</a:t>
            </a:r>
            <a:r>
              <a:rPr lang="en-US" sz="2400" dirty="0">
                <a:solidFill>
                  <a:schemeClr val="accent1">
                    <a:lumMod val="75000"/>
                  </a:schemeClr>
                </a:solidFill>
              </a:rPr>
              <a:t> within the </a:t>
            </a:r>
            <a:r>
              <a:rPr lang="en-US" sz="2400" dirty="0" smtClean="0">
                <a:solidFill>
                  <a:schemeClr val="accent1">
                    <a:lumMod val="75000"/>
                  </a:schemeClr>
                </a:solidFill>
              </a:rPr>
              <a:t>industry</a:t>
            </a:r>
            <a:endParaRPr lang="en-US" sz="2400" dirty="0">
              <a:solidFill>
                <a:schemeClr val="accent1">
                  <a:lumMod val="75000"/>
                </a:schemeClr>
              </a:solidFill>
            </a:endParaRPr>
          </a:p>
          <a:p>
            <a:pPr marL="0" indent="0">
              <a:buNone/>
            </a:pPr>
            <a:r>
              <a:rPr lang="en-US" sz="2400" dirty="0" smtClean="0">
                <a:solidFill>
                  <a:schemeClr val="accent1">
                    <a:lumMod val="75000"/>
                  </a:schemeClr>
                </a:solidFill>
              </a:rPr>
              <a:t>Court </a:t>
            </a:r>
            <a:r>
              <a:rPr lang="en-US" sz="2400" dirty="0">
                <a:solidFill>
                  <a:schemeClr val="accent1">
                    <a:lumMod val="75000"/>
                  </a:schemeClr>
                </a:solidFill>
              </a:rPr>
              <a:t>Lunches, Banquets and other meetings  provide a professional and social atmosphere for </a:t>
            </a:r>
            <a:r>
              <a:rPr lang="en-US" sz="2400" dirty="0">
                <a:solidFill>
                  <a:srgbClr val="FF0000"/>
                </a:solidFill>
              </a:rPr>
              <a:t>meeting  industry colleagues</a:t>
            </a:r>
            <a:r>
              <a:rPr lang="en-US" sz="2400" dirty="0">
                <a:solidFill>
                  <a:schemeClr val="accent1">
                    <a:lumMod val="75000"/>
                  </a:schemeClr>
                </a:solidFill>
              </a:rPr>
              <a:t>.</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7352631" y="142892"/>
            <a:ext cx="1564105" cy="1274746"/>
          </a:xfrm>
          <a:prstGeom prst="rect">
            <a:avLst/>
          </a:prstGeom>
        </p:spPr>
      </p:pic>
    </p:spTree>
    <p:extLst>
      <p:ext uri="{BB962C8B-B14F-4D97-AF65-F5344CB8AC3E}">
        <p14:creationId xmlns:p14="http://schemas.microsoft.com/office/powerpoint/2010/main" val="1247461869"/>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65900" cy="1143000"/>
          </a:xfrm>
        </p:spPr>
        <p:txBody>
          <a:bodyPr>
            <a:normAutofit fontScale="90000"/>
          </a:bodyPr>
          <a:lstStyle/>
          <a:p>
            <a:r>
              <a:rPr lang="en-GB" dirty="0" smtClean="0">
                <a:solidFill>
                  <a:schemeClr val="accent1">
                    <a:lumMod val="50000"/>
                  </a:schemeClr>
                </a:solidFill>
              </a:rPr>
              <a:t>Trade </a:t>
            </a:r>
            <a:r>
              <a:rPr lang="en-GB" dirty="0" smtClean="0">
                <a:solidFill>
                  <a:schemeClr val="accent1">
                    <a:lumMod val="50000"/>
                  </a:schemeClr>
                </a:solidFill>
              </a:rPr>
              <a:t>Associations with environmental interests</a:t>
            </a:r>
            <a:r>
              <a:rPr lang="en-GB" dirty="0">
                <a:solidFill>
                  <a:schemeClr val="accent1">
                    <a:lumMod val="50000"/>
                  </a:schemeClr>
                </a:solidFill>
              </a:rPr>
              <a:t/>
            </a:r>
            <a:br>
              <a:rPr lang="en-GB" dirty="0">
                <a:solidFill>
                  <a:schemeClr val="accent1">
                    <a:lumMod val="50000"/>
                  </a:schemeClr>
                </a:solidFill>
              </a:rPr>
            </a:br>
            <a:endParaRPr lang="en-US" dirty="0">
              <a:solidFill>
                <a:schemeClr val="accent1">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GB" sz="2400" dirty="0" smtClean="0">
                <a:solidFill>
                  <a:schemeClr val="accent1">
                    <a:lumMod val="50000"/>
                  </a:schemeClr>
                </a:solidFill>
              </a:rPr>
              <a:t>The</a:t>
            </a:r>
            <a:r>
              <a:rPr lang="en-GB" sz="2400" dirty="0">
                <a:solidFill>
                  <a:schemeClr val="accent1">
                    <a:lumMod val="50000"/>
                  </a:schemeClr>
                </a:solidFill>
              </a:rPr>
              <a:t> Association for Environment Conscious Building </a:t>
            </a:r>
            <a:r>
              <a:rPr lang="en-GB" sz="2400" dirty="0" smtClean="0">
                <a:solidFill>
                  <a:schemeClr val="accent1">
                    <a:lumMod val="50000"/>
                  </a:schemeClr>
                </a:solidFill>
              </a:rPr>
              <a:t>is </a:t>
            </a:r>
            <a:r>
              <a:rPr lang="en-GB" sz="2400" dirty="0">
                <a:solidFill>
                  <a:schemeClr val="accent1">
                    <a:lumMod val="50000"/>
                  </a:schemeClr>
                </a:solidFill>
              </a:rPr>
              <a:t>the leading network for </a:t>
            </a:r>
            <a:r>
              <a:rPr lang="en-GB" sz="2400" dirty="0" smtClean="0">
                <a:solidFill>
                  <a:schemeClr val="accent1">
                    <a:lumMod val="50000"/>
                  </a:schemeClr>
                </a:solidFill>
              </a:rPr>
              <a:t>sustainable building professionals </a:t>
            </a:r>
            <a:r>
              <a:rPr lang="en-GB" sz="2400" dirty="0">
                <a:solidFill>
                  <a:schemeClr val="accent1">
                    <a:lumMod val="50000"/>
                  </a:schemeClr>
                </a:solidFill>
              </a:rPr>
              <a:t>in the </a:t>
            </a:r>
            <a:r>
              <a:rPr lang="en-GB" sz="2400" dirty="0" smtClean="0">
                <a:solidFill>
                  <a:schemeClr val="accent1">
                    <a:lumMod val="50000"/>
                  </a:schemeClr>
                </a:solidFill>
              </a:rPr>
              <a:t>United Kingdom. Membership </a:t>
            </a:r>
            <a:r>
              <a:rPr lang="en-GB" sz="2400" dirty="0">
                <a:solidFill>
                  <a:schemeClr val="accent1">
                    <a:lumMod val="50000"/>
                  </a:schemeClr>
                </a:solidFill>
              </a:rPr>
              <a:t>of the AECB </a:t>
            </a:r>
            <a:r>
              <a:rPr lang="en-GB" sz="2400" dirty="0" smtClean="0">
                <a:solidFill>
                  <a:schemeClr val="accent1">
                    <a:lumMod val="50000"/>
                  </a:schemeClr>
                </a:solidFill>
              </a:rPr>
              <a:t>includes local authorities, housing associations, builders, architects, designers, consultants, and manufacturers.</a:t>
            </a:r>
            <a:r>
              <a:rPr lang="en-GB" sz="2400" dirty="0">
                <a:solidFill>
                  <a:schemeClr val="accent1">
                    <a:lumMod val="50000"/>
                  </a:schemeClr>
                </a:solidFill>
              </a:rPr>
              <a:t> </a:t>
            </a:r>
            <a:r>
              <a:rPr lang="en-GB" sz="2400" dirty="0" smtClean="0">
                <a:solidFill>
                  <a:schemeClr val="accent1">
                    <a:lumMod val="50000"/>
                  </a:schemeClr>
                </a:solidFill>
              </a:rPr>
              <a:t>The </a:t>
            </a:r>
            <a:r>
              <a:rPr lang="en-GB" sz="2400" dirty="0">
                <a:solidFill>
                  <a:schemeClr val="accent1">
                    <a:lumMod val="50000"/>
                  </a:schemeClr>
                </a:solidFill>
              </a:rPr>
              <a:t>Association was </a:t>
            </a:r>
            <a:r>
              <a:rPr lang="en-GB" sz="2400" dirty="0" smtClean="0">
                <a:solidFill>
                  <a:schemeClr val="accent1">
                    <a:lumMod val="50000"/>
                  </a:schemeClr>
                </a:solidFill>
              </a:rPr>
              <a:t>founded </a:t>
            </a:r>
            <a:r>
              <a:rPr lang="en-GB" sz="2400" dirty="0">
                <a:solidFill>
                  <a:schemeClr val="accent1">
                    <a:lumMod val="50000"/>
                  </a:schemeClr>
                </a:solidFill>
              </a:rPr>
              <a:t>in 1989 to increase awareness within the construction industry of the need to respect, protect, preserve and enhance the environment and to develop, share and promote best practice in environmentally sustainable building.</a:t>
            </a:r>
          </a:p>
        </p:txBody>
      </p:sp>
      <p:pic>
        <p:nvPicPr>
          <p:cNvPr id="4" name="Picture 3"/>
          <p:cNvPicPr>
            <a:picLocks noChangeAspect="1"/>
          </p:cNvPicPr>
          <p:nvPr/>
        </p:nvPicPr>
        <p:blipFill>
          <a:blip r:embed="rId4"/>
          <a:stretch>
            <a:fillRect/>
          </a:stretch>
        </p:blipFill>
        <p:spPr>
          <a:xfrm>
            <a:off x="7264400" y="0"/>
            <a:ext cx="1524000" cy="1701800"/>
          </a:xfrm>
          <a:prstGeom prst="rect">
            <a:avLst/>
          </a:prstGeom>
        </p:spPr>
      </p:pic>
    </p:spTree>
    <p:extLst>
      <p:ext uri="{BB962C8B-B14F-4D97-AF65-F5344CB8AC3E}">
        <p14:creationId xmlns:p14="http://schemas.microsoft.com/office/powerpoint/2010/main" val="147196871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FBFDFB"/>
              </a:clrFrom>
              <a:clrTo>
                <a:srgbClr val="FBFDFB">
                  <a:alpha val="0"/>
                </a:srgbClr>
              </a:clrTo>
            </a:clrChange>
          </a:blip>
          <a:stretch>
            <a:fillRect/>
          </a:stretch>
        </p:blipFill>
        <p:spPr>
          <a:xfrm>
            <a:off x="1697789" y="0"/>
            <a:ext cx="7446211" cy="6858000"/>
          </a:xfrm>
          <a:prstGeom prst="rect">
            <a:avLst/>
          </a:prstGeom>
        </p:spPr>
      </p:pic>
      <p:sp>
        <p:nvSpPr>
          <p:cNvPr id="2" name="TextBox 1"/>
          <p:cNvSpPr txBox="1"/>
          <p:nvPr/>
        </p:nvSpPr>
        <p:spPr>
          <a:xfrm>
            <a:off x="4505160" y="317273"/>
            <a:ext cx="2058735" cy="830997"/>
          </a:xfrm>
          <a:prstGeom prst="rect">
            <a:avLst/>
          </a:prstGeom>
          <a:noFill/>
        </p:spPr>
        <p:txBody>
          <a:bodyPr wrap="square" rtlCol="0">
            <a:spAutoFit/>
          </a:bodyPr>
          <a:lstStyle/>
          <a:p>
            <a:pPr algn="ctr"/>
            <a:r>
              <a:rPr lang="en-US" sz="2400" b="1" dirty="0" smtClean="0"/>
              <a:t>Professional Bodies (40+)</a:t>
            </a:r>
            <a:endParaRPr lang="en-US" sz="2400" b="1" dirty="0"/>
          </a:p>
        </p:txBody>
      </p:sp>
      <p:sp>
        <p:nvSpPr>
          <p:cNvPr id="3" name="TextBox 2"/>
          <p:cNvSpPr txBox="1"/>
          <p:nvPr/>
        </p:nvSpPr>
        <p:spPr>
          <a:xfrm>
            <a:off x="7285789" y="1965158"/>
            <a:ext cx="1858211" cy="830997"/>
          </a:xfrm>
          <a:prstGeom prst="rect">
            <a:avLst/>
          </a:prstGeom>
          <a:noFill/>
        </p:spPr>
        <p:txBody>
          <a:bodyPr wrap="square" rtlCol="0">
            <a:spAutoFit/>
          </a:bodyPr>
          <a:lstStyle/>
          <a:p>
            <a:r>
              <a:rPr lang="en-US" sz="2400" b="1" dirty="0" smtClean="0"/>
              <a:t>Trade Associations</a:t>
            </a:r>
            <a:endParaRPr lang="en-US" sz="2400" b="1" dirty="0"/>
          </a:p>
        </p:txBody>
      </p:sp>
      <p:sp>
        <p:nvSpPr>
          <p:cNvPr id="4" name="TextBox 3"/>
          <p:cNvSpPr txBox="1"/>
          <p:nvPr/>
        </p:nvSpPr>
        <p:spPr>
          <a:xfrm>
            <a:off x="6329945" y="5721683"/>
            <a:ext cx="2212475" cy="830997"/>
          </a:xfrm>
          <a:prstGeom prst="rect">
            <a:avLst/>
          </a:prstGeom>
          <a:noFill/>
        </p:spPr>
        <p:txBody>
          <a:bodyPr wrap="square" rtlCol="0">
            <a:spAutoFit/>
          </a:bodyPr>
          <a:lstStyle/>
          <a:p>
            <a:pPr algn="ctr"/>
            <a:r>
              <a:rPr lang="en-US" sz="2400" b="1" dirty="0" smtClean="0"/>
              <a:t>Livery Companies (21)</a:t>
            </a:r>
            <a:endParaRPr lang="en-US" sz="2400" b="1" dirty="0"/>
          </a:p>
        </p:txBody>
      </p:sp>
      <p:sp>
        <p:nvSpPr>
          <p:cNvPr id="5" name="TextBox 4"/>
          <p:cNvSpPr txBox="1"/>
          <p:nvPr/>
        </p:nvSpPr>
        <p:spPr>
          <a:xfrm>
            <a:off x="2900947" y="5721683"/>
            <a:ext cx="2179053" cy="830997"/>
          </a:xfrm>
          <a:prstGeom prst="rect">
            <a:avLst/>
          </a:prstGeom>
          <a:noFill/>
        </p:spPr>
        <p:txBody>
          <a:bodyPr wrap="square" rtlCol="0">
            <a:spAutoFit/>
          </a:bodyPr>
          <a:lstStyle/>
          <a:p>
            <a:r>
              <a:rPr lang="en-US" sz="2400" b="1" dirty="0" smtClean="0"/>
              <a:t>Learned Societies (18+)</a:t>
            </a:r>
            <a:endParaRPr lang="en-US" sz="2400" b="1" dirty="0"/>
          </a:p>
        </p:txBody>
      </p:sp>
      <p:sp>
        <p:nvSpPr>
          <p:cNvPr id="7" name="TextBox 6"/>
          <p:cNvSpPr txBox="1"/>
          <p:nvPr/>
        </p:nvSpPr>
        <p:spPr>
          <a:xfrm>
            <a:off x="1818105" y="2352842"/>
            <a:ext cx="1430421" cy="1569660"/>
          </a:xfrm>
          <a:prstGeom prst="rect">
            <a:avLst/>
          </a:prstGeom>
          <a:noFill/>
        </p:spPr>
        <p:txBody>
          <a:bodyPr wrap="square" rtlCol="0">
            <a:spAutoFit/>
          </a:bodyPr>
          <a:lstStyle/>
          <a:p>
            <a:r>
              <a:rPr lang="en-US" sz="2400" b="1" dirty="0" smtClean="0"/>
              <a:t>NGOs and Charities</a:t>
            </a:r>
          </a:p>
          <a:p>
            <a:r>
              <a:rPr lang="en-US" sz="2400" b="1" dirty="0" smtClean="0"/>
              <a:t>(212+)</a:t>
            </a:r>
            <a:endParaRPr lang="en-US" sz="2400" b="1" dirty="0"/>
          </a:p>
        </p:txBody>
      </p:sp>
      <p:sp>
        <p:nvSpPr>
          <p:cNvPr id="8" name="TextBox 7"/>
          <p:cNvSpPr txBox="1"/>
          <p:nvPr/>
        </p:nvSpPr>
        <p:spPr>
          <a:xfrm>
            <a:off x="4678947" y="4959684"/>
            <a:ext cx="1417053" cy="646331"/>
          </a:xfrm>
          <a:prstGeom prst="rect">
            <a:avLst/>
          </a:prstGeom>
          <a:noFill/>
        </p:spPr>
        <p:txBody>
          <a:bodyPr wrap="square" rtlCol="0">
            <a:spAutoFit/>
          </a:bodyPr>
          <a:lstStyle/>
          <a:p>
            <a:pPr algn="ctr"/>
            <a:r>
              <a:rPr lang="en-US" dirty="0" smtClean="0"/>
              <a:t>CPD and Training</a:t>
            </a:r>
            <a:endParaRPr lang="en-US" dirty="0"/>
          </a:p>
        </p:txBody>
      </p:sp>
      <p:sp>
        <p:nvSpPr>
          <p:cNvPr id="9" name="TextBox 8"/>
          <p:cNvSpPr txBox="1"/>
          <p:nvPr/>
        </p:nvSpPr>
        <p:spPr>
          <a:xfrm>
            <a:off x="4505160" y="3948668"/>
            <a:ext cx="1724526" cy="646331"/>
          </a:xfrm>
          <a:prstGeom prst="rect">
            <a:avLst/>
          </a:prstGeom>
          <a:noFill/>
        </p:spPr>
        <p:txBody>
          <a:bodyPr wrap="square" rtlCol="0">
            <a:spAutoFit/>
          </a:bodyPr>
          <a:lstStyle/>
          <a:p>
            <a:pPr algn="ctr"/>
            <a:r>
              <a:rPr lang="en-US" dirty="0" smtClean="0">
                <a:solidFill>
                  <a:schemeClr val="bg1"/>
                </a:solidFill>
              </a:rPr>
              <a:t>Lobbying Government</a:t>
            </a:r>
            <a:endParaRPr lang="en-US" dirty="0">
              <a:solidFill>
                <a:schemeClr val="bg1"/>
              </a:solidFill>
            </a:endParaRPr>
          </a:p>
        </p:txBody>
      </p:sp>
      <p:sp>
        <p:nvSpPr>
          <p:cNvPr id="10" name="TextBox 9"/>
          <p:cNvSpPr txBox="1"/>
          <p:nvPr/>
        </p:nvSpPr>
        <p:spPr>
          <a:xfrm>
            <a:off x="5567949" y="2010247"/>
            <a:ext cx="1323474" cy="369332"/>
          </a:xfrm>
          <a:prstGeom prst="rect">
            <a:avLst/>
          </a:prstGeom>
          <a:noFill/>
        </p:spPr>
        <p:txBody>
          <a:bodyPr wrap="square" rtlCol="0">
            <a:spAutoFit/>
          </a:bodyPr>
          <a:lstStyle/>
          <a:p>
            <a:r>
              <a:rPr lang="en-US" dirty="0" smtClean="0"/>
              <a:t>Research</a:t>
            </a:r>
            <a:endParaRPr lang="en-US" dirty="0"/>
          </a:p>
        </p:txBody>
      </p:sp>
      <p:sp>
        <p:nvSpPr>
          <p:cNvPr id="11" name="TextBox 10"/>
          <p:cNvSpPr txBox="1"/>
          <p:nvPr/>
        </p:nvSpPr>
        <p:spPr>
          <a:xfrm>
            <a:off x="4585370" y="1071966"/>
            <a:ext cx="2466474" cy="369332"/>
          </a:xfrm>
          <a:prstGeom prst="rect">
            <a:avLst/>
          </a:prstGeom>
          <a:noFill/>
        </p:spPr>
        <p:txBody>
          <a:bodyPr wrap="square" rtlCol="0">
            <a:spAutoFit/>
          </a:bodyPr>
          <a:lstStyle/>
          <a:p>
            <a:r>
              <a:rPr lang="en-US" dirty="0" err="1" smtClean="0"/>
              <a:t>Charterships</a:t>
            </a:r>
            <a:endParaRPr lang="en-US" dirty="0"/>
          </a:p>
        </p:txBody>
      </p:sp>
      <p:sp>
        <p:nvSpPr>
          <p:cNvPr id="12" name="TextBox 11"/>
          <p:cNvSpPr txBox="1"/>
          <p:nvPr/>
        </p:nvSpPr>
        <p:spPr>
          <a:xfrm>
            <a:off x="4678947" y="3007895"/>
            <a:ext cx="1650999" cy="646331"/>
          </a:xfrm>
          <a:prstGeom prst="rect">
            <a:avLst/>
          </a:prstGeom>
          <a:noFill/>
        </p:spPr>
        <p:txBody>
          <a:bodyPr wrap="square" rtlCol="0">
            <a:spAutoFit/>
          </a:bodyPr>
          <a:lstStyle/>
          <a:p>
            <a:pPr algn="ctr"/>
            <a:r>
              <a:rPr lang="en-US" dirty="0" smtClean="0"/>
              <a:t>Public Awareness</a:t>
            </a:r>
            <a:endParaRPr lang="en-US" dirty="0"/>
          </a:p>
        </p:txBody>
      </p:sp>
      <p:sp>
        <p:nvSpPr>
          <p:cNvPr id="13" name="TextBox 12"/>
          <p:cNvSpPr txBox="1"/>
          <p:nvPr/>
        </p:nvSpPr>
        <p:spPr>
          <a:xfrm>
            <a:off x="2900947" y="2205789"/>
            <a:ext cx="1270000" cy="646331"/>
          </a:xfrm>
          <a:prstGeom prst="rect">
            <a:avLst/>
          </a:prstGeom>
          <a:noFill/>
        </p:spPr>
        <p:txBody>
          <a:bodyPr wrap="square" rtlCol="0">
            <a:spAutoFit/>
          </a:bodyPr>
          <a:lstStyle/>
          <a:p>
            <a:r>
              <a:rPr lang="en-US" dirty="0" smtClean="0"/>
              <a:t>Charitable giving</a:t>
            </a:r>
            <a:endParaRPr lang="en-US" dirty="0"/>
          </a:p>
        </p:txBody>
      </p:sp>
      <p:sp>
        <p:nvSpPr>
          <p:cNvPr id="14" name="TextBox 13"/>
          <p:cNvSpPr txBox="1"/>
          <p:nvPr/>
        </p:nvSpPr>
        <p:spPr>
          <a:xfrm>
            <a:off x="6136108" y="2509525"/>
            <a:ext cx="1510630" cy="369332"/>
          </a:xfrm>
          <a:prstGeom prst="rect">
            <a:avLst/>
          </a:prstGeom>
          <a:noFill/>
        </p:spPr>
        <p:txBody>
          <a:bodyPr wrap="square" rtlCol="0">
            <a:spAutoFit/>
          </a:bodyPr>
          <a:lstStyle/>
          <a:p>
            <a:r>
              <a:rPr lang="en-US" dirty="0" smtClean="0"/>
              <a:t>Conferences</a:t>
            </a:r>
            <a:endParaRPr lang="en-US" dirty="0"/>
          </a:p>
        </p:txBody>
      </p:sp>
      <p:sp>
        <p:nvSpPr>
          <p:cNvPr id="15" name="TextBox 14"/>
          <p:cNvSpPr txBox="1"/>
          <p:nvPr/>
        </p:nvSpPr>
        <p:spPr>
          <a:xfrm>
            <a:off x="4170947" y="2611489"/>
            <a:ext cx="1884948" cy="369332"/>
          </a:xfrm>
          <a:prstGeom prst="rect">
            <a:avLst/>
          </a:prstGeom>
          <a:noFill/>
        </p:spPr>
        <p:txBody>
          <a:bodyPr wrap="square" rtlCol="0">
            <a:spAutoFit/>
          </a:bodyPr>
          <a:lstStyle/>
          <a:p>
            <a:r>
              <a:rPr lang="en-US" dirty="0" smtClean="0"/>
              <a:t>Discussion forum</a:t>
            </a:r>
            <a:endParaRPr lang="en-US" dirty="0"/>
          </a:p>
        </p:txBody>
      </p:sp>
    </p:spTree>
    <p:extLst>
      <p:ext uri="{BB962C8B-B14F-4D97-AF65-F5344CB8AC3E}">
        <p14:creationId xmlns:p14="http://schemas.microsoft.com/office/powerpoint/2010/main" val="3351456062"/>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316" y="154323"/>
            <a:ext cx="6884737" cy="1143000"/>
          </a:xfrm>
        </p:spPr>
        <p:txBody>
          <a:bodyPr>
            <a:noAutofit/>
          </a:bodyPr>
          <a:lstStyle/>
          <a:p>
            <a:r>
              <a:rPr lang="en-US" sz="3600" dirty="0" smtClean="0"/>
              <a:t>Institute </a:t>
            </a:r>
            <a:r>
              <a:rPr lang="en-US" sz="3600" dirty="0"/>
              <a:t>of Environmental Management and Assessment</a:t>
            </a:r>
          </a:p>
        </p:txBody>
      </p:sp>
      <p:sp>
        <p:nvSpPr>
          <p:cNvPr id="3" name="Content Placeholder 2"/>
          <p:cNvSpPr>
            <a:spLocks noGrp="1"/>
          </p:cNvSpPr>
          <p:nvPr>
            <p:ph idx="1"/>
          </p:nvPr>
        </p:nvSpPr>
        <p:spPr>
          <a:xfrm>
            <a:off x="1524000" y="1600200"/>
            <a:ext cx="7162800" cy="4525963"/>
          </a:xfrm>
        </p:spPr>
        <p:txBody>
          <a:bodyPr>
            <a:normAutofit fontScale="77500" lnSpcReduction="20000"/>
          </a:bodyPr>
          <a:lstStyle/>
          <a:p>
            <a:pPr marL="0" indent="0">
              <a:buNone/>
            </a:pPr>
            <a:r>
              <a:rPr lang="en-US" dirty="0" smtClean="0"/>
              <a:t>IEMA’s </a:t>
            </a:r>
            <a:r>
              <a:rPr lang="en-US" dirty="0"/>
              <a:t>role is to </a:t>
            </a:r>
            <a:r>
              <a:rPr lang="en-US" dirty="0">
                <a:solidFill>
                  <a:srgbClr val="FF6600"/>
                </a:solidFill>
              </a:rPr>
              <a:t>support individuals and </a:t>
            </a:r>
            <a:r>
              <a:rPr lang="en-US" dirty="0" err="1">
                <a:solidFill>
                  <a:srgbClr val="FF6600"/>
                </a:solidFill>
              </a:rPr>
              <a:t>organisations</a:t>
            </a:r>
            <a:r>
              <a:rPr lang="en-US" dirty="0">
                <a:solidFill>
                  <a:srgbClr val="FF6600"/>
                </a:solidFill>
              </a:rPr>
              <a:t> </a:t>
            </a:r>
            <a:r>
              <a:rPr lang="en-US" dirty="0"/>
              <a:t>to set, </a:t>
            </a:r>
            <a:r>
              <a:rPr lang="en-US" dirty="0" err="1"/>
              <a:t>recognise</a:t>
            </a:r>
            <a:r>
              <a:rPr lang="en-US" dirty="0"/>
              <a:t> and achieve </a:t>
            </a:r>
            <a:r>
              <a:rPr lang="en-US" dirty="0">
                <a:solidFill>
                  <a:srgbClr val="FF6600"/>
                </a:solidFill>
              </a:rPr>
              <a:t>global sustainability standards and practice.</a:t>
            </a:r>
          </a:p>
          <a:p>
            <a:pPr marL="0" indent="0">
              <a:buNone/>
            </a:pPr>
            <a:r>
              <a:rPr lang="en-US" dirty="0"/>
              <a:t>Our members lead and deliver sustainability in their </a:t>
            </a:r>
            <a:r>
              <a:rPr lang="en-US" dirty="0" err="1"/>
              <a:t>organisations</a:t>
            </a:r>
            <a:r>
              <a:rPr lang="en-US" dirty="0"/>
              <a:t> at all levels, using IEMA standards as their foundation. Equipped with their extensive knowledge and skills, they improve environmental and sustainability performance and drive competitiveness, productivity, resilience and growth.  </a:t>
            </a:r>
            <a:endParaRPr lang="en-US" dirty="0" smtClean="0"/>
          </a:p>
          <a:p>
            <a:pPr marL="0" indent="0">
              <a:buNone/>
            </a:pPr>
            <a:r>
              <a:rPr lang="en-US" dirty="0" smtClean="0"/>
              <a:t>Through </a:t>
            </a:r>
            <a:r>
              <a:rPr lang="en-US" dirty="0"/>
              <a:t>the services we provide, </a:t>
            </a:r>
            <a:r>
              <a:rPr lang="en-US" dirty="0">
                <a:solidFill>
                  <a:srgbClr val="FF6600"/>
                </a:solidFill>
              </a:rPr>
              <a:t>IEMA members continuously improve their knowledge, their influence and their network </a:t>
            </a:r>
            <a:r>
              <a:rPr lang="en-US" dirty="0"/>
              <a:t>so that they can play a </a:t>
            </a:r>
            <a:r>
              <a:rPr lang="en-US" dirty="0">
                <a:solidFill>
                  <a:srgbClr val="FF6600"/>
                </a:solidFill>
              </a:rPr>
              <a:t>leading role </a:t>
            </a:r>
            <a:r>
              <a:rPr lang="en-US" dirty="0"/>
              <a:t>in making their businesses more profitable, less wasteful and future-proof</a:t>
            </a:r>
            <a:r>
              <a:rPr lang="en-US" dirty="0" smtClean="0"/>
              <a:t>.</a:t>
            </a:r>
            <a:endParaRPr lang="en-US" dirty="0"/>
          </a:p>
        </p:txBody>
      </p:sp>
      <p:pic>
        <p:nvPicPr>
          <p:cNvPr id="4" name="Picture 3"/>
          <p:cNvPicPr>
            <a:picLocks noChangeAspect="1"/>
          </p:cNvPicPr>
          <p:nvPr/>
        </p:nvPicPr>
        <p:blipFill rotWithShape="1">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4450" t="31043" r="5642" b="16221"/>
          <a:stretch/>
        </p:blipFill>
        <p:spPr>
          <a:xfrm>
            <a:off x="7256198" y="169697"/>
            <a:ext cx="1714012" cy="824832"/>
          </a:xfrm>
          <a:prstGeom prst="rect">
            <a:avLst/>
          </a:prstGeom>
        </p:spPr>
      </p:pic>
    </p:spTree>
    <p:extLst>
      <p:ext uri="{BB962C8B-B14F-4D97-AF65-F5344CB8AC3E}">
        <p14:creationId xmlns:p14="http://schemas.microsoft.com/office/powerpoint/2010/main" val="311926325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381000" y="514350"/>
            <a:ext cx="3128963" cy="3727450"/>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Martin Baxter</a:t>
            </a:r>
            <a:endParaRPr lang="en-GB" sz="3200" dirty="0">
              <a:solidFill>
                <a:srgbClr val="1F4E79"/>
              </a:solidFill>
            </a:endParaRPr>
          </a:p>
        </p:txBody>
      </p:sp>
      <p:sp>
        <p:nvSpPr>
          <p:cNvPr id="7" name="Text Placeholder 5"/>
          <p:cNvSpPr txBox="1">
            <a:spLocks/>
          </p:cNvSpPr>
          <p:nvPr/>
        </p:nvSpPr>
        <p:spPr>
          <a:xfrm>
            <a:off x="4110159" y="1320234"/>
            <a:ext cx="3904838" cy="768709"/>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3" y="1151978"/>
            <a:ext cx="4401954" cy="769849"/>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smtClean="0">
                <a:solidFill>
                  <a:srgbClr val="1F4E79"/>
                </a:solidFill>
              </a:rPr>
              <a:t>Executive Director, Policy </a:t>
            </a:r>
            <a:r>
              <a:rPr lang="en-US" sz="2400" dirty="0">
                <a:solidFill>
                  <a:srgbClr val="1F4E79"/>
                </a:solidFill>
              </a:rPr>
              <a:t>and </a:t>
            </a:r>
            <a:r>
              <a:rPr lang="en-US" sz="2400" dirty="0" smtClean="0">
                <a:solidFill>
                  <a:srgbClr val="1F4E79"/>
                </a:solidFill>
              </a:rPr>
              <a:t>Engagement</a:t>
            </a:r>
            <a:endParaRPr lang="en-GB" sz="2400" dirty="0">
              <a:solidFill>
                <a:srgbClr val="1F4E79"/>
              </a:solidFill>
              <a:latin typeface="Calibri"/>
            </a:endParaRPr>
          </a:p>
        </p:txBody>
      </p:sp>
      <p:sp>
        <p:nvSpPr>
          <p:cNvPr id="9" name="Text Placeholder 5"/>
          <p:cNvSpPr txBox="1">
            <a:spLocks/>
          </p:cNvSpPr>
          <p:nvPr/>
        </p:nvSpPr>
        <p:spPr>
          <a:xfrm>
            <a:off x="3935163" y="1921827"/>
            <a:ext cx="4401954" cy="86900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accent1">
                    <a:lumMod val="50000"/>
                  </a:schemeClr>
                </a:solidFill>
              </a:rPr>
              <a:t>Institute of Environmental </a:t>
            </a:r>
            <a:r>
              <a:rPr lang="en-US" sz="2400" dirty="0" smtClean="0">
                <a:solidFill>
                  <a:schemeClr val="accent1">
                    <a:lumMod val="50000"/>
                  </a:schemeClr>
                </a:solidFill>
              </a:rPr>
              <a:t>Management </a:t>
            </a:r>
            <a:r>
              <a:rPr lang="en-US" sz="2400" dirty="0">
                <a:solidFill>
                  <a:schemeClr val="accent1">
                    <a:lumMod val="50000"/>
                  </a:schemeClr>
                </a:solidFill>
              </a:rPr>
              <a:t>and </a:t>
            </a:r>
            <a:r>
              <a:rPr lang="en-US" sz="2400" dirty="0" smtClean="0">
                <a:solidFill>
                  <a:schemeClr val="accent1">
                    <a:lumMod val="50000"/>
                  </a:schemeClr>
                </a:solidFill>
              </a:rPr>
              <a:t>Assessment</a:t>
            </a:r>
            <a:endParaRPr lang="en-GB" sz="2400" dirty="0">
              <a:solidFill>
                <a:schemeClr val="accent1">
                  <a:lumMod val="50000"/>
                </a:schemeClr>
              </a:solidFill>
            </a:endParaRPr>
          </a:p>
        </p:txBody>
      </p:sp>
    </p:spTree>
    <p:extLst>
      <p:ext uri="{BB962C8B-B14F-4D97-AF65-F5344CB8AC3E}">
        <p14:creationId xmlns:p14="http://schemas.microsoft.com/office/powerpoint/2010/main" val="260254423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47" y="274638"/>
            <a:ext cx="7967579" cy="1143000"/>
          </a:xfrm>
        </p:spPr>
        <p:txBody>
          <a:bodyPr>
            <a:noAutofit/>
          </a:bodyPr>
          <a:lstStyle/>
          <a:p>
            <a:r>
              <a:rPr lang="en-US" sz="3600" dirty="0" smtClean="0">
                <a:solidFill>
                  <a:srgbClr val="254061"/>
                </a:solidFill>
              </a:rPr>
              <a:t>Chartered </a:t>
            </a:r>
            <a:r>
              <a:rPr lang="en-US" sz="3600" dirty="0">
                <a:solidFill>
                  <a:srgbClr val="254061"/>
                </a:solidFill>
              </a:rPr>
              <a:t>Institution of Water and Environmental Management</a:t>
            </a:r>
          </a:p>
        </p:txBody>
      </p:sp>
      <p:sp>
        <p:nvSpPr>
          <p:cNvPr id="3" name="Content Placeholder 2"/>
          <p:cNvSpPr>
            <a:spLocks noGrp="1"/>
          </p:cNvSpPr>
          <p:nvPr>
            <p:ph idx="1"/>
          </p:nvPr>
        </p:nvSpPr>
        <p:spPr>
          <a:xfrm>
            <a:off x="1163052" y="1600200"/>
            <a:ext cx="7523747" cy="4525963"/>
          </a:xfrm>
        </p:spPr>
        <p:txBody>
          <a:bodyPr>
            <a:noAutofit/>
          </a:bodyPr>
          <a:lstStyle/>
          <a:p>
            <a:pPr marL="0" indent="0">
              <a:buNone/>
            </a:pPr>
            <a:r>
              <a:rPr lang="en-US" sz="2000" dirty="0">
                <a:solidFill>
                  <a:srgbClr val="254061"/>
                </a:solidFill>
              </a:rPr>
              <a:t>Working for the public benefit for a clean, green and sustainable world, CIWEM </a:t>
            </a:r>
            <a:r>
              <a:rPr lang="en-US" sz="2000" dirty="0" smtClean="0">
                <a:solidFill>
                  <a:srgbClr val="254061"/>
                </a:solidFill>
              </a:rPr>
              <a:t>is </a:t>
            </a:r>
            <a:r>
              <a:rPr lang="en-US" sz="2000" dirty="0">
                <a:solidFill>
                  <a:srgbClr val="254061"/>
                </a:solidFill>
              </a:rPr>
              <a:t>the only independent, chartered professional body and registered charity with an integrated approach to environmental, social and cultural </a:t>
            </a:r>
            <a:r>
              <a:rPr lang="en-US" sz="2000" dirty="0" smtClean="0">
                <a:solidFill>
                  <a:srgbClr val="254061"/>
                </a:solidFill>
              </a:rPr>
              <a:t>issues…</a:t>
            </a:r>
            <a:r>
              <a:rPr lang="en-US" sz="2000" dirty="0" smtClean="0">
                <a:solidFill>
                  <a:srgbClr val="254061"/>
                </a:solidFill>
              </a:rPr>
              <a:t>As </a:t>
            </a:r>
            <a:r>
              <a:rPr lang="en-US" sz="2000" dirty="0">
                <a:solidFill>
                  <a:srgbClr val="254061"/>
                </a:solidFill>
              </a:rPr>
              <a:t>the leading professional body CIWEM sustains the excellence of the people who develop and protect our environment now and for future generations</a:t>
            </a:r>
            <a:r>
              <a:rPr lang="en-US" sz="2000" dirty="0" smtClean="0">
                <a:solidFill>
                  <a:srgbClr val="254061"/>
                </a:solidFill>
              </a:rPr>
              <a:t>.</a:t>
            </a:r>
            <a:endParaRPr lang="en-US" sz="2000" dirty="0" smtClean="0">
              <a:solidFill>
                <a:srgbClr val="254061"/>
              </a:solidFill>
            </a:endParaRPr>
          </a:p>
          <a:p>
            <a:pPr marL="0" indent="0">
              <a:buNone/>
            </a:pPr>
            <a:r>
              <a:rPr lang="en-US" sz="2000" dirty="0">
                <a:solidFill>
                  <a:srgbClr val="254061"/>
                </a:solidFill>
              </a:rPr>
              <a:t>CIWEM's aims and objectives </a:t>
            </a:r>
            <a:r>
              <a:rPr lang="en-US" sz="2000" dirty="0" smtClean="0">
                <a:solidFill>
                  <a:srgbClr val="254061"/>
                </a:solidFill>
              </a:rPr>
              <a:t>are</a:t>
            </a:r>
            <a:endParaRPr lang="en-US" sz="2000" dirty="0">
              <a:solidFill>
                <a:srgbClr val="254061"/>
              </a:solidFill>
            </a:endParaRPr>
          </a:p>
          <a:p>
            <a:r>
              <a:rPr lang="en-US" sz="2000" dirty="0" smtClean="0">
                <a:solidFill>
                  <a:srgbClr val="254061"/>
                </a:solidFill>
              </a:rPr>
              <a:t>To </a:t>
            </a:r>
            <a:r>
              <a:rPr lang="en-US" sz="2000" dirty="0">
                <a:solidFill>
                  <a:srgbClr val="254061"/>
                </a:solidFill>
              </a:rPr>
              <a:t>advance the science and practice of water and environmental management for the public benefit.</a:t>
            </a:r>
          </a:p>
          <a:p>
            <a:r>
              <a:rPr lang="en-US" sz="2000" dirty="0" smtClean="0">
                <a:solidFill>
                  <a:srgbClr val="254061"/>
                </a:solidFill>
              </a:rPr>
              <a:t>To </a:t>
            </a:r>
            <a:r>
              <a:rPr lang="en-US" sz="2000" dirty="0">
                <a:solidFill>
                  <a:srgbClr val="254061"/>
                </a:solidFill>
              </a:rPr>
              <a:t>promote education, training, study and research in the said science and practice for the public benefit and to publish the useful results of such research.</a:t>
            </a:r>
          </a:p>
          <a:p>
            <a:r>
              <a:rPr lang="en-US" sz="2000" dirty="0">
                <a:solidFill>
                  <a:srgbClr val="254061"/>
                </a:solidFill>
              </a:rPr>
              <a:t> To establish and maintain for the public benefit appropriate standards of competence and conduct on the part of members of the Institution</a:t>
            </a:r>
            <a:r>
              <a:rPr lang="en-US" sz="2000" dirty="0" smtClean="0">
                <a:solidFill>
                  <a:srgbClr val="254061"/>
                </a:solidFill>
              </a:rPr>
              <a:t>.</a:t>
            </a:r>
            <a:endParaRPr lang="en-US" sz="2000" dirty="0">
              <a:solidFill>
                <a:srgbClr val="254061"/>
              </a:solidFill>
            </a:endParaRPr>
          </a:p>
        </p:txBody>
      </p:sp>
      <p:pic>
        <p:nvPicPr>
          <p:cNvPr id="4" name="Picture 3"/>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00210" y="196514"/>
            <a:ext cx="1336842" cy="1403686"/>
          </a:xfrm>
          <a:prstGeom prst="rect">
            <a:avLst/>
          </a:prstGeom>
          <a:noFill/>
          <a:ln>
            <a:noFill/>
          </a:ln>
        </p:spPr>
      </p:pic>
    </p:spTree>
    <p:extLst>
      <p:ext uri="{BB962C8B-B14F-4D97-AF65-F5344CB8AC3E}">
        <p14:creationId xmlns:p14="http://schemas.microsoft.com/office/powerpoint/2010/main" val="39818244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568106" y="514351"/>
            <a:ext cx="3057747" cy="4153998"/>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Alastair Chisholm</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2" y="1647586"/>
            <a:ext cx="4553009" cy="77746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Head of Policy and Communications</a:t>
            </a:r>
            <a:endParaRPr lang="en-GB" sz="2400" dirty="0">
              <a:solidFill>
                <a:srgbClr val="1F4E79"/>
              </a:solidFill>
              <a:latin typeface="Calibri"/>
            </a:endParaRPr>
          </a:p>
        </p:txBody>
      </p:sp>
      <p:sp>
        <p:nvSpPr>
          <p:cNvPr id="9" name="Text Placeholder 5"/>
          <p:cNvSpPr txBox="1">
            <a:spLocks/>
          </p:cNvSpPr>
          <p:nvPr/>
        </p:nvSpPr>
        <p:spPr>
          <a:xfrm>
            <a:off x="3935163" y="2425047"/>
            <a:ext cx="4401954" cy="91726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Chartered Institution of Water and Environmental Management</a:t>
            </a:r>
            <a:endParaRPr lang="en-GB" sz="2400" dirty="0">
              <a:solidFill>
                <a:srgbClr val="1F4E79"/>
              </a:solidFill>
              <a:latin typeface="Calibri"/>
            </a:endParaRPr>
          </a:p>
        </p:txBody>
      </p:sp>
    </p:spTree>
    <p:extLst>
      <p:ext uri="{BB962C8B-B14F-4D97-AF65-F5344CB8AC3E}">
        <p14:creationId xmlns:p14="http://schemas.microsoft.com/office/powerpoint/2010/main" val="330181860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864" y="274638"/>
            <a:ext cx="7104662" cy="1143000"/>
          </a:xfrm>
        </p:spPr>
        <p:txBody>
          <a:bodyPr>
            <a:noAutofit/>
          </a:bodyPr>
          <a:lstStyle/>
          <a:p>
            <a:r>
              <a:rPr lang="en-US" sz="3600" dirty="0" smtClean="0"/>
              <a:t>Chartered </a:t>
            </a:r>
            <a:r>
              <a:rPr lang="en-US" sz="3600" dirty="0"/>
              <a:t>Institution of Ecology </a:t>
            </a:r>
            <a:r>
              <a:rPr lang="en-US" sz="3600" dirty="0" smtClean="0"/>
              <a:t>&amp; Environmental </a:t>
            </a:r>
            <a:r>
              <a:rPr lang="en-US" sz="3600" dirty="0"/>
              <a:t>Management</a:t>
            </a:r>
          </a:p>
        </p:txBody>
      </p:sp>
      <p:sp>
        <p:nvSpPr>
          <p:cNvPr id="3" name="Content Placeholder 2"/>
          <p:cNvSpPr>
            <a:spLocks noGrp="1"/>
          </p:cNvSpPr>
          <p:nvPr>
            <p:ph idx="1"/>
          </p:nvPr>
        </p:nvSpPr>
        <p:spPr>
          <a:xfrm>
            <a:off x="1524000" y="1880937"/>
            <a:ext cx="7162800" cy="4525963"/>
          </a:xfrm>
        </p:spPr>
        <p:txBody>
          <a:bodyPr>
            <a:normAutofit fontScale="70000" lnSpcReduction="20000"/>
          </a:bodyPr>
          <a:lstStyle/>
          <a:p>
            <a:pPr marL="0" indent="0">
              <a:buNone/>
            </a:pPr>
            <a:r>
              <a:rPr lang="en-US" dirty="0" smtClean="0"/>
              <a:t>…the </a:t>
            </a:r>
            <a:r>
              <a:rPr lang="en-US" dirty="0">
                <a:solidFill>
                  <a:srgbClr val="FF6600"/>
                </a:solidFill>
              </a:rPr>
              <a:t>leading professional membership body </a:t>
            </a:r>
            <a:r>
              <a:rPr lang="en-US" dirty="0"/>
              <a:t>representing and supporting ecologists and environmental managers in the UK, Ireland and abroad. Our Vision is of a society which values the natural environment and </a:t>
            </a:r>
            <a:r>
              <a:rPr lang="en-US" dirty="0" err="1">
                <a:solidFill>
                  <a:srgbClr val="FF6600"/>
                </a:solidFill>
              </a:rPr>
              <a:t>recognises</a:t>
            </a:r>
            <a:r>
              <a:rPr lang="en-US" dirty="0">
                <a:solidFill>
                  <a:srgbClr val="FF6600"/>
                </a:solidFill>
              </a:rPr>
              <a:t> the contribution of professional ecologists </a:t>
            </a:r>
            <a:r>
              <a:rPr lang="en-US" dirty="0"/>
              <a:t>and environmental managers to its </a:t>
            </a:r>
            <a:r>
              <a:rPr lang="en-US" dirty="0" smtClean="0"/>
              <a:t>conservation</a:t>
            </a:r>
          </a:p>
          <a:p>
            <a:pPr marL="0" indent="0">
              <a:buNone/>
            </a:pPr>
            <a:endParaRPr lang="en-US" dirty="0"/>
          </a:p>
          <a:p>
            <a:pPr marL="0" indent="0">
              <a:buNone/>
            </a:pPr>
            <a:r>
              <a:rPr lang="en-US" dirty="0"/>
              <a:t>Established in 1991 and receiving our Royal Charter in 2013, we have members drawn from across the employment sectors including local authorities, government agencies, NGOs, environmental consultancy, academia and industry. The diversity of our membership is our greatest strength, enabling us to take </a:t>
            </a:r>
            <a:r>
              <a:rPr lang="en-US" dirty="0">
                <a:solidFill>
                  <a:srgbClr val="FF6600"/>
                </a:solidFill>
              </a:rPr>
              <a:t>an integrated and holistic approach to furthering the management and enhancement of biodiversity </a:t>
            </a:r>
            <a:r>
              <a:rPr lang="en-US" dirty="0"/>
              <a:t>and the ecological processes essential to a fully functional biosphere</a:t>
            </a:r>
            <a:r>
              <a:rPr lang="en-US" dirty="0" smtClean="0"/>
              <a:t>.</a:t>
            </a:r>
            <a:endParaRPr lang="en-US" dirty="0"/>
          </a:p>
        </p:txBody>
      </p:sp>
      <p:pic>
        <p:nvPicPr>
          <p:cNvPr id="5" name="Picture 4"/>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189662" y="274638"/>
            <a:ext cx="1860013" cy="1008730"/>
          </a:xfrm>
          <a:prstGeom prst="rect">
            <a:avLst/>
          </a:prstGeom>
        </p:spPr>
      </p:pic>
    </p:spTree>
    <p:extLst>
      <p:ext uri="{BB962C8B-B14F-4D97-AF65-F5344CB8AC3E}">
        <p14:creationId xmlns:p14="http://schemas.microsoft.com/office/powerpoint/2010/main" val="149026376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05349" y="504895"/>
            <a:ext cx="3337374" cy="4190603"/>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Sally </a:t>
            </a:r>
            <a:r>
              <a:rPr lang="en-GB" sz="3200" dirty="0" err="1" smtClean="0">
                <a:solidFill>
                  <a:srgbClr val="1F4E79"/>
                </a:solidFill>
              </a:rPr>
              <a:t>Hayns</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3" y="1647586"/>
            <a:ext cx="4401954" cy="4956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Chief Executive</a:t>
            </a:r>
            <a:endParaRPr lang="en-GB" sz="2400" dirty="0">
              <a:solidFill>
                <a:srgbClr val="1F4E79"/>
              </a:solidFill>
              <a:latin typeface="Calibri"/>
            </a:endParaRPr>
          </a:p>
        </p:txBody>
      </p:sp>
      <p:sp>
        <p:nvSpPr>
          <p:cNvPr id="9" name="Text Placeholder 5"/>
          <p:cNvSpPr txBox="1">
            <a:spLocks/>
          </p:cNvSpPr>
          <p:nvPr/>
        </p:nvSpPr>
        <p:spPr>
          <a:xfrm>
            <a:off x="3935163" y="2425047"/>
            <a:ext cx="4401954" cy="96595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Chartered Institute of Ecology and Environmental Management</a:t>
            </a:r>
            <a:endParaRPr lang="en-GB" sz="2400" dirty="0">
              <a:solidFill>
                <a:srgbClr val="1F4E79"/>
              </a:solidFill>
              <a:latin typeface="Calibri"/>
            </a:endParaRPr>
          </a:p>
        </p:txBody>
      </p:sp>
    </p:spTree>
    <p:extLst>
      <p:ext uri="{BB962C8B-B14F-4D97-AF65-F5344CB8AC3E}">
        <p14:creationId xmlns:p14="http://schemas.microsoft.com/office/powerpoint/2010/main" val="358504731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0874404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23221" cy="1143000"/>
          </a:xfrm>
        </p:spPr>
        <p:txBody>
          <a:bodyPr/>
          <a:lstStyle/>
          <a:p>
            <a:r>
              <a:rPr lang="en-US" dirty="0" smtClean="0">
                <a:solidFill>
                  <a:srgbClr val="254061"/>
                </a:solidFill>
              </a:rPr>
              <a:t>Institution of Civil Engineers</a:t>
            </a:r>
            <a:endParaRPr lang="en-US" dirty="0">
              <a:solidFill>
                <a:srgbClr val="254061"/>
              </a:solidFill>
            </a:endParaRPr>
          </a:p>
        </p:txBody>
      </p:sp>
      <p:sp>
        <p:nvSpPr>
          <p:cNvPr id="3" name="Content Placeholder 2"/>
          <p:cNvSpPr>
            <a:spLocks noGrp="1"/>
          </p:cNvSpPr>
          <p:nvPr>
            <p:ph idx="1"/>
          </p:nvPr>
        </p:nvSpPr>
        <p:spPr>
          <a:xfrm>
            <a:off x="457200" y="1404938"/>
            <a:ext cx="8486274" cy="5257800"/>
          </a:xfrm>
        </p:spPr>
        <p:txBody>
          <a:bodyPr>
            <a:normAutofit fontScale="62500" lnSpcReduction="20000"/>
          </a:bodyPr>
          <a:lstStyle/>
          <a:p>
            <a:pPr marL="0" indent="0">
              <a:buNone/>
            </a:pPr>
            <a:r>
              <a:rPr lang="en-US" dirty="0">
                <a:solidFill>
                  <a:srgbClr val="254061"/>
                </a:solidFill>
              </a:rPr>
              <a:t>We rely on civil engineers every day for a variety of things: from supplying </a:t>
            </a:r>
            <a:r>
              <a:rPr lang="en-US" dirty="0">
                <a:solidFill>
                  <a:srgbClr val="FF0000"/>
                </a:solidFill>
              </a:rPr>
              <a:t>energy and clean water</a:t>
            </a:r>
            <a:r>
              <a:rPr lang="en-US" dirty="0">
                <a:solidFill>
                  <a:srgbClr val="254061"/>
                </a:solidFill>
              </a:rPr>
              <a:t> to our homes, to </a:t>
            </a:r>
            <a:r>
              <a:rPr lang="en-US" dirty="0">
                <a:solidFill>
                  <a:srgbClr val="FF0000"/>
                </a:solidFill>
              </a:rPr>
              <a:t>processing and recycling our waste</a:t>
            </a:r>
            <a:r>
              <a:rPr lang="en-US" dirty="0">
                <a:solidFill>
                  <a:srgbClr val="254061"/>
                </a:solidFill>
              </a:rPr>
              <a:t>, to finding solutions to problems like </a:t>
            </a:r>
            <a:r>
              <a:rPr lang="en-US" dirty="0" smtClean="0">
                <a:solidFill>
                  <a:srgbClr val="FF0000"/>
                </a:solidFill>
              </a:rPr>
              <a:t>pollution</a:t>
            </a:r>
            <a:r>
              <a:rPr lang="en-US" dirty="0" smtClean="0">
                <a:solidFill>
                  <a:srgbClr val="254061"/>
                </a:solidFill>
              </a:rPr>
              <a:t>….In </a:t>
            </a:r>
            <a:r>
              <a:rPr lang="en-US" dirty="0">
                <a:solidFill>
                  <a:srgbClr val="254061"/>
                </a:solidFill>
              </a:rPr>
              <a:t>short, </a:t>
            </a:r>
            <a:r>
              <a:rPr lang="en-US" dirty="0">
                <a:solidFill>
                  <a:srgbClr val="FF0000"/>
                </a:solidFill>
              </a:rPr>
              <a:t>we help civil engineers to shape the </a:t>
            </a:r>
            <a:r>
              <a:rPr lang="en-US" dirty="0" smtClean="0">
                <a:solidFill>
                  <a:srgbClr val="FF0000"/>
                </a:solidFill>
              </a:rPr>
              <a:t>world</a:t>
            </a:r>
            <a:r>
              <a:rPr lang="en-US" dirty="0" smtClean="0">
                <a:solidFill>
                  <a:srgbClr val="254061"/>
                </a:solidFill>
              </a:rPr>
              <a:t>. We </a:t>
            </a:r>
            <a:r>
              <a:rPr lang="en-US" dirty="0">
                <a:solidFill>
                  <a:srgbClr val="254061"/>
                </a:solidFill>
              </a:rPr>
              <a:t>do this </a:t>
            </a:r>
            <a:r>
              <a:rPr lang="en-US" dirty="0" smtClean="0">
                <a:solidFill>
                  <a:srgbClr val="254061"/>
                </a:solidFill>
              </a:rPr>
              <a:t>by: Being </a:t>
            </a:r>
            <a:r>
              <a:rPr lang="en-US" dirty="0">
                <a:solidFill>
                  <a:srgbClr val="254061"/>
                </a:solidFill>
              </a:rPr>
              <a:t>a qualifying body - providing an internationally </a:t>
            </a:r>
            <a:r>
              <a:rPr lang="en-US" dirty="0" err="1">
                <a:solidFill>
                  <a:srgbClr val="254061"/>
                </a:solidFill>
              </a:rPr>
              <a:t>recognised</a:t>
            </a:r>
            <a:r>
              <a:rPr lang="en-US" dirty="0">
                <a:solidFill>
                  <a:srgbClr val="254061"/>
                </a:solidFill>
              </a:rPr>
              <a:t> civil engineering </a:t>
            </a:r>
            <a:r>
              <a:rPr lang="en-US" dirty="0" smtClean="0">
                <a:solidFill>
                  <a:srgbClr val="FF0000"/>
                </a:solidFill>
              </a:rPr>
              <a:t>qualification</a:t>
            </a:r>
            <a:r>
              <a:rPr lang="en-US" dirty="0" smtClean="0">
                <a:solidFill>
                  <a:srgbClr val="254061"/>
                </a:solidFill>
              </a:rPr>
              <a:t>;  being </a:t>
            </a:r>
            <a:r>
              <a:rPr lang="en-US" dirty="0">
                <a:solidFill>
                  <a:srgbClr val="254061"/>
                </a:solidFill>
              </a:rPr>
              <a:t>a </a:t>
            </a:r>
            <a:r>
              <a:rPr lang="en-US" dirty="0" err="1">
                <a:solidFill>
                  <a:srgbClr val="254061"/>
                </a:solidFill>
              </a:rPr>
              <a:t>centre</a:t>
            </a:r>
            <a:r>
              <a:rPr lang="en-US" dirty="0">
                <a:solidFill>
                  <a:srgbClr val="254061"/>
                </a:solidFill>
              </a:rPr>
              <a:t> of excellence for civil engineering </a:t>
            </a:r>
            <a:r>
              <a:rPr lang="en-US" dirty="0" smtClean="0">
                <a:solidFill>
                  <a:srgbClr val="FF0000"/>
                </a:solidFill>
              </a:rPr>
              <a:t>knowledge</a:t>
            </a:r>
            <a:r>
              <a:rPr lang="en-US" dirty="0" smtClean="0">
                <a:solidFill>
                  <a:srgbClr val="254061"/>
                </a:solidFill>
              </a:rPr>
              <a:t>;  </a:t>
            </a:r>
            <a:r>
              <a:rPr lang="en-US" dirty="0">
                <a:solidFill>
                  <a:srgbClr val="FF0000"/>
                </a:solidFill>
              </a:rPr>
              <a:t>p</a:t>
            </a:r>
            <a:r>
              <a:rPr lang="en-US" dirty="0" smtClean="0">
                <a:solidFill>
                  <a:srgbClr val="FF0000"/>
                </a:solidFill>
              </a:rPr>
              <a:t>romoting </a:t>
            </a:r>
            <a:r>
              <a:rPr lang="en-US" dirty="0">
                <a:solidFill>
                  <a:srgbClr val="FF0000"/>
                </a:solidFill>
              </a:rPr>
              <a:t>the civil engineering profession</a:t>
            </a:r>
            <a:r>
              <a:rPr lang="en-US" dirty="0">
                <a:solidFill>
                  <a:srgbClr val="254061"/>
                </a:solidFill>
              </a:rPr>
              <a:t> by ensuring that everyone understands the positive impact that civil engineers have on </a:t>
            </a:r>
            <a:r>
              <a:rPr lang="en-US" dirty="0" smtClean="0">
                <a:solidFill>
                  <a:srgbClr val="254061"/>
                </a:solidFill>
              </a:rPr>
              <a:t>society. In </a:t>
            </a:r>
            <a:r>
              <a:rPr lang="en-US" dirty="0">
                <a:solidFill>
                  <a:srgbClr val="254061"/>
                </a:solidFill>
              </a:rPr>
              <a:t>the UK, we </a:t>
            </a:r>
            <a:r>
              <a:rPr lang="en-US" dirty="0" smtClean="0">
                <a:solidFill>
                  <a:srgbClr val="FF0000"/>
                </a:solidFill>
              </a:rPr>
              <a:t>talk to national and local government and to the media.</a:t>
            </a:r>
            <a:r>
              <a:rPr lang="en-US" dirty="0" smtClean="0">
                <a:solidFill>
                  <a:srgbClr val="254061"/>
                </a:solidFill>
              </a:rPr>
              <a:t> Our experts give informed comment to journalists, politicians and the public. </a:t>
            </a:r>
          </a:p>
          <a:p>
            <a:pPr marL="0" indent="0">
              <a:buNone/>
            </a:pPr>
            <a:endParaRPr lang="en-US" dirty="0" smtClean="0">
              <a:solidFill>
                <a:srgbClr val="254061"/>
              </a:solidFill>
            </a:endParaRPr>
          </a:p>
          <a:p>
            <a:pPr marL="0" indent="0">
              <a:buNone/>
            </a:pPr>
            <a:r>
              <a:rPr lang="en-US" dirty="0" smtClean="0">
                <a:solidFill>
                  <a:srgbClr val="254061"/>
                </a:solidFill>
              </a:rPr>
              <a:t>Civil </a:t>
            </a:r>
            <a:r>
              <a:rPr lang="en-US" dirty="0">
                <a:solidFill>
                  <a:srgbClr val="254061"/>
                </a:solidFill>
              </a:rPr>
              <a:t>engineering plays a crucial role in creating the infrastructure needed for modern life around the world. Practitioners in the civil </a:t>
            </a:r>
            <a:r>
              <a:rPr lang="en-US" dirty="0" err="1">
                <a:solidFill>
                  <a:srgbClr val="254061"/>
                </a:solidFill>
              </a:rPr>
              <a:t>enginering</a:t>
            </a:r>
            <a:r>
              <a:rPr lang="en-US" dirty="0">
                <a:solidFill>
                  <a:srgbClr val="254061"/>
                </a:solidFill>
              </a:rPr>
              <a:t> sector apply knowledge and experience to create projects that meet human needs and clean up environmental </a:t>
            </a:r>
            <a:r>
              <a:rPr lang="en-US" dirty="0" smtClean="0">
                <a:solidFill>
                  <a:srgbClr val="254061"/>
                </a:solidFill>
              </a:rPr>
              <a:t>problems….Our </a:t>
            </a:r>
            <a:r>
              <a:rPr lang="en-US" dirty="0">
                <a:solidFill>
                  <a:srgbClr val="254061"/>
                </a:solidFill>
              </a:rPr>
              <a:t>vision is for the civil engineering industry and profession to play its full role in </a:t>
            </a:r>
            <a:r>
              <a:rPr lang="en-US" dirty="0">
                <a:solidFill>
                  <a:srgbClr val="FF0000"/>
                </a:solidFill>
              </a:rPr>
              <a:t>the creation and maintenance of sustainable communities in harmony with their natural environment</a:t>
            </a:r>
            <a:r>
              <a:rPr lang="en-US" dirty="0">
                <a:solidFill>
                  <a:srgbClr val="254061"/>
                </a:solidFill>
              </a:rPr>
              <a:t>.</a:t>
            </a:r>
          </a:p>
          <a:p>
            <a:pPr marL="0" indent="0">
              <a:buNone/>
            </a:pPr>
            <a:endParaRPr lang="en-US" dirty="0" smtClean="0">
              <a:solidFill>
                <a:srgbClr val="254061"/>
              </a:solidFill>
            </a:endParaRPr>
          </a:p>
        </p:txBody>
      </p:sp>
      <p:pic>
        <p:nvPicPr>
          <p:cNvPr id="4" name="Picture 3"/>
          <p:cNvPicPr/>
          <p:nvPr/>
        </p:nvPicPr>
        <p:blipFill>
          <a:blip r:embed="rId3" cstate="screen">
            <a:clrChange>
              <a:clrFrom>
                <a:srgbClr val="FBF9F7"/>
              </a:clrFrom>
              <a:clrTo>
                <a:srgbClr val="FBF9F7">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92737" y="231858"/>
            <a:ext cx="1550737" cy="1038141"/>
          </a:xfrm>
          <a:prstGeom prst="rect">
            <a:avLst/>
          </a:prstGeom>
          <a:noFill/>
          <a:ln>
            <a:noFill/>
          </a:ln>
        </p:spPr>
      </p:pic>
    </p:spTree>
    <p:extLst>
      <p:ext uri="{BB962C8B-B14F-4D97-AF65-F5344CB8AC3E}">
        <p14:creationId xmlns:p14="http://schemas.microsoft.com/office/powerpoint/2010/main" val="279609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6514068"/>
            <a:ext cx="3911600" cy="369332"/>
          </a:xfrm>
          <a:prstGeom prst="rect">
            <a:avLst/>
          </a:prstGeom>
          <a:noFill/>
        </p:spPr>
        <p:txBody>
          <a:bodyPr wrap="square" rtlCol="0">
            <a:spAutoFit/>
          </a:bodyPr>
          <a:lstStyle/>
          <a:p>
            <a:r>
              <a:rPr lang="en-US" dirty="0" smtClean="0"/>
              <a:t>Quality Assurance Agency, 2007</a:t>
            </a:r>
            <a:endParaRPr lang="en-US" dirty="0"/>
          </a:p>
        </p:txBody>
      </p:sp>
      <p:sp>
        <p:nvSpPr>
          <p:cNvPr id="4" name="Sun 3"/>
          <p:cNvSpPr/>
          <p:nvPr/>
        </p:nvSpPr>
        <p:spPr>
          <a:xfrm>
            <a:off x="5549900" y="4064000"/>
            <a:ext cx="1193800" cy="124460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629400" y="4406900"/>
            <a:ext cx="1727200" cy="461665"/>
          </a:xfrm>
          <a:prstGeom prst="rect">
            <a:avLst/>
          </a:prstGeom>
          <a:noFill/>
        </p:spPr>
        <p:txBody>
          <a:bodyPr wrap="square" rtlCol="0">
            <a:spAutoFit/>
          </a:bodyPr>
          <a:lstStyle/>
          <a:p>
            <a:r>
              <a:rPr lang="en-US" sz="1200" dirty="0" smtClean="0">
                <a:solidFill>
                  <a:schemeClr val="tx2">
                    <a:lumMod val="60000"/>
                    <a:lumOff val="40000"/>
                  </a:schemeClr>
                </a:solidFill>
              </a:rPr>
              <a:t>Institute of Fisheries Management</a:t>
            </a:r>
            <a:endParaRPr lang="en-US" sz="1200" dirty="0">
              <a:solidFill>
                <a:schemeClr val="tx2">
                  <a:lumMod val="60000"/>
                  <a:lumOff val="40000"/>
                </a:schemeClr>
              </a:solidFill>
            </a:endParaRPr>
          </a:p>
        </p:txBody>
      </p:sp>
    </p:spTree>
    <p:extLst>
      <p:ext uri="{BB962C8B-B14F-4D97-AF65-F5344CB8AC3E}">
        <p14:creationId xmlns:p14="http://schemas.microsoft.com/office/powerpoint/2010/main" val="1672806493"/>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6565900"/>
            <a:ext cx="3911600" cy="369332"/>
          </a:xfrm>
          <a:prstGeom prst="rect">
            <a:avLst/>
          </a:prstGeom>
          <a:noFill/>
        </p:spPr>
        <p:txBody>
          <a:bodyPr wrap="square" rtlCol="0">
            <a:spAutoFit/>
          </a:bodyPr>
          <a:lstStyle/>
          <a:p>
            <a:r>
              <a:rPr lang="en-US" dirty="0" smtClean="0"/>
              <a:t>Quality Assurance Agency, 2007</a:t>
            </a:r>
            <a:endParaRPr lang="en-US" dirty="0"/>
          </a:p>
        </p:txBody>
      </p:sp>
      <p:sp>
        <p:nvSpPr>
          <p:cNvPr id="4" name="Sun 3"/>
          <p:cNvSpPr/>
          <p:nvPr/>
        </p:nvSpPr>
        <p:spPr>
          <a:xfrm>
            <a:off x="711200" y="1320800"/>
            <a:ext cx="3886200" cy="3708400"/>
          </a:xfrm>
          <a:prstGeom prst="sun">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Institution of Civil Engineers</a:t>
            </a:r>
            <a:endParaRPr lang="en-US" dirty="0"/>
          </a:p>
        </p:txBody>
      </p:sp>
    </p:spTree>
    <p:extLst>
      <p:ext uri="{BB962C8B-B14F-4D97-AF65-F5344CB8AC3E}">
        <p14:creationId xmlns:p14="http://schemas.microsoft.com/office/powerpoint/2010/main" val="1760107188"/>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895" y="161591"/>
            <a:ext cx="6922168" cy="1143000"/>
          </a:xfrm>
        </p:spPr>
        <p:txBody>
          <a:bodyPr/>
          <a:lstStyle/>
          <a:p>
            <a:r>
              <a:rPr lang="en-US" dirty="0"/>
              <a:t>The Landscape Institute</a:t>
            </a:r>
          </a:p>
        </p:txBody>
      </p:sp>
      <p:sp>
        <p:nvSpPr>
          <p:cNvPr id="3" name="Content Placeholder 2"/>
          <p:cNvSpPr>
            <a:spLocks noGrp="1"/>
          </p:cNvSpPr>
          <p:nvPr>
            <p:ph idx="1"/>
          </p:nvPr>
        </p:nvSpPr>
        <p:spPr>
          <a:xfrm>
            <a:off x="1524000" y="1318545"/>
            <a:ext cx="7472948" cy="4525963"/>
          </a:xfrm>
        </p:spPr>
        <p:txBody>
          <a:bodyPr>
            <a:noAutofit/>
          </a:bodyPr>
          <a:lstStyle/>
          <a:p>
            <a:pPr marL="0" indent="0">
              <a:spcBef>
                <a:spcPts val="0"/>
              </a:spcBef>
              <a:buNone/>
            </a:pPr>
            <a:r>
              <a:rPr lang="en-US" sz="2300" dirty="0"/>
              <a:t>The Landscape Institute is the Royal </a:t>
            </a:r>
            <a:r>
              <a:rPr lang="en-US" sz="2300" dirty="0">
                <a:solidFill>
                  <a:srgbClr val="FF6600"/>
                </a:solidFill>
              </a:rPr>
              <a:t>Chartered</a:t>
            </a:r>
            <a:r>
              <a:rPr lang="en-US" sz="2300" dirty="0"/>
              <a:t> institute for landscape </a:t>
            </a:r>
            <a:r>
              <a:rPr lang="en-US" sz="2300" dirty="0" smtClean="0"/>
              <a:t>architects</a:t>
            </a:r>
            <a:endParaRPr lang="en-US" sz="2300" dirty="0"/>
          </a:p>
          <a:p>
            <a:pPr marL="0" indent="0">
              <a:spcBef>
                <a:spcPts val="0"/>
              </a:spcBef>
              <a:buNone/>
            </a:pPr>
            <a:endParaRPr lang="en-US" sz="1000" dirty="0" smtClean="0"/>
          </a:p>
          <a:p>
            <a:pPr marL="0" indent="0">
              <a:spcBef>
                <a:spcPts val="0"/>
              </a:spcBef>
              <a:buNone/>
            </a:pPr>
            <a:r>
              <a:rPr lang="en-US" sz="2300" dirty="0" smtClean="0"/>
              <a:t>As </a:t>
            </a:r>
            <a:r>
              <a:rPr lang="en-US" sz="2300" dirty="0"/>
              <a:t>a </a:t>
            </a:r>
            <a:r>
              <a:rPr lang="en-US" sz="2300" dirty="0">
                <a:solidFill>
                  <a:srgbClr val="FF6600"/>
                </a:solidFill>
              </a:rPr>
              <a:t>professional body and educational charity</a:t>
            </a:r>
            <a:r>
              <a:rPr lang="en-US" sz="2300" dirty="0"/>
              <a:t>, we work to protect, conserve and enhance the natural and built environment for the public </a:t>
            </a:r>
            <a:r>
              <a:rPr lang="en-US" sz="2300" dirty="0" smtClean="0"/>
              <a:t>benefit</a:t>
            </a:r>
            <a:endParaRPr lang="en-US" sz="2300" dirty="0"/>
          </a:p>
          <a:p>
            <a:pPr marL="0" indent="0">
              <a:spcBef>
                <a:spcPts val="0"/>
              </a:spcBef>
              <a:buNone/>
            </a:pPr>
            <a:endParaRPr lang="en-US" sz="1000" dirty="0" smtClean="0"/>
          </a:p>
          <a:p>
            <a:pPr marL="0" indent="0">
              <a:spcBef>
                <a:spcPts val="0"/>
              </a:spcBef>
              <a:buNone/>
            </a:pPr>
            <a:r>
              <a:rPr lang="en-US" sz="2300" dirty="0" smtClean="0"/>
              <a:t>We </a:t>
            </a:r>
            <a:r>
              <a:rPr lang="en-US" sz="2300" dirty="0">
                <a:solidFill>
                  <a:srgbClr val="FF6600"/>
                </a:solidFill>
              </a:rPr>
              <a:t>champion landscape and the landscape profession</a:t>
            </a:r>
            <a:r>
              <a:rPr lang="en-US" sz="2300" dirty="0"/>
              <a:t>, through advocacy and </a:t>
            </a:r>
            <a:r>
              <a:rPr lang="en-US" sz="2300" dirty="0">
                <a:solidFill>
                  <a:srgbClr val="FF6600"/>
                </a:solidFill>
              </a:rPr>
              <a:t>support to our members</a:t>
            </a:r>
            <a:r>
              <a:rPr lang="en-US" sz="2300" dirty="0"/>
              <a:t>, in order to inspire great places where people want to live, work and </a:t>
            </a:r>
            <a:r>
              <a:rPr lang="en-US" sz="2300" dirty="0" smtClean="0"/>
              <a:t>visit</a:t>
            </a:r>
            <a:endParaRPr lang="en-US" sz="2300" dirty="0"/>
          </a:p>
          <a:p>
            <a:pPr marL="0" indent="0">
              <a:spcBef>
                <a:spcPts val="0"/>
              </a:spcBef>
              <a:buNone/>
            </a:pPr>
            <a:endParaRPr lang="en-US" sz="1200" dirty="0"/>
          </a:p>
          <a:p>
            <a:pPr marL="0" indent="0">
              <a:spcBef>
                <a:spcPts val="0"/>
              </a:spcBef>
              <a:buNone/>
            </a:pPr>
            <a:r>
              <a:rPr lang="en-US" sz="2300" dirty="0"/>
              <a:t>We </a:t>
            </a:r>
            <a:r>
              <a:rPr lang="en-US" sz="2300" dirty="0">
                <a:solidFill>
                  <a:srgbClr val="FF6600"/>
                </a:solidFill>
              </a:rPr>
              <a:t>work with government </a:t>
            </a:r>
            <a:r>
              <a:rPr lang="en-US" sz="2300" dirty="0"/>
              <a:t>to improve the planning, design and management of urban and rural </a:t>
            </a:r>
            <a:r>
              <a:rPr lang="en-US" sz="2300" dirty="0" smtClean="0"/>
              <a:t>landscape</a:t>
            </a:r>
          </a:p>
          <a:p>
            <a:pPr marL="0" indent="0">
              <a:spcBef>
                <a:spcPts val="0"/>
              </a:spcBef>
              <a:buNone/>
            </a:pPr>
            <a:endParaRPr lang="en-US" sz="1000" dirty="0"/>
          </a:p>
          <a:p>
            <a:pPr marL="0" indent="0">
              <a:spcBef>
                <a:spcPts val="0"/>
              </a:spcBef>
              <a:buNone/>
            </a:pPr>
            <a:r>
              <a:rPr lang="en-US" sz="2300" dirty="0"/>
              <a:t>We accredit university courses and promote </a:t>
            </a:r>
            <a:r>
              <a:rPr lang="en-US" sz="2300" dirty="0">
                <a:solidFill>
                  <a:srgbClr val="FF6600"/>
                </a:solidFill>
              </a:rPr>
              <a:t>professional development </a:t>
            </a:r>
            <a:r>
              <a:rPr lang="en-US" sz="2300" dirty="0"/>
              <a:t>to ensure that landscape architects deliver the highest standards of </a:t>
            </a:r>
            <a:r>
              <a:rPr lang="en-US" sz="2300" dirty="0" smtClean="0"/>
              <a:t>practice</a:t>
            </a:r>
            <a:r>
              <a:rPr lang="en-US" sz="2300" dirty="0"/>
              <a:t>	</a:t>
            </a:r>
          </a:p>
          <a:p>
            <a:pPr marL="0" indent="0">
              <a:lnSpc>
                <a:spcPct val="90000"/>
              </a:lnSpc>
              <a:spcBef>
                <a:spcPts val="0"/>
              </a:spcBef>
              <a:buNone/>
            </a:pPr>
            <a:endParaRPr lang="en-US" sz="2300" dirty="0"/>
          </a:p>
          <a:p>
            <a:pPr>
              <a:lnSpc>
                <a:spcPct val="90000"/>
              </a:lnSpc>
              <a:spcBef>
                <a:spcPts val="0"/>
              </a:spcBef>
            </a:pPr>
            <a:endParaRPr lang="en-US" sz="2300" dirty="0"/>
          </a:p>
        </p:txBody>
      </p:sp>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51053" y="384511"/>
            <a:ext cx="2245895" cy="892987"/>
          </a:xfrm>
          <a:prstGeom prst="rect">
            <a:avLst/>
          </a:prstGeom>
        </p:spPr>
      </p:pic>
    </p:spTree>
    <p:extLst>
      <p:ext uri="{BB962C8B-B14F-4D97-AF65-F5344CB8AC3E}">
        <p14:creationId xmlns:p14="http://schemas.microsoft.com/office/powerpoint/2010/main" val="1118334127"/>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6488668"/>
            <a:ext cx="3911600" cy="369332"/>
          </a:xfrm>
          <a:prstGeom prst="rect">
            <a:avLst/>
          </a:prstGeom>
          <a:noFill/>
        </p:spPr>
        <p:txBody>
          <a:bodyPr wrap="square" rtlCol="0">
            <a:spAutoFit/>
          </a:bodyPr>
          <a:lstStyle/>
          <a:p>
            <a:r>
              <a:rPr lang="en-US" dirty="0" smtClean="0"/>
              <a:t>Quality Assurance Agency, 2007</a:t>
            </a:r>
            <a:endParaRPr lang="en-US" dirty="0"/>
          </a:p>
        </p:txBody>
      </p:sp>
      <p:sp>
        <p:nvSpPr>
          <p:cNvPr id="4" name="Sun 3"/>
          <p:cNvSpPr/>
          <p:nvPr/>
        </p:nvSpPr>
        <p:spPr>
          <a:xfrm>
            <a:off x="5397500" y="3162300"/>
            <a:ext cx="3416300" cy="3124200"/>
          </a:xfrm>
          <a:prstGeom prst="su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Landscape Institute</a:t>
            </a:r>
            <a:endParaRPr lang="en-US" dirty="0"/>
          </a:p>
        </p:txBody>
      </p:sp>
    </p:spTree>
    <p:extLst>
      <p:ext uri="{BB962C8B-B14F-4D97-AF65-F5344CB8AC3E}">
        <p14:creationId xmlns:p14="http://schemas.microsoft.com/office/powerpoint/2010/main" val="3953491921"/>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5264" r="2286"/>
          <a:stretch/>
        </p:blipFill>
        <p:spPr>
          <a:xfrm>
            <a:off x="0" y="0"/>
            <a:ext cx="9144000" cy="6857999"/>
          </a:xfrm>
          <a:prstGeom prst="rect">
            <a:avLst/>
          </a:prstGeom>
        </p:spPr>
      </p:pic>
      <p:sp>
        <p:nvSpPr>
          <p:cNvPr id="4" name="TextBox 3"/>
          <p:cNvSpPr txBox="1"/>
          <p:nvPr/>
        </p:nvSpPr>
        <p:spPr>
          <a:xfrm>
            <a:off x="3235158" y="708525"/>
            <a:ext cx="2620210" cy="1061829"/>
          </a:xfrm>
          <a:prstGeom prst="rect">
            <a:avLst/>
          </a:prstGeom>
          <a:noFill/>
        </p:spPr>
        <p:txBody>
          <a:bodyPr wrap="square" rtlCol="0">
            <a:spAutoFit/>
          </a:bodyPr>
          <a:lstStyle/>
          <a:p>
            <a:pPr algn="ctr"/>
            <a:r>
              <a:rPr lang="en-US" sz="2100" dirty="0" smtClean="0">
                <a:solidFill>
                  <a:schemeClr val="bg1"/>
                </a:solidFill>
                <a:latin typeface="Apple Chancery"/>
                <a:cs typeface="Apple Chancery"/>
              </a:rPr>
              <a:t>Furthering the interests of individual professionals</a:t>
            </a:r>
            <a:endParaRPr lang="en-US" sz="2100" dirty="0">
              <a:solidFill>
                <a:schemeClr val="bg1"/>
              </a:solidFill>
              <a:latin typeface="Apple Chancery"/>
              <a:cs typeface="Apple Chancery"/>
            </a:endParaRPr>
          </a:p>
        </p:txBody>
      </p:sp>
      <p:sp>
        <p:nvSpPr>
          <p:cNvPr id="5" name="TextBox 4"/>
          <p:cNvSpPr txBox="1"/>
          <p:nvPr/>
        </p:nvSpPr>
        <p:spPr>
          <a:xfrm>
            <a:off x="2032001" y="2540000"/>
            <a:ext cx="4719052" cy="892552"/>
          </a:xfrm>
          <a:prstGeom prst="rect">
            <a:avLst/>
          </a:prstGeom>
          <a:noFill/>
        </p:spPr>
        <p:txBody>
          <a:bodyPr wrap="square" rtlCol="0">
            <a:spAutoFit/>
          </a:bodyPr>
          <a:lstStyle/>
          <a:p>
            <a:pPr algn="ctr"/>
            <a:r>
              <a:rPr lang="en-US" sz="2600" dirty="0" smtClean="0">
                <a:solidFill>
                  <a:srgbClr val="FFFFFF"/>
                </a:solidFill>
                <a:latin typeface="Apple Chancery"/>
                <a:cs typeface="Apple Chancery"/>
              </a:rPr>
              <a:t>Promoting and protecting  the profession or the subject generally</a:t>
            </a:r>
            <a:endParaRPr lang="en-US" sz="2600" dirty="0">
              <a:solidFill>
                <a:srgbClr val="FFFFFF"/>
              </a:solidFill>
              <a:latin typeface="Apple Chancery"/>
              <a:cs typeface="Apple Chancery"/>
            </a:endParaRPr>
          </a:p>
        </p:txBody>
      </p:sp>
      <p:sp>
        <p:nvSpPr>
          <p:cNvPr id="6" name="TextBox 5"/>
          <p:cNvSpPr txBox="1"/>
          <p:nvPr/>
        </p:nvSpPr>
        <p:spPr>
          <a:xfrm>
            <a:off x="2259264" y="4826001"/>
            <a:ext cx="4318000" cy="954107"/>
          </a:xfrm>
          <a:prstGeom prst="rect">
            <a:avLst/>
          </a:prstGeom>
          <a:noFill/>
        </p:spPr>
        <p:txBody>
          <a:bodyPr wrap="square" rtlCol="0">
            <a:spAutoFit/>
          </a:bodyPr>
          <a:lstStyle/>
          <a:p>
            <a:pPr algn="ctr"/>
            <a:r>
              <a:rPr lang="en-US" sz="2800" dirty="0" smtClean="0">
                <a:solidFill>
                  <a:srgbClr val="FFFFFF"/>
                </a:solidFill>
                <a:latin typeface="Apple Chancery"/>
                <a:cs typeface="Apple Chancery"/>
              </a:rPr>
              <a:t>Safeguarding society at large and the public interest</a:t>
            </a:r>
            <a:endParaRPr lang="en-US" sz="2800" dirty="0">
              <a:solidFill>
                <a:srgbClr val="FFFFFF"/>
              </a:solidFill>
              <a:latin typeface="Apple Chancery"/>
              <a:cs typeface="Apple Chancery"/>
            </a:endParaRPr>
          </a:p>
        </p:txBody>
      </p:sp>
    </p:spTree>
    <p:extLst>
      <p:ext uri="{BB962C8B-B14F-4D97-AF65-F5344CB8AC3E}">
        <p14:creationId xmlns:p14="http://schemas.microsoft.com/office/powerpoint/2010/main" val="240797386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882105"/>
          </a:xfrm>
          <a:prstGeom prst="rect">
            <a:avLst/>
          </a:prstGeom>
        </p:spPr>
      </p:pic>
      <p:sp>
        <p:nvSpPr>
          <p:cNvPr id="3" name="Title 2"/>
          <p:cNvSpPr>
            <a:spLocks noGrp="1"/>
          </p:cNvSpPr>
          <p:nvPr>
            <p:ph type="title"/>
          </p:nvPr>
        </p:nvSpPr>
        <p:spPr>
          <a:xfrm>
            <a:off x="0" y="5695533"/>
            <a:ext cx="9144000" cy="1143000"/>
          </a:xfrm>
        </p:spPr>
        <p:txBody>
          <a:bodyPr>
            <a:normAutofit/>
          </a:bodyPr>
          <a:lstStyle/>
          <a:p>
            <a:r>
              <a:rPr lang="en-US" sz="3200" dirty="0" smtClean="0"/>
              <a:t>Evolution </a:t>
            </a:r>
            <a:r>
              <a:rPr lang="en-US" sz="3200" dirty="0"/>
              <a:t>of the Institution of Engineering Technology</a:t>
            </a:r>
          </a:p>
        </p:txBody>
      </p:sp>
    </p:spTree>
    <p:extLst>
      <p:ext uri="{BB962C8B-B14F-4D97-AF65-F5344CB8AC3E}">
        <p14:creationId xmlns:p14="http://schemas.microsoft.com/office/powerpoint/2010/main" val="315637217"/>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0500" y="-491696"/>
            <a:ext cx="9550400" cy="7349696"/>
          </a:xfrm>
          <a:prstGeom prst="rect">
            <a:avLst/>
          </a:prstGeom>
        </p:spPr>
      </p:pic>
      <p:sp>
        <p:nvSpPr>
          <p:cNvPr id="3" name="TextBox 2"/>
          <p:cNvSpPr txBox="1"/>
          <p:nvPr/>
        </p:nvSpPr>
        <p:spPr>
          <a:xfrm>
            <a:off x="203200" y="5892800"/>
            <a:ext cx="4406900" cy="461665"/>
          </a:xfrm>
          <a:prstGeom prst="rect">
            <a:avLst/>
          </a:prstGeom>
          <a:noFill/>
        </p:spPr>
        <p:txBody>
          <a:bodyPr wrap="square" rtlCol="0">
            <a:spAutoFit/>
          </a:bodyPr>
          <a:lstStyle/>
          <a:p>
            <a:r>
              <a:rPr lang="en-US" sz="2400" dirty="0" err="1" smtClean="0">
                <a:solidFill>
                  <a:schemeClr val="bg1"/>
                </a:solidFill>
              </a:rPr>
              <a:t>Fracking</a:t>
            </a:r>
            <a:r>
              <a:rPr lang="en-US" sz="2400" dirty="0" smtClean="0">
                <a:solidFill>
                  <a:schemeClr val="bg1"/>
                </a:solidFill>
              </a:rPr>
              <a:t> in Wyoming, USA</a:t>
            </a:r>
            <a:endParaRPr lang="en-US" sz="2400" dirty="0">
              <a:solidFill>
                <a:schemeClr val="bg1"/>
              </a:solidFill>
            </a:endParaRPr>
          </a:p>
        </p:txBody>
      </p:sp>
    </p:spTree>
    <p:extLst>
      <p:ext uri="{BB962C8B-B14F-4D97-AF65-F5344CB8AC3E}">
        <p14:creationId xmlns:p14="http://schemas.microsoft.com/office/powerpoint/2010/main" val="2239228406"/>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246955" y="487280"/>
            <a:ext cx="3467098" cy="3979051"/>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Jennifer </a:t>
            </a:r>
            <a:r>
              <a:rPr lang="en-GB" sz="3200" dirty="0" err="1" smtClean="0">
                <a:solidFill>
                  <a:srgbClr val="1F4E79"/>
                </a:solidFill>
              </a:rPr>
              <a:t>Blumhof</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3" y="1647586"/>
            <a:ext cx="4554354" cy="77746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800" dirty="0" smtClean="0">
                <a:solidFill>
                  <a:srgbClr val="1F4E79"/>
                </a:solidFill>
                <a:latin typeface="Calibri"/>
              </a:rPr>
              <a:t>Vice </a:t>
            </a:r>
            <a:r>
              <a:rPr lang="en-GB" sz="2800" dirty="0" smtClean="0">
                <a:solidFill>
                  <a:srgbClr val="1F4E79"/>
                </a:solidFill>
              </a:rPr>
              <a:t>President, Institution </a:t>
            </a:r>
            <a:r>
              <a:rPr lang="en-GB" sz="2800" dirty="0">
                <a:solidFill>
                  <a:srgbClr val="1F4E79"/>
                </a:solidFill>
              </a:rPr>
              <a:t>of Environmental </a:t>
            </a:r>
            <a:r>
              <a:rPr lang="en-GB" sz="2800" dirty="0" smtClean="0">
                <a:solidFill>
                  <a:srgbClr val="1F4E79"/>
                </a:solidFill>
              </a:rPr>
              <a:t>Sciences</a:t>
            </a:r>
            <a:endParaRPr lang="en-GB" sz="2800" dirty="0">
              <a:solidFill>
                <a:srgbClr val="1F4E79"/>
              </a:solidFill>
              <a:latin typeface="Calibri"/>
            </a:endParaRPr>
          </a:p>
        </p:txBody>
      </p:sp>
      <p:sp>
        <p:nvSpPr>
          <p:cNvPr id="9" name="Text Placeholder 5"/>
          <p:cNvSpPr txBox="1">
            <a:spLocks/>
          </p:cNvSpPr>
          <p:nvPr/>
        </p:nvSpPr>
        <p:spPr>
          <a:xfrm>
            <a:off x="3935163" y="2425047"/>
            <a:ext cx="4401954" cy="856208"/>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2400" dirty="0">
              <a:solidFill>
                <a:srgbClr val="1F4E79"/>
              </a:solidFill>
              <a:latin typeface="Calibri"/>
            </a:endParaRPr>
          </a:p>
        </p:txBody>
      </p:sp>
      <p:sp>
        <p:nvSpPr>
          <p:cNvPr id="10" name="Text Placeholder 5"/>
          <p:cNvSpPr txBox="1">
            <a:spLocks/>
          </p:cNvSpPr>
          <p:nvPr/>
        </p:nvSpPr>
        <p:spPr>
          <a:xfrm>
            <a:off x="4087563" y="2588157"/>
            <a:ext cx="4401954" cy="107479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And Chair of the Registration Authority</a:t>
            </a:r>
            <a:r>
              <a:rPr lang="en-GB" sz="2400" dirty="0" smtClean="0">
                <a:solidFill>
                  <a:srgbClr val="1F4E79"/>
                </a:solidFill>
              </a:rPr>
              <a:t>, Society for the Environment</a:t>
            </a:r>
            <a:endParaRPr lang="en-GB" sz="2400" dirty="0">
              <a:solidFill>
                <a:srgbClr val="1F4E79"/>
              </a:solidFill>
              <a:latin typeface="Calibri"/>
            </a:endParaRPr>
          </a:p>
        </p:txBody>
      </p:sp>
    </p:spTree>
    <p:extLst>
      <p:ext uri="{BB962C8B-B14F-4D97-AF65-F5344CB8AC3E}">
        <p14:creationId xmlns:p14="http://schemas.microsoft.com/office/powerpoint/2010/main" val="938122615"/>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384306" y="513949"/>
            <a:ext cx="3450614" cy="4159651"/>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935163" y="513949"/>
            <a:ext cx="4401954" cy="495607"/>
          </a:xfrm>
        </p:spPr>
        <p:txBody>
          <a:bodyPr>
            <a:noAutofit/>
          </a:bodyPr>
          <a:lstStyle/>
          <a:p>
            <a:r>
              <a:rPr lang="en-GB" sz="3200" dirty="0" smtClean="0">
                <a:solidFill>
                  <a:srgbClr val="1F4E79"/>
                </a:solidFill>
              </a:rPr>
              <a:t>Adam </a:t>
            </a:r>
            <a:r>
              <a:rPr lang="en-GB" sz="3200" dirty="0" err="1" smtClean="0">
                <a:solidFill>
                  <a:srgbClr val="1F4E79"/>
                </a:solidFill>
              </a:rPr>
              <a:t>Donnan</a:t>
            </a:r>
            <a:endParaRPr lang="en-GB" sz="3200" dirty="0">
              <a:solidFill>
                <a:srgbClr val="1F4E79"/>
              </a:solidFill>
            </a:endParaRPr>
          </a:p>
        </p:txBody>
      </p:sp>
      <p:sp>
        <p:nvSpPr>
          <p:cNvPr id="7" name="Text Placeholder 5"/>
          <p:cNvSpPr txBox="1">
            <a:spLocks/>
          </p:cNvSpPr>
          <p:nvPr/>
        </p:nvSpPr>
        <p:spPr>
          <a:xfrm>
            <a:off x="4110159" y="1320234"/>
            <a:ext cx="3904838" cy="41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1200" dirty="0">
              <a:solidFill>
                <a:prstClr val="black"/>
              </a:solidFill>
              <a:latin typeface="Calibri"/>
            </a:endParaRPr>
          </a:p>
        </p:txBody>
      </p:sp>
      <p:sp>
        <p:nvSpPr>
          <p:cNvPr id="8" name="Text Placeholder 5"/>
          <p:cNvSpPr txBox="1">
            <a:spLocks/>
          </p:cNvSpPr>
          <p:nvPr/>
        </p:nvSpPr>
        <p:spPr>
          <a:xfrm>
            <a:off x="3935163" y="1151979"/>
            <a:ext cx="4401954" cy="4956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Chief Executive</a:t>
            </a:r>
            <a:endParaRPr lang="en-GB" sz="2400" dirty="0">
              <a:solidFill>
                <a:srgbClr val="1F4E79"/>
              </a:solidFill>
              <a:latin typeface="Calibri"/>
            </a:endParaRPr>
          </a:p>
        </p:txBody>
      </p:sp>
      <p:sp>
        <p:nvSpPr>
          <p:cNvPr id="9" name="Text Placeholder 5"/>
          <p:cNvSpPr txBox="1">
            <a:spLocks/>
          </p:cNvSpPr>
          <p:nvPr/>
        </p:nvSpPr>
        <p:spPr>
          <a:xfrm>
            <a:off x="3935163" y="1790009"/>
            <a:ext cx="4401954" cy="103424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smtClean="0">
                <a:solidFill>
                  <a:srgbClr val="1F4E79"/>
                </a:solidFill>
                <a:latin typeface="Calibri"/>
              </a:rPr>
              <a:t>Institution of Environmental Sciences</a:t>
            </a:r>
            <a:endParaRPr lang="en-GB" sz="2400" dirty="0">
              <a:solidFill>
                <a:srgbClr val="1F4E79"/>
              </a:solidFill>
              <a:latin typeface="Calibri"/>
            </a:endParaRPr>
          </a:p>
        </p:txBody>
      </p:sp>
    </p:spTree>
    <p:extLst>
      <p:ext uri="{BB962C8B-B14F-4D97-AF65-F5344CB8AC3E}">
        <p14:creationId xmlns:p14="http://schemas.microsoft.com/office/powerpoint/2010/main" val="1433469980"/>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920476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35"/>
            <a:ext cx="9144000" cy="6839765"/>
          </a:xfrm>
          <a:prstGeom prst="rect">
            <a:avLst/>
          </a:prstGeom>
        </p:spPr>
      </p:pic>
      <p:sp>
        <p:nvSpPr>
          <p:cNvPr id="5" name="Rectangle 4"/>
          <p:cNvSpPr/>
          <p:nvPr/>
        </p:nvSpPr>
        <p:spPr>
          <a:xfrm>
            <a:off x="0" y="6102171"/>
            <a:ext cx="9331157" cy="646331"/>
          </a:xfrm>
          <a:prstGeom prst="rect">
            <a:avLst/>
          </a:prstGeom>
        </p:spPr>
        <p:txBody>
          <a:bodyPr wrap="square">
            <a:spAutoFit/>
          </a:bodyPr>
          <a:lstStyle/>
          <a:p>
            <a:r>
              <a:rPr lang="en-US" dirty="0" smtClean="0">
                <a:solidFill>
                  <a:srgbClr val="FFFFFF"/>
                </a:solidFill>
              </a:rPr>
              <a:t>Graveyard headstones half-submerged in flood water in a church in the village of Moorland, Somerset Levels (Photo: EPA)</a:t>
            </a:r>
            <a:endParaRPr lang="en-US" dirty="0">
              <a:solidFill>
                <a:srgbClr val="FFFFFF"/>
              </a:solidFill>
            </a:endParaRPr>
          </a:p>
        </p:txBody>
      </p:sp>
    </p:spTree>
    <p:extLst>
      <p:ext uri="{BB962C8B-B14F-4D97-AF65-F5344CB8AC3E}">
        <p14:creationId xmlns:p14="http://schemas.microsoft.com/office/powerpoint/2010/main" val="2431756314"/>
      </p:ext>
    </p:extLst>
  </p:cSld>
  <p:clrMapOvr>
    <a:masterClrMapping/>
  </p:clrMapOvr>
  <mc:AlternateContent xmlns:mc="http://schemas.openxmlformats.org/markup-compatibility/2006">
    <mc:Choice xmlns:p14="http://schemas.microsoft.com/office/powerpoint/2010/main" Requires="p14">
      <p:transition p14:dur="0" advTm="5000"/>
    </mc:Choice>
    <mc:Fallback>
      <p:transition xmlns:p14="http://schemas.microsoft.com/office/powerpoint/2010/main" advTm="5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9950</TotalTime>
  <Words>2333</Words>
  <Application>Microsoft Macintosh PowerPoint</Application>
  <PresentationFormat>On-screen Show (4:3)</PresentationFormat>
  <Paragraphs>499</Paragraphs>
  <Slides>79</Slides>
  <Notes>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79</vt:i4>
      </vt:variant>
    </vt:vector>
  </HeadingPairs>
  <TitlesOfParts>
    <vt:vector size="84" baseType="lpstr">
      <vt:lpstr>Office Theme</vt:lpstr>
      <vt:lpstr>1_Office Theme</vt:lpstr>
      <vt:lpstr>3_Office Theme</vt:lpstr>
      <vt:lpstr>4_Office Theme</vt:lpstr>
      <vt:lpstr>Image</vt:lpstr>
      <vt:lpstr>Professionally 'Green': Environmental Challenges and UK Professional Bodies</vt:lpstr>
      <vt:lpstr>Membership of UK Political Parties  House of Commons Library Note, January 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Solutions - Dredging</vt:lpstr>
      <vt:lpstr>Possible Solutions – Tidal sluice gates</vt:lpstr>
      <vt:lpstr>Possible Solutions – Vegetation alteration in the upland catchment</vt:lpstr>
      <vt:lpstr>Possible Solutions – blocking upstream drainage channels, and other SUDS  </vt:lpstr>
      <vt:lpstr>Possible Solutions – Raising embankments and increasing pumping</vt:lpstr>
      <vt:lpstr>Possible Solutions – Floodproofing houses</vt:lpstr>
      <vt:lpstr>Possible Solutions – Sacrificial flood areas and managed retreat</vt:lpstr>
      <vt:lpstr>‘Wicked’ Problems</vt:lpstr>
      <vt:lpstr>‘Super Wicked’ Problems</vt:lpstr>
      <vt:lpstr>PowerPoint Presentation</vt:lpstr>
      <vt:lpstr>Effective gathering and expression of stakeholders opinions embraces..</vt:lpstr>
      <vt:lpstr>Environmental Organisations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Diverse examples…</vt:lpstr>
      <vt:lpstr>Deep Green Resistance</vt:lpstr>
      <vt:lpstr>PowerPoint Presentation</vt:lpstr>
      <vt:lpstr>PowerPoint Presentation</vt:lpstr>
      <vt:lpstr>Professional bodies</vt:lpstr>
      <vt:lpstr>More professional bodies..</vt:lpstr>
      <vt:lpstr>Learned Societies</vt:lpstr>
      <vt:lpstr>Examples of Learned Societies</vt:lpstr>
      <vt:lpstr>Livery Companies with Environmental Interests (21)</vt:lpstr>
      <vt:lpstr>The Worshipful Company of Water Conservators </vt:lpstr>
      <vt:lpstr>Trade Associations with environmental interests </vt:lpstr>
      <vt:lpstr>PowerPoint Presentation</vt:lpstr>
      <vt:lpstr>Institute of Environmental Management and Assessment</vt:lpstr>
      <vt:lpstr>PowerPoint Presentation</vt:lpstr>
      <vt:lpstr>Chartered Institution of Water and Environmental Management</vt:lpstr>
      <vt:lpstr>PowerPoint Presentation</vt:lpstr>
      <vt:lpstr>Chartered Institution of Ecology &amp; Environmental Management</vt:lpstr>
      <vt:lpstr>PowerPoint Presentation</vt:lpstr>
      <vt:lpstr>Institution of Civil Engineers</vt:lpstr>
      <vt:lpstr>PowerPoint Presentation</vt:lpstr>
      <vt:lpstr>PowerPoint Presentation</vt:lpstr>
      <vt:lpstr>The Landscape Institute</vt:lpstr>
      <vt:lpstr>PowerPoint Presentation</vt:lpstr>
      <vt:lpstr>PowerPoint Presentation</vt:lpstr>
      <vt:lpstr>Evolution of the Institution of Engineering Technology</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Roberts</dc:creator>
  <cp:lastModifiedBy>Carolyn Roberts</cp:lastModifiedBy>
  <cp:revision>178</cp:revision>
  <dcterms:created xsi:type="dcterms:W3CDTF">2014-10-16T15:03:45Z</dcterms:created>
  <dcterms:modified xsi:type="dcterms:W3CDTF">2015-02-12T16:20:42Z</dcterms:modified>
</cp:coreProperties>
</file>