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417" r:id="rId2"/>
    <p:sldId id="486" r:id="rId3"/>
    <p:sldId id="488" r:id="rId4"/>
    <p:sldId id="530" r:id="rId5"/>
    <p:sldId id="520" r:id="rId6"/>
    <p:sldId id="490" r:id="rId7"/>
    <p:sldId id="491" r:id="rId8"/>
    <p:sldId id="492" r:id="rId9"/>
    <p:sldId id="494" r:id="rId10"/>
    <p:sldId id="496" r:id="rId11"/>
    <p:sldId id="495" r:id="rId12"/>
    <p:sldId id="497" r:id="rId13"/>
    <p:sldId id="498" r:id="rId14"/>
    <p:sldId id="499" r:id="rId15"/>
    <p:sldId id="502" r:id="rId16"/>
    <p:sldId id="500" r:id="rId17"/>
    <p:sldId id="501" r:id="rId18"/>
    <p:sldId id="503" r:id="rId19"/>
    <p:sldId id="504" r:id="rId20"/>
    <p:sldId id="538" r:id="rId21"/>
    <p:sldId id="536" r:id="rId22"/>
    <p:sldId id="537" r:id="rId23"/>
    <p:sldId id="505" r:id="rId24"/>
    <p:sldId id="508" r:id="rId25"/>
    <p:sldId id="509" r:id="rId26"/>
    <p:sldId id="510" r:id="rId27"/>
    <p:sldId id="521" r:id="rId28"/>
    <p:sldId id="539" r:id="rId29"/>
    <p:sldId id="540" r:id="rId30"/>
    <p:sldId id="513" r:id="rId31"/>
    <p:sldId id="515" r:id="rId32"/>
    <p:sldId id="512" r:id="rId33"/>
    <p:sldId id="529" r:id="rId34"/>
    <p:sldId id="489" r:id="rId35"/>
    <p:sldId id="525" r:id="rId36"/>
    <p:sldId id="542" r:id="rId37"/>
    <p:sldId id="526" r:id="rId38"/>
    <p:sldId id="527" r:id="rId39"/>
    <p:sldId id="528" r:id="rId40"/>
    <p:sldId id="533" r:id="rId41"/>
    <p:sldId id="514" r:id="rId42"/>
    <p:sldId id="518" r:id="rId43"/>
    <p:sldId id="517" r:id="rId44"/>
    <p:sldId id="532" r:id="rId45"/>
    <p:sldId id="543" r:id="rId46"/>
    <p:sldId id="541" r:id="rId47"/>
    <p:sldId id="485" r:id="rId48"/>
  </p:sldIdLst>
  <p:sldSz cx="9144000" cy="6858000" type="screen4x3"/>
  <p:notesSz cx="6881813" cy="10015538"/>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0099CC"/>
    <a:srgbClr val="3333FF"/>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247" autoAdjust="0"/>
  </p:normalViewPr>
  <p:slideViewPr>
    <p:cSldViewPr>
      <p:cViewPr varScale="1">
        <p:scale>
          <a:sx n="61" d="100"/>
          <a:sy n="61" d="100"/>
        </p:scale>
        <p:origin x="-1426" y="-7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2418" cy="500114"/>
          </a:xfrm>
          <a:prstGeom prst="rect">
            <a:avLst/>
          </a:prstGeom>
        </p:spPr>
        <p:txBody>
          <a:bodyPr vert="horz" lIns="96551" tIns="48276" rIns="96551" bIns="48276" rtlCol="0"/>
          <a:lstStyle>
            <a:lvl1pPr algn="l">
              <a:defRPr sz="1300"/>
            </a:lvl1pPr>
          </a:lstStyle>
          <a:p>
            <a:pPr>
              <a:defRPr/>
            </a:pPr>
            <a:endParaRPr lang="en-GB"/>
          </a:p>
        </p:txBody>
      </p:sp>
      <p:sp>
        <p:nvSpPr>
          <p:cNvPr id="3" name="Date Placeholder 2"/>
          <p:cNvSpPr>
            <a:spLocks noGrp="1"/>
          </p:cNvSpPr>
          <p:nvPr>
            <p:ph type="dt" sz="quarter" idx="1"/>
          </p:nvPr>
        </p:nvSpPr>
        <p:spPr>
          <a:xfrm>
            <a:off x="3897902" y="1"/>
            <a:ext cx="2982418" cy="500114"/>
          </a:xfrm>
          <a:prstGeom prst="rect">
            <a:avLst/>
          </a:prstGeom>
        </p:spPr>
        <p:txBody>
          <a:bodyPr vert="horz" lIns="96551" tIns="48276" rIns="96551" bIns="48276" rtlCol="0"/>
          <a:lstStyle>
            <a:lvl1pPr algn="r">
              <a:defRPr sz="1300"/>
            </a:lvl1pPr>
          </a:lstStyle>
          <a:p>
            <a:pPr>
              <a:defRPr/>
            </a:pPr>
            <a:fld id="{7172C94D-748D-422C-A1B3-C57E44094DBE}" type="datetimeFigureOut">
              <a:rPr lang="en-GB"/>
              <a:pPr>
                <a:defRPr/>
              </a:pPr>
              <a:t>20/10/2013</a:t>
            </a:fld>
            <a:endParaRPr lang="en-GB"/>
          </a:p>
        </p:txBody>
      </p:sp>
      <p:sp>
        <p:nvSpPr>
          <p:cNvPr id="4" name="Footer Placeholder 3"/>
          <p:cNvSpPr>
            <a:spLocks noGrp="1"/>
          </p:cNvSpPr>
          <p:nvPr>
            <p:ph type="ftr" sz="quarter" idx="2"/>
          </p:nvPr>
        </p:nvSpPr>
        <p:spPr>
          <a:xfrm>
            <a:off x="0" y="9512112"/>
            <a:ext cx="2982418" cy="501771"/>
          </a:xfrm>
          <a:prstGeom prst="rect">
            <a:avLst/>
          </a:prstGeom>
        </p:spPr>
        <p:txBody>
          <a:bodyPr vert="horz" lIns="96551" tIns="48276" rIns="96551" bIns="48276" rtlCol="0" anchor="b"/>
          <a:lstStyle>
            <a:lvl1pPr algn="l">
              <a:defRPr sz="1300"/>
            </a:lvl1pPr>
          </a:lstStyle>
          <a:p>
            <a:pPr>
              <a:defRPr/>
            </a:pPr>
            <a:endParaRPr lang="en-GB"/>
          </a:p>
        </p:txBody>
      </p:sp>
      <p:sp>
        <p:nvSpPr>
          <p:cNvPr id="5" name="Slide Number Placeholder 4"/>
          <p:cNvSpPr>
            <a:spLocks noGrp="1"/>
          </p:cNvSpPr>
          <p:nvPr>
            <p:ph type="sldNum" sz="quarter" idx="3"/>
          </p:nvPr>
        </p:nvSpPr>
        <p:spPr>
          <a:xfrm>
            <a:off x="3897902" y="9512112"/>
            <a:ext cx="2982418" cy="501771"/>
          </a:xfrm>
          <a:prstGeom prst="rect">
            <a:avLst/>
          </a:prstGeom>
        </p:spPr>
        <p:txBody>
          <a:bodyPr vert="horz" lIns="96551" tIns="48276" rIns="96551" bIns="48276" rtlCol="0" anchor="b"/>
          <a:lstStyle>
            <a:lvl1pPr algn="r">
              <a:defRPr sz="1300"/>
            </a:lvl1pPr>
          </a:lstStyle>
          <a:p>
            <a:pPr>
              <a:defRPr/>
            </a:pPr>
            <a:fld id="{222EA094-DB81-4DF2-9F32-633366577014}" type="slidenum">
              <a:rPr lang="en-GB"/>
              <a:pPr>
                <a:defRPr/>
              </a:pPr>
              <a:t>‹#›</a:t>
            </a:fld>
            <a:endParaRPr lang="en-GB"/>
          </a:p>
        </p:txBody>
      </p:sp>
    </p:spTree>
    <p:extLst>
      <p:ext uri="{BB962C8B-B14F-4D97-AF65-F5344CB8AC3E}">
        <p14:creationId xmlns:p14="http://schemas.microsoft.com/office/powerpoint/2010/main" val="22456810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2418" cy="500114"/>
          </a:xfrm>
          <a:prstGeom prst="rect">
            <a:avLst/>
          </a:prstGeom>
        </p:spPr>
        <p:txBody>
          <a:bodyPr vert="horz" lIns="96551" tIns="48276" rIns="96551" bIns="48276" rtlCol="0"/>
          <a:lstStyle>
            <a:lvl1pPr algn="l" fontAlgn="auto">
              <a:spcBef>
                <a:spcPts val="0"/>
              </a:spcBef>
              <a:spcAft>
                <a:spcPts val="0"/>
              </a:spcAft>
              <a:defRPr sz="1300">
                <a:latin typeface="+mn-lt"/>
                <a:cs typeface="+mn-cs"/>
              </a:defRPr>
            </a:lvl1pPr>
          </a:lstStyle>
          <a:p>
            <a:pPr>
              <a:defRPr/>
            </a:pPr>
            <a:endParaRPr lang="en-GB"/>
          </a:p>
        </p:txBody>
      </p:sp>
      <p:sp>
        <p:nvSpPr>
          <p:cNvPr id="3" name="Date Placeholder 2"/>
          <p:cNvSpPr>
            <a:spLocks noGrp="1"/>
          </p:cNvSpPr>
          <p:nvPr>
            <p:ph type="dt" idx="1"/>
          </p:nvPr>
        </p:nvSpPr>
        <p:spPr>
          <a:xfrm>
            <a:off x="3897902" y="1"/>
            <a:ext cx="2982418" cy="500114"/>
          </a:xfrm>
          <a:prstGeom prst="rect">
            <a:avLst/>
          </a:prstGeom>
        </p:spPr>
        <p:txBody>
          <a:bodyPr vert="horz" lIns="96551" tIns="48276" rIns="96551" bIns="48276" rtlCol="0"/>
          <a:lstStyle>
            <a:lvl1pPr algn="r" fontAlgn="auto">
              <a:spcBef>
                <a:spcPts val="0"/>
              </a:spcBef>
              <a:spcAft>
                <a:spcPts val="0"/>
              </a:spcAft>
              <a:defRPr sz="1300">
                <a:latin typeface="+mn-lt"/>
                <a:cs typeface="+mn-cs"/>
              </a:defRPr>
            </a:lvl1pPr>
          </a:lstStyle>
          <a:p>
            <a:pPr>
              <a:defRPr/>
            </a:pPr>
            <a:fld id="{3FEE3508-DBB2-4F49-A32A-4A21BA47B501}" type="datetimeFigureOut">
              <a:rPr lang="en-GB"/>
              <a:pPr>
                <a:defRPr/>
              </a:pPr>
              <a:t>20/10/2013</a:t>
            </a:fld>
            <a:endParaRPr lang="en-GB"/>
          </a:p>
        </p:txBody>
      </p:sp>
      <p:sp>
        <p:nvSpPr>
          <p:cNvPr id="4" name="Slide Image Placeholder 3"/>
          <p:cNvSpPr>
            <a:spLocks noGrp="1" noRot="1" noChangeAspect="1"/>
          </p:cNvSpPr>
          <p:nvPr>
            <p:ph type="sldImg" idx="2"/>
          </p:nvPr>
        </p:nvSpPr>
        <p:spPr>
          <a:xfrm>
            <a:off x="938213" y="750888"/>
            <a:ext cx="5006975" cy="3756025"/>
          </a:xfrm>
          <a:prstGeom prst="rect">
            <a:avLst/>
          </a:prstGeom>
          <a:noFill/>
          <a:ln w="12700">
            <a:solidFill>
              <a:prstClr val="black"/>
            </a:solidFill>
          </a:ln>
        </p:spPr>
        <p:txBody>
          <a:bodyPr vert="horz" lIns="96551" tIns="48276" rIns="96551" bIns="48276" rtlCol="0" anchor="ctr"/>
          <a:lstStyle/>
          <a:p>
            <a:pPr lvl="0"/>
            <a:endParaRPr lang="en-GB" noProof="0" smtClean="0"/>
          </a:p>
        </p:txBody>
      </p:sp>
      <p:sp>
        <p:nvSpPr>
          <p:cNvPr id="5" name="Notes Placeholder 4"/>
          <p:cNvSpPr>
            <a:spLocks noGrp="1"/>
          </p:cNvSpPr>
          <p:nvPr>
            <p:ph type="body" sz="quarter" idx="3"/>
          </p:nvPr>
        </p:nvSpPr>
        <p:spPr>
          <a:xfrm>
            <a:off x="688480" y="4757713"/>
            <a:ext cx="5506346" cy="4507655"/>
          </a:xfrm>
          <a:prstGeom prst="rect">
            <a:avLst/>
          </a:prstGeom>
        </p:spPr>
        <p:txBody>
          <a:bodyPr vert="horz" lIns="96551" tIns="48276" rIns="96551" bIns="48276"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512112"/>
            <a:ext cx="2982418" cy="501771"/>
          </a:xfrm>
          <a:prstGeom prst="rect">
            <a:avLst/>
          </a:prstGeom>
        </p:spPr>
        <p:txBody>
          <a:bodyPr vert="horz" lIns="96551" tIns="48276" rIns="96551" bIns="48276" rtlCol="0" anchor="b"/>
          <a:lstStyle>
            <a:lvl1pPr algn="l" fontAlgn="auto">
              <a:spcBef>
                <a:spcPts val="0"/>
              </a:spcBef>
              <a:spcAft>
                <a:spcPts val="0"/>
              </a:spcAft>
              <a:defRPr sz="13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97902" y="9512112"/>
            <a:ext cx="2982418" cy="501771"/>
          </a:xfrm>
          <a:prstGeom prst="rect">
            <a:avLst/>
          </a:prstGeom>
        </p:spPr>
        <p:txBody>
          <a:bodyPr vert="horz" lIns="96551" tIns="48276" rIns="96551" bIns="48276" rtlCol="0" anchor="b"/>
          <a:lstStyle>
            <a:lvl1pPr algn="r" fontAlgn="auto">
              <a:spcBef>
                <a:spcPts val="0"/>
              </a:spcBef>
              <a:spcAft>
                <a:spcPts val="0"/>
              </a:spcAft>
              <a:defRPr sz="1300">
                <a:latin typeface="+mn-lt"/>
                <a:cs typeface="+mn-cs"/>
              </a:defRPr>
            </a:lvl1pPr>
          </a:lstStyle>
          <a:p>
            <a:pPr>
              <a:defRPr/>
            </a:pPr>
            <a:fld id="{049A3ADC-80FA-4C28-B812-33F5E89CC573}" type="slidenum">
              <a:rPr lang="en-GB"/>
              <a:pPr>
                <a:defRPr/>
              </a:pPr>
              <a:t>‹#›</a:t>
            </a:fld>
            <a:endParaRPr lang="en-GB"/>
          </a:p>
        </p:txBody>
      </p:sp>
    </p:spTree>
    <p:extLst>
      <p:ext uri="{BB962C8B-B14F-4D97-AF65-F5344CB8AC3E}">
        <p14:creationId xmlns:p14="http://schemas.microsoft.com/office/powerpoint/2010/main" val="31457715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02BAA1D7-A482-4203-9051-BE7241603C25}" type="datetimeFigureOut">
              <a:rPr lang="en-GB"/>
              <a:pPr>
                <a:defRPr/>
              </a:pPr>
              <a:t>20/10/2013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36360D4-3A41-4D78-AC64-91D12ABBCFBC}" type="slidenum">
              <a:rPr lang="en-GB"/>
              <a:pPr>
                <a:defRPr/>
              </a:pPr>
              <a:t>‹#›</a:t>
            </a:fld>
            <a:endParaRPr lang="en-GB"/>
          </a:p>
        </p:txBody>
      </p:sp>
    </p:spTree>
    <p:extLst>
      <p:ext uri="{BB962C8B-B14F-4D97-AF65-F5344CB8AC3E}">
        <p14:creationId xmlns:p14="http://schemas.microsoft.com/office/powerpoint/2010/main" val="3107282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41037E8-D24B-4D20-969D-7BA000E206F2}" type="datetimeFigureOut">
              <a:rPr lang="en-GB"/>
              <a:pPr>
                <a:defRPr/>
              </a:pPr>
              <a:t>20/10/2013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8C19402-2D01-457D-8BC0-4A8B70568FBB}" type="slidenum">
              <a:rPr lang="en-GB"/>
              <a:pPr>
                <a:defRPr/>
              </a:pPr>
              <a:t>‹#›</a:t>
            </a:fld>
            <a:endParaRPr lang="en-GB"/>
          </a:p>
        </p:txBody>
      </p:sp>
    </p:spTree>
    <p:extLst>
      <p:ext uri="{BB962C8B-B14F-4D97-AF65-F5344CB8AC3E}">
        <p14:creationId xmlns:p14="http://schemas.microsoft.com/office/powerpoint/2010/main" val="2657882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7BCA57D-B985-47DF-BD52-C6491FEAD1B0}" type="datetimeFigureOut">
              <a:rPr lang="en-GB"/>
              <a:pPr>
                <a:defRPr/>
              </a:pPr>
              <a:t>20/10/2013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87F6A6C-077A-4CE5-978F-8761B699C7D4}" type="slidenum">
              <a:rPr lang="en-GB"/>
              <a:pPr>
                <a:defRPr/>
              </a:pPr>
              <a:t>‹#›</a:t>
            </a:fld>
            <a:endParaRPr lang="en-GB"/>
          </a:p>
        </p:txBody>
      </p:sp>
    </p:spTree>
    <p:extLst>
      <p:ext uri="{BB962C8B-B14F-4D97-AF65-F5344CB8AC3E}">
        <p14:creationId xmlns:p14="http://schemas.microsoft.com/office/powerpoint/2010/main" val="3285689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F6A7EDD-B577-467B-87E4-15C49D92194B}" type="datetimeFigureOut">
              <a:rPr lang="en-GB"/>
              <a:pPr>
                <a:defRPr/>
              </a:pPr>
              <a:t>20/10/2013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032B27F-8986-4A0D-AE34-EA52E5146D2A}" type="slidenum">
              <a:rPr lang="en-GB"/>
              <a:pPr>
                <a:defRPr/>
              </a:pPr>
              <a:t>‹#›</a:t>
            </a:fld>
            <a:endParaRPr lang="en-GB"/>
          </a:p>
        </p:txBody>
      </p:sp>
    </p:spTree>
    <p:extLst>
      <p:ext uri="{BB962C8B-B14F-4D97-AF65-F5344CB8AC3E}">
        <p14:creationId xmlns:p14="http://schemas.microsoft.com/office/powerpoint/2010/main" val="2241791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859FF42-6E54-45F3-BA38-F28106A0EC76}" type="datetimeFigureOut">
              <a:rPr lang="en-GB"/>
              <a:pPr>
                <a:defRPr/>
              </a:pPr>
              <a:t>20/10/2013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810482E-9DAF-4479-BC73-939F5FAE2CA3}" type="slidenum">
              <a:rPr lang="en-GB"/>
              <a:pPr>
                <a:defRPr/>
              </a:pPr>
              <a:t>‹#›</a:t>
            </a:fld>
            <a:endParaRPr lang="en-GB"/>
          </a:p>
        </p:txBody>
      </p:sp>
    </p:spTree>
    <p:extLst>
      <p:ext uri="{BB962C8B-B14F-4D97-AF65-F5344CB8AC3E}">
        <p14:creationId xmlns:p14="http://schemas.microsoft.com/office/powerpoint/2010/main" val="3720432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AFFCA210-9854-40D2-97E1-3DF8505A6A85}" type="datetimeFigureOut">
              <a:rPr lang="en-GB"/>
              <a:pPr>
                <a:defRPr/>
              </a:pPr>
              <a:t>20/10/2013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ABD37BF-AA92-4F33-B2EB-1207A118F0AB}" type="slidenum">
              <a:rPr lang="en-GB"/>
              <a:pPr>
                <a:defRPr/>
              </a:pPr>
              <a:t>‹#›</a:t>
            </a:fld>
            <a:endParaRPr lang="en-GB"/>
          </a:p>
        </p:txBody>
      </p:sp>
    </p:spTree>
    <p:extLst>
      <p:ext uri="{BB962C8B-B14F-4D97-AF65-F5344CB8AC3E}">
        <p14:creationId xmlns:p14="http://schemas.microsoft.com/office/powerpoint/2010/main" val="1745665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D3A0124E-D3A6-4B4E-AC05-EB5B59A4D0DA}" type="datetimeFigureOut">
              <a:rPr lang="en-GB"/>
              <a:pPr>
                <a:defRPr/>
              </a:pPr>
              <a:t>20/10/2013</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D8E54CB2-B3D8-4DBE-8779-24607190B5E5}" type="slidenum">
              <a:rPr lang="en-GB"/>
              <a:pPr>
                <a:defRPr/>
              </a:pPr>
              <a:t>‹#›</a:t>
            </a:fld>
            <a:endParaRPr lang="en-GB"/>
          </a:p>
        </p:txBody>
      </p:sp>
    </p:spTree>
    <p:extLst>
      <p:ext uri="{BB962C8B-B14F-4D97-AF65-F5344CB8AC3E}">
        <p14:creationId xmlns:p14="http://schemas.microsoft.com/office/powerpoint/2010/main" val="861732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B1A25A41-E30F-412B-B17E-932DCB4E573B}" type="datetimeFigureOut">
              <a:rPr lang="en-GB"/>
              <a:pPr>
                <a:defRPr/>
              </a:pPr>
              <a:t>20/10/2013</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22EED2A1-2542-46CD-91AB-0FCFDC687769}" type="slidenum">
              <a:rPr lang="en-GB"/>
              <a:pPr>
                <a:defRPr/>
              </a:pPr>
              <a:t>‹#›</a:t>
            </a:fld>
            <a:endParaRPr lang="en-GB"/>
          </a:p>
        </p:txBody>
      </p:sp>
    </p:spTree>
    <p:extLst>
      <p:ext uri="{BB962C8B-B14F-4D97-AF65-F5344CB8AC3E}">
        <p14:creationId xmlns:p14="http://schemas.microsoft.com/office/powerpoint/2010/main" val="394747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3CC70E-AD4B-4B44-8CCF-5630C1BF6B75}" type="datetimeFigureOut">
              <a:rPr lang="en-GB"/>
              <a:pPr>
                <a:defRPr/>
              </a:pPr>
              <a:t>20/10/2013</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45A94A42-22DD-4ED0-A74B-9075B09E8BE3}" type="slidenum">
              <a:rPr lang="en-GB"/>
              <a:pPr>
                <a:defRPr/>
              </a:pPr>
              <a:t>‹#›</a:t>
            </a:fld>
            <a:endParaRPr lang="en-GB"/>
          </a:p>
        </p:txBody>
      </p:sp>
    </p:spTree>
    <p:extLst>
      <p:ext uri="{BB962C8B-B14F-4D97-AF65-F5344CB8AC3E}">
        <p14:creationId xmlns:p14="http://schemas.microsoft.com/office/powerpoint/2010/main" val="827096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FC473C-41B8-4228-8F8E-78E6CD7B9E30}" type="datetimeFigureOut">
              <a:rPr lang="en-GB"/>
              <a:pPr>
                <a:defRPr/>
              </a:pPr>
              <a:t>20/10/2013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D5DCF821-958A-40B8-8639-9D9E26F96DBC}" type="slidenum">
              <a:rPr lang="en-GB"/>
              <a:pPr>
                <a:defRPr/>
              </a:pPr>
              <a:t>‹#›</a:t>
            </a:fld>
            <a:endParaRPr lang="en-GB"/>
          </a:p>
        </p:txBody>
      </p:sp>
    </p:spTree>
    <p:extLst>
      <p:ext uri="{BB962C8B-B14F-4D97-AF65-F5344CB8AC3E}">
        <p14:creationId xmlns:p14="http://schemas.microsoft.com/office/powerpoint/2010/main" val="1605237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83F22C7-1D2F-4DAC-8FA7-F9FE820E12DD}" type="datetimeFigureOut">
              <a:rPr lang="en-GB"/>
              <a:pPr>
                <a:defRPr/>
              </a:pPr>
              <a:t>20/10/2013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547C809-5B8B-46B8-9022-470E904FA328}" type="slidenum">
              <a:rPr lang="en-GB"/>
              <a:pPr>
                <a:defRPr/>
              </a:pPr>
              <a:t>‹#›</a:t>
            </a:fld>
            <a:endParaRPr lang="en-GB"/>
          </a:p>
        </p:txBody>
      </p:sp>
    </p:spTree>
    <p:extLst>
      <p:ext uri="{BB962C8B-B14F-4D97-AF65-F5344CB8AC3E}">
        <p14:creationId xmlns:p14="http://schemas.microsoft.com/office/powerpoint/2010/main" val="3003962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56436DF-0436-4DD8-A686-3A7C2D0D7809}" type="datetimeFigureOut">
              <a:rPr lang="en-GB"/>
              <a:pPr>
                <a:defRPr/>
              </a:pPr>
              <a:t>20/10/2013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9BFEA6C-08C7-49A0-83C4-0A90EEEAE991}"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www-ee.stanford.edu/~hellman/publications/24.pdf"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ctrTitle" idx="4294967295"/>
          </p:nvPr>
        </p:nvSpPr>
        <p:spPr>
          <a:xfrm>
            <a:off x="251520" y="2277988"/>
            <a:ext cx="8640960" cy="1943100"/>
          </a:xfrm>
        </p:spPr>
        <p:txBody>
          <a:bodyPr/>
          <a:lstStyle/>
          <a:p>
            <a:pPr eaLnBrk="1" hangingPunct="1">
              <a:spcBef>
                <a:spcPts val="600"/>
              </a:spcBef>
              <a:spcAft>
                <a:spcPts val="600"/>
              </a:spcAft>
            </a:pPr>
            <a:r>
              <a:rPr lang="en-GB" sz="5400" dirty="0" smtClean="0">
                <a:solidFill>
                  <a:srgbClr val="0066FF"/>
                </a:solidFill>
                <a:latin typeface="Garamond" pitchFamily="18" charset="0"/>
              </a:rPr>
              <a:t>Public Key Cryptography: Secrecy in Public</a:t>
            </a:r>
          </a:p>
        </p:txBody>
      </p:sp>
      <p:sp>
        <p:nvSpPr>
          <p:cNvPr id="61443" name="Subtitle 2"/>
          <p:cNvSpPr>
            <a:spLocks noGrp="1"/>
          </p:cNvSpPr>
          <p:nvPr>
            <p:ph type="subTitle" idx="4294967295"/>
          </p:nvPr>
        </p:nvSpPr>
        <p:spPr>
          <a:xfrm>
            <a:off x="1258888" y="4307929"/>
            <a:ext cx="6626225" cy="1857375"/>
          </a:xfrm>
        </p:spPr>
        <p:txBody>
          <a:bodyPr/>
          <a:lstStyle/>
          <a:p>
            <a:pPr marL="0" indent="0" algn="ctr" eaLnBrk="1" hangingPunct="1">
              <a:buFont typeface="Arial" charset="0"/>
              <a:buNone/>
            </a:pPr>
            <a:r>
              <a:rPr lang="en-GB" sz="4000" dirty="0" smtClean="0">
                <a:latin typeface="Garamond" pitchFamily="18" charset="0"/>
              </a:rPr>
              <a:t>Raymond Flood</a:t>
            </a:r>
          </a:p>
          <a:p>
            <a:pPr marL="0" indent="0" algn="ctr" eaLnBrk="1" hangingPunct="1">
              <a:buFont typeface="Arial" charset="0"/>
              <a:buNone/>
            </a:pPr>
            <a:r>
              <a:rPr lang="en-GB" sz="3500" dirty="0" smtClean="0">
                <a:latin typeface="Garamond" pitchFamily="18" charset="0"/>
              </a:rPr>
              <a:t>Gresham Professor of Geometry</a:t>
            </a:r>
          </a:p>
        </p:txBody>
      </p:sp>
      <p:pic>
        <p:nvPicPr>
          <p:cNvPr id="61444" name="Picture 2" descr="C:\Users\s.morrison\Documents\Crests and Logos\Gresham logo_CMYK.jpg"/>
          <p:cNvPicPr>
            <a:picLocks noChangeAspect="1" noChangeArrowheads="1"/>
          </p:cNvPicPr>
          <p:nvPr/>
        </p:nvPicPr>
        <p:blipFill>
          <a:blip r:embed="rId2"/>
          <a:srcRect/>
          <a:stretch>
            <a:fillRect/>
          </a:stretch>
        </p:blipFill>
        <p:spPr bwMode="auto">
          <a:xfrm>
            <a:off x="3138488" y="228600"/>
            <a:ext cx="2946400" cy="177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66FF"/>
                </a:solidFill>
                <a:latin typeface="Garamond" panose="02020404030301010803" pitchFamily="18" charset="0"/>
              </a:rPr>
              <a:t>Caesar Cipher is an Additive </a:t>
            </a:r>
            <a:r>
              <a:rPr lang="en-GB" dirty="0">
                <a:solidFill>
                  <a:srgbClr val="0066FF"/>
                </a:solidFill>
                <a:latin typeface="Garamond" panose="02020404030301010803" pitchFamily="18" charset="0"/>
              </a:rPr>
              <a:t>C</a:t>
            </a:r>
            <a:r>
              <a:rPr lang="en-GB" dirty="0" smtClean="0">
                <a:solidFill>
                  <a:srgbClr val="0066FF"/>
                </a:solidFill>
                <a:latin typeface="Garamond" panose="02020404030301010803" pitchFamily="18" charset="0"/>
              </a:rPr>
              <a:t>ipher</a:t>
            </a:r>
            <a:endParaRPr lang="en-GB" dirty="0">
              <a:solidFill>
                <a:srgbClr val="0066FF"/>
              </a:solidFill>
              <a:latin typeface="Garamond" panose="02020404030301010803" pitchFamily="18" charset="0"/>
            </a:endParaRPr>
          </a:p>
        </p:txBody>
      </p:sp>
      <p:sp>
        <p:nvSpPr>
          <p:cNvPr id="3" name="Content Placeholder 2"/>
          <p:cNvSpPr>
            <a:spLocks noGrp="1"/>
          </p:cNvSpPr>
          <p:nvPr>
            <p:ph idx="1"/>
          </p:nvPr>
        </p:nvSpPr>
        <p:spPr>
          <a:xfrm>
            <a:off x="457200" y="1600200"/>
            <a:ext cx="8229600" cy="5069160"/>
          </a:xfrm>
        </p:spPr>
        <p:txBody>
          <a:bodyPr/>
          <a:lstStyle/>
          <a:p>
            <a:pPr marL="0" indent="0">
              <a:buNone/>
            </a:pPr>
            <a:r>
              <a:rPr lang="en-GB" dirty="0" smtClean="0">
                <a:latin typeface="Garamond" panose="02020404030301010803" pitchFamily="18" charset="0"/>
              </a:rPr>
              <a:t>Write A as 0, B as 1, C as 2, …, up to Z as 25.</a:t>
            </a:r>
          </a:p>
          <a:p>
            <a:pPr marL="0" indent="0">
              <a:buNone/>
            </a:pPr>
            <a:r>
              <a:rPr lang="en-GB" dirty="0" smtClean="0">
                <a:latin typeface="Garamond" panose="02020404030301010803" pitchFamily="18" charset="0"/>
              </a:rPr>
              <a:t>Suppose the encryption key is y.</a:t>
            </a:r>
          </a:p>
          <a:p>
            <a:pPr marL="0" indent="0">
              <a:buNone/>
            </a:pPr>
            <a:r>
              <a:rPr lang="en-GB" dirty="0" smtClean="0">
                <a:latin typeface="Garamond" panose="02020404030301010803" pitchFamily="18" charset="0"/>
              </a:rPr>
              <a:t>Encryption is achieved by replacing the letter with number x by  the letter which is the  remainder of dividing x + y by 26.</a:t>
            </a:r>
          </a:p>
          <a:p>
            <a:pPr marL="0" indent="0">
              <a:buNone/>
            </a:pPr>
            <a:r>
              <a:rPr lang="en-GB" dirty="0" smtClean="0">
                <a:latin typeface="Garamond" panose="02020404030301010803" pitchFamily="18" charset="0"/>
              </a:rPr>
              <a:t>This is written (x + y) mod 26</a:t>
            </a:r>
          </a:p>
          <a:p>
            <a:pPr marL="0" indent="0">
              <a:buNone/>
            </a:pPr>
            <a:r>
              <a:rPr lang="en-GB" dirty="0" smtClean="0">
                <a:latin typeface="Garamond" panose="02020404030301010803" pitchFamily="18" charset="0"/>
              </a:rPr>
              <a:t>Example: Suppose the encryption key is 18.</a:t>
            </a:r>
          </a:p>
          <a:p>
            <a:pPr marL="0" indent="0">
              <a:buNone/>
            </a:pPr>
            <a:r>
              <a:rPr lang="en-GB" dirty="0" smtClean="0">
                <a:latin typeface="Garamond" panose="02020404030301010803" pitchFamily="18" charset="0"/>
              </a:rPr>
              <a:t>Then to encrypt J = 9 we obtain</a:t>
            </a:r>
          </a:p>
          <a:p>
            <a:pPr marL="0" indent="0">
              <a:buNone/>
            </a:pPr>
            <a:r>
              <a:rPr lang="en-GB" dirty="0" smtClean="0">
                <a:latin typeface="Garamond" panose="02020404030301010803" pitchFamily="18" charset="0"/>
              </a:rPr>
              <a:t>(9 + 18) = 1 mod 26 So J is encrypted as </a:t>
            </a:r>
            <a:r>
              <a:rPr lang="en-GB" dirty="0" smtClean="0">
                <a:latin typeface="Garamond" panose="02020404030301010803" pitchFamily="18" charset="0"/>
              </a:rPr>
              <a:t>B</a:t>
            </a:r>
            <a:endParaRPr lang="en-GB" dirty="0">
              <a:latin typeface="Garamond" panose="02020404030301010803" pitchFamily="18" charset="0"/>
            </a:endParaRPr>
          </a:p>
          <a:p>
            <a:pPr marL="0" indent="0">
              <a:buNone/>
            </a:pPr>
            <a:endParaRPr lang="en-GB" dirty="0">
              <a:latin typeface="Garamond" panose="02020404030301010803" pitchFamily="18" charset="0"/>
            </a:endParaRPr>
          </a:p>
        </p:txBody>
      </p:sp>
    </p:spTree>
    <p:extLst>
      <p:ext uri="{BB962C8B-B14F-4D97-AF65-F5344CB8AC3E}">
        <p14:creationId xmlns:p14="http://schemas.microsoft.com/office/powerpoint/2010/main" val="1848919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66FF"/>
                </a:solidFill>
                <a:latin typeface="Garamond" panose="02020404030301010803" pitchFamily="18" charset="0"/>
              </a:rPr>
              <a:t>Simple Substitution Ciphers</a:t>
            </a:r>
            <a:endParaRPr lang="en-GB" dirty="0">
              <a:solidFill>
                <a:srgbClr val="0066FF"/>
              </a:solidFill>
              <a:latin typeface="Garamond" panose="02020404030301010803" pitchFamily="18" charset="0"/>
            </a:endParaRPr>
          </a:p>
        </p:txBody>
      </p:sp>
      <p:sp>
        <p:nvSpPr>
          <p:cNvPr id="3" name="Content Placeholder 2"/>
          <p:cNvSpPr>
            <a:spLocks noGrp="1"/>
          </p:cNvSpPr>
          <p:nvPr>
            <p:ph idx="1"/>
          </p:nvPr>
        </p:nvSpPr>
        <p:spPr>
          <a:xfrm>
            <a:off x="251520" y="1268760"/>
            <a:ext cx="8712968" cy="5400600"/>
          </a:xfrm>
        </p:spPr>
        <p:txBody>
          <a:bodyPr/>
          <a:lstStyle/>
          <a:p>
            <a:r>
              <a:rPr lang="en-GB" dirty="0" smtClean="0">
                <a:latin typeface="Garamond" panose="02020404030301010803" pitchFamily="18" charset="0"/>
              </a:rPr>
              <a:t>Write the alphabet in a randomly chosen order underneath the alphabet in alphabetical order.</a:t>
            </a:r>
          </a:p>
          <a:p>
            <a:pPr marL="0" indent="0">
              <a:buNone/>
            </a:pPr>
            <a:r>
              <a:rPr lang="en-GB" sz="2100" dirty="0" smtClean="0">
                <a:latin typeface="Courier New" panose="02070309020205020404" pitchFamily="49" charset="0"/>
                <a:cs typeface="Courier New" panose="02070309020205020404" pitchFamily="49" charset="0"/>
              </a:rPr>
              <a:t>A B C D E F G H I J K L M N O P Q R S T U V W X Y Z</a:t>
            </a:r>
          </a:p>
          <a:p>
            <a:pPr marL="0" indent="0">
              <a:buNone/>
            </a:pPr>
            <a:r>
              <a:rPr lang="en-GB" sz="2100" dirty="0" smtClean="0">
                <a:solidFill>
                  <a:srgbClr val="0066FF"/>
                </a:solidFill>
                <a:latin typeface="Courier New" panose="02070309020205020404" pitchFamily="49" charset="0"/>
                <a:cs typeface="Courier New" panose="02070309020205020404" pitchFamily="49" charset="0"/>
              </a:rPr>
              <a:t>P H Q G I U M E A Y L N O F D X J K R C V S T Z W B</a:t>
            </a:r>
          </a:p>
          <a:p>
            <a:pPr marL="0" indent="0" algn="ctr">
              <a:buNone/>
            </a:pPr>
            <a:r>
              <a:rPr lang="en-GB" sz="2800" dirty="0" smtClean="0">
                <a:latin typeface="Courier New" panose="02070309020205020404" pitchFamily="49" charset="0"/>
                <a:cs typeface="Courier New" panose="02070309020205020404" pitchFamily="49" charset="0"/>
              </a:rPr>
              <a:t>GRESHAM</a:t>
            </a:r>
            <a:r>
              <a:rPr lang="en-GB" sz="2800" dirty="0" smtClean="0">
                <a:latin typeface="Garamond" panose="02020404030301010803" pitchFamily="18" charset="0"/>
              </a:rPr>
              <a:t> is encrypted as </a:t>
            </a:r>
            <a:r>
              <a:rPr lang="en-GB" sz="2800" dirty="0" smtClean="0">
                <a:latin typeface="Courier New" panose="02070309020205020404" pitchFamily="49" charset="0"/>
                <a:cs typeface="Courier New" panose="02070309020205020404" pitchFamily="49" charset="0"/>
              </a:rPr>
              <a:t>MKIREPO</a:t>
            </a:r>
          </a:p>
          <a:p>
            <a:r>
              <a:rPr lang="en-GB" sz="2800" dirty="0" smtClean="0">
                <a:latin typeface="Garamond" panose="02020404030301010803" pitchFamily="18" charset="0"/>
              </a:rPr>
              <a:t>The encryption and decryption keys are equal and </a:t>
            </a:r>
            <a:r>
              <a:rPr lang="en-GB" sz="2800" dirty="0" smtClean="0">
                <a:latin typeface="Garamond" panose="02020404030301010803" pitchFamily="18" charset="0"/>
              </a:rPr>
              <a:t>are</a:t>
            </a:r>
            <a:r>
              <a:rPr lang="en-GB" sz="2800" dirty="0" smtClean="0">
                <a:latin typeface="Garamond" panose="02020404030301010803" pitchFamily="18" charset="0"/>
              </a:rPr>
              <a:t> </a:t>
            </a:r>
            <a:r>
              <a:rPr lang="en-GB" sz="2800" dirty="0" smtClean="0">
                <a:latin typeface="Garamond" panose="02020404030301010803" pitchFamily="18" charset="0"/>
              </a:rPr>
              <a:t>the order in which the blue letters above are written.</a:t>
            </a:r>
          </a:p>
          <a:p>
            <a:r>
              <a:rPr lang="en-GB" sz="2800" dirty="0" smtClean="0">
                <a:latin typeface="Garamond" panose="02020404030301010803" pitchFamily="18" charset="0"/>
              </a:rPr>
              <a:t>The encryption algorithm is: replace each letter by the one below it.</a:t>
            </a:r>
          </a:p>
          <a:p>
            <a:r>
              <a:rPr lang="en-GB" sz="2800" dirty="0">
                <a:latin typeface="Garamond" panose="02020404030301010803" pitchFamily="18" charset="0"/>
              </a:rPr>
              <a:t>The </a:t>
            </a:r>
            <a:r>
              <a:rPr lang="en-GB" sz="2800" dirty="0" smtClean="0">
                <a:latin typeface="Garamond" panose="02020404030301010803" pitchFamily="18" charset="0"/>
              </a:rPr>
              <a:t>decryption </a:t>
            </a:r>
            <a:r>
              <a:rPr lang="en-GB" sz="2800" dirty="0">
                <a:latin typeface="Garamond" panose="02020404030301010803" pitchFamily="18" charset="0"/>
              </a:rPr>
              <a:t>algorithm </a:t>
            </a:r>
            <a:r>
              <a:rPr lang="en-GB" sz="2800" dirty="0" smtClean="0">
                <a:latin typeface="Garamond" panose="02020404030301010803" pitchFamily="18" charset="0"/>
              </a:rPr>
              <a:t>is: </a:t>
            </a:r>
            <a:r>
              <a:rPr lang="en-GB" sz="2800" dirty="0">
                <a:latin typeface="Garamond" panose="02020404030301010803" pitchFamily="18" charset="0"/>
              </a:rPr>
              <a:t>replace each letter by the one </a:t>
            </a:r>
            <a:r>
              <a:rPr lang="en-GB" sz="2800" dirty="0" smtClean="0">
                <a:latin typeface="Garamond" panose="02020404030301010803" pitchFamily="18" charset="0"/>
              </a:rPr>
              <a:t>above </a:t>
            </a:r>
            <a:r>
              <a:rPr lang="en-GB" sz="2800" dirty="0">
                <a:latin typeface="Garamond" panose="02020404030301010803" pitchFamily="18" charset="0"/>
              </a:rPr>
              <a:t>it.</a:t>
            </a:r>
          </a:p>
          <a:p>
            <a:pPr marL="0" indent="0">
              <a:buNone/>
            </a:pPr>
            <a:endParaRPr lang="en-GB" sz="2800" dirty="0" smtClean="0">
              <a:latin typeface="Garamond" panose="02020404030301010803" pitchFamily="18" charset="0"/>
            </a:endParaRPr>
          </a:p>
          <a:p>
            <a:pPr marL="0" indent="0">
              <a:buNone/>
            </a:pPr>
            <a:r>
              <a:rPr lang="en-GB" sz="2200" dirty="0" smtClean="0">
                <a:latin typeface="Garamond" panose="02020404030301010803" pitchFamily="18" charset="0"/>
              </a:rPr>
              <a:t> </a:t>
            </a:r>
            <a:endParaRPr lang="en-GB" sz="2200" dirty="0">
              <a:latin typeface="Garamond" panose="02020404030301010803" pitchFamily="18" charset="0"/>
            </a:endParaRPr>
          </a:p>
        </p:txBody>
      </p:sp>
    </p:spTree>
    <p:extLst>
      <p:ext uri="{BB962C8B-B14F-4D97-AF65-F5344CB8AC3E}">
        <p14:creationId xmlns:p14="http://schemas.microsoft.com/office/powerpoint/2010/main" val="833044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66FF"/>
                </a:solidFill>
                <a:latin typeface="Garamond" panose="02020404030301010803" pitchFamily="18" charset="0"/>
              </a:rPr>
              <a:t>Simple Substitution Cipher</a:t>
            </a:r>
            <a:endParaRPr lang="en-GB" dirty="0">
              <a:solidFill>
                <a:srgbClr val="0066FF"/>
              </a:solidFill>
              <a:latin typeface="Garamond" panose="02020404030301010803" pitchFamily="18" charset="0"/>
            </a:endParaRPr>
          </a:p>
        </p:txBody>
      </p:sp>
      <p:sp>
        <p:nvSpPr>
          <p:cNvPr id="3" name="Content Placeholder 2"/>
          <p:cNvSpPr>
            <a:spLocks noGrp="1"/>
          </p:cNvSpPr>
          <p:nvPr>
            <p:ph idx="1"/>
          </p:nvPr>
        </p:nvSpPr>
        <p:spPr>
          <a:xfrm>
            <a:off x="251520" y="1268760"/>
            <a:ext cx="8712968" cy="5589240"/>
          </a:xfrm>
        </p:spPr>
        <p:txBody>
          <a:bodyPr/>
          <a:lstStyle/>
          <a:p>
            <a:pPr marL="0" indent="0">
              <a:buNone/>
            </a:pPr>
            <a:r>
              <a:rPr lang="en-GB" sz="2800" dirty="0" smtClean="0">
                <a:latin typeface="Garamond" panose="02020404030301010803" pitchFamily="18" charset="0"/>
              </a:rPr>
              <a:t>Number of keys = </a:t>
            </a:r>
            <a:r>
              <a:rPr lang="en-GB" sz="2800" dirty="0">
                <a:latin typeface="Garamond" panose="02020404030301010803" pitchFamily="18" charset="0"/>
              </a:rPr>
              <a:t>26 × 25 × 24 × 23 × • • • × 3 × 2 × 1</a:t>
            </a:r>
          </a:p>
          <a:p>
            <a:pPr marL="0" indent="0">
              <a:buNone/>
            </a:pPr>
            <a:r>
              <a:rPr lang="en-GB" sz="2800" dirty="0" smtClean="0">
                <a:latin typeface="Garamond" panose="02020404030301010803" pitchFamily="18" charset="0"/>
              </a:rPr>
              <a:t>                           </a:t>
            </a:r>
            <a:r>
              <a:rPr lang="en-GB" sz="2800" dirty="0">
                <a:latin typeface="Garamond" panose="02020404030301010803" pitchFamily="18" charset="0"/>
              </a:rPr>
              <a:t> </a:t>
            </a:r>
            <a:r>
              <a:rPr lang="en-GB" sz="2800" dirty="0" smtClean="0">
                <a:latin typeface="Garamond" panose="02020404030301010803" pitchFamily="18" charset="0"/>
              </a:rPr>
              <a:t>  (written as 26! </a:t>
            </a:r>
            <a:r>
              <a:rPr lang="en-GB" sz="2800" dirty="0">
                <a:latin typeface="Garamond" panose="02020404030301010803" pitchFamily="18" charset="0"/>
              </a:rPr>
              <a:t>a</a:t>
            </a:r>
            <a:r>
              <a:rPr lang="en-GB" sz="2800" dirty="0" smtClean="0">
                <a:latin typeface="Garamond" panose="02020404030301010803" pitchFamily="18" charset="0"/>
              </a:rPr>
              <a:t>nd called 26 factorial)</a:t>
            </a:r>
          </a:p>
          <a:p>
            <a:pPr marL="0" indent="0">
              <a:buNone/>
            </a:pPr>
            <a:r>
              <a:rPr lang="en-GB" sz="2800" dirty="0">
                <a:latin typeface="Garamond" panose="02020404030301010803" pitchFamily="18" charset="0"/>
              </a:rPr>
              <a:t> </a:t>
            </a:r>
            <a:r>
              <a:rPr lang="en-GB" sz="2800" dirty="0" smtClean="0">
                <a:latin typeface="Garamond" panose="02020404030301010803" pitchFamily="18" charset="0"/>
              </a:rPr>
              <a:t>                          = 403,291,461,126,605,635,584,000,000</a:t>
            </a:r>
          </a:p>
          <a:p>
            <a:r>
              <a:rPr lang="en-GB" sz="2600" dirty="0" smtClean="0">
                <a:latin typeface="Garamond" panose="02020404030301010803" pitchFamily="18" charset="0"/>
              </a:rPr>
              <a:t>Key is long and difficult to memorise</a:t>
            </a:r>
          </a:p>
          <a:p>
            <a:r>
              <a:rPr lang="en-GB" sz="2600" dirty="0" smtClean="0">
                <a:latin typeface="Garamond" panose="02020404030301010803" pitchFamily="18" charset="0"/>
              </a:rPr>
              <a:t>Using key phrase to generate keys. Suppose key phrase is     </a:t>
            </a:r>
            <a:r>
              <a:rPr lang="en-GB" sz="2600" i="1" dirty="0" smtClean="0">
                <a:latin typeface="Garamond" panose="02020404030301010803" pitchFamily="18" charset="0"/>
              </a:rPr>
              <a:t>Gresham College free public lectures.</a:t>
            </a:r>
            <a:r>
              <a:rPr lang="en-GB" sz="2600" dirty="0" smtClean="0">
                <a:latin typeface="Garamond" panose="02020404030301010803" pitchFamily="18" charset="0"/>
              </a:rPr>
              <a:t> </a:t>
            </a:r>
          </a:p>
          <a:p>
            <a:pPr marL="0" indent="0">
              <a:buNone/>
            </a:pPr>
            <a:r>
              <a:rPr lang="en-GB" sz="2600" dirty="0" smtClean="0">
                <a:latin typeface="Garamond" panose="02020404030301010803" pitchFamily="18" charset="0"/>
              </a:rPr>
              <a:t>Remove repetitions from the key phrase and complete by adding in alphabetical order the missing letters.</a:t>
            </a:r>
          </a:p>
          <a:p>
            <a:pPr marL="0" indent="0" algn="ctr">
              <a:buNone/>
            </a:pPr>
            <a:r>
              <a:rPr lang="en-GB" sz="2600" i="1" dirty="0" err="1">
                <a:latin typeface="Garamond" panose="02020404030301010803" pitchFamily="18" charset="0"/>
              </a:rPr>
              <a:t>g</a:t>
            </a:r>
            <a:r>
              <a:rPr lang="en-GB" sz="2600" i="1" dirty="0" err="1" smtClean="0">
                <a:latin typeface="Garamond" panose="02020404030301010803" pitchFamily="18" charset="0"/>
              </a:rPr>
              <a:t>reshamcolfpubit</a:t>
            </a:r>
            <a:r>
              <a:rPr lang="en-GB" sz="2600" b="1" i="1" dirty="0" err="1" smtClean="0">
                <a:latin typeface="Garamond" panose="02020404030301010803" pitchFamily="18" charset="0"/>
              </a:rPr>
              <a:t>djknqvwxyz</a:t>
            </a:r>
            <a:endParaRPr lang="en-GB" sz="2600" b="1" i="1" dirty="0" smtClean="0">
              <a:latin typeface="Garamond" panose="02020404030301010803" pitchFamily="18" charset="0"/>
            </a:endParaRPr>
          </a:p>
          <a:p>
            <a:r>
              <a:rPr lang="en-GB" sz="2600" dirty="0" smtClean="0">
                <a:latin typeface="Garamond" panose="02020404030301010803" pitchFamily="18" charset="0"/>
              </a:rPr>
              <a:t>The number of keys deducible from key phrases is many fewer than the 26! </a:t>
            </a:r>
            <a:r>
              <a:rPr lang="en-GB" sz="2600" dirty="0" smtClean="0">
                <a:latin typeface="Garamond" panose="02020404030301010803" pitchFamily="18" charset="0"/>
              </a:rPr>
              <a:t>possible </a:t>
            </a:r>
            <a:r>
              <a:rPr lang="en-GB" sz="2600" dirty="0" smtClean="0">
                <a:latin typeface="Garamond" panose="02020404030301010803" pitchFamily="18" charset="0"/>
              </a:rPr>
              <a:t>simple substitution keys but still enough to preclude a brute force attack.</a:t>
            </a:r>
            <a:endParaRPr lang="en-GB" sz="2600" dirty="0">
              <a:latin typeface="Garamond" panose="02020404030301010803" pitchFamily="18" charset="0"/>
            </a:endParaRPr>
          </a:p>
        </p:txBody>
      </p:sp>
    </p:spTree>
    <p:extLst>
      <p:ext uri="{BB962C8B-B14F-4D97-AF65-F5344CB8AC3E}">
        <p14:creationId xmlns:p14="http://schemas.microsoft.com/office/powerpoint/2010/main" val="16960785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82154"/>
          </a:xfrm>
        </p:spPr>
        <p:txBody>
          <a:bodyPr/>
          <a:lstStyle/>
          <a:p>
            <a:r>
              <a:rPr lang="en-GB" dirty="0" smtClean="0">
                <a:solidFill>
                  <a:srgbClr val="0066FF"/>
                </a:solidFill>
                <a:latin typeface="Garamond" panose="02020404030301010803" pitchFamily="18" charset="0"/>
              </a:rPr>
              <a:t>Statistics of the English Language</a:t>
            </a:r>
            <a:br>
              <a:rPr lang="en-GB" dirty="0" smtClean="0">
                <a:solidFill>
                  <a:srgbClr val="0066FF"/>
                </a:solidFill>
                <a:latin typeface="Garamond" panose="02020404030301010803" pitchFamily="18" charset="0"/>
              </a:rPr>
            </a:br>
            <a:r>
              <a:rPr lang="en-GB" sz="2000" dirty="0"/>
              <a:t>an analysis of the letters occurring in the words listed in the main entries of the </a:t>
            </a:r>
            <a:r>
              <a:rPr lang="en-GB" sz="2000" i="1" dirty="0"/>
              <a:t>Concise Oxford Dictionary</a:t>
            </a:r>
            <a:r>
              <a:rPr lang="en-GB" sz="2000" dirty="0"/>
              <a:t> (11th edition revised, 2004)</a:t>
            </a:r>
            <a:endParaRPr lang="en-GB" sz="2000" dirty="0">
              <a:solidFill>
                <a:srgbClr val="0066FF"/>
              </a:solidFill>
              <a:latin typeface="Garamond" panose="02020404030301010803"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19089917"/>
              </p:ext>
            </p:extLst>
          </p:nvPr>
        </p:nvGraphicFramePr>
        <p:xfrm>
          <a:off x="457200" y="1881981"/>
          <a:ext cx="8229600" cy="3962400"/>
        </p:xfrm>
        <a:graphic>
          <a:graphicData uri="http://schemas.openxmlformats.org/drawingml/2006/table">
            <a:tbl>
              <a:tblPr/>
              <a:tblGrid>
                <a:gridCol w="1371600"/>
                <a:gridCol w="1371600"/>
                <a:gridCol w="1371600"/>
                <a:gridCol w="1371600"/>
                <a:gridCol w="1371600"/>
                <a:gridCol w="1371600"/>
              </a:tblGrid>
              <a:tr h="0">
                <a:tc>
                  <a:txBody>
                    <a:bodyPr/>
                    <a:lstStyle/>
                    <a:p>
                      <a:r>
                        <a:rPr lang="en-GB" b="1" dirty="0"/>
                        <a:t>E</a:t>
                      </a:r>
                    </a:p>
                  </a:txBody>
                  <a:tcPr marL="15240" marR="15240" marT="15240" marB="15240" anchor="ctr">
                    <a:lnL>
                      <a:noFill/>
                    </a:lnL>
                    <a:lnR>
                      <a:noFill/>
                    </a:lnR>
                    <a:lnT>
                      <a:noFill/>
                    </a:lnT>
                    <a:lnB>
                      <a:noFill/>
                    </a:lnB>
                  </a:tcPr>
                </a:tc>
                <a:tc>
                  <a:txBody>
                    <a:bodyPr/>
                    <a:lstStyle/>
                    <a:p>
                      <a:r>
                        <a:rPr lang="en-GB"/>
                        <a:t>11.1607%</a:t>
                      </a:r>
                    </a:p>
                  </a:txBody>
                  <a:tcPr marL="15240" marR="15240" marT="15240" marB="15240" anchor="ctr">
                    <a:lnL>
                      <a:noFill/>
                    </a:lnL>
                    <a:lnR>
                      <a:noFill/>
                    </a:lnR>
                    <a:lnT>
                      <a:noFill/>
                    </a:lnT>
                    <a:lnB>
                      <a:noFill/>
                    </a:lnB>
                  </a:tcPr>
                </a:tc>
                <a:tc>
                  <a:txBody>
                    <a:bodyPr/>
                    <a:lstStyle/>
                    <a:p>
                      <a:r>
                        <a:rPr lang="en-GB"/>
                        <a:t>56.88</a:t>
                      </a:r>
                    </a:p>
                  </a:txBody>
                  <a:tcPr marL="15240" marR="15240" marT="15240" marB="15240" anchor="ctr">
                    <a:lnL>
                      <a:noFill/>
                    </a:lnL>
                    <a:lnR>
                      <a:noFill/>
                    </a:lnR>
                    <a:lnT>
                      <a:noFill/>
                    </a:lnT>
                    <a:lnB>
                      <a:noFill/>
                    </a:lnB>
                  </a:tcPr>
                </a:tc>
                <a:tc>
                  <a:txBody>
                    <a:bodyPr/>
                    <a:lstStyle/>
                    <a:p>
                      <a:r>
                        <a:rPr lang="en-GB" b="1"/>
                        <a:t>M</a:t>
                      </a:r>
                    </a:p>
                  </a:txBody>
                  <a:tcPr marL="15240" marR="15240" marT="15240" marB="15240" anchor="ctr">
                    <a:lnL>
                      <a:noFill/>
                    </a:lnL>
                    <a:lnR>
                      <a:noFill/>
                    </a:lnR>
                    <a:lnT>
                      <a:noFill/>
                    </a:lnT>
                    <a:lnB>
                      <a:noFill/>
                    </a:lnB>
                  </a:tcPr>
                </a:tc>
                <a:tc>
                  <a:txBody>
                    <a:bodyPr/>
                    <a:lstStyle/>
                    <a:p>
                      <a:r>
                        <a:rPr lang="en-GB"/>
                        <a:t>3.0129%</a:t>
                      </a:r>
                    </a:p>
                  </a:txBody>
                  <a:tcPr marL="15240" marR="15240" marT="15240" marB="15240" anchor="ctr">
                    <a:lnL>
                      <a:noFill/>
                    </a:lnL>
                    <a:lnR>
                      <a:noFill/>
                    </a:lnR>
                    <a:lnT>
                      <a:noFill/>
                    </a:lnT>
                    <a:lnB>
                      <a:noFill/>
                    </a:lnB>
                  </a:tcPr>
                </a:tc>
                <a:tc>
                  <a:txBody>
                    <a:bodyPr/>
                    <a:lstStyle/>
                    <a:p>
                      <a:r>
                        <a:rPr lang="en-GB"/>
                        <a:t>15.36</a:t>
                      </a:r>
                    </a:p>
                  </a:txBody>
                  <a:tcPr marL="15240" marR="15240" marT="15240" marB="15240" anchor="ctr">
                    <a:lnL>
                      <a:noFill/>
                    </a:lnL>
                    <a:lnR>
                      <a:noFill/>
                    </a:lnR>
                    <a:lnT>
                      <a:noFill/>
                    </a:lnT>
                    <a:lnB>
                      <a:noFill/>
                    </a:lnB>
                  </a:tcPr>
                </a:tc>
              </a:tr>
              <a:tr h="0">
                <a:tc>
                  <a:txBody>
                    <a:bodyPr/>
                    <a:lstStyle/>
                    <a:p>
                      <a:r>
                        <a:rPr lang="en-GB" b="1"/>
                        <a:t>A</a:t>
                      </a:r>
                    </a:p>
                  </a:txBody>
                  <a:tcPr marL="15240" marR="15240" marT="15240" marB="15240" anchor="ctr">
                    <a:lnL>
                      <a:noFill/>
                    </a:lnL>
                    <a:lnR>
                      <a:noFill/>
                    </a:lnR>
                    <a:lnT>
                      <a:noFill/>
                    </a:lnT>
                    <a:lnB>
                      <a:noFill/>
                    </a:lnB>
                  </a:tcPr>
                </a:tc>
                <a:tc>
                  <a:txBody>
                    <a:bodyPr/>
                    <a:lstStyle/>
                    <a:p>
                      <a:r>
                        <a:rPr lang="en-GB"/>
                        <a:t>8.4966%</a:t>
                      </a:r>
                    </a:p>
                  </a:txBody>
                  <a:tcPr marL="15240" marR="15240" marT="15240" marB="15240" anchor="ctr">
                    <a:lnL>
                      <a:noFill/>
                    </a:lnL>
                    <a:lnR>
                      <a:noFill/>
                    </a:lnR>
                    <a:lnT>
                      <a:noFill/>
                    </a:lnT>
                    <a:lnB>
                      <a:noFill/>
                    </a:lnB>
                  </a:tcPr>
                </a:tc>
                <a:tc>
                  <a:txBody>
                    <a:bodyPr/>
                    <a:lstStyle/>
                    <a:p>
                      <a:r>
                        <a:rPr lang="en-GB"/>
                        <a:t>43.31</a:t>
                      </a:r>
                    </a:p>
                  </a:txBody>
                  <a:tcPr marL="15240" marR="15240" marT="15240" marB="15240" anchor="ctr">
                    <a:lnL>
                      <a:noFill/>
                    </a:lnL>
                    <a:lnR>
                      <a:noFill/>
                    </a:lnR>
                    <a:lnT>
                      <a:noFill/>
                    </a:lnT>
                    <a:lnB>
                      <a:noFill/>
                    </a:lnB>
                  </a:tcPr>
                </a:tc>
                <a:tc>
                  <a:txBody>
                    <a:bodyPr/>
                    <a:lstStyle/>
                    <a:p>
                      <a:r>
                        <a:rPr lang="en-GB" b="1"/>
                        <a:t>H</a:t>
                      </a:r>
                    </a:p>
                  </a:txBody>
                  <a:tcPr marL="15240" marR="15240" marT="15240" marB="15240" anchor="ctr">
                    <a:lnL>
                      <a:noFill/>
                    </a:lnL>
                    <a:lnR>
                      <a:noFill/>
                    </a:lnR>
                    <a:lnT>
                      <a:noFill/>
                    </a:lnT>
                    <a:lnB>
                      <a:noFill/>
                    </a:lnB>
                  </a:tcPr>
                </a:tc>
                <a:tc>
                  <a:txBody>
                    <a:bodyPr/>
                    <a:lstStyle/>
                    <a:p>
                      <a:r>
                        <a:rPr lang="en-GB"/>
                        <a:t>3.0034%</a:t>
                      </a:r>
                    </a:p>
                  </a:txBody>
                  <a:tcPr marL="15240" marR="15240" marT="15240" marB="15240" anchor="ctr">
                    <a:lnL>
                      <a:noFill/>
                    </a:lnL>
                    <a:lnR>
                      <a:noFill/>
                    </a:lnR>
                    <a:lnT>
                      <a:noFill/>
                    </a:lnT>
                    <a:lnB>
                      <a:noFill/>
                    </a:lnB>
                  </a:tcPr>
                </a:tc>
                <a:tc>
                  <a:txBody>
                    <a:bodyPr/>
                    <a:lstStyle/>
                    <a:p>
                      <a:r>
                        <a:rPr lang="en-GB"/>
                        <a:t>15.31</a:t>
                      </a:r>
                    </a:p>
                  </a:txBody>
                  <a:tcPr marL="15240" marR="15240" marT="15240" marB="15240" anchor="ctr">
                    <a:lnL>
                      <a:noFill/>
                    </a:lnL>
                    <a:lnR>
                      <a:noFill/>
                    </a:lnR>
                    <a:lnT>
                      <a:noFill/>
                    </a:lnT>
                    <a:lnB>
                      <a:noFill/>
                    </a:lnB>
                  </a:tcPr>
                </a:tc>
              </a:tr>
              <a:tr h="0">
                <a:tc>
                  <a:txBody>
                    <a:bodyPr/>
                    <a:lstStyle/>
                    <a:p>
                      <a:r>
                        <a:rPr lang="en-GB" b="1"/>
                        <a:t>R</a:t>
                      </a:r>
                    </a:p>
                  </a:txBody>
                  <a:tcPr marL="15240" marR="15240" marT="15240" marB="15240" anchor="ctr">
                    <a:lnL>
                      <a:noFill/>
                    </a:lnL>
                    <a:lnR>
                      <a:noFill/>
                    </a:lnR>
                    <a:lnT>
                      <a:noFill/>
                    </a:lnT>
                    <a:lnB>
                      <a:noFill/>
                    </a:lnB>
                  </a:tcPr>
                </a:tc>
                <a:tc>
                  <a:txBody>
                    <a:bodyPr/>
                    <a:lstStyle/>
                    <a:p>
                      <a:r>
                        <a:rPr lang="en-GB"/>
                        <a:t>7.5809%</a:t>
                      </a:r>
                    </a:p>
                  </a:txBody>
                  <a:tcPr marL="15240" marR="15240" marT="15240" marB="15240" anchor="ctr">
                    <a:lnL>
                      <a:noFill/>
                    </a:lnL>
                    <a:lnR>
                      <a:noFill/>
                    </a:lnR>
                    <a:lnT>
                      <a:noFill/>
                    </a:lnT>
                    <a:lnB>
                      <a:noFill/>
                    </a:lnB>
                  </a:tcPr>
                </a:tc>
                <a:tc>
                  <a:txBody>
                    <a:bodyPr/>
                    <a:lstStyle/>
                    <a:p>
                      <a:r>
                        <a:rPr lang="en-GB"/>
                        <a:t>38.64</a:t>
                      </a:r>
                    </a:p>
                  </a:txBody>
                  <a:tcPr marL="15240" marR="15240" marT="15240" marB="15240" anchor="ctr">
                    <a:lnL>
                      <a:noFill/>
                    </a:lnL>
                    <a:lnR>
                      <a:noFill/>
                    </a:lnR>
                    <a:lnT>
                      <a:noFill/>
                    </a:lnT>
                    <a:lnB>
                      <a:noFill/>
                    </a:lnB>
                  </a:tcPr>
                </a:tc>
                <a:tc>
                  <a:txBody>
                    <a:bodyPr/>
                    <a:lstStyle/>
                    <a:p>
                      <a:r>
                        <a:rPr lang="en-GB" b="1"/>
                        <a:t>G</a:t>
                      </a:r>
                    </a:p>
                  </a:txBody>
                  <a:tcPr marL="15240" marR="15240" marT="15240" marB="15240" anchor="ctr">
                    <a:lnL>
                      <a:noFill/>
                    </a:lnL>
                    <a:lnR>
                      <a:noFill/>
                    </a:lnR>
                    <a:lnT>
                      <a:noFill/>
                    </a:lnT>
                    <a:lnB>
                      <a:noFill/>
                    </a:lnB>
                  </a:tcPr>
                </a:tc>
                <a:tc>
                  <a:txBody>
                    <a:bodyPr/>
                    <a:lstStyle/>
                    <a:p>
                      <a:r>
                        <a:rPr lang="en-GB"/>
                        <a:t>2.4705%</a:t>
                      </a:r>
                    </a:p>
                  </a:txBody>
                  <a:tcPr marL="15240" marR="15240" marT="15240" marB="15240" anchor="ctr">
                    <a:lnL>
                      <a:noFill/>
                    </a:lnL>
                    <a:lnR>
                      <a:noFill/>
                    </a:lnR>
                    <a:lnT>
                      <a:noFill/>
                    </a:lnT>
                    <a:lnB>
                      <a:noFill/>
                    </a:lnB>
                  </a:tcPr>
                </a:tc>
                <a:tc>
                  <a:txBody>
                    <a:bodyPr/>
                    <a:lstStyle/>
                    <a:p>
                      <a:r>
                        <a:rPr lang="en-GB"/>
                        <a:t>12.59</a:t>
                      </a:r>
                    </a:p>
                  </a:txBody>
                  <a:tcPr marL="15240" marR="15240" marT="15240" marB="15240" anchor="ctr">
                    <a:lnL>
                      <a:noFill/>
                    </a:lnL>
                    <a:lnR>
                      <a:noFill/>
                    </a:lnR>
                    <a:lnT>
                      <a:noFill/>
                    </a:lnT>
                    <a:lnB>
                      <a:noFill/>
                    </a:lnB>
                  </a:tcPr>
                </a:tc>
              </a:tr>
              <a:tr h="0">
                <a:tc>
                  <a:txBody>
                    <a:bodyPr/>
                    <a:lstStyle/>
                    <a:p>
                      <a:r>
                        <a:rPr lang="en-GB" b="1"/>
                        <a:t>I</a:t>
                      </a:r>
                    </a:p>
                  </a:txBody>
                  <a:tcPr marL="15240" marR="15240" marT="15240" marB="15240" anchor="ctr">
                    <a:lnL>
                      <a:noFill/>
                    </a:lnL>
                    <a:lnR>
                      <a:noFill/>
                    </a:lnR>
                    <a:lnT>
                      <a:noFill/>
                    </a:lnT>
                    <a:lnB>
                      <a:noFill/>
                    </a:lnB>
                  </a:tcPr>
                </a:tc>
                <a:tc>
                  <a:txBody>
                    <a:bodyPr/>
                    <a:lstStyle/>
                    <a:p>
                      <a:r>
                        <a:rPr lang="en-GB"/>
                        <a:t>7.5448%</a:t>
                      </a:r>
                    </a:p>
                  </a:txBody>
                  <a:tcPr marL="15240" marR="15240" marT="15240" marB="15240" anchor="ctr">
                    <a:lnL>
                      <a:noFill/>
                    </a:lnL>
                    <a:lnR>
                      <a:noFill/>
                    </a:lnR>
                    <a:lnT>
                      <a:noFill/>
                    </a:lnT>
                    <a:lnB>
                      <a:noFill/>
                    </a:lnB>
                  </a:tcPr>
                </a:tc>
                <a:tc>
                  <a:txBody>
                    <a:bodyPr/>
                    <a:lstStyle/>
                    <a:p>
                      <a:r>
                        <a:rPr lang="en-GB"/>
                        <a:t>38.45</a:t>
                      </a:r>
                    </a:p>
                  </a:txBody>
                  <a:tcPr marL="15240" marR="15240" marT="15240" marB="15240" anchor="ctr">
                    <a:lnL>
                      <a:noFill/>
                    </a:lnL>
                    <a:lnR>
                      <a:noFill/>
                    </a:lnR>
                    <a:lnT>
                      <a:noFill/>
                    </a:lnT>
                    <a:lnB>
                      <a:noFill/>
                    </a:lnB>
                  </a:tcPr>
                </a:tc>
                <a:tc>
                  <a:txBody>
                    <a:bodyPr/>
                    <a:lstStyle/>
                    <a:p>
                      <a:r>
                        <a:rPr lang="en-GB" b="1"/>
                        <a:t>B</a:t>
                      </a:r>
                    </a:p>
                  </a:txBody>
                  <a:tcPr marL="15240" marR="15240" marT="15240" marB="15240" anchor="ctr">
                    <a:lnL>
                      <a:noFill/>
                    </a:lnL>
                    <a:lnR>
                      <a:noFill/>
                    </a:lnR>
                    <a:lnT>
                      <a:noFill/>
                    </a:lnT>
                    <a:lnB>
                      <a:noFill/>
                    </a:lnB>
                  </a:tcPr>
                </a:tc>
                <a:tc>
                  <a:txBody>
                    <a:bodyPr/>
                    <a:lstStyle/>
                    <a:p>
                      <a:r>
                        <a:rPr lang="en-GB"/>
                        <a:t>2.0720%</a:t>
                      </a:r>
                    </a:p>
                  </a:txBody>
                  <a:tcPr marL="15240" marR="15240" marT="15240" marB="15240" anchor="ctr">
                    <a:lnL>
                      <a:noFill/>
                    </a:lnL>
                    <a:lnR>
                      <a:noFill/>
                    </a:lnR>
                    <a:lnT>
                      <a:noFill/>
                    </a:lnT>
                    <a:lnB>
                      <a:noFill/>
                    </a:lnB>
                  </a:tcPr>
                </a:tc>
                <a:tc>
                  <a:txBody>
                    <a:bodyPr/>
                    <a:lstStyle/>
                    <a:p>
                      <a:r>
                        <a:rPr lang="en-GB"/>
                        <a:t>10.56</a:t>
                      </a:r>
                    </a:p>
                  </a:txBody>
                  <a:tcPr marL="15240" marR="15240" marT="15240" marB="15240" anchor="ctr">
                    <a:lnL>
                      <a:noFill/>
                    </a:lnL>
                    <a:lnR>
                      <a:noFill/>
                    </a:lnR>
                    <a:lnT>
                      <a:noFill/>
                    </a:lnT>
                    <a:lnB>
                      <a:noFill/>
                    </a:lnB>
                  </a:tcPr>
                </a:tc>
              </a:tr>
              <a:tr h="0">
                <a:tc>
                  <a:txBody>
                    <a:bodyPr/>
                    <a:lstStyle/>
                    <a:p>
                      <a:r>
                        <a:rPr lang="en-GB" b="1"/>
                        <a:t>O</a:t>
                      </a:r>
                    </a:p>
                  </a:txBody>
                  <a:tcPr marL="15240" marR="15240" marT="15240" marB="15240" anchor="ctr">
                    <a:lnL>
                      <a:noFill/>
                    </a:lnL>
                    <a:lnR>
                      <a:noFill/>
                    </a:lnR>
                    <a:lnT>
                      <a:noFill/>
                    </a:lnT>
                    <a:lnB>
                      <a:noFill/>
                    </a:lnB>
                  </a:tcPr>
                </a:tc>
                <a:tc>
                  <a:txBody>
                    <a:bodyPr/>
                    <a:lstStyle/>
                    <a:p>
                      <a:r>
                        <a:rPr lang="en-GB" dirty="0"/>
                        <a:t>7.1635%</a:t>
                      </a:r>
                    </a:p>
                  </a:txBody>
                  <a:tcPr marL="15240" marR="15240" marT="15240" marB="15240" anchor="ctr">
                    <a:lnL>
                      <a:noFill/>
                    </a:lnL>
                    <a:lnR>
                      <a:noFill/>
                    </a:lnR>
                    <a:lnT>
                      <a:noFill/>
                    </a:lnT>
                    <a:lnB>
                      <a:noFill/>
                    </a:lnB>
                  </a:tcPr>
                </a:tc>
                <a:tc>
                  <a:txBody>
                    <a:bodyPr/>
                    <a:lstStyle/>
                    <a:p>
                      <a:r>
                        <a:rPr lang="en-GB"/>
                        <a:t>36.51</a:t>
                      </a:r>
                    </a:p>
                  </a:txBody>
                  <a:tcPr marL="15240" marR="15240" marT="15240" marB="15240" anchor="ctr">
                    <a:lnL>
                      <a:noFill/>
                    </a:lnL>
                    <a:lnR>
                      <a:noFill/>
                    </a:lnR>
                    <a:lnT>
                      <a:noFill/>
                    </a:lnT>
                    <a:lnB>
                      <a:noFill/>
                    </a:lnB>
                  </a:tcPr>
                </a:tc>
                <a:tc>
                  <a:txBody>
                    <a:bodyPr/>
                    <a:lstStyle/>
                    <a:p>
                      <a:r>
                        <a:rPr lang="en-GB" b="1"/>
                        <a:t>F</a:t>
                      </a:r>
                    </a:p>
                  </a:txBody>
                  <a:tcPr marL="15240" marR="15240" marT="15240" marB="15240" anchor="ctr">
                    <a:lnL>
                      <a:noFill/>
                    </a:lnL>
                    <a:lnR>
                      <a:noFill/>
                    </a:lnR>
                    <a:lnT>
                      <a:noFill/>
                    </a:lnT>
                    <a:lnB>
                      <a:noFill/>
                    </a:lnB>
                  </a:tcPr>
                </a:tc>
                <a:tc>
                  <a:txBody>
                    <a:bodyPr/>
                    <a:lstStyle/>
                    <a:p>
                      <a:r>
                        <a:rPr lang="en-GB"/>
                        <a:t>1.8121%</a:t>
                      </a:r>
                    </a:p>
                  </a:txBody>
                  <a:tcPr marL="15240" marR="15240" marT="15240" marB="15240" anchor="ctr">
                    <a:lnL>
                      <a:noFill/>
                    </a:lnL>
                    <a:lnR>
                      <a:noFill/>
                    </a:lnR>
                    <a:lnT>
                      <a:noFill/>
                    </a:lnT>
                    <a:lnB>
                      <a:noFill/>
                    </a:lnB>
                  </a:tcPr>
                </a:tc>
                <a:tc>
                  <a:txBody>
                    <a:bodyPr/>
                    <a:lstStyle/>
                    <a:p>
                      <a:r>
                        <a:rPr lang="en-GB"/>
                        <a:t>9.24</a:t>
                      </a:r>
                    </a:p>
                  </a:txBody>
                  <a:tcPr marL="15240" marR="15240" marT="15240" marB="15240" anchor="ctr">
                    <a:lnL>
                      <a:noFill/>
                    </a:lnL>
                    <a:lnR>
                      <a:noFill/>
                    </a:lnR>
                    <a:lnT>
                      <a:noFill/>
                    </a:lnT>
                    <a:lnB>
                      <a:noFill/>
                    </a:lnB>
                  </a:tcPr>
                </a:tc>
              </a:tr>
              <a:tr h="0">
                <a:tc>
                  <a:txBody>
                    <a:bodyPr/>
                    <a:lstStyle/>
                    <a:p>
                      <a:r>
                        <a:rPr lang="en-GB" b="1"/>
                        <a:t>T</a:t>
                      </a:r>
                    </a:p>
                  </a:txBody>
                  <a:tcPr marL="15240" marR="15240" marT="15240" marB="15240" anchor="ctr">
                    <a:lnL>
                      <a:noFill/>
                    </a:lnL>
                    <a:lnR>
                      <a:noFill/>
                    </a:lnR>
                    <a:lnT>
                      <a:noFill/>
                    </a:lnT>
                    <a:lnB>
                      <a:noFill/>
                    </a:lnB>
                  </a:tcPr>
                </a:tc>
                <a:tc>
                  <a:txBody>
                    <a:bodyPr/>
                    <a:lstStyle/>
                    <a:p>
                      <a:r>
                        <a:rPr lang="en-GB"/>
                        <a:t>6.9509%</a:t>
                      </a:r>
                    </a:p>
                  </a:txBody>
                  <a:tcPr marL="15240" marR="15240" marT="15240" marB="15240" anchor="ctr">
                    <a:lnL>
                      <a:noFill/>
                    </a:lnL>
                    <a:lnR>
                      <a:noFill/>
                    </a:lnR>
                    <a:lnT>
                      <a:noFill/>
                    </a:lnT>
                    <a:lnB>
                      <a:noFill/>
                    </a:lnB>
                  </a:tcPr>
                </a:tc>
                <a:tc>
                  <a:txBody>
                    <a:bodyPr/>
                    <a:lstStyle/>
                    <a:p>
                      <a:r>
                        <a:rPr lang="en-GB"/>
                        <a:t>35.43</a:t>
                      </a:r>
                    </a:p>
                  </a:txBody>
                  <a:tcPr marL="15240" marR="15240" marT="15240" marB="15240" anchor="ctr">
                    <a:lnL>
                      <a:noFill/>
                    </a:lnL>
                    <a:lnR>
                      <a:noFill/>
                    </a:lnR>
                    <a:lnT>
                      <a:noFill/>
                    </a:lnT>
                    <a:lnB>
                      <a:noFill/>
                    </a:lnB>
                  </a:tcPr>
                </a:tc>
                <a:tc>
                  <a:txBody>
                    <a:bodyPr/>
                    <a:lstStyle/>
                    <a:p>
                      <a:r>
                        <a:rPr lang="en-GB" b="1"/>
                        <a:t>Y</a:t>
                      </a:r>
                    </a:p>
                  </a:txBody>
                  <a:tcPr marL="15240" marR="15240" marT="15240" marB="15240" anchor="ctr">
                    <a:lnL>
                      <a:noFill/>
                    </a:lnL>
                    <a:lnR>
                      <a:noFill/>
                    </a:lnR>
                    <a:lnT>
                      <a:noFill/>
                    </a:lnT>
                    <a:lnB>
                      <a:noFill/>
                    </a:lnB>
                  </a:tcPr>
                </a:tc>
                <a:tc>
                  <a:txBody>
                    <a:bodyPr/>
                    <a:lstStyle/>
                    <a:p>
                      <a:r>
                        <a:rPr lang="en-GB"/>
                        <a:t>1.7779%</a:t>
                      </a:r>
                    </a:p>
                  </a:txBody>
                  <a:tcPr marL="15240" marR="15240" marT="15240" marB="15240" anchor="ctr">
                    <a:lnL>
                      <a:noFill/>
                    </a:lnL>
                    <a:lnR>
                      <a:noFill/>
                    </a:lnR>
                    <a:lnT>
                      <a:noFill/>
                    </a:lnT>
                    <a:lnB>
                      <a:noFill/>
                    </a:lnB>
                  </a:tcPr>
                </a:tc>
                <a:tc>
                  <a:txBody>
                    <a:bodyPr/>
                    <a:lstStyle/>
                    <a:p>
                      <a:r>
                        <a:rPr lang="en-GB"/>
                        <a:t>9.06</a:t>
                      </a:r>
                    </a:p>
                  </a:txBody>
                  <a:tcPr marL="15240" marR="15240" marT="15240" marB="15240" anchor="ctr">
                    <a:lnL>
                      <a:noFill/>
                    </a:lnL>
                    <a:lnR>
                      <a:noFill/>
                    </a:lnR>
                    <a:lnT>
                      <a:noFill/>
                    </a:lnT>
                    <a:lnB>
                      <a:noFill/>
                    </a:lnB>
                  </a:tcPr>
                </a:tc>
              </a:tr>
              <a:tr h="0">
                <a:tc>
                  <a:txBody>
                    <a:bodyPr/>
                    <a:lstStyle/>
                    <a:p>
                      <a:r>
                        <a:rPr lang="en-GB" b="1"/>
                        <a:t>N</a:t>
                      </a:r>
                    </a:p>
                  </a:txBody>
                  <a:tcPr marL="15240" marR="15240" marT="15240" marB="15240" anchor="ctr">
                    <a:lnL>
                      <a:noFill/>
                    </a:lnL>
                    <a:lnR>
                      <a:noFill/>
                    </a:lnR>
                    <a:lnT>
                      <a:noFill/>
                    </a:lnT>
                    <a:lnB>
                      <a:noFill/>
                    </a:lnB>
                  </a:tcPr>
                </a:tc>
                <a:tc>
                  <a:txBody>
                    <a:bodyPr/>
                    <a:lstStyle/>
                    <a:p>
                      <a:r>
                        <a:rPr lang="en-GB"/>
                        <a:t>6.6544%</a:t>
                      </a:r>
                    </a:p>
                  </a:txBody>
                  <a:tcPr marL="15240" marR="15240" marT="15240" marB="15240" anchor="ctr">
                    <a:lnL>
                      <a:noFill/>
                    </a:lnL>
                    <a:lnR>
                      <a:noFill/>
                    </a:lnR>
                    <a:lnT>
                      <a:noFill/>
                    </a:lnT>
                    <a:lnB>
                      <a:noFill/>
                    </a:lnB>
                  </a:tcPr>
                </a:tc>
                <a:tc>
                  <a:txBody>
                    <a:bodyPr/>
                    <a:lstStyle/>
                    <a:p>
                      <a:r>
                        <a:rPr lang="en-GB"/>
                        <a:t>33.92</a:t>
                      </a:r>
                    </a:p>
                  </a:txBody>
                  <a:tcPr marL="15240" marR="15240" marT="15240" marB="15240" anchor="ctr">
                    <a:lnL>
                      <a:noFill/>
                    </a:lnL>
                    <a:lnR>
                      <a:noFill/>
                    </a:lnR>
                    <a:lnT>
                      <a:noFill/>
                    </a:lnT>
                    <a:lnB>
                      <a:noFill/>
                    </a:lnB>
                  </a:tcPr>
                </a:tc>
                <a:tc>
                  <a:txBody>
                    <a:bodyPr/>
                    <a:lstStyle/>
                    <a:p>
                      <a:r>
                        <a:rPr lang="en-GB" b="1"/>
                        <a:t>W</a:t>
                      </a:r>
                    </a:p>
                  </a:txBody>
                  <a:tcPr marL="15240" marR="15240" marT="15240" marB="15240" anchor="ctr">
                    <a:lnL>
                      <a:noFill/>
                    </a:lnL>
                    <a:lnR>
                      <a:noFill/>
                    </a:lnR>
                    <a:lnT>
                      <a:noFill/>
                    </a:lnT>
                    <a:lnB>
                      <a:noFill/>
                    </a:lnB>
                  </a:tcPr>
                </a:tc>
                <a:tc>
                  <a:txBody>
                    <a:bodyPr/>
                    <a:lstStyle/>
                    <a:p>
                      <a:r>
                        <a:rPr lang="en-GB"/>
                        <a:t>1.2899%</a:t>
                      </a:r>
                    </a:p>
                  </a:txBody>
                  <a:tcPr marL="15240" marR="15240" marT="15240" marB="15240" anchor="ctr">
                    <a:lnL>
                      <a:noFill/>
                    </a:lnL>
                    <a:lnR>
                      <a:noFill/>
                    </a:lnR>
                    <a:lnT>
                      <a:noFill/>
                    </a:lnT>
                    <a:lnB>
                      <a:noFill/>
                    </a:lnB>
                  </a:tcPr>
                </a:tc>
                <a:tc>
                  <a:txBody>
                    <a:bodyPr/>
                    <a:lstStyle/>
                    <a:p>
                      <a:r>
                        <a:rPr lang="en-GB"/>
                        <a:t>6.57</a:t>
                      </a:r>
                    </a:p>
                  </a:txBody>
                  <a:tcPr marL="15240" marR="15240" marT="15240" marB="15240" anchor="ctr">
                    <a:lnL>
                      <a:noFill/>
                    </a:lnL>
                    <a:lnR>
                      <a:noFill/>
                    </a:lnR>
                    <a:lnT>
                      <a:noFill/>
                    </a:lnT>
                    <a:lnB>
                      <a:noFill/>
                    </a:lnB>
                  </a:tcPr>
                </a:tc>
              </a:tr>
              <a:tr h="0">
                <a:tc>
                  <a:txBody>
                    <a:bodyPr/>
                    <a:lstStyle/>
                    <a:p>
                      <a:r>
                        <a:rPr lang="en-GB" b="1"/>
                        <a:t>S</a:t>
                      </a:r>
                    </a:p>
                  </a:txBody>
                  <a:tcPr marL="15240" marR="15240" marT="15240" marB="15240" anchor="ctr">
                    <a:lnL>
                      <a:noFill/>
                    </a:lnL>
                    <a:lnR>
                      <a:noFill/>
                    </a:lnR>
                    <a:lnT>
                      <a:noFill/>
                    </a:lnT>
                    <a:lnB>
                      <a:noFill/>
                    </a:lnB>
                  </a:tcPr>
                </a:tc>
                <a:tc>
                  <a:txBody>
                    <a:bodyPr/>
                    <a:lstStyle/>
                    <a:p>
                      <a:r>
                        <a:rPr lang="en-GB"/>
                        <a:t>5.7351%</a:t>
                      </a:r>
                    </a:p>
                  </a:txBody>
                  <a:tcPr marL="15240" marR="15240" marT="15240" marB="15240" anchor="ctr">
                    <a:lnL>
                      <a:noFill/>
                    </a:lnL>
                    <a:lnR>
                      <a:noFill/>
                    </a:lnR>
                    <a:lnT>
                      <a:noFill/>
                    </a:lnT>
                    <a:lnB>
                      <a:noFill/>
                    </a:lnB>
                  </a:tcPr>
                </a:tc>
                <a:tc>
                  <a:txBody>
                    <a:bodyPr/>
                    <a:lstStyle/>
                    <a:p>
                      <a:r>
                        <a:rPr lang="en-GB"/>
                        <a:t>29.23</a:t>
                      </a:r>
                    </a:p>
                  </a:txBody>
                  <a:tcPr marL="15240" marR="15240" marT="15240" marB="15240" anchor="ctr">
                    <a:lnL>
                      <a:noFill/>
                    </a:lnL>
                    <a:lnR>
                      <a:noFill/>
                    </a:lnR>
                    <a:lnT>
                      <a:noFill/>
                    </a:lnT>
                    <a:lnB>
                      <a:noFill/>
                    </a:lnB>
                  </a:tcPr>
                </a:tc>
                <a:tc>
                  <a:txBody>
                    <a:bodyPr/>
                    <a:lstStyle/>
                    <a:p>
                      <a:r>
                        <a:rPr lang="en-GB" b="1"/>
                        <a:t>K</a:t>
                      </a:r>
                    </a:p>
                  </a:txBody>
                  <a:tcPr marL="15240" marR="15240" marT="15240" marB="15240" anchor="ctr">
                    <a:lnL>
                      <a:noFill/>
                    </a:lnL>
                    <a:lnR>
                      <a:noFill/>
                    </a:lnR>
                    <a:lnT>
                      <a:noFill/>
                    </a:lnT>
                    <a:lnB>
                      <a:noFill/>
                    </a:lnB>
                  </a:tcPr>
                </a:tc>
                <a:tc>
                  <a:txBody>
                    <a:bodyPr/>
                    <a:lstStyle/>
                    <a:p>
                      <a:r>
                        <a:rPr lang="en-GB"/>
                        <a:t>1.1016%</a:t>
                      </a:r>
                    </a:p>
                  </a:txBody>
                  <a:tcPr marL="15240" marR="15240" marT="15240" marB="15240" anchor="ctr">
                    <a:lnL>
                      <a:noFill/>
                    </a:lnL>
                    <a:lnR>
                      <a:noFill/>
                    </a:lnR>
                    <a:lnT>
                      <a:noFill/>
                    </a:lnT>
                    <a:lnB>
                      <a:noFill/>
                    </a:lnB>
                  </a:tcPr>
                </a:tc>
                <a:tc>
                  <a:txBody>
                    <a:bodyPr/>
                    <a:lstStyle/>
                    <a:p>
                      <a:r>
                        <a:rPr lang="en-GB"/>
                        <a:t>5.61</a:t>
                      </a:r>
                    </a:p>
                  </a:txBody>
                  <a:tcPr marL="15240" marR="15240" marT="15240" marB="15240" anchor="ctr">
                    <a:lnL>
                      <a:noFill/>
                    </a:lnL>
                    <a:lnR>
                      <a:noFill/>
                    </a:lnR>
                    <a:lnT>
                      <a:noFill/>
                    </a:lnT>
                    <a:lnB>
                      <a:noFill/>
                    </a:lnB>
                  </a:tcPr>
                </a:tc>
              </a:tr>
              <a:tr h="0">
                <a:tc>
                  <a:txBody>
                    <a:bodyPr/>
                    <a:lstStyle/>
                    <a:p>
                      <a:r>
                        <a:rPr lang="en-GB" b="1"/>
                        <a:t>L</a:t>
                      </a:r>
                    </a:p>
                  </a:txBody>
                  <a:tcPr marL="15240" marR="15240" marT="15240" marB="15240" anchor="ctr">
                    <a:lnL>
                      <a:noFill/>
                    </a:lnL>
                    <a:lnR>
                      <a:noFill/>
                    </a:lnR>
                    <a:lnT>
                      <a:noFill/>
                    </a:lnT>
                    <a:lnB>
                      <a:noFill/>
                    </a:lnB>
                  </a:tcPr>
                </a:tc>
                <a:tc>
                  <a:txBody>
                    <a:bodyPr/>
                    <a:lstStyle/>
                    <a:p>
                      <a:r>
                        <a:rPr lang="en-GB"/>
                        <a:t>5.4893%</a:t>
                      </a:r>
                    </a:p>
                  </a:txBody>
                  <a:tcPr marL="15240" marR="15240" marT="15240" marB="15240" anchor="ctr">
                    <a:lnL>
                      <a:noFill/>
                    </a:lnL>
                    <a:lnR>
                      <a:noFill/>
                    </a:lnR>
                    <a:lnT>
                      <a:noFill/>
                    </a:lnT>
                    <a:lnB>
                      <a:noFill/>
                    </a:lnB>
                  </a:tcPr>
                </a:tc>
                <a:tc>
                  <a:txBody>
                    <a:bodyPr/>
                    <a:lstStyle/>
                    <a:p>
                      <a:r>
                        <a:rPr lang="en-GB"/>
                        <a:t>27.98</a:t>
                      </a:r>
                    </a:p>
                  </a:txBody>
                  <a:tcPr marL="15240" marR="15240" marT="15240" marB="15240" anchor="ctr">
                    <a:lnL>
                      <a:noFill/>
                    </a:lnL>
                    <a:lnR>
                      <a:noFill/>
                    </a:lnR>
                    <a:lnT>
                      <a:noFill/>
                    </a:lnT>
                    <a:lnB>
                      <a:noFill/>
                    </a:lnB>
                  </a:tcPr>
                </a:tc>
                <a:tc>
                  <a:txBody>
                    <a:bodyPr/>
                    <a:lstStyle/>
                    <a:p>
                      <a:r>
                        <a:rPr lang="en-GB" b="1"/>
                        <a:t>V</a:t>
                      </a:r>
                    </a:p>
                  </a:txBody>
                  <a:tcPr marL="15240" marR="15240" marT="15240" marB="15240" anchor="ctr">
                    <a:lnL>
                      <a:noFill/>
                    </a:lnL>
                    <a:lnR>
                      <a:noFill/>
                    </a:lnR>
                    <a:lnT>
                      <a:noFill/>
                    </a:lnT>
                    <a:lnB>
                      <a:noFill/>
                    </a:lnB>
                  </a:tcPr>
                </a:tc>
                <a:tc>
                  <a:txBody>
                    <a:bodyPr/>
                    <a:lstStyle/>
                    <a:p>
                      <a:r>
                        <a:rPr lang="en-GB"/>
                        <a:t>1.0074%</a:t>
                      </a:r>
                    </a:p>
                  </a:txBody>
                  <a:tcPr marL="15240" marR="15240" marT="15240" marB="15240" anchor="ctr">
                    <a:lnL>
                      <a:noFill/>
                    </a:lnL>
                    <a:lnR>
                      <a:noFill/>
                    </a:lnR>
                    <a:lnT>
                      <a:noFill/>
                    </a:lnT>
                    <a:lnB>
                      <a:noFill/>
                    </a:lnB>
                  </a:tcPr>
                </a:tc>
                <a:tc>
                  <a:txBody>
                    <a:bodyPr/>
                    <a:lstStyle/>
                    <a:p>
                      <a:r>
                        <a:rPr lang="en-GB"/>
                        <a:t>5.13</a:t>
                      </a:r>
                    </a:p>
                  </a:txBody>
                  <a:tcPr marL="15240" marR="15240" marT="15240" marB="15240" anchor="ctr">
                    <a:lnL>
                      <a:noFill/>
                    </a:lnL>
                    <a:lnR>
                      <a:noFill/>
                    </a:lnR>
                    <a:lnT>
                      <a:noFill/>
                    </a:lnT>
                    <a:lnB>
                      <a:noFill/>
                    </a:lnB>
                  </a:tcPr>
                </a:tc>
              </a:tr>
              <a:tr h="0">
                <a:tc>
                  <a:txBody>
                    <a:bodyPr/>
                    <a:lstStyle/>
                    <a:p>
                      <a:r>
                        <a:rPr lang="en-GB" b="1"/>
                        <a:t>C</a:t>
                      </a:r>
                    </a:p>
                  </a:txBody>
                  <a:tcPr marL="15240" marR="15240" marT="15240" marB="15240" anchor="ctr">
                    <a:lnL>
                      <a:noFill/>
                    </a:lnL>
                    <a:lnR>
                      <a:noFill/>
                    </a:lnR>
                    <a:lnT>
                      <a:noFill/>
                    </a:lnT>
                    <a:lnB>
                      <a:noFill/>
                    </a:lnB>
                  </a:tcPr>
                </a:tc>
                <a:tc>
                  <a:txBody>
                    <a:bodyPr/>
                    <a:lstStyle/>
                    <a:p>
                      <a:r>
                        <a:rPr lang="en-GB"/>
                        <a:t>4.5388%</a:t>
                      </a:r>
                    </a:p>
                  </a:txBody>
                  <a:tcPr marL="15240" marR="15240" marT="15240" marB="15240" anchor="ctr">
                    <a:lnL>
                      <a:noFill/>
                    </a:lnL>
                    <a:lnR>
                      <a:noFill/>
                    </a:lnR>
                    <a:lnT>
                      <a:noFill/>
                    </a:lnT>
                    <a:lnB>
                      <a:noFill/>
                    </a:lnB>
                  </a:tcPr>
                </a:tc>
                <a:tc>
                  <a:txBody>
                    <a:bodyPr/>
                    <a:lstStyle/>
                    <a:p>
                      <a:r>
                        <a:rPr lang="en-GB"/>
                        <a:t>23.13</a:t>
                      </a:r>
                    </a:p>
                  </a:txBody>
                  <a:tcPr marL="15240" marR="15240" marT="15240" marB="15240" anchor="ctr">
                    <a:lnL>
                      <a:noFill/>
                    </a:lnL>
                    <a:lnR>
                      <a:noFill/>
                    </a:lnR>
                    <a:lnT>
                      <a:noFill/>
                    </a:lnT>
                    <a:lnB>
                      <a:noFill/>
                    </a:lnB>
                  </a:tcPr>
                </a:tc>
                <a:tc>
                  <a:txBody>
                    <a:bodyPr/>
                    <a:lstStyle/>
                    <a:p>
                      <a:r>
                        <a:rPr lang="en-GB" b="1"/>
                        <a:t>X</a:t>
                      </a:r>
                    </a:p>
                  </a:txBody>
                  <a:tcPr marL="15240" marR="15240" marT="15240" marB="15240" anchor="ctr">
                    <a:lnL>
                      <a:noFill/>
                    </a:lnL>
                    <a:lnR>
                      <a:noFill/>
                    </a:lnR>
                    <a:lnT>
                      <a:noFill/>
                    </a:lnT>
                    <a:lnB>
                      <a:noFill/>
                    </a:lnB>
                  </a:tcPr>
                </a:tc>
                <a:tc>
                  <a:txBody>
                    <a:bodyPr/>
                    <a:lstStyle/>
                    <a:p>
                      <a:r>
                        <a:rPr lang="en-GB"/>
                        <a:t>0.2902%</a:t>
                      </a:r>
                    </a:p>
                  </a:txBody>
                  <a:tcPr marL="15240" marR="15240" marT="15240" marB="15240" anchor="ctr">
                    <a:lnL>
                      <a:noFill/>
                    </a:lnL>
                    <a:lnR>
                      <a:noFill/>
                    </a:lnR>
                    <a:lnT>
                      <a:noFill/>
                    </a:lnT>
                    <a:lnB>
                      <a:noFill/>
                    </a:lnB>
                  </a:tcPr>
                </a:tc>
                <a:tc>
                  <a:txBody>
                    <a:bodyPr/>
                    <a:lstStyle/>
                    <a:p>
                      <a:r>
                        <a:rPr lang="en-GB"/>
                        <a:t>1.48</a:t>
                      </a:r>
                    </a:p>
                  </a:txBody>
                  <a:tcPr marL="15240" marR="15240" marT="15240" marB="15240" anchor="ctr">
                    <a:lnL>
                      <a:noFill/>
                    </a:lnL>
                    <a:lnR>
                      <a:noFill/>
                    </a:lnR>
                    <a:lnT>
                      <a:noFill/>
                    </a:lnT>
                    <a:lnB>
                      <a:noFill/>
                    </a:lnB>
                  </a:tcPr>
                </a:tc>
              </a:tr>
              <a:tr h="0">
                <a:tc>
                  <a:txBody>
                    <a:bodyPr/>
                    <a:lstStyle/>
                    <a:p>
                      <a:r>
                        <a:rPr lang="en-GB" b="1"/>
                        <a:t>U</a:t>
                      </a:r>
                    </a:p>
                  </a:txBody>
                  <a:tcPr marL="15240" marR="15240" marT="15240" marB="15240" anchor="ctr">
                    <a:lnL>
                      <a:noFill/>
                    </a:lnL>
                    <a:lnR>
                      <a:noFill/>
                    </a:lnR>
                    <a:lnT>
                      <a:noFill/>
                    </a:lnT>
                    <a:lnB>
                      <a:noFill/>
                    </a:lnB>
                  </a:tcPr>
                </a:tc>
                <a:tc>
                  <a:txBody>
                    <a:bodyPr/>
                    <a:lstStyle/>
                    <a:p>
                      <a:r>
                        <a:rPr lang="en-GB"/>
                        <a:t>3.6308%</a:t>
                      </a:r>
                    </a:p>
                  </a:txBody>
                  <a:tcPr marL="15240" marR="15240" marT="15240" marB="15240" anchor="ctr">
                    <a:lnL>
                      <a:noFill/>
                    </a:lnL>
                    <a:lnR>
                      <a:noFill/>
                    </a:lnR>
                    <a:lnT>
                      <a:noFill/>
                    </a:lnT>
                    <a:lnB>
                      <a:noFill/>
                    </a:lnB>
                  </a:tcPr>
                </a:tc>
                <a:tc>
                  <a:txBody>
                    <a:bodyPr/>
                    <a:lstStyle/>
                    <a:p>
                      <a:r>
                        <a:rPr lang="en-GB"/>
                        <a:t>18.51</a:t>
                      </a:r>
                    </a:p>
                  </a:txBody>
                  <a:tcPr marL="15240" marR="15240" marT="15240" marB="15240" anchor="ctr">
                    <a:lnL>
                      <a:noFill/>
                    </a:lnL>
                    <a:lnR>
                      <a:noFill/>
                    </a:lnR>
                    <a:lnT>
                      <a:noFill/>
                    </a:lnT>
                    <a:lnB>
                      <a:noFill/>
                    </a:lnB>
                  </a:tcPr>
                </a:tc>
                <a:tc>
                  <a:txBody>
                    <a:bodyPr/>
                    <a:lstStyle/>
                    <a:p>
                      <a:r>
                        <a:rPr lang="en-GB" b="1"/>
                        <a:t>Z</a:t>
                      </a:r>
                    </a:p>
                  </a:txBody>
                  <a:tcPr marL="15240" marR="15240" marT="15240" marB="15240" anchor="ctr">
                    <a:lnL>
                      <a:noFill/>
                    </a:lnL>
                    <a:lnR>
                      <a:noFill/>
                    </a:lnR>
                    <a:lnT>
                      <a:noFill/>
                    </a:lnT>
                    <a:lnB>
                      <a:noFill/>
                    </a:lnB>
                  </a:tcPr>
                </a:tc>
                <a:tc>
                  <a:txBody>
                    <a:bodyPr/>
                    <a:lstStyle/>
                    <a:p>
                      <a:r>
                        <a:rPr lang="en-GB"/>
                        <a:t>0.2722%</a:t>
                      </a:r>
                    </a:p>
                  </a:txBody>
                  <a:tcPr marL="15240" marR="15240" marT="15240" marB="15240" anchor="ctr">
                    <a:lnL>
                      <a:noFill/>
                    </a:lnL>
                    <a:lnR>
                      <a:noFill/>
                    </a:lnR>
                    <a:lnT>
                      <a:noFill/>
                    </a:lnT>
                    <a:lnB>
                      <a:noFill/>
                    </a:lnB>
                  </a:tcPr>
                </a:tc>
                <a:tc>
                  <a:txBody>
                    <a:bodyPr/>
                    <a:lstStyle/>
                    <a:p>
                      <a:r>
                        <a:rPr lang="en-GB"/>
                        <a:t>1.39</a:t>
                      </a:r>
                    </a:p>
                  </a:txBody>
                  <a:tcPr marL="15240" marR="15240" marT="15240" marB="15240" anchor="ctr">
                    <a:lnL>
                      <a:noFill/>
                    </a:lnL>
                    <a:lnR>
                      <a:noFill/>
                    </a:lnR>
                    <a:lnT>
                      <a:noFill/>
                    </a:lnT>
                    <a:lnB>
                      <a:noFill/>
                    </a:lnB>
                  </a:tcPr>
                </a:tc>
              </a:tr>
              <a:tr h="0">
                <a:tc>
                  <a:txBody>
                    <a:bodyPr/>
                    <a:lstStyle/>
                    <a:p>
                      <a:r>
                        <a:rPr lang="en-GB" b="1"/>
                        <a:t>D</a:t>
                      </a:r>
                    </a:p>
                  </a:txBody>
                  <a:tcPr marL="15240" marR="15240" marT="15240" marB="15240" anchor="ctr">
                    <a:lnL>
                      <a:noFill/>
                    </a:lnL>
                    <a:lnR>
                      <a:noFill/>
                    </a:lnR>
                    <a:lnT>
                      <a:noFill/>
                    </a:lnT>
                    <a:lnB>
                      <a:noFill/>
                    </a:lnB>
                  </a:tcPr>
                </a:tc>
                <a:tc>
                  <a:txBody>
                    <a:bodyPr/>
                    <a:lstStyle/>
                    <a:p>
                      <a:r>
                        <a:rPr lang="en-GB"/>
                        <a:t>3.3844%</a:t>
                      </a:r>
                    </a:p>
                  </a:txBody>
                  <a:tcPr marL="15240" marR="15240" marT="15240" marB="15240" anchor="ctr">
                    <a:lnL>
                      <a:noFill/>
                    </a:lnL>
                    <a:lnR>
                      <a:noFill/>
                    </a:lnR>
                    <a:lnT>
                      <a:noFill/>
                    </a:lnT>
                    <a:lnB>
                      <a:noFill/>
                    </a:lnB>
                  </a:tcPr>
                </a:tc>
                <a:tc>
                  <a:txBody>
                    <a:bodyPr/>
                    <a:lstStyle/>
                    <a:p>
                      <a:r>
                        <a:rPr lang="en-GB"/>
                        <a:t>17.25</a:t>
                      </a:r>
                    </a:p>
                  </a:txBody>
                  <a:tcPr marL="15240" marR="15240" marT="15240" marB="15240" anchor="ctr">
                    <a:lnL>
                      <a:noFill/>
                    </a:lnL>
                    <a:lnR>
                      <a:noFill/>
                    </a:lnR>
                    <a:lnT>
                      <a:noFill/>
                    </a:lnT>
                    <a:lnB>
                      <a:noFill/>
                    </a:lnB>
                  </a:tcPr>
                </a:tc>
                <a:tc>
                  <a:txBody>
                    <a:bodyPr/>
                    <a:lstStyle/>
                    <a:p>
                      <a:r>
                        <a:rPr lang="en-GB" b="1" dirty="0"/>
                        <a:t>J</a:t>
                      </a:r>
                    </a:p>
                  </a:txBody>
                  <a:tcPr marL="15240" marR="15240" marT="15240" marB="15240" anchor="ctr">
                    <a:lnL>
                      <a:noFill/>
                    </a:lnL>
                    <a:lnR>
                      <a:noFill/>
                    </a:lnR>
                    <a:lnT>
                      <a:noFill/>
                    </a:lnT>
                    <a:lnB>
                      <a:noFill/>
                    </a:lnB>
                  </a:tcPr>
                </a:tc>
                <a:tc>
                  <a:txBody>
                    <a:bodyPr/>
                    <a:lstStyle/>
                    <a:p>
                      <a:r>
                        <a:rPr lang="en-GB"/>
                        <a:t>0.1965%</a:t>
                      </a:r>
                    </a:p>
                  </a:txBody>
                  <a:tcPr marL="15240" marR="15240" marT="15240" marB="15240" anchor="ctr">
                    <a:lnL>
                      <a:noFill/>
                    </a:lnL>
                    <a:lnR>
                      <a:noFill/>
                    </a:lnR>
                    <a:lnT>
                      <a:noFill/>
                    </a:lnT>
                    <a:lnB>
                      <a:noFill/>
                    </a:lnB>
                  </a:tcPr>
                </a:tc>
                <a:tc>
                  <a:txBody>
                    <a:bodyPr/>
                    <a:lstStyle/>
                    <a:p>
                      <a:r>
                        <a:rPr lang="en-GB"/>
                        <a:t>1.00</a:t>
                      </a:r>
                    </a:p>
                  </a:txBody>
                  <a:tcPr marL="15240" marR="15240" marT="15240" marB="15240" anchor="ctr">
                    <a:lnL>
                      <a:noFill/>
                    </a:lnL>
                    <a:lnR>
                      <a:noFill/>
                    </a:lnR>
                    <a:lnT>
                      <a:noFill/>
                    </a:lnT>
                    <a:lnB>
                      <a:noFill/>
                    </a:lnB>
                  </a:tcPr>
                </a:tc>
              </a:tr>
              <a:tr h="0">
                <a:tc>
                  <a:txBody>
                    <a:bodyPr/>
                    <a:lstStyle/>
                    <a:p>
                      <a:r>
                        <a:rPr lang="en-GB" b="1" dirty="0"/>
                        <a:t>P</a:t>
                      </a:r>
                    </a:p>
                  </a:txBody>
                  <a:tcPr marL="15240" marR="15240" marT="15240" marB="15240" anchor="ctr">
                    <a:lnL>
                      <a:noFill/>
                    </a:lnL>
                    <a:lnR>
                      <a:noFill/>
                    </a:lnR>
                    <a:lnT>
                      <a:noFill/>
                    </a:lnT>
                    <a:lnB>
                      <a:noFill/>
                    </a:lnB>
                  </a:tcPr>
                </a:tc>
                <a:tc>
                  <a:txBody>
                    <a:bodyPr/>
                    <a:lstStyle/>
                    <a:p>
                      <a:r>
                        <a:rPr lang="en-GB"/>
                        <a:t>3.1671%</a:t>
                      </a:r>
                    </a:p>
                  </a:txBody>
                  <a:tcPr marL="15240" marR="15240" marT="15240" marB="15240" anchor="ctr">
                    <a:lnL>
                      <a:noFill/>
                    </a:lnL>
                    <a:lnR>
                      <a:noFill/>
                    </a:lnR>
                    <a:lnT>
                      <a:noFill/>
                    </a:lnT>
                    <a:lnB>
                      <a:noFill/>
                    </a:lnB>
                  </a:tcPr>
                </a:tc>
                <a:tc>
                  <a:txBody>
                    <a:bodyPr/>
                    <a:lstStyle/>
                    <a:p>
                      <a:r>
                        <a:rPr lang="en-GB"/>
                        <a:t>16.14</a:t>
                      </a:r>
                    </a:p>
                  </a:txBody>
                  <a:tcPr marL="15240" marR="15240" marT="15240" marB="15240" anchor="ctr">
                    <a:lnL>
                      <a:noFill/>
                    </a:lnL>
                    <a:lnR>
                      <a:noFill/>
                    </a:lnR>
                    <a:lnT>
                      <a:noFill/>
                    </a:lnT>
                    <a:lnB>
                      <a:noFill/>
                    </a:lnB>
                  </a:tcPr>
                </a:tc>
                <a:tc>
                  <a:txBody>
                    <a:bodyPr/>
                    <a:lstStyle/>
                    <a:p>
                      <a:r>
                        <a:rPr lang="en-GB" b="1" dirty="0"/>
                        <a:t>Q</a:t>
                      </a:r>
                    </a:p>
                  </a:txBody>
                  <a:tcPr marL="15240" marR="15240" marT="15240" marB="15240" anchor="ctr">
                    <a:lnL>
                      <a:noFill/>
                    </a:lnL>
                    <a:lnR>
                      <a:noFill/>
                    </a:lnR>
                    <a:lnT>
                      <a:noFill/>
                    </a:lnT>
                    <a:lnB>
                      <a:noFill/>
                    </a:lnB>
                  </a:tcPr>
                </a:tc>
                <a:tc>
                  <a:txBody>
                    <a:bodyPr/>
                    <a:lstStyle/>
                    <a:p>
                      <a:r>
                        <a:rPr lang="en-GB"/>
                        <a:t>0.1962%</a:t>
                      </a:r>
                    </a:p>
                  </a:txBody>
                  <a:tcPr marL="15240" marR="15240" marT="15240" marB="15240" anchor="ctr">
                    <a:lnL>
                      <a:noFill/>
                    </a:lnL>
                    <a:lnR>
                      <a:noFill/>
                    </a:lnR>
                    <a:lnT>
                      <a:noFill/>
                    </a:lnT>
                    <a:lnB>
                      <a:noFill/>
                    </a:lnB>
                  </a:tcPr>
                </a:tc>
                <a:tc>
                  <a:txBody>
                    <a:bodyPr/>
                    <a:lstStyle/>
                    <a:p>
                      <a:r>
                        <a:rPr lang="en-GB" dirty="0"/>
                        <a:t>(1)</a:t>
                      </a:r>
                    </a:p>
                  </a:txBody>
                  <a:tcPr marL="15240" marR="15240" marT="15240" marB="15240" anchor="ctr">
                    <a:lnL>
                      <a:noFill/>
                    </a:lnL>
                    <a:lnR>
                      <a:noFill/>
                    </a:lnR>
                    <a:lnT>
                      <a:noFill/>
                    </a:lnT>
                    <a:lnB>
                      <a:noFill/>
                    </a:lnB>
                  </a:tcPr>
                </a:tc>
              </a:tr>
            </a:tbl>
          </a:graphicData>
        </a:graphic>
      </p:graphicFrame>
      <p:sp>
        <p:nvSpPr>
          <p:cNvPr id="5" name="TextBox 4"/>
          <p:cNvSpPr txBox="1"/>
          <p:nvPr/>
        </p:nvSpPr>
        <p:spPr>
          <a:xfrm>
            <a:off x="179512" y="5877272"/>
            <a:ext cx="8712968" cy="1015663"/>
          </a:xfrm>
          <a:prstGeom prst="rect">
            <a:avLst/>
          </a:prstGeom>
          <a:noFill/>
        </p:spPr>
        <p:txBody>
          <a:bodyPr wrap="square" rtlCol="0">
            <a:spAutoFit/>
          </a:bodyPr>
          <a:lstStyle/>
          <a:p>
            <a:r>
              <a:rPr lang="en-GB" sz="2000" dirty="0"/>
              <a:t>The third </a:t>
            </a:r>
            <a:r>
              <a:rPr lang="en-GB" sz="2000" dirty="0" smtClean="0"/>
              <a:t>and sixth column </a:t>
            </a:r>
            <a:r>
              <a:rPr lang="en-GB" sz="2000" dirty="0"/>
              <a:t>represents proportions, taking the least common letter (q) as equal to 1. The letter E is over 56 times more common than Q in forming individual English words</a:t>
            </a:r>
          </a:p>
        </p:txBody>
      </p:sp>
    </p:spTree>
    <p:extLst>
      <p:ext uri="{BB962C8B-B14F-4D97-AF65-F5344CB8AC3E}">
        <p14:creationId xmlns:p14="http://schemas.microsoft.com/office/powerpoint/2010/main" val="9237546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66FF"/>
                </a:solidFill>
                <a:latin typeface="Garamond" panose="02020404030301010803" pitchFamily="18" charset="0"/>
              </a:rPr>
              <a:t>Statistics of the English Language</a:t>
            </a:r>
            <a:endParaRPr lang="en-GB" sz="2000" dirty="0">
              <a:solidFill>
                <a:srgbClr val="0066FF"/>
              </a:solidFill>
              <a:latin typeface="Garamond" panose="02020404030301010803" pitchFamily="18" charset="0"/>
            </a:endParaRPr>
          </a:p>
        </p:txBody>
      </p:sp>
      <p:pic>
        <p:nvPicPr>
          <p:cNvPr id="13" name="Content Placeholder 12"/>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247741"/>
            <a:ext cx="4038600" cy="3230880"/>
          </a:xfrm>
        </p:spPr>
      </p:pic>
      <p:pic>
        <p:nvPicPr>
          <p:cNvPr id="16" name="Content Placeholder 1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240530"/>
            <a:ext cx="4038600" cy="3245303"/>
          </a:xfrm>
        </p:spPr>
      </p:pic>
      <p:sp>
        <p:nvSpPr>
          <p:cNvPr id="17" name="TextBox 16"/>
          <p:cNvSpPr txBox="1"/>
          <p:nvPr/>
        </p:nvSpPr>
        <p:spPr>
          <a:xfrm>
            <a:off x="1186184" y="5589240"/>
            <a:ext cx="2578463" cy="461665"/>
          </a:xfrm>
          <a:prstGeom prst="rect">
            <a:avLst/>
          </a:prstGeom>
          <a:noFill/>
        </p:spPr>
        <p:txBody>
          <a:bodyPr wrap="none" rtlCol="0">
            <a:spAutoFit/>
          </a:bodyPr>
          <a:lstStyle/>
          <a:p>
            <a:r>
              <a:rPr lang="en-GB" sz="2400" dirty="0" smtClean="0">
                <a:latin typeface="Garamond" panose="02020404030301010803" pitchFamily="18" charset="0"/>
              </a:rPr>
              <a:t>Sorted by frequency</a:t>
            </a:r>
            <a:endParaRPr lang="en-GB" sz="2400" dirty="0">
              <a:latin typeface="Garamond" panose="02020404030301010803" pitchFamily="18" charset="0"/>
            </a:endParaRPr>
          </a:p>
        </p:txBody>
      </p:sp>
      <p:sp>
        <p:nvSpPr>
          <p:cNvPr id="18" name="TextBox 17"/>
          <p:cNvSpPr txBox="1"/>
          <p:nvPr/>
        </p:nvSpPr>
        <p:spPr>
          <a:xfrm>
            <a:off x="5580112" y="5589240"/>
            <a:ext cx="2653290" cy="461665"/>
          </a:xfrm>
          <a:prstGeom prst="rect">
            <a:avLst/>
          </a:prstGeom>
          <a:noFill/>
        </p:spPr>
        <p:txBody>
          <a:bodyPr wrap="none" rtlCol="0">
            <a:spAutoFit/>
          </a:bodyPr>
          <a:lstStyle/>
          <a:p>
            <a:r>
              <a:rPr lang="en-GB" sz="2400" dirty="0" smtClean="0">
                <a:latin typeface="Garamond" panose="02020404030301010803" pitchFamily="18" charset="0"/>
              </a:rPr>
              <a:t>In alphabetical order</a:t>
            </a:r>
            <a:endParaRPr lang="en-GB" sz="2400" dirty="0">
              <a:latin typeface="Garamond" panose="02020404030301010803" pitchFamily="18" charset="0"/>
            </a:endParaRPr>
          </a:p>
        </p:txBody>
      </p:sp>
    </p:spTree>
    <p:extLst>
      <p:ext uri="{BB962C8B-B14F-4D97-AF65-F5344CB8AC3E}">
        <p14:creationId xmlns:p14="http://schemas.microsoft.com/office/powerpoint/2010/main" val="15496142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Garamond" panose="02020404030301010803" pitchFamily="18" charset="0"/>
              </a:rPr>
              <a:t>Key: </a:t>
            </a:r>
            <a:r>
              <a:rPr lang="en-GB" i="1" dirty="0" smtClean="0">
                <a:latin typeface="Garamond" panose="02020404030301010803" pitchFamily="18" charset="0"/>
              </a:rPr>
              <a:t>??????????????????????????</a:t>
            </a:r>
            <a:endParaRPr lang="en-GB" i="1" dirty="0"/>
          </a:p>
        </p:txBody>
      </p:sp>
      <p:sp>
        <p:nvSpPr>
          <p:cNvPr id="3" name="Content Placeholder 2"/>
          <p:cNvSpPr>
            <a:spLocks noGrp="1"/>
          </p:cNvSpPr>
          <p:nvPr>
            <p:ph idx="1"/>
          </p:nvPr>
        </p:nvSpPr>
        <p:spPr>
          <a:xfrm>
            <a:off x="251520" y="1600200"/>
            <a:ext cx="8712968" cy="4234681"/>
          </a:xfrm>
        </p:spPr>
        <p:txBody>
          <a:bodyPr/>
          <a:lstStyle/>
          <a:p>
            <a:pPr marL="0" indent="0">
              <a:buNone/>
            </a:pPr>
            <a:r>
              <a:rPr lang="en-GB" sz="1800" dirty="0">
                <a:latin typeface="Garamond" panose="02020404030301010803" pitchFamily="18" charset="0"/>
              </a:rPr>
              <a:t>AIJ EHBNQJOHK UGKKOVH OBNHPPHENQGP HAAIJN CGK MIBH OBNI UHNCISK IA HBKQJOBM KHEQJH EIUUQBOEGNOIB, RHEGQKH IA ONK OUTIJNGBEH OB SOTPIUGNOE, EIUUHJEOGP GBS UOPONGJY GAAGOJK. QT QBNOP JHEHBNPY NCHKH UHNCISK CGVH JHPOHS IB NCH HXECGBMH IA G KHEJHN FHY IJ TJINIEIP RHNWHHB EIJJHKTIBSHBNK. BIW, CIWHVHJ, G BHW GTTJIGEC RGKHS IB UGNCHUGNOEK, EGPPHS TQRPOE FHY EJYTNIMJGTCY, OK QKHS GBS NCOK QBSHJPOHK UQEC IA UISHJB EIUUHJEH GBS CIW YIQ TGY IVHJ NCH OBNHJBHN.</a:t>
            </a:r>
          </a:p>
        </p:txBody>
      </p:sp>
      <p:graphicFrame>
        <p:nvGraphicFramePr>
          <p:cNvPr id="5" name="Content Placeholder 3"/>
          <p:cNvGraphicFramePr>
            <a:graphicFrameLocks/>
          </p:cNvGraphicFramePr>
          <p:nvPr>
            <p:extLst>
              <p:ext uri="{D42A27DB-BD31-4B8C-83A1-F6EECF244321}">
                <p14:modId xmlns:p14="http://schemas.microsoft.com/office/powerpoint/2010/main" val="710152457"/>
              </p:ext>
            </p:extLst>
          </p:nvPr>
        </p:nvGraphicFramePr>
        <p:xfrm>
          <a:off x="323528" y="3933056"/>
          <a:ext cx="8365058" cy="1112520"/>
        </p:xfrm>
        <a:graphic>
          <a:graphicData uri="http://schemas.openxmlformats.org/drawingml/2006/table">
            <a:tbl>
              <a:tblPr firstRow="1" bandRow="1">
                <a:tableStyleId>{5C22544A-7EE6-4342-B048-85BDC9FD1C3A}</a:tableStyleId>
              </a:tblPr>
              <a:tblGrid>
                <a:gridCol w="321733"/>
                <a:gridCol w="321733"/>
                <a:gridCol w="321733"/>
                <a:gridCol w="321733"/>
                <a:gridCol w="321733"/>
                <a:gridCol w="321733"/>
                <a:gridCol w="321733"/>
                <a:gridCol w="424295"/>
                <a:gridCol w="219171"/>
                <a:gridCol w="321733"/>
                <a:gridCol w="321733"/>
                <a:gridCol w="321733"/>
                <a:gridCol w="321733"/>
                <a:gridCol w="321733"/>
                <a:gridCol w="321733"/>
                <a:gridCol w="321733"/>
                <a:gridCol w="321733"/>
                <a:gridCol w="321733"/>
                <a:gridCol w="321733"/>
                <a:gridCol w="321733"/>
                <a:gridCol w="321733"/>
                <a:gridCol w="321733"/>
                <a:gridCol w="321733"/>
                <a:gridCol w="321733"/>
                <a:gridCol w="321733"/>
                <a:gridCol w="321733"/>
              </a:tblGrid>
              <a:tr h="370840">
                <a:tc>
                  <a:txBody>
                    <a:bodyPr/>
                    <a:lstStyle/>
                    <a:p>
                      <a:r>
                        <a:rPr lang="en-GB" dirty="0" smtClean="0"/>
                        <a:t>a</a:t>
                      </a:r>
                      <a:endParaRPr lang="en-GB" dirty="0"/>
                    </a:p>
                  </a:txBody>
                  <a:tcPr/>
                </a:tc>
                <a:tc>
                  <a:txBody>
                    <a:bodyPr/>
                    <a:lstStyle/>
                    <a:p>
                      <a:r>
                        <a:rPr lang="en-GB" dirty="0" smtClean="0"/>
                        <a:t>b</a:t>
                      </a:r>
                      <a:endParaRPr lang="en-GB" dirty="0"/>
                    </a:p>
                  </a:txBody>
                  <a:tcPr/>
                </a:tc>
                <a:tc>
                  <a:txBody>
                    <a:bodyPr/>
                    <a:lstStyle/>
                    <a:p>
                      <a:r>
                        <a:rPr lang="en-GB" dirty="0" smtClean="0"/>
                        <a:t>c</a:t>
                      </a:r>
                      <a:endParaRPr lang="en-GB" dirty="0"/>
                    </a:p>
                  </a:txBody>
                  <a:tcPr/>
                </a:tc>
                <a:tc>
                  <a:txBody>
                    <a:bodyPr/>
                    <a:lstStyle/>
                    <a:p>
                      <a:r>
                        <a:rPr lang="en-GB" dirty="0" smtClean="0"/>
                        <a:t>d</a:t>
                      </a:r>
                      <a:endParaRPr lang="en-GB" dirty="0"/>
                    </a:p>
                  </a:txBody>
                  <a:tcPr/>
                </a:tc>
                <a:tc>
                  <a:txBody>
                    <a:bodyPr/>
                    <a:lstStyle/>
                    <a:p>
                      <a:r>
                        <a:rPr lang="en-GB" dirty="0" smtClean="0"/>
                        <a:t>e</a:t>
                      </a:r>
                      <a:endParaRPr lang="en-GB" dirty="0"/>
                    </a:p>
                  </a:txBody>
                  <a:tcPr/>
                </a:tc>
                <a:tc>
                  <a:txBody>
                    <a:bodyPr/>
                    <a:lstStyle/>
                    <a:p>
                      <a:r>
                        <a:rPr lang="en-GB" dirty="0" smtClean="0"/>
                        <a:t>f</a:t>
                      </a:r>
                      <a:endParaRPr lang="en-GB" dirty="0"/>
                    </a:p>
                  </a:txBody>
                  <a:tcPr/>
                </a:tc>
                <a:tc>
                  <a:txBody>
                    <a:bodyPr/>
                    <a:lstStyle/>
                    <a:p>
                      <a:r>
                        <a:rPr lang="en-GB" dirty="0" smtClean="0"/>
                        <a:t>g</a:t>
                      </a:r>
                      <a:endParaRPr lang="en-GB" dirty="0"/>
                    </a:p>
                  </a:txBody>
                  <a:tcPr/>
                </a:tc>
                <a:tc>
                  <a:txBody>
                    <a:bodyPr/>
                    <a:lstStyle/>
                    <a:p>
                      <a:r>
                        <a:rPr lang="en-GB" dirty="0" smtClean="0"/>
                        <a:t>h</a:t>
                      </a:r>
                      <a:endParaRPr lang="en-GB" dirty="0"/>
                    </a:p>
                  </a:txBody>
                  <a:tcPr/>
                </a:tc>
                <a:tc>
                  <a:txBody>
                    <a:bodyPr/>
                    <a:lstStyle/>
                    <a:p>
                      <a:r>
                        <a:rPr lang="en-GB" dirty="0" err="1" smtClean="0"/>
                        <a:t>i</a:t>
                      </a:r>
                      <a:endParaRPr lang="en-GB" dirty="0"/>
                    </a:p>
                  </a:txBody>
                  <a:tcPr/>
                </a:tc>
                <a:tc>
                  <a:txBody>
                    <a:bodyPr/>
                    <a:lstStyle/>
                    <a:p>
                      <a:r>
                        <a:rPr lang="en-GB" dirty="0" smtClean="0"/>
                        <a:t>j</a:t>
                      </a:r>
                      <a:endParaRPr lang="en-GB" dirty="0"/>
                    </a:p>
                  </a:txBody>
                  <a:tcPr/>
                </a:tc>
                <a:tc>
                  <a:txBody>
                    <a:bodyPr/>
                    <a:lstStyle/>
                    <a:p>
                      <a:r>
                        <a:rPr lang="en-GB" dirty="0" smtClean="0"/>
                        <a:t>k</a:t>
                      </a:r>
                      <a:endParaRPr lang="en-GB" dirty="0"/>
                    </a:p>
                  </a:txBody>
                  <a:tcPr/>
                </a:tc>
                <a:tc>
                  <a:txBody>
                    <a:bodyPr/>
                    <a:lstStyle/>
                    <a:p>
                      <a:r>
                        <a:rPr lang="en-GB" dirty="0" smtClean="0"/>
                        <a:t>l</a:t>
                      </a:r>
                      <a:endParaRPr lang="en-GB" dirty="0"/>
                    </a:p>
                  </a:txBody>
                  <a:tcPr/>
                </a:tc>
                <a:tc>
                  <a:txBody>
                    <a:bodyPr/>
                    <a:lstStyle/>
                    <a:p>
                      <a:r>
                        <a:rPr lang="en-GB" dirty="0" smtClean="0"/>
                        <a:t>m</a:t>
                      </a:r>
                      <a:endParaRPr lang="en-GB" dirty="0"/>
                    </a:p>
                  </a:txBody>
                  <a:tcPr/>
                </a:tc>
                <a:tc>
                  <a:txBody>
                    <a:bodyPr/>
                    <a:lstStyle/>
                    <a:p>
                      <a:r>
                        <a:rPr lang="en-GB" dirty="0" smtClean="0"/>
                        <a:t>n</a:t>
                      </a:r>
                      <a:endParaRPr lang="en-GB" dirty="0"/>
                    </a:p>
                  </a:txBody>
                  <a:tcPr/>
                </a:tc>
                <a:tc>
                  <a:txBody>
                    <a:bodyPr/>
                    <a:lstStyle/>
                    <a:p>
                      <a:r>
                        <a:rPr lang="en-GB" dirty="0" smtClean="0"/>
                        <a:t>o</a:t>
                      </a:r>
                      <a:endParaRPr lang="en-GB" dirty="0"/>
                    </a:p>
                  </a:txBody>
                  <a:tcPr/>
                </a:tc>
                <a:tc>
                  <a:txBody>
                    <a:bodyPr/>
                    <a:lstStyle/>
                    <a:p>
                      <a:r>
                        <a:rPr lang="en-GB" dirty="0" smtClean="0"/>
                        <a:t>p</a:t>
                      </a:r>
                      <a:endParaRPr lang="en-GB" dirty="0"/>
                    </a:p>
                  </a:txBody>
                  <a:tcPr/>
                </a:tc>
                <a:tc>
                  <a:txBody>
                    <a:bodyPr/>
                    <a:lstStyle/>
                    <a:p>
                      <a:r>
                        <a:rPr lang="en-GB" dirty="0" smtClean="0"/>
                        <a:t>q</a:t>
                      </a:r>
                      <a:endParaRPr lang="en-GB" dirty="0"/>
                    </a:p>
                  </a:txBody>
                  <a:tcPr/>
                </a:tc>
                <a:tc>
                  <a:txBody>
                    <a:bodyPr/>
                    <a:lstStyle/>
                    <a:p>
                      <a:r>
                        <a:rPr lang="en-GB" dirty="0" smtClean="0"/>
                        <a:t>r</a:t>
                      </a:r>
                      <a:endParaRPr lang="en-GB" dirty="0"/>
                    </a:p>
                  </a:txBody>
                  <a:tcPr/>
                </a:tc>
                <a:tc>
                  <a:txBody>
                    <a:bodyPr/>
                    <a:lstStyle/>
                    <a:p>
                      <a:r>
                        <a:rPr lang="en-GB" dirty="0" smtClean="0"/>
                        <a:t>s</a:t>
                      </a:r>
                      <a:endParaRPr lang="en-GB" dirty="0"/>
                    </a:p>
                  </a:txBody>
                  <a:tcPr/>
                </a:tc>
                <a:tc>
                  <a:txBody>
                    <a:bodyPr/>
                    <a:lstStyle/>
                    <a:p>
                      <a:r>
                        <a:rPr lang="en-GB" dirty="0" smtClean="0"/>
                        <a:t>t</a:t>
                      </a:r>
                      <a:endParaRPr lang="en-GB" dirty="0"/>
                    </a:p>
                  </a:txBody>
                  <a:tcPr/>
                </a:tc>
                <a:tc>
                  <a:txBody>
                    <a:bodyPr/>
                    <a:lstStyle/>
                    <a:p>
                      <a:r>
                        <a:rPr lang="en-GB" dirty="0" smtClean="0"/>
                        <a:t>u</a:t>
                      </a:r>
                      <a:endParaRPr lang="en-GB" dirty="0"/>
                    </a:p>
                  </a:txBody>
                  <a:tcPr/>
                </a:tc>
                <a:tc>
                  <a:txBody>
                    <a:bodyPr/>
                    <a:lstStyle/>
                    <a:p>
                      <a:r>
                        <a:rPr lang="en-GB" dirty="0" smtClean="0"/>
                        <a:t>v</a:t>
                      </a:r>
                      <a:endParaRPr lang="en-GB" dirty="0"/>
                    </a:p>
                  </a:txBody>
                  <a:tcPr/>
                </a:tc>
                <a:tc>
                  <a:txBody>
                    <a:bodyPr/>
                    <a:lstStyle/>
                    <a:p>
                      <a:r>
                        <a:rPr lang="en-GB" dirty="0" smtClean="0"/>
                        <a:t>w</a:t>
                      </a:r>
                      <a:endParaRPr lang="en-GB" dirty="0"/>
                    </a:p>
                  </a:txBody>
                  <a:tcPr/>
                </a:tc>
                <a:tc>
                  <a:txBody>
                    <a:bodyPr/>
                    <a:lstStyle/>
                    <a:p>
                      <a:r>
                        <a:rPr lang="en-GB" dirty="0" smtClean="0"/>
                        <a:t>x</a:t>
                      </a:r>
                      <a:endParaRPr lang="en-GB" dirty="0"/>
                    </a:p>
                  </a:txBody>
                  <a:tcPr/>
                </a:tc>
                <a:tc>
                  <a:txBody>
                    <a:bodyPr/>
                    <a:lstStyle/>
                    <a:p>
                      <a:r>
                        <a:rPr lang="en-GB" dirty="0" smtClean="0"/>
                        <a:t>y</a:t>
                      </a:r>
                      <a:endParaRPr lang="en-GB" dirty="0"/>
                    </a:p>
                  </a:txBody>
                  <a:tcPr/>
                </a:tc>
                <a:tc>
                  <a:txBody>
                    <a:bodyPr/>
                    <a:lstStyle/>
                    <a:p>
                      <a:r>
                        <a:rPr lang="en-GB" dirty="0" smtClean="0"/>
                        <a:t>z</a:t>
                      </a:r>
                      <a:endParaRPr lang="en-GB" dirty="0"/>
                    </a:p>
                  </a:txBody>
                  <a:tcPr/>
                </a:tc>
              </a:tr>
              <a:tr h="370840">
                <a:tc>
                  <a:txBody>
                    <a:bodyPr/>
                    <a:lstStyle/>
                    <a:p>
                      <a:r>
                        <a:rPr lang="en-GB" dirty="0" smtClean="0"/>
                        <a:t>2</a:t>
                      </a:r>
                      <a:endParaRPr lang="en-GB" dirty="0"/>
                    </a:p>
                  </a:txBody>
                  <a:tcPr/>
                </a:tc>
                <a:tc>
                  <a:txBody>
                    <a:bodyPr/>
                    <a:lstStyle/>
                    <a:p>
                      <a:r>
                        <a:rPr lang="en-GB" dirty="0" smtClean="0"/>
                        <a:t>7</a:t>
                      </a:r>
                      <a:endParaRPr lang="en-GB" dirty="0"/>
                    </a:p>
                  </a:txBody>
                  <a:tcPr/>
                </a:tc>
                <a:tc>
                  <a:txBody>
                    <a:bodyPr/>
                    <a:lstStyle/>
                    <a:p>
                      <a:r>
                        <a:rPr lang="en-GB" dirty="0" smtClean="0"/>
                        <a:t>4</a:t>
                      </a:r>
                      <a:endParaRPr lang="en-GB" dirty="0"/>
                    </a:p>
                  </a:txBody>
                  <a:tcPr/>
                </a:tc>
                <a:tc>
                  <a:txBody>
                    <a:bodyPr/>
                    <a:lstStyle/>
                    <a:p>
                      <a:r>
                        <a:rPr lang="en-GB" dirty="0" smtClean="0"/>
                        <a:t>0</a:t>
                      </a:r>
                      <a:endParaRPr lang="en-GB" dirty="0"/>
                    </a:p>
                  </a:txBody>
                  <a:tcPr/>
                </a:tc>
                <a:tc>
                  <a:txBody>
                    <a:bodyPr/>
                    <a:lstStyle/>
                    <a:p>
                      <a:r>
                        <a:rPr lang="en-GB" dirty="0" smtClean="0"/>
                        <a:t>6</a:t>
                      </a:r>
                      <a:endParaRPr lang="en-GB" dirty="0"/>
                    </a:p>
                  </a:txBody>
                  <a:tcPr/>
                </a:tc>
                <a:tc>
                  <a:txBody>
                    <a:bodyPr/>
                    <a:lstStyle/>
                    <a:p>
                      <a:r>
                        <a:rPr lang="en-GB" dirty="0" smtClean="0"/>
                        <a:t>1</a:t>
                      </a:r>
                      <a:endParaRPr lang="en-GB" dirty="0"/>
                    </a:p>
                  </a:txBody>
                  <a:tcPr/>
                </a:tc>
                <a:tc>
                  <a:txBody>
                    <a:bodyPr/>
                    <a:lstStyle/>
                    <a:p>
                      <a:r>
                        <a:rPr lang="en-GB" dirty="0" smtClean="0"/>
                        <a:t>7</a:t>
                      </a:r>
                      <a:endParaRPr lang="en-GB" dirty="0"/>
                    </a:p>
                  </a:txBody>
                  <a:tcPr/>
                </a:tc>
                <a:tc>
                  <a:txBody>
                    <a:bodyPr/>
                    <a:lstStyle/>
                    <a:p>
                      <a:r>
                        <a:rPr lang="en-GB" dirty="0" smtClean="0"/>
                        <a:t>13</a:t>
                      </a:r>
                      <a:endParaRPr lang="en-GB" dirty="0"/>
                    </a:p>
                  </a:txBody>
                  <a:tcPr/>
                </a:tc>
                <a:tc>
                  <a:txBody>
                    <a:bodyPr/>
                    <a:lstStyle/>
                    <a:p>
                      <a:r>
                        <a:rPr lang="en-GB" dirty="0" smtClean="0"/>
                        <a:t>8</a:t>
                      </a:r>
                      <a:endParaRPr lang="en-GB" dirty="0"/>
                    </a:p>
                  </a:txBody>
                  <a:tcPr/>
                </a:tc>
                <a:tc>
                  <a:txBody>
                    <a:bodyPr/>
                    <a:lstStyle/>
                    <a:p>
                      <a:r>
                        <a:rPr lang="en-GB" dirty="0" smtClean="0"/>
                        <a:t>7</a:t>
                      </a:r>
                      <a:endParaRPr lang="en-GB" dirty="0"/>
                    </a:p>
                  </a:txBody>
                  <a:tcPr/>
                </a:tc>
                <a:tc>
                  <a:txBody>
                    <a:bodyPr/>
                    <a:lstStyle/>
                    <a:p>
                      <a:r>
                        <a:rPr lang="en-GB" dirty="0" smtClean="0"/>
                        <a:t>5</a:t>
                      </a:r>
                      <a:endParaRPr lang="en-GB" dirty="0"/>
                    </a:p>
                  </a:txBody>
                  <a:tcPr/>
                </a:tc>
                <a:tc>
                  <a:txBody>
                    <a:bodyPr/>
                    <a:lstStyle/>
                    <a:p>
                      <a:r>
                        <a:rPr lang="en-GB" dirty="0" smtClean="0"/>
                        <a:t>0</a:t>
                      </a:r>
                      <a:endParaRPr lang="en-GB" dirty="0"/>
                    </a:p>
                  </a:txBody>
                  <a:tcPr/>
                </a:tc>
                <a:tc>
                  <a:txBody>
                    <a:bodyPr/>
                    <a:lstStyle/>
                    <a:p>
                      <a:r>
                        <a:rPr lang="en-GB" dirty="0" smtClean="0"/>
                        <a:t>1</a:t>
                      </a:r>
                      <a:endParaRPr lang="en-GB" dirty="0"/>
                    </a:p>
                  </a:txBody>
                  <a:tcPr/>
                </a:tc>
                <a:tc>
                  <a:txBody>
                    <a:bodyPr/>
                    <a:lstStyle/>
                    <a:p>
                      <a:r>
                        <a:rPr lang="en-GB" dirty="0" smtClean="0"/>
                        <a:t>7</a:t>
                      </a:r>
                      <a:endParaRPr lang="en-GB" dirty="0"/>
                    </a:p>
                  </a:txBody>
                  <a:tcPr/>
                </a:tc>
                <a:tc>
                  <a:txBody>
                    <a:bodyPr/>
                    <a:lstStyle/>
                    <a:p>
                      <a:r>
                        <a:rPr lang="en-GB" dirty="0" smtClean="0"/>
                        <a:t>6</a:t>
                      </a:r>
                      <a:endParaRPr lang="en-GB" dirty="0"/>
                    </a:p>
                  </a:txBody>
                  <a:tcPr/>
                </a:tc>
                <a:tc>
                  <a:txBody>
                    <a:bodyPr/>
                    <a:lstStyle/>
                    <a:p>
                      <a:r>
                        <a:rPr lang="en-GB" dirty="0" smtClean="0"/>
                        <a:t>4</a:t>
                      </a:r>
                      <a:endParaRPr lang="en-GB" dirty="0"/>
                    </a:p>
                  </a:txBody>
                  <a:tcPr/>
                </a:tc>
                <a:tc>
                  <a:txBody>
                    <a:bodyPr/>
                    <a:lstStyle/>
                    <a:p>
                      <a:r>
                        <a:rPr lang="en-GB" dirty="0" smtClean="0"/>
                        <a:t>3</a:t>
                      </a:r>
                      <a:endParaRPr lang="en-GB" dirty="0"/>
                    </a:p>
                  </a:txBody>
                  <a:tcPr/>
                </a:tc>
                <a:tc>
                  <a:txBody>
                    <a:bodyPr/>
                    <a:lstStyle/>
                    <a:p>
                      <a:r>
                        <a:rPr lang="en-GB" dirty="0" smtClean="0"/>
                        <a:t>1</a:t>
                      </a:r>
                      <a:endParaRPr lang="en-GB" dirty="0"/>
                    </a:p>
                  </a:txBody>
                  <a:tcPr/>
                </a:tc>
                <a:tc>
                  <a:txBody>
                    <a:bodyPr/>
                    <a:lstStyle/>
                    <a:p>
                      <a:r>
                        <a:rPr lang="en-GB" dirty="0" smtClean="0"/>
                        <a:t>3</a:t>
                      </a:r>
                      <a:endParaRPr lang="en-GB" dirty="0"/>
                    </a:p>
                  </a:txBody>
                  <a:tcPr/>
                </a:tc>
                <a:tc>
                  <a:txBody>
                    <a:bodyPr/>
                    <a:lstStyle/>
                    <a:p>
                      <a:r>
                        <a:rPr lang="en-GB" dirty="0" smtClean="0"/>
                        <a:t>3</a:t>
                      </a:r>
                      <a:endParaRPr lang="en-GB" dirty="0"/>
                    </a:p>
                  </a:txBody>
                  <a:tcPr/>
                </a:tc>
                <a:tc>
                  <a:txBody>
                    <a:bodyPr/>
                    <a:lstStyle/>
                    <a:p>
                      <a:r>
                        <a:rPr lang="en-GB" dirty="0" smtClean="0"/>
                        <a:t>4</a:t>
                      </a:r>
                      <a:endParaRPr lang="en-GB" dirty="0"/>
                    </a:p>
                  </a:txBody>
                  <a:tcPr/>
                </a:tc>
                <a:tc>
                  <a:txBody>
                    <a:bodyPr/>
                    <a:lstStyle/>
                    <a:p>
                      <a:r>
                        <a:rPr lang="en-GB" dirty="0" smtClean="0"/>
                        <a:t>1</a:t>
                      </a:r>
                      <a:endParaRPr lang="en-GB" dirty="0"/>
                    </a:p>
                  </a:txBody>
                  <a:tcPr/>
                </a:tc>
                <a:tc>
                  <a:txBody>
                    <a:bodyPr/>
                    <a:lstStyle/>
                    <a:p>
                      <a:r>
                        <a:rPr lang="en-GB" dirty="0" smtClean="0"/>
                        <a:t>1</a:t>
                      </a:r>
                      <a:endParaRPr lang="en-GB" dirty="0"/>
                    </a:p>
                  </a:txBody>
                  <a:tcPr/>
                </a:tc>
                <a:tc>
                  <a:txBody>
                    <a:bodyPr/>
                    <a:lstStyle/>
                    <a:p>
                      <a:r>
                        <a:rPr lang="en-GB" dirty="0" smtClean="0"/>
                        <a:t>0</a:t>
                      </a:r>
                      <a:endParaRPr lang="en-GB" dirty="0"/>
                    </a:p>
                  </a:txBody>
                  <a:tcPr/>
                </a:tc>
                <a:tc>
                  <a:txBody>
                    <a:bodyPr/>
                    <a:lstStyle/>
                    <a:p>
                      <a:r>
                        <a:rPr lang="en-GB" dirty="0" smtClean="0"/>
                        <a:t>1</a:t>
                      </a:r>
                      <a:endParaRPr lang="en-GB" dirty="0"/>
                    </a:p>
                  </a:txBody>
                  <a:tcPr/>
                </a:tc>
                <a:tc>
                  <a:txBody>
                    <a:bodyPr/>
                    <a:lstStyle/>
                    <a:p>
                      <a:r>
                        <a:rPr lang="en-GB" dirty="0" smtClean="0"/>
                        <a:t>0</a:t>
                      </a:r>
                      <a:endParaRPr lang="en-GB" dirty="0"/>
                    </a:p>
                  </a:txBody>
                  <a:tcPr/>
                </a:tc>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r>
            </a:tbl>
          </a:graphicData>
        </a:graphic>
      </p:graphicFrame>
      <p:sp>
        <p:nvSpPr>
          <p:cNvPr id="6" name="TextBox 5"/>
          <p:cNvSpPr txBox="1"/>
          <p:nvPr/>
        </p:nvSpPr>
        <p:spPr>
          <a:xfrm>
            <a:off x="251520" y="5085184"/>
            <a:ext cx="4055021" cy="461665"/>
          </a:xfrm>
          <a:prstGeom prst="rect">
            <a:avLst/>
          </a:prstGeom>
          <a:noFill/>
        </p:spPr>
        <p:txBody>
          <a:bodyPr wrap="none" rtlCol="0">
            <a:spAutoFit/>
          </a:bodyPr>
          <a:lstStyle/>
          <a:p>
            <a:r>
              <a:rPr lang="en-GB" sz="2400" dirty="0" smtClean="0">
                <a:latin typeface="Garamond" panose="02020404030301010803" pitchFamily="18" charset="0"/>
              </a:rPr>
              <a:t>Frequency analysis of </a:t>
            </a:r>
            <a:r>
              <a:rPr lang="en-GB" sz="2400" dirty="0" err="1" smtClean="0">
                <a:latin typeface="Garamond" panose="02020404030301010803" pitchFamily="18" charset="0"/>
              </a:rPr>
              <a:t>ciphertext</a:t>
            </a:r>
            <a:endParaRPr lang="en-GB" sz="2400" dirty="0">
              <a:latin typeface="Garamond" panose="02020404030301010803" pitchFamily="18"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4797152"/>
            <a:ext cx="2469004" cy="1984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87245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Garamond" panose="02020404030301010803" pitchFamily="18" charset="0"/>
              </a:rPr>
              <a:t>Key: </a:t>
            </a:r>
            <a:r>
              <a:rPr lang="en-GB" i="1" dirty="0" err="1" smtClean="0">
                <a:latin typeface="Garamond" panose="02020404030301010803" pitchFamily="18" charset="0"/>
              </a:rPr>
              <a:t>greshamcolfpubitdjknqvwxyz</a:t>
            </a:r>
            <a:endParaRPr lang="en-GB" i="1" dirty="0"/>
          </a:p>
        </p:txBody>
      </p:sp>
      <p:sp>
        <p:nvSpPr>
          <p:cNvPr id="3" name="Content Placeholder 2"/>
          <p:cNvSpPr>
            <a:spLocks noGrp="1"/>
          </p:cNvSpPr>
          <p:nvPr>
            <p:ph idx="1"/>
          </p:nvPr>
        </p:nvSpPr>
        <p:spPr>
          <a:xfrm>
            <a:off x="251520" y="1600200"/>
            <a:ext cx="8712968" cy="4234681"/>
          </a:xfrm>
        </p:spPr>
        <p:txBody>
          <a:bodyPr/>
          <a:lstStyle/>
          <a:p>
            <a:pPr marL="0" indent="0">
              <a:buNone/>
            </a:pPr>
            <a:r>
              <a:rPr lang="en-GB" sz="1800" dirty="0" smtClean="0">
                <a:latin typeface="Garamond" panose="02020404030301010803" pitchFamily="18" charset="0"/>
              </a:rPr>
              <a:t>FOR CENTURIES MASSIVE INTELLECTUAL EFFORT HAS GONE INTO METHODS OF ENSURING SECURE COMMUNICATION, BECAUSE OF ITS IMPORTANCE IN DIPLOMATIC, COMMERCIAL AND MILITARY AFFAIRS. UP UNTIL RECENTLY THESE METHODS HAVE RELIED ON THE EXCHANGE OF A SECRET KEY OR PROTOCOL BETWEEN CORRESPONDENTS. NOW, HOWEVER, A NEW APPROACH BASED ON MATHEMATICS, CALLED PUBLIC KEY CRYPTOGRAPHY, IS USED AND THIS UNDERLIES MUCH OF MODERN COMMERCE AND HOW YOU PAY OVER THE INTERNET.</a:t>
            </a:r>
            <a:endParaRPr lang="en-GB" sz="1800" dirty="0">
              <a:latin typeface="Garamond" panose="02020404030301010803" pitchFamily="18" charset="0"/>
            </a:endParaRPr>
          </a:p>
        </p:txBody>
      </p:sp>
      <p:graphicFrame>
        <p:nvGraphicFramePr>
          <p:cNvPr id="5" name="Content Placeholder 3"/>
          <p:cNvGraphicFramePr>
            <a:graphicFrameLocks/>
          </p:cNvGraphicFramePr>
          <p:nvPr>
            <p:extLst>
              <p:ext uri="{D42A27DB-BD31-4B8C-83A1-F6EECF244321}">
                <p14:modId xmlns:p14="http://schemas.microsoft.com/office/powerpoint/2010/main" val="4058325724"/>
              </p:ext>
            </p:extLst>
          </p:nvPr>
        </p:nvGraphicFramePr>
        <p:xfrm>
          <a:off x="323528" y="3933056"/>
          <a:ext cx="8365058" cy="1112520"/>
        </p:xfrm>
        <a:graphic>
          <a:graphicData uri="http://schemas.openxmlformats.org/drawingml/2006/table">
            <a:tbl>
              <a:tblPr firstRow="1" bandRow="1">
                <a:tableStyleId>{5C22544A-7EE6-4342-B048-85BDC9FD1C3A}</a:tableStyleId>
              </a:tblPr>
              <a:tblGrid>
                <a:gridCol w="321733"/>
                <a:gridCol w="321733"/>
                <a:gridCol w="321733"/>
                <a:gridCol w="321733"/>
                <a:gridCol w="321733"/>
                <a:gridCol w="321733"/>
                <a:gridCol w="321733"/>
                <a:gridCol w="424295"/>
                <a:gridCol w="219171"/>
                <a:gridCol w="321733"/>
                <a:gridCol w="321733"/>
                <a:gridCol w="321733"/>
                <a:gridCol w="321733"/>
                <a:gridCol w="321733"/>
                <a:gridCol w="321733"/>
                <a:gridCol w="321733"/>
                <a:gridCol w="321733"/>
                <a:gridCol w="321733"/>
                <a:gridCol w="321733"/>
                <a:gridCol w="321733"/>
                <a:gridCol w="321733"/>
                <a:gridCol w="321733"/>
                <a:gridCol w="321733"/>
                <a:gridCol w="321733"/>
                <a:gridCol w="321733"/>
                <a:gridCol w="321733"/>
              </a:tblGrid>
              <a:tr h="370840">
                <a:tc>
                  <a:txBody>
                    <a:bodyPr/>
                    <a:lstStyle/>
                    <a:p>
                      <a:r>
                        <a:rPr lang="en-GB" dirty="0" smtClean="0"/>
                        <a:t>a</a:t>
                      </a:r>
                      <a:endParaRPr lang="en-GB" dirty="0"/>
                    </a:p>
                  </a:txBody>
                  <a:tcPr/>
                </a:tc>
                <a:tc>
                  <a:txBody>
                    <a:bodyPr/>
                    <a:lstStyle/>
                    <a:p>
                      <a:r>
                        <a:rPr lang="en-GB" dirty="0" smtClean="0"/>
                        <a:t>b</a:t>
                      </a:r>
                      <a:endParaRPr lang="en-GB" dirty="0"/>
                    </a:p>
                  </a:txBody>
                  <a:tcPr/>
                </a:tc>
                <a:tc>
                  <a:txBody>
                    <a:bodyPr/>
                    <a:lstStyle/>
                    <a:p>
                      <a:r>
                        <a:rPr lang="en-GB" dirty="0" smtClean="0"/>
                        <a:t>c</a:t>
                      </a:r>
                      <a:endParaRPr lang="en-GB" dirty="0"/>
                    </a:p>
                  </a:txBody>
                  <a:tcPr/>
                </a:tc>
                <a:tc>
                  <a:txBody>
                    <a:bodyPr/>
                    <a:lstStyle/>
                    <a:p>
                      <a:r>
                        <a:rPr lang="en-GB" dirty="0" smtClean="0"/>
                        <a:t>d</a:t>
                      </a:r>
                      <a:endParaRPr lang="en-GB" dirty="0"/>
                    </a:p>
                  </a:txBody>
                  <a:tcPr/>
                </a:tc>
                <a:tc>
                  <a:txBody>
                    <a:bodyPr/>
                    <a:lstStyle/>
                    <a:p>
                      <a:r>
                        <a:rPr lang="en-GB" dirty="0" smtClean="0"/>
                        <a:t>e</a:t>
                      </a:r>
                      <a:endParaRPr lang="en-GB" dirty="0"/>
                    </a:p>
                  </a:txBody>
                  <a:tcPr/>
                </a:tc>
                <a:tc>
                  <a:txBody>
                    <a:bodyPr/>
                    <a:lstStyle/>
                    <a:p>
                      <a:r>
                        <a:rPr lang="en-GB" dirty="0" smtClean="0"/>
                        <a:t>f</a:t>
                      </a:r>
                      <a:endParaRPr lang="en-GB" dirty="0"/>
                    </a:p>
                  </a:txBody>
                  <a:tcPr/>
                </a:tc>
                <a:tc>
                  <a:txBody>
                    <a:bodyPr/>
                    <a:lstStyle/>
                    <a:p>
                      <a:r>
                        <a:rPr lang="en-GB" dirty="0" smtClean="0"/>
                        <a:t>g</a:t>
                      </a:r>
                      <a:endParaRPr lang="en-GB" dirty="0"/>
                    </a:p>
                  </a:txBody>
                  <a:tcPr/>
                </a:tc>
                <a:tc>
                  <a:txBody>
                    <a:bodyPr/>
                    <a:lstStyle/>
                    <a:p>
                      <a:r>
                        <a:rPr lang="en-GB" dirty="0" smtClean="0"/>
                        <a:t>h</a:t>
                      </a:r>
                      <a:endParaRPr lang="en-GB" dirty="0"/>
                    </a:p>
                  </a:txBody>
                  <a:tcPr/>
                </a:tc>
                <a:tc>
                  <a:txBody>
                    <a:bodyPr/>
                    <a:lstStyle/>
                    <a:p>
                      <a:r>
                        <a:rPr lang="en-GB" dirty="0" err="1" smtClean="0"/>
                        <a:t>i</a:t>
                      </a:r>
                      <a:endParaRPr lang="en-GB" dirty="0"/>
                    </a:p>
                  </a:txBody>
                  <a:tcPr/>
                </a:tc>
                <a:tc>
                  <a:txBody>
                    <a:bodyPr/>
                    <a:lstStyle/>
                    <a:p>
                      <a:r>
                        <a:rPr lang="en-GB" dirty="0" smtClean="0"/>
                        <a:t>j</a:t>
                      </a:r>
                      <a:endParaRPr lang="en-GB" dirty="0"/>
                    </a:p>
                  </a:txBody>
                  <a:tcPr/>
                </a:tc>
                <a:tc>
                  <a:txBody>
                    <a:bodyPr/>
                    <a:lstStyle/>
                    <a:p>
                      <a:r>
                        <a:rPr lang="en-GB" dirty="0" smtClean="0"/>
                        <a:t>k</a:t>
                      </a:r>
                      <a:endParaRPr lang="en-GB" dirty="0"/>
                    </a:p>
                  </a:txBody>
                  <a:tcPr/>
                </a:tc>
                <a:tc>
                  <a:txBody>
                    <a:bodyPr/>
                    <a:lstStyle/>
                    <a:p>
                      <a:r>
                        <a:rPr lang="en-GB" dirty="0" smtClean="0"/>
                        <a:t>l</a:t>
                      </a:r>
                      <a:endParaRPr lang="en-GB" dirty="0"/>
                    </a:p>
                  </a:txBody>
                  <a:tcPr/>
                </a:tc>
                <a:tc>
                  <a:txBody>
                    <a:bodyPr/>
                    <a:lstStyle/>
                    <a:p>
                      <a:r>
                        <a:rPr lang="en-GB" dirty="0" smtClean="0"/>
                        <a:t>m</a:t>
                      </a:r>
                      <a:endParaRPr lang="en-GB" dirty="0"/>
                    </a:p>
                  </a:txBody>
                  <a:tcPr/>
                </a:tc>
                <a:tc>
                  <a:txBody>
                    <a:bodyPr/>
                    <a:lstStyle/>
                    <a:p>
                      <a:r>
                        <a:rPr lang="en-GB" dirty="0" smtClean="0"/>
                        <a:t>n</a:t>
                      </a:r>
                      <a:endParaRPr lang="en-GB" dirty="0"/>
                    </a:p>
                  </a:txBody>
                  <a:tcPr/>
                </a:tc>
                <a:tc>
                  <a:txBody>
                    <a:bodyPr/>
                    <a:lstStyle/>
                    <a:p>
                      <a:r>
                        <a:rPr lang="en-GB" dirty="0" smtClean="0"/>
                        <a:t>o</a:t>
                      </a:r>
                      <a:endParaRPr lang="en-GB" dirty="0"/>
                    </a:p>
                  </a:txBody>
                  <a:tcPr/>
                </a:tc>
                <a:tc>
                  <a:txBody>
                    <a:bodyPr/>
                    <a:lstStyle/>
                    <a:p>
                      <a:r>
                        <a:rPr lang="en-GB" dirty="0" smtClean="0"/>
                        <a:t>p</a:t>
                      </a:r>
                      <a:endParaRPr lang="en-GB" dirty="0"/>
                    </a:p>
                  </a:txBody>
                  <a:tcPr/>
                </a:tc>
                <a:tc>
                  <a:txBody>
                    <a:bodyPr/>
                    <a:lstStyle/>
                    <a:p>
                      <a:r>
                        <a:rPr lang="en-GB" dirty="0" smtClean="0"/>
                        <a:t>q</a:t>
                      </a:r>
                      <a:endParaRPr lang="en-GB" dirty="0"/>
                    </a:p>
                  </a:txBody>
                  <a:tcPr/>
                </a:tc>
                <a:tc>
                  <a:txBody>
                    <a:bodyPr/>
                    <a:lstStyle/>
                    <a:p>
                      <a:r>
                        <a:rPr lang="en-GB" dirty="0" smtClean="0"/>
                        <a:t>r</a:t>
                      </a:r>
                      <a:endParaRPr lang="en-GB" dirty="0"/>
                    </a:p>
                  </a:txBody>
                  <a:tcPr/>
                </a:tc>
                <a:tc>
                  <a:txBody>
                    <a:bodyPr/>
                    <a:lstStyle/>
                    <a:p>
                      <a:r>
                        <a:rPr lang="en-GB" dirty="0" smtClean="0"/>
                        <a:t>s</a:t>
                      </a:r>
                      <a:endParaRPr lang="en-GB" dirty="0"/>
                    </a:p>
                  </a:txBody>
                  <a:tcPr/>
                </a:tc>
                <a:tc>
                  <a:txBody>
                    <a:bodyPr/>
                    <a:lstStyle/>
                    <a:p>
                      <a:r>
                        <a:rPr lang="en-GB" dirty="0" smtClean="0"/>
                        <a:t>t</a:t>
                      </a:r>
                      <a:endParaRPr lang="en-GB" dirty="0"/>
                    </a:p>
                  </a:txBody>
                  <a:tcPr/>
                </a:tc>
                <a:tc>
                  <a:txBody>
                    <a:bodyPr/>
                    <a:lstStyle/>
                    <a:p>
                      <a:r>
                        <a:rPr lang="en-GB" dirty="0" smtClean="0"/>
                        <a:t>u</a:t>
                      </a:r>
                      <a:endParaRPr lang="en-GB" dirty="0"/>
                    </a:p>
                  </a:txBody>
                  <a:tcPr/>
                </a:tc>
                <a:tc>
                  <a:txBody>
                    <a:bodyPr/>
                    <a:lstStyle/>
                    <a:p>
                      <a:r>
                        <a:rPr lang="en-GB" dirty="0" smtClean="0"/>
                        <a:t>v</a:t>
                      </a:r>
                      <a:endParaRPr lang="en-GB" dirty="0"/>
                    </a:p>
                  </a:txBody>
                  <a:tcPr/>
                </a:tc>
                <a:tc>
                  <a:txBody>
                    <a:bodyPr/>
                    <a:lstStyle/>
                    <a:p>
                      <a:r>
                        <a:rPr lang="en-GB" dirty="0" smtClean="0"/>
                        <a:t>w</a:t>
                      </a:r>
                      <a:endParaRPr lang="en-GB" dirty="0"/>
                    </a:p>
                  </a:txBody>
                  <a:tcPr/>
                </a:tc>
                <a:tc>
                  <a:txBody>
                    <a:bodyPr/>
                    <a:lstStyle/>
                    <a:p>
                      <a:r>
                        <a:rPr lang="en-GB" dirty="0" smtClean="0"/>
                        <a:t>x</a:t>
                      </a:r>
                      <a:endParaRPr lang="en-GB" dirty="0"/>
                    </a:p>
                  </a:txBody>
                  <a:tcPr/>
                </a:tc>
                <a:tc>
                  <a:txBody>
                    <a:bodyPr/>
                    <a:lstStyle/>
                    <a:p>
                      <a:r>
                        <a:rPr lang="en-GB" dirty="0" smtClean="0"/>
                        <a:t>y</a:t>
                      </a:r>
                      <a:endParaRPr lang="en-GB" dirty="0"/>
                    </a:p>
                  </a:txBody>
                  <a:tcPr/>
                </a:tc>
                <a:tc>
                  <a:txBody>
                    <a:bodyPr/>
                    <a:lstStyle/>
                    <a:p>
                      <a:r>
                        <a:rPr lang="en-GB" dirty="0" smtClean="0"/>
                        <a:t>z</a:t>
                      </a:r>
                      <a:endParaRPr lang="en-GB" dirty="0"/>
                    </a:p>
                  </a:txBody>
                  <a:tcPr/>
                </a:tc>
              </a:tr>
              <a:tr h="370840">
                <a:tc>
                  <a:txBody>
                    <a:bodyPr/>
                    <a:lstStyle/>
                    <a:p>
                      <a:r>
                        <a:rPr lang="en-GB" dirty="0" smtClean="0"/>
                        <a:t>2</a:t>
                      </a:r>
                      <a:endParaRPr lang="en-GB" dirty="0"/>
                    </a:p>
                  </a:txBody>
                  <a:tcPr/>
                </a:tc>
                <a:tc>
                  <a:txBody>
                    <a:bodyPr/>
                    <a:lstStyle/>
                    <a:p>
                      <a:r>
                        <a:rPr lang="en-GB" dirty="0" smtClean="0"/>
                        <a:t>7</a:t>
                      </a:r>
                      <a:endParaRPr lang="en-GB" dirty="0"/>
                    </a:p>
                  </a:txBody>
                  <a:tcPr/>
                </a:tc>
                <a:tc>
                  <a:txBody>
                    <a:bodyPr/>
                    <a:lstStyle/>
                    <a:p>
                      <a:r>
                        <a:rPr lang="en-GB" dirty="0" smtClean="0"/>
                        <a:t>4</a:t>
                      </a:r>
                      <a:endParaRPr lang="en-GB" dirty="0"/>
                    </a:p>
                  </a:txBody>
                  <a:tcPr/>
                </a:tc>
                <a:tc>
                  <a:txBody>
                    <a:bodyPr/>
                    <a:lstStyle/>
                    <a:p>
                      <a:r>
                        <a:rPr lang="en-GB" dirty="0" smtClean="0"/>
                        <a:t>0</a:t>
                      </a:r>
                      <a:endParaRPr lang="en-GB" dirty="0"/>
                    </a:p>
                  </a:txBody>
                  <a:tcPr/>
                </a:tc>
                <a:tc>
                  <a:txBody>
                    <a:bodyPr/>
                    <a:lstStyle/>
                    <a:p>
                      <a:r>
                        <a:rPr lang="en-GB" dirty="0" smtClean="0"/>
                        <a:t>6</a:t>
                      </a:r>
                      <a:endParaRPr lang="en-GB" dirty="0"/>
                    </a:p>
                  </a:txBody>
                  <a:tcPr/>
                </a:tc>
                <a:tc>
                  <a:txBody>
                    <a:bodyPr/>
                    <a:lstStyle/>
                    <a:p>
                      <a:r>
                        <a:rPr lang="en-GB" dirty="0" smtClean="0"/>
                        <a:t>1</a:t>
                      </a:r>
                      <a:endParaRPr lang="en-GB" dirty="0"/>
                    </a:p>
                  </a:txBody>
                  <a:tcPr/>
                </a:tc>
                <a:tc>
                  <a:txBody>
                    <a:bodyPr/>
                    <a:lstStyle/>
                    <a:p>
                      <a:r>
                        <a:rPr lang="en-GB" dirty="0" smtClean="0"/>
                        <a:t>7</a:t>
                      </a:r>
                      <a:endParaRPr lang="en-GB" dirty="0"/>
                    </a:p>
                  </a:txBody>
                  <a:tcPr/>
                </a:tc>
                <a:tc>
                  <a:txBody>
                    <a:bodyPr/>
                    <a:lstStyle/>
                    <a:p>
                      <a:r>
                        <a:rPr lang="en-GB" dirty="0" smtClean="0"/>
                        <a:t>13</a:t>
                      </a:r>
                      <a:endParaRPr lang="en-GB" dirty="0"/>
                    </a:p>
                  </a:txBody>
                  <a:tcPr/>
                </a:tc>
                <a:tc>
                  <a:txBody>
                    <a:bodyPr/>
                    <a:lstStyle/>
                    <a:p>
                      <a:r>
                        <a:rPr lang="en-GB" dirty="0" smtClean="0"/>
                        <a:t>8</a:t>
                      </a:r>
                      <a:endParaRPr lang="en-GB" dirty="0"/>
                    </a:p>
                  </a:txBody>
                  <a:tcPr/>
                </a:tc>
                <a:tc>
                  <a:txBody>
                    <a:bodyPr/>
                    <a:lstStyle/>
                    <a:p>
                      <a:r>
                        <a:rPr lang="en-GB" dirty="0" smtClean="0"/>
                        <a:t>7</a:t>
                      </a:r>
                      <a:endParaRPr lang="en-GB" dirty="0"/>
                    </a:p>
                  </a:txBody>
                  <a:tcPr/>
                </a:tc>
                <a:tc>
                  <a:txBody>
                    <a:bodyPr/>
                    <a:lstStyle/>
                    <a:p>
                      <a:r>
                        <a:rPr lang="en-GB" dirty="0" smtClean="0"/>
                        <a:t>5</a:t>
                      </a:r>
                      <a:endParaRPr lang="en-GB" dirty="0"/>
                    </a:p>
                  </a:txBody>
                  <a:tcPr/>
                </a:tc>
                <a:tc>
                  <a:txBody>
                    <a:bodyPr/>
                    <a:lstStyle/>
                    <a:p>
                      <a:r>
                        <a:rPr lang="en-GB" dirty="0" smtClean="0"/>
                        <a:t>0</a:t>
                      </a:r>
                      <a:endParaRPr lang="en-GB" dirty="0"/>
                    </a:p>
                  </a:txBody>
                  <a:tcPr/>
                </a:tc>
                <a:tc>
                  <a:txBody>
                    <a:bodyPr/>
                    <a:lstStyle/>
                    <a:p>
                      <a:r>
                        <a:rPr lang="en-GB" dirty="0" smtClean="0"/>
                        <a:t>1</a:t>
                      </a:r>
                      <a:endParaRPr lang="en-GB" dirty="0"/>
                    </a:p>
                  </a:txBody>
                  <a:tcPr/>
                </a:tc>
                <a:tc>
                  <a:txBody>
                    <a:bodyPr/>
                    <a:lstStyle/>
                    <a:p>
                      <a:r>
                        <a:rPr lang="en-GB" dirty="0" smtClean="0"/>
                        <a:t>7</a:t>
                      </a:r>
                      <a:endParaRPr lang="en-GB" dirty="0"/>
                    </a:p>
                  </a:txBody>
                  <a:tcPr/>
                </a:tc>
                <a:tc>
                  <a:txBody>
                    <a:bodyPr/>
                    <a:lstStyle/>
                    <a:p>
                      <a:r>
                        <a:rPr lang="en-GB" dirty="0" smtClean="0"/>
                        <a:t>6</a:t>
                      </a:r>
                      <a:endParaRPr lang="en-GB" dirty="0"/>
                    </a:p>
                  </a:txBody>
                  <a:tcPr/>
                </a:tc>
                <a:tc>
                  <a:txBody>
                    <a:bodyPr/>
                    <a:lstStyle/>
                    <a:p>
                      <a:r>
                        <a:rPr lang="en-GB" dirty="0" smtClean="0"/>
                        <a:t>4</a:t>
                      </a:r>
                      <a:endParaRPr lang="en-GB" dirty="0"/>
                    </a:p>
                  </a:txBody>
                  <a:tcPr/>
                </a:tc>
                <a:tc>
                  <a:txBody>
                    <a:bodyPr/>
                    <a:lstStyle/>
                    <a:p>
                      <a:r>
                        <a:rPr lang="en-GB" dirty="0" smtClean="0"/>
                        <a:t>3</a:t>
                      </a:r>
                      <a:endParaRPr lang="en-GB" dirty="0"/>
                    </a:p>
                  </a:txBody>
                  <a:tcPr/>
                </a:tc>
                <a:tc>
                  <a:txBody>
                    <a:bodyPr/>
                    <a:lstStyle/>
                    <a:p>
                      <a:r>
                        <a:rPr lang="en-GB" dirty="0" smtClean="0"/>
                        <a:t>1</a:t>
                      </a:r>
                      <a:endParaRPr lang="en-GB" dirty="0"/>
                    </a:p>
                  </a:txBody>
                  <a:tcPr/>
                </a:tc>
                <a:tc>
                  <a:txBody>
                    <a:bodyPr/>
                    <a:lstStyle/>
                    <a:p>
                      <a:r>
                        <a:rPr lang="en-GB" dirty="0" smtClean="0"/>
                        <a:t>3</a:t>
                      </a:r>
                      <a:endParaRPr lang="en-GB" dirty="0"/>
                    </a:p>
                  </a:txBody>
                  <a:tcPr/>
                </a:tc>
                <a:tc>
                  <a:txBody>
                    <a:bodyPr/>
                    <a:lstStyle/>
                    <a:p>
                      <a:r>
                        <a:rPr lang="en-GB" dirty="0" smtClean="0"/>
                        <a:t>3</a:t>
                      </a:r>
                      <a:endParaRPr lang="en-GB" dirty="0"/>
                    </a:p>
                  </a:txBody>
                  <a:tcPr/>
                </a:tc>
                <a:tc>
                  <a:txBody>
                    <a:bodyPr/>
                    <a:lstStyle/>
                    <a:p>
                      <a:r>
                        <a:rPr lang="en-GB" dirty="0" smtClean="0"/>
                        <a:t>4</a:t>
                      </a:r>
                      <a:endParaRPr lang="en-GB" dirty="0"/>
                    </a:p>
                  </a:txBody>
                  <a:tcPr/>
                </a:tc>
                <a:tc>
                  <a:txBody>
                    <a:bodyPr/>
                    <a:lstStyle/>
                    <a:p>
                      <a:r>
                        <a:rPr lang="en-GB" dirty="0" smtClean="0"/>
                        <a:t>1</a:t>
                      </a:r>
                      <a:endParaRPr lang="en-GB" dirty="0"/>
                    </a:p>
                  </a:txBody>
                  <a:tcPr/>
                </a:tc>
                <a:tc>
                  <a:txBody>
                    <a:bodyPr/>
                    <a:lstStyle/>
                    <a:p>
                      <a:r>
                        <a:rPr lang="en-GB" dirty="0" smtClean="0"/>
                        <a:t>1</a:t>
                      </a:r>
                      <a:endParaRPr lang="en-GB" dirty="0"/>
                    </a:p>
                  </a:txBody>
                  <a:tcPr/>
                </a:tc>
                <a:tc>
                  <a:txBody>
                    <a:bodyPr/>
                    <a:lstStyle/>
                    <a:p>
                      <a:r>
                        <a:rPr lang="en-GB" dirty="0" smtClean="0"/>
                        <a:t>0</a:t>
                      </a:r>
                      <a:endParaRPr lang="en-GB" dirty="0"/>
                    </a:p>
                  </a:txBody>
                  <a:tcPr/>
                </a:tc>
                <a:tc>
                  <a:txBody>
                    <a:bodyPr/>
                    <a:lstStyle/>
                    <a:p>
                      <a:r>
                        <a:rPr lang="en-GB" dirty="0" smtClean="0"/>
                        <a:t>1</a:t>
                      </a:r>
                      <a:endParaRPr lang="en-GB" dirty="0"/>
                    </a:p>
                  </a:txBody>
                  <a:tcPr/>
                </a:tc>
                <a:tc>
                  <a:txBody>
                    <a:bodyPr/>
                    <a:lstStyle/>
                    <a:p>
                      <a:r>
                        <a:rPr lang="en-GB" dirty="0" smtClean="0"/>
                        <a:t>0</a:t>
                      </a:r>
                      <a:endParaRPr lang="en-GB" dirty="0"/>
                    </a:p>
                  </a:txBody>
                  <a:tcPr/>
                </a:tc>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r>
            </a:tbl>
          </a:graphicData>
        </a:graphic>
      </p:graphicFrame>
      <p:sp>
        <p:nvSpPr>
          <p:cNvPr id="6" name="TextBox 5"/>
          <p:cNvSpPr txBox="1"/>
          <p:nvPr/>
        </p:nvSpPr>
        <p:spPr>
          <a:xfrm>
            <a:off x="323528" y="4869160"/>
            <a:ext cx="4055021" cy="461665"/>
          </a:xfrm>
          <a:prstGeom prst="rect">
            <a:avLst/>
          </a:prstGeom>
          <a:noFill/>
        </p:spPr>
        <p:txBody>
          <a:bodyPr wrap="none" rtlCol="0">
            <a:spAutoFit/>
          </a:bodyPr>
          <a:lstStyle/>
          <a:p>
            <a:r>
              <a:rPr lang="en-GB" sz="2400" dirty="0" smtClean="0">
                <a:latin typeface="Garamond" panose="02020404030301010803" pitchFamily="18" charset="0"/>
              </a:rPr>
              <a:t>Frequency analysis of </a:t>
            </a:r>
            <a:r>
              <a:rPr lang="en-GB" sz="2400" dirty="0" err="1" smtClean="0">
                <a:latin typeface="Garamond" panose="02020404030301010803" pitchFamily="18" charset="0"/>
              </a:rPr>
              <a:t>ciphertext</a:t>
            </a:r>
            <a:endParaRPr lang="en-GB" sz="2400" dirty="0">
              <a:latin typeface="Garamond" panose="02020404030301010803" pitchFamily="18"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4705683"/>
            <a:ext cx="2622493" cy="2107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72399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66FF"/>
                </a:solidFill>
                <a:latin typeface="Garamond" panose="02020404030301010803" pitchFamily="18" charset="0"/>
              </a:rPr>
              <a:t>Simple Substitution Cipher or </a:t>
            </a:r>
            <a:r>
              <a:rPr lang="en-GB" dirty="0" err="1" smtClean="0">
                <a:solidFill>
                  <a:srgbClr val="0066FF"/>
                </a:solidFill>
                <a:latin typeface="Garamond" panose="02020404030301010803" pitchFamily="18" charset="0"/>
              </a:rPr>
              <a:t>Monoalphabetic</a:t>
            </a:r>
            <a:r>
              <a:rPr lang="en-GB" dirty="0" smtClean="0">
                <a:solidFill>
                  <a:srgbClr val="0066FF"/>
                </a:solidFill>
                <a:latin typeface="Garamond" panose="02020404030301010803" pitchFamily="18" charset="0"/>
              </a:rPr>
              <a:t> Cipher</a:t>
            </a:r>
            <a:endParaRPr lang="en-GB" dirty="0">
              <a:solidFill>
                <a:srgbClr val="0066FF"/>
              </a:solidFill>
              <a:latin typeface="Garamond" panose="02020404030301010803" pitchFamily="18" charset="0"/>
            </a:endParaRPr>
          </a:p>
        </p:txBody>
      </p:sp>
      <p:sp>
        <p:nvSpPr>
          <p:cNvPr id="5" name="Content Placeholder 4"/>
          <p:cNvSpPr>
            <a:spLocks noGrp="1"/>
          </p:cNvSpPr>
          <p:nvPr>
            <p:ph idx="1"/>
          </p:nvPr>
        </p:nvSpPr>
        <p:spPr>
          <a:xfrm>
            <a:off x="457200" y="1600200"/>
            <a:ext cx="8229600" cy="5069160"/>
          </a:xfrm>
        </p:spPr>
        <p:txBody>
          <a:bodyPr/>
          <a:lstStyle/>
          <a:p>
            <a:r>
              <a:rPr lang="en-GB" dirty="0" smtClean="0">
                <a:latin typeface="Garamond" panose="02020404030301010803" pitchFamily="18" charset="0"/>
              </a:rPr>
              <a:t>Remove English language spacing.</a:t>
            </a:r>
          </a:p>
          <a:p>
            <a:r>
              <a:rPr lang="en-GB" dirty="0" smtClean="0">
                <a:latin typeface="Garamond" panose="02020404030301010803" pitchFamily="18" charset="0"/>
              </a:rPr>
              <a:t>How long is long enough?</a:t>
            </a:r>
          </a:p>
          <a:p>
            <a:r>
              <a:rPr lang="en-GB" dirty="0" smtClean="0">
                <a:latin typeface="Garamond" panose="02020404030301010803" pitchFamily="18" charset="0"/>
              </a:rPr>
              <a:t>Vulnerable because of the structure of language and frequency analysis. </a:t>
            </a:r>
          </a:p>
          <a:p>
            <a:r>
              <a:rPr lang="en-GB" dirty="0" smtClean="0">
                <a:latin typeface="Garamond" panose="02020404030301010803" pitchFamily="18" charset="0"/>
              </a:rPr>
              <a:t>Try instead simple substitution on </a:t>
            </a:r>
            <a:r>
              <a:rPr lang="en-GB" i="1" dirty="0" smtClean="0">
                <a:latin typeface="Garamond" panose="02020404030301010803" pitchFamily="18" charset="0"/>
              </a:rPr>
              <a:t>bigrams</a:t>
            </a:r>
            <a:r>
              <a:rPr lang="en-GB" dirty="0" smtClean="0">
                <a:latin typeface="Garamond" panose="02020404030301010803" pitchFamily="18" charset="0"/>
              </a:rPr>
              <a:t> that is, consecutive pairs of letters. </a:t>
            </a:r>
            <a:endParaRPr lang="en-GB" dirty="0">
              <a:latin typeface="Garamond" panose="02020404030301010803" pitchFamily="18" charset="0"/>
            </a:endParaRPr>
          </a:p>
        </p:txBody>
      </p:sp>
    </p:spTree>
    <p:extLst>
      <p:ext uri="{BB962C8B-B14F-4D97-AF65-F5344CB8AC3E}">
        <p14:creationId xmlns:p14="http://schemas.microsoft.com/office/powerpoint/2010/main" val="2221476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66FF"/>
                </a:solidFill>
                <a:latin typeface="Garamond" panose="02020404030301010803" pitchFamily="18" charset="0"/>
              </a:rPr>
              <a:t>Polyalphabetic Ciphers</a:t>
            </a:r>
            <a:endParaRPr lang="en-GB" dirty="0">
              <a:solidFill>
                <a:srgbClr val="0066FF"/>
              </a:solidFill>
              <a:latin typeface="Garamond" panose="02020404030301010803" pitchFamily="18" charset="0"/>
            </a:endParaRPr>
          </a:p>
        </p:txBody>
      </p:sp>
      <p:sp>
        <p:nvSpPr>
          <p:cNvPr id="3" name="Content Placeholder 2"/>
          <p:cNvSpPr>
            <a:spLocks noGrp="1"/>
          </p:cNvSpPr>
          <p:nvPr>
            <p:ph idx="1"/>
          </p:nvPr>
        </p:nvSpPr>
        <p:spPr>
          <a:xfrm>
            <a:off x="457200" y="1600200"/>
            <a:ext cx="8229600" cy="4781128"/>
          </a:xfrm>
        </p:spPr>
        <p:txBody>
          <a:bodyPr/>
          <a:lstStyle/>
          <a:p>
            <a:r>
              <a:rPr lang="en-GB" dirty="0" smtClean="0">
                <a:latin typeface="Garamond" panose="02020404030301010803" pitchFamily="18" charset="0"/>
              </a:rPr>
              <a:t>Attempt to </a:t>
            </a:r>
            <a:r>
              <a:rPr lang="en-GB" i="1" dirty="0" smtClean="0">
                <a:latin typeface="Garamond" panose="02020404030301010803" pitchFamily="18" charset="0"/>
              </a:rPr>
              <a:t>flatten out </a:t>
            </a:r>
            <a:r>
              <a:rPr lang="en-GB" dirty="0" smtClean="0">
                <a:latin typeface="Garamond" panose="02020404030301010803" pitchFamily="18" charset="0"/>
              </a:rPr>
              <a:t>the frequency histogram.</a:t>
            </a:r>
          </a:p>
          <a:p>
            <a:r>
              <a:rPr lang="en-GB" dirty="0" smtClean="0">
                <a:latin typeface="Garamond" panose="02020404030301010803" pitchFamily="18" charset="0"/>
              </a:rPr>
              <a:t>The </a:t>
            </a:r>
            <a:r>
              <a:rPr lang="en-GB" dirty="0" err="1" smtClean="0">
                <a:latin typeface="Garamond" panose="02020404030301010803" pitchFamily="18" charset="0"/>
              </a:rPr>
              <a:t>ciphertext</a:t>
            </a:r>
            <a:r>
              <a:rPr lang="en-GB" dirty="0" smtClean="0">
                <a:latin typeface="Garamond" panose="02020404030301010803" pitchFamily="18" charset="0"/>
              </a:rPr>
              <a:t> character used to represent a plaintext letter can vary throughout the cryptogram. </a:t>
            </a:r>
          </a:p>
          <a:p>
            <a:r>
              <a:rPr lang="en-GB" dirty="0" smtClean="0">
                <a:latin typeface="Garamond" panose="02020404030301010803" pitchFamily="18" charset="0"/>
              </a:rPr>
              <a:t>The same </a:t>
            </a:r>
            <a:r>
              <a:rPr lang="en-GB" dirty="0" err="1" smtClean="0">
                <a:latin typeface="Garamond" panose="02020404030301010803" pitchFamily="18" charset="0"/>
              </a:rPr>
              <a:t>ciphertext</a:t>
            </a:r>
            <a:r>
              <a:rPr lang="en-GB" dirty="0" smtClean="0">
                <a:latin typeface="Garamond" panose="02020404030301010803" pitchFamily="18" charset="0"/>
              </a:rPr>
              <a:t> character can represent different plaintext letters.</a:t>
            </a:r>
            <a:endParaRPr lang="en-GB" dirty="0">
              <a:latin typeface="Garamond" panose="02020404030301010803" pitchFamily="18" charset="0"/>
            </a:endParaRPr>
          </a:p>
        </p:txBody>
      </p:sp>
    </p:spTree>
    <p:extLst>
      <p:ext uri="{BB962C8B-B14F-4D97-AF65-F5344CB8AC3E}">
        <p14:creationId xmlns:p14="http://schemas.microsoft.com/office/powerpoint/2010/main" val="36701873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solidFill>
                  <a:srgbClr val="0066FF"/>
                </a:solidFill>
                <a:latin typeface="Garamond" panose="02020404030301010803" pitchFamily="18" charset="0"/>
              </a:rPr>
              <a:t>Vigenère</a:t>
            </a:r>
            <a:r>
              <a:rPr lang="en-GB" dirty="0" smtClean="0">
                <a:solidFill>
                  <a:srgbClr val="0066FF"/>
                </a:solidFill>
                <a:latin typeface="Garamond" panose="02020404030301010803" pitchFamily="18" charset="0"/>
              </a:rPr>
              <a:t> Cipher</a:t>
            </a:r>
            <a:endParaRPr lang="en-GB" dirty="0">
              <a:solidFill>
                <a:srgbClr val="0066FF"/>
              </a:solidFill>
              <a:latin typeface="Garamond" panose="02020404030301010803"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38525" y="1600200"/>
            <a:ext cx="4525963" cy="4525963"/>
          </a:xfrm>
        </p:spPr>
      </p:pic>
      <p:sp>
        <p:nvSpPr>
          <p:cNvPr id="5" name="TextBox 4"/>
          <p:cNvSpPr txBox="1"/>
          <p:nvPr/>
        </p:nvSpPr>
        <p:spPr>
          <a:xfrm>
            <a:off x="107504" y="2564904"/>
            <a:ext cx="4055919" cy="2308324"/>
          </a:xfrm>
          <a:prstGeom prst="rect">
            <a:avLst/>
          </a:prstGeom>
          <a:noFill/>
        </p:spPr>
        <p:txBody>
          <a:bodyPr wrap="none" rtlCol="0">
            <a:spAutoFit/>
          </a:bodyPr>
          <a:lstStyle/>
          <a:p>
            <a:pPr algn="ctr"/>
            <a:r>
              <a:rPr lang="en-GB" sz="2400" b="1" dirty="0" smtClean="0">
                <a:solidFill>
                  <a:srgbClr val="0066FF"/>
                </a:solidFill>
                <a:latin typeface="Courier New" panose="02070309020205020404" pitchFamily="49" charset="0"/>
                <a:cs typeface="Courier New" panose="02070309020205020404" pitchFamily="49" charset="0"/>
              </a:rPr>
              <a:t>Plaintext</a:t>
            </a:r>
          </a:p>
          <a:p>
            <a:pPr algn="ctr"/>
            <a:r>
              <a:rPr lang="en-GB" sz="2400" dirty="0" smtClean="0">
                <a:latin typeface="Courier New" panose="02070309020205020404" pitchFamily="49" charset="0"/>
                <a:cs typeface="Courier New" panose="02070309020205020404" pitchFamily="49" charset="0"/>
              </a:rPr>
              <a:t>AGEDTWENTYSIXVIGENERE</a:t>
            </a:r>
          </a:p>
          <a:p>
            <a:pPr algn="ctr"/>
            <a:r>
              <a:rPr lang="en-GB" sz="2400" b="1" dirty="0" smtClean="0">
                <a:solidFill>
                  <a:srgbClr val="0066FF"/>
                </a:solidFill>
                <a:latin typeface="Courier New" panose="02070309020205020404" pitchFamily="49" charset="0"/>
                <a:cs typeface="Courier New" panose="02070309020205020404" pitchFamily="49" charset="0"/>
              </a:rPr>
              <a:t>Key</a:t>
            </a:r>
          </a:p>
          <a:p>
            <a:pPr algn="ctr"/>
            <a:r>
              <a:rPr lang="en-GB" sz="2400" dirty="0" smtClean="0">
                <a:latin typeface="Courier New" panose="02070309020205020404" pitchFamily="49" charset="0"/>
                <a:cs typeface="Courier New" panose="02070309020205020404" pitchFamily="49" charset="0"/>
              </a:rPr>
              <a:t>CHARLESVCHARLESVCHARL</a:t>
            </a:r>
          </a:p>
          <a:p>
            <a:pPr algn="ctr"/>
            <a:r>
              <a:rPr lang="en-GB" sz="2400" b="1" dirty="0" err="1" smtClean="0">
                <a:solidFill>
                  <a:srgbClr val="0066FF"/>
                </a:solidFill>
                <a:latin typeface="Courier New" panose="02070309020205020404" pitchFamily="49" charset="0"/>
                <a:cs typeface="Courier New" panose="02070309020205020404" pitchFamily="49" charset="0"/>
              </a:rPr>
              <a:t>CipherText</a:t>
            </a:r>
            <a:endParaRPr lang="en-GB" sz="2400" b="1" dirty="0" smtClean="0">
              <a:solidFill>
                <a:srgbClr val="0066FF"/>
              </a:solidFill>
              <a:latin typeface="Courier New" panose="02070309020205020404" pitchFamily="49" charset="0"/>
              <a:cs typeface="Courier New" panose="02070309020205020404" pitchFamily="49" charset="0"/>
            </a:endParaRPr>
          </a:p>
          <a:p>
            <a:pPr algn="ctr"/>
            <a:r>
              <a:rPr lang="en-GB" sz="2400" dirty="0" smtClean="0">
                <a:latin typeface="Courier New" panose="02070309020205020404" pitchFamily="49" charset="0"/>
                <a:cs typeface="Courier New" panose="02070309020205020404" pitchFamily="49" charset="0"/>
              </a:rPr>
              <a:t>CNEUEAWIVFSZIZABGUEIP</a:t>
            </a:r>
            <a:endParaRPr lang="en-GB" sz="2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6184863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66FF"/>
                </a:solidFill>
                <a:latin typeface="Garamond" panose="02020404030301010803" pitchFamily="18" charset="0"/>
              </a:rPr>
              <a:t>Overview</a:t>
            </a:r>
            <a:endParaRPr lang="en-GB" dirty="0">
              <a:solidFill>
                <a:srgbClr val="0066FF"/>
              </a:solidFill>
              <a:latin typeface="Garamond" panose="02020404030301010803" pitchFamily="18" charset="0"/>
            </a:endParaRPr>
          </a:p>
        </p:txBody>
      </p:sp>
      <p:sp>
        <p:nvSpPr>
          <p:cNvPr id="3" name="Content Placeholder 2"/>
          <p:cNvSpPr>
            <a:spLocks noGrp="1"/>
          </p:cNvSpPr>
          <p:nvPr>
            <p:ph idx="1"/>
          </p:nvPr>
        </p:nvSpPr>
        <p:spPr>
          <a:xfrm>
            <a:off x="457200" y="1556792"/>
            <a:ext cx="8229600" cy="5184576"/>
          </a:xfrm>
        </p:spPr>
        <p:txBody>
          <a:bodyPr/>
          <a:lstStyle/>
          <a:p>
            <a:r>
              <a:rPr lang="en-GB" sz="2800" dirty="0" smtClean="0">
                <a:latin typeface="Garamond" panose="02020404030301010803" pitchFamily="18" charset="0"/>
              </a:rPr>
              <a:t>Key terms and guidelines</a:t>
            </a:r>
          </a:p>
          <a:p>
            <a:r>
              <a:rPr lang="en-GB" sz="2800" dirty="0" smtClean="0">
                <a:latin typeface="Garamond" panose="02020404030301010803" pitchFamily="18" charset="0"/>
              </a:rPr>
              <a:t>Caesar ciphers</a:t>
            </a:r>
          </a:p>
          <a:p>
            <a:r>
              <a:rPr lang="en-GB" sz="2800" dirty="0" smtClean="0">
                <a:latin typeface="Garamond" panose="02020404030301010803" pitchFamily="18" charset="0"/>
              </a:rPr>
              <a:t>Substitution cipher</a:t>
            </a:r>
          </a:p>
          <a:p>
            <a:r>
              <a:rPr lang="en-GB" sz="2800" dirty="0" smtClean="0">
                <a:latin typeface="Garamond" panose="02020404030301010803" pitchFamily="18" charset="0"/>
              </a:rPr>
              <a:t>Polyalphabetic cipher</a:t>
            </a:r>
          </a:p>
          <a:p>
            <a:r>
              <a:rPr lang="en-GB" sz="2800" dirty="0" smtClean="0">
                <a:latin typeface="Garamond" panose="02020404030301010803" pitchFamily="18" charset="0"/>
              </a:rPr>
              <a:t>Enigma</a:t>
            </a:r>
          </a:p>
          <a:p>
            <a:r>
              <a:rPr lang="en-GB" sz="2800" dirty="0" smtClean="0">
                <a:latin typeface="Garamond" panose="02020404030301010803" pitchFamily="18" charset="0"/>
              </a:rPr>
              <a:t>Modern </a:t>
            </a:r>
            <a:r>
              <a:rPr lang="en-GB" sz="2800" dirty="0" smtClean="0">
                <a:latin typeface="Garamond" panose="02020404030301010803" pitchFamily="18" charset="0"/>
              </a:rPr>
              <a:t>ciphers</a:t>
            </a:r>
          </a:p>
          <a:p>
            <a:pPr lvl="1"/>
            <a:r>
              <a:rPr lang="en-GB" dirty="0" smtClean="0">
                <a:latin typeface="Garamond" panose="02020404030301010803" pitchFamily="18" charset="0"/>
              </a:rPr>
              <a:t>Stream ciphers</a:t>
            </a:r>
          </a:p>
          <a:p>
            <a:pPr lvl="1"/>
            <a:r>
              <a:rPr lang="en-GB" dirty="0" smtClean="0">
                <a:latin typeface="Garamond" panose="02020404030301010803" pitchFamily="18" charset="0"/>
              </a:rPr>
              <a:t>Block ciphers</a:t>
            </a:r>
          </a:p>
          <a:p>
            <a:r>
              <a:rPr lang="en-GB" sz="2800" dirty="0" err="1" smtClean="0">
                <a:latin typeface="Garamond" panose="02020404030301010803" pitchFamily="18" charset="0"/>
              </a:rPr>
              <a:t>Diffie</a:t>
            </a:r>
            <a:r>
              <a:rPr lang="en-GB" sz="2800" dirty="0" smtClean="0">
                <a:latin typeface="Garamond" panose="02020404030301010803" pitchFamily="18" charset="0"/>
              </a:rPr>
              <a:t>-Hellman key exchange</a:t>
            </a:r>
          </a:p>
          <a:p>
            <a:r>
              <a:rPr lang="en-GB" sz="2800" dirty="0" smtClean="0">
                <a:latin typeface="Garamond" panose="02020404030301010803" pitchFamily="18" charset="0"/>
              </a:rPr>
              <a:t>RSA Public key cryptography</a:t>
            </a:r>
          </a:p>
          <a:p>
            <a:endParaRPr lang="en-GB" dirty="0" smtClean="0">
              <a:latin typeface="Garamond" panose="02020404030301010803" pitchFamily="18" charset="0"/>
            </a:endParaRPr>
          </a:p>
        </p:txBody>
      </p:sp>
    </p:spTree>
    <p:extLst>
      <p:ext uri="{BB962C8B-B14F-4D97-AF65-F5344CB8AC3E}">
        <p14:creationId xmlns:p14="http://schemas.microsoft.com/office/powerpoint/2010/main" val="29591082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solidFill>
                  <a:srgbClr val="0066FF"/>
                </a:solidFill>
                <a:latin typeface="Garamond" panose="02020404030301010803" pitchFamily="18" charset="0"/>
              </a:rPr>
              <a:t>Vigenère</a:t>
            </a:r>
            <a:r>
              <a:rPr lang="en-GB" dirty="0" smtClean="0">
                <a:solidFill>
                  <a:srgbClr val="0066FF"/>
                </a:solidFill>
                <a:latin typeface="Garamond" panose="02020404030301010803" pitchFamily="18" charset="0"/>
              </a:rPr>
              <a:t> Cipher</a:t>
            </a:r>
            <a:endParaRPr lang="en-GB" dirty="0">
              <a:solidFill>
                <a:srgbClr val="0066FF"/>
              </a:solidFill>
              <a:latin typeface="Garamond" panose="02020404030301010803"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38525" y="1600200"/>
            <a:ext cx="4525963" cy="4525963"/>
          </a:xfrm>
        </p:spPr>
      </p:pic>
      <p:sp>
        <p:nvSpPr>
          <p:cNvPr id="5" name="TextBox 4"/>
          <p:cNvSpPr txBox="1"/>
          <p:nvPr/>
        </p:nvSpPr>
        <p:spPr>
          <a:xfrm>
            <a:off x="107504" y="2564904"/>
            <a:ext cx="4055919" cy="2308324"/>
          </a:xfrm>
          <a:prstGeom prst="rect">
            <a:avLst/>
          </a:prstGeom>
          <a:noFill/>
        </p:spPr>
        <p:txBody>
          <a:bodyPr wrap="none" rtlCol="0">
            <a:spAutoFit/>
          </a:bodyPr>
          <a:lstStyle/>
          <a:p>
            <a:pPr algn="ctr"/>
            <a:r>
              <a:rPr lang="en-GB" sz="2400" b="1" dirty="0" smtClean="0">
                <a:solidFill>
                  <a:srgbClr val="0066FF"/>
                </a:solidFill>
                <a:latin typeface="Courier New" panose="02070309020205020404" pitchFamily="49" charset="0"/>
                <a:cs typeface="Courier New" panose="02070309020205020404" pitchFamily="49" charset="0"/>
              </a:rPr>
              <a:t>Plaintext</a:t>
            </a:r>
          </a:p>
          <a:p>
            <a:pPr algn="ctr"/>
            <a:r>
              <a:rPr lang="en-GB" sz="2400" dirty="0" smtClean="0">
                <a:latin typeface="Courier New" panose="02070309020205020404" pitchFamily="49" charset="0"/>
                <a:cs typeface="Courier New" panose="02070309020205020404" pitchFamily="49" charset="0"/>
              </a:rPr>
              <a:t>AGEDTWENTYSIXVIGENERE</a:t>
            </a:r>
          </a:p>
          <a:p>
            <a:pPr algn="ctr"/>
            <a:r>
              <a:rPr lang="en-GB" sz="2400" b="1" dirty="0" smtClean="0">
                <a:solidFill>
                  <a:srgbClr val="0066FF"/>
                </a:solidFill>
                <a:latin typeface="Courier New" panose="02070309020205020404" pitchFamily="49" charset="0"/>
                <a:cs typeface="Courier New" panose="02070309020205020404" pitchFamily="49" charset="0"/>
              </a:rPr>
              <a:t>Key</a:t>
            </a:r>
          </a:p>
          <a:p>
            <a:pPr algn="ctr"/>
            <a:r>
              <a:rPr lang="en-GB" sz="2400" dirty="0" smtClean="0">
                <a:latin typeface="Courier New" panose="02070309020205020404" pitchFamily="49" charset="0"/>
                <a:cs typeface="Courier New" panose="02070309020205020404" pitchFamily="49" charset="0"/>
              </a:rPr>
              <a:t>CHARLESVCHARLESVCHARL</a:t>
            </a:r>
          </a:p>
          <a:p>
            <a:pPr algn="ctr"/>
            <a:r>
              <a:rPr lang="en-GB" sz="2400" b="1" dirty="0" err="1" smtClean="0">
                <a:solidFill>
                  <a:srgbClr val="0066FF"/>
                </a:solidFill>
                <a:latin typeface="Courier New" panose="02070309020205020404" pitchFamily="49" charset="0"/>
                <a:cs typeface="Courier New" panose="02070309020205020404" pitchFamily="49" charset="0"/>
              </a:rPr>
              <a:t>CipherText</a:t>
            </a:r>
            <a:endParaRPr lang="en-GB" sz="2400" b="1" dirty="0" smtClean="0">
              <a:solidFill>
                <a:srgbClr val="0066FF"/>
              </a:solidFill>
              <a:latin typeface="Courier New" panose="02070309020205020404" pitchFamily="49" charset="0"/>
              <a:cs typeface="Courier New" panose="02070309020205020404" pitchFamily="49" charset="0"/>
            </a:endParaRPr>
          </a:p>
          <a:p>
            <a:pPr algn="ctr"/>
            <a:r>
              <a:rPr lang="en-GB" sz="2400" dirty="0" smtClean="0">
                <a:latin typeface="Courier New" panose="02070309020205020404" pitchFamily="49" charset="0"/>
                <a:cs typeface="Courier New" panose="02070309020205020404" pitchFamily="49" charset="0"/>
              </a:rPr>
              <a:t>CNEUEAWIVFSZIZABGUEIP</a:t>
            </a:r>
            <a:endParaRPr lang="en-GB" sz="2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1971950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solidFill>
                  <a:srgbClr val="0066FF"/>
                </a:solidFill>
                <a:latin typeface="Garamond" panose="02020404030301010803" pitchFamily="18" charset="0"/>
              </a:rPr>
              <a:t>Vigenère</a:t>
            </a:r>
            <a:r>
              <a:rPr lang="en-GB" dirty="0" smtClean="0">
                <a:solidFill>
                  <a:srgbClr val="0066FF"/>
                </a:solidFill>
                <a:latin typeface="Garamond" panose="02020404030301010803" pitchFamily="18" charset="0"/>
              </a:rPr>
              <a:t> Cipher</a:t>
            </a:r>
            <a:endParaRPr lang="en-GB" dirty="0">
              <a:solidFill>
                <a:srgbClr val="0066FF"/>
              </a:solidFill>
              <a:latin typeface="Garamond" panose="02020404030301010803"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38525" y="1600200"/>
            <a:ext cx="4525963" cy="4525963"/>
          </a:xfrm>
        </p:spPr>
      </p:pic>
      <p:sp>
        <p:nvSpPr>
          <p:cNvPr id="5" name="TextBox 4"/>
          <p:cNvSpPr txBox="1"/>
          <p:nvPr/>
        </p:nvSpPr>
        <p:spPr>
          <a:xfrm>
            <a:off x="107504" y="2564904"/>
            <a:ext cx="4055919" cy="2308324"/>
          </a:xfrm>
          <a:prstGeom prst="rect">
            <a:avLst/>
          </a:prstGeom>
          <a:noFill/>
        </p:spPr>
        <p:txBody>
          <a:bodyPr wrap="none" rtlCol="0">
            <a:spAutoFit/>
          </a:bodyPr>
          <a:lstStyle/>
          <a:p>
            <a:pPr algn="ctr"/>
            <a:r>
              <a:rPr lang="en-GB" sz="2400" b="1" dirty="0" smtClean="0">
                <a:solidFill>
                  <a:srgbClr val="0066FF"/>
                </a:solidFill>
                <a:latin typeface="Courier New" panose="02070309020205020404" pitchFamily="49" charset="0"/>
                <a:cs typeface="Courier New" panose="02070309020205020404" pitchFamily="49" charset="0"/>
              </a:rPr>
              <a:t>Plaintext</a:t>
            </a:r>
          </a:p>
          <a:p>
            <a:pPr algn="ctr"/>
            <a:r>
              <a:rPr lang="en-GB" sz="2400" dirty="0" smtClean="0">
                <a:latin typeface="Courier New" panose="02070309020205020404" pitchFamily="49" charset="0"/>
                <a:cs typeface="Courier New" panose="02070309020205020404" pitchFamily="49" charset="0"/>
              </a:rPr>
              <a:t>AGEDTWENTYSIXVIGENERE</a:t>
            </a:r>
          </a:p>
          <a:p>
            <a:pPr algn="ctr"/>
            <a:r>
              <a:rPr lang="en-GB" sz="2400" b="1" dirty="0" smtClean="0">
                <a:solidFill>
                  <a:srgbClr val="0066FF"/>
                </a:solidFill>
                <a:latin typeface="Courier New" panose="02070309020205020404" pitchFamily="49" charset="0"/>
                <a:cs typeface="Courier New" panose="02070309020205020404" pitchFamily="49" charset="0"/>
              </a:rPr>
              <a:t>Key</a:t>
            </a:r>
          </a:p>
          <a:p>
            <a:pPr algn="ctr"/>
            <a:r>
              <a:rPr lang="en-GB" sz="2400" dirty="0" smtClean="0">
                <a:latin typeface="Courier New" panose="02070309020205020404" pitchFamily="49" charset="0"/>
                <a:cs typeface="Courier New" panose="02070309020205020404" pitchFamily="49" charset="0"/>
              </a:rPr>
              <a:t>CHARLESVCHARLESVCHARL</a:t>
            </a:r>
          </a:p>
          <a:p>
            <a:pPr algn="ctr"/>
            <a:r>
              <a:rPr lang="en-GB" sz="2400" b="1" dirty="0" err="1" smtClean="0">
                <a:solidFill>
                  <a:srgbClr val="0066FF"/>
                </a:solidFill>
                <a:latin typeface="Courier New" panose="02070309020205020404" pitchFamily="49" charset="0"/>
                <a:cs typeface="Courier New" panose="02070309020205020404" pitchFamily="49" charset="0"/>
              </a:rPr>
              <a:t>CipherText</a:t>
            </a:r>
            <a:endParaRPr lang="en-GB" sz="2400" b="1" dirty="0" smtClean="0">
              <a:solidFill>
                <a:srgbClr val="0066FF"/>
              </a:solidFill>
              <a:latin typeface="Courier New" panose="02070309020205020404" pitchFamily="49" charset="0"/>
              <a:cs typeface="Courier New" panose="02070309020205020404" pitchFamily="49" charset="0"/>
            </a:endParaRPr>
          </a:p>
          <a:p>
            <a:pPr algn="ctr"/>
            <a:r>
              <a:rPr lang="en-GB" sz="2400" dirty="0" smtClean="0">
                <a:latin typeface="Courier New" panose="02070309020205020404" pitchFamily="49" charset="0"/>
                <a:cs typeface="Courier New" panose="02070309020205020404" pitchFamily="49" charset="0"/>
              </a:rPr>
              <a:t>CNEUEAWIVFSZIZABGUEIP</a:t>
            </a:r>
            <a:endParaRPr lang="en-GB" sz="2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1288528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solidFill>
                  <a:srgbClr val="0066FF"/>
                </a:solidFill>
                <a:latin typeface="Garamond" panose="02020404030301010803" pitchFamily="18" charset="0"/>
              </a:rPr>
              <a:t>Vigenère</a:t>
            </a:r>
            <a:r>
              <a:rPr lang="en-GB" dirty="0" smtClean="0">
                <a:solidFill>
                  <a:srgbClr val="0066FF"/>
                </a:solidFill>
                <a:latin typeface="Garamond" panose="02020404030301010803" pitchFamily="18" charset="0"/>
              </a:rPr>
              <a:t> Cipher</a:t>
            </a:r>
            <a:endParaRPr lang="en-GB" dirty="0">
              <a:solidFill>
                <a:srgbClr val="0066FF"/>
              </a:solidFill>
              <a:latin typeface="Garamond" panose="02020404030301010803"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38525" y="1600200"/>
            <a:ext cx="4525963" cy="4525963"/>
          </a:xfrm>
        </p:spPr>
      </p:pic>
      <p:sp>
        <p:nvSpPr>
          <p:cNvPr id="5" name="TextBox 4"/>
          <p:cNvSpPr txBox="1"/>
          <p:nvPr/>
        </p:nvSpPr>
        <p:spPr>
          <a:xfrm>
            <a:off x="107504" y="2564904"/>
            <a:ext cx="4055919" cy="2308324"/>
          </a:xfrm>
          <a:prstGeom prst="rect">
            <a:avLst/>
          </a:prstGeom>
          <a:noFill/>
        </p:spPr>
        <p:txBody>
          <a:bodyPr wrap="none" rtlCol="0">
            <a:spAutoFit/>
          </a:bodyPr>
          <a:lstStyle/>
          <a:p>
            <a:pPr algn="ctr"/>
            <a:r>
              <a:rPr lang="en-GB" sz="2400" b="1" dirty="0" smtClean="0">
                <a:solidFill>
                  <a:srgbClr val="0066FF"/>
                </a:solidFill>
                <a:latin typeface="Courier New" panose="02070309020205020404" pitchFamily="49" charset="0"/>
                <a:cs typeface="Courier New" panose="02070309020205020404" pitchFamily="49" charset="0"/>
              </a:rPr>
              <a:t>Plaintext</a:t>
            </a:r>
          </a:p>
          <a:p>
            <a:pPr algn="ctr"/>
            <a:r>
              <a:rPr lang="en-GB" sz="2400" dirty="0" smtClean="0">
                <a:latin typeface="Courier New" panose="02070309020205020404" pitchFamily="49" charset="0"/>
                <a:cs typeface="Courier New" panose="02070309020205020404" pitchFamily="49" charset="0"/>
              </a:rPr>
              <a:t>AGEDTWENTYSIXVIGENERE</a:t>
            </a:r>
          </a:p>
          <a:p>
            <a:pPr algn="ctr"/>
            <a:r>
              <a:rPr lang="en-GB" sz="2400" b="1" dirty="0" smtClean="0">
                <a:solidFill>
                  <a:srgbClr val="0066FF"/>
                </a:solidFill>
                <a:latin typeface="Courier New" panose="02070309020205020404" pitchFamily="49" charset="0"/>
                <a:cs typeface="Courier New" panose="02070309020205020404" pitchFamily="49" charset="0"/>
              </a:rPr>
              <a:t>Key</a:t>
            </a:r>
          </a:p>
          <a:p>
            <a:pPr algn="ctr"/>
            <a:r>
              <a:rPr lang="en-GB" sz="2400" dirty="0" smtClean="0">
                <a:latin typeface="Courier New" panose="02070309020205020404" pitchFamily="49" charset="0"/>
                <a:cs typeface="Courier New" panose="02070309020205020404" pitchFamily="49" charset="0"/>
              </a:rPr>
              <a:t>CHARLESVCHARLESVCHARL</a:t>
            </a:r>
          </a:p>
          <a:p>
            <a:pPr algn="ctr"/>
            <a:r>
              <a:rPr lang="en-GB" sz="2400" b="1" dirty="0" err="1" smtClean="0">
                <a:solidFill>
                  <a:srgbClr val="0066FF"/>
                </a:solidFill>
                <a:latin typeface="Courier New" panose="02070309020205020404" pitchFamily="49" charset="0"/>
                <a:cs typeface="Courier New" panose="02070309020205020404" pitchFamily="49" charset="0"/>
              </a:rPr>
              <a:t>CipherText</a:t>
            </a:r>
            <a:endParaRPr lang="en-GB" sz="2400" b="1" dirty="0" smtClean="0">
              <a:solidFill>
                <a:srgbClr val="0066FF"/>
              </a:solidFill>
              <a:latin typeface="Courier New" panose="02070309020205020404" pitchFamily="49" charset="0"/>
              <a:cs typeface="Courier New" panose="02070309020205020404" pitchFamily="49" charset="0"/>
            </a:endParaRPr>
          </a:p>
          <a:p>
            <a:pPr algn="ctr"/>
            <a:r>
              <a:rPr lang="en-GB" sz="2400" dirty="0" smtClean="0">
                <a:latin typeface="Courier New" panose="02070309020205020404" pitchFamily="49" charset="0"/>
                <a:cs typeface="Courier New" panose="02070309020205020404" pitchFamily="49" charset="0"/>
              </a:rPr>
              <a:t>CNEUEAWIVFSZIZABGUEIP</a:t>
            </a:r>
            <a:endParaRPr lang="en-GB" sz="2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5676998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2575542"/>
          </a:xfrm>
        </p:spPr>
        <p:txBody>
          <a:bodyPr/>
          <a:lstStyle/>
          <a:p>
            <a:pPr marL="0" indent="0" algn="just"/>
            <a:r>
              <a:rPr lang="en-GB" sz="2200" dirty="0">
                <a:latin typeface="Garamond" panose="02020404030301010803" pitchFamily="18" charset="0"/>
              </a:rPr>
              <a:t>Aged twenty six, </a:t>
            </a:r>
            <a:r>
              <a:rPr lang="en-GB" sz="2200" dirty="0" err="1">
                <a:latin typeface="Garamond" panose="02020404030301010803" pitchFamily="18" charset="0"/>
              </a:rPr>
              <a:t>Vigenère</a:t>
            </a:r>
            <a:r>
              <a:rPr lang="en-GB" sz="2200" dirty="0" smtClean="0">
                <a:latin typeface="Garamond" panose="02020404030301010803" pitchFamily="18" charset="0"/>
              </a:rPr>
              <a:t> </a:t>
            </a:r>
            <a:r>
              <a:rPr lang="en-GB" sz="2200" dirty="0">
                <a:latin typeface="Garamond" panose="02020404030301010803" pitchFamily="18" charset="0"/>
              </a:rPr>
              <a:t>was sent to Rome on a diplomatic mission. It was here that he became acquainted with the writings of </a:t>
            </a:r>
            <a:r>
              <a:rPr lang="en-GB" sz="2200" dirty="0" err="1">
                <a:latin typeface="Garamond" panose="02020404030301010803" pitchFamily="18" charset="0"/>
              </a:rPr>
              <a:t>Alberti</a:t>
            </a:r>
            <a:r>
              <a:rPr lang="en-GB" sz="2200" dirty="0">
                <a:latin typeface="Garamond" panose="02020404030301010803" pitchFamily="18" charset="0"/>
              </a:rPr>
              <a:t>, </a:t>
            </a:r>
            <a:r>
              <a:rPr lang="en-GB" sz="2200" dirty="0" err="1">
                <a:latin typeface="Garamond" panose="02020404030301010803" pitchFamily="18" charset="0"/>
              </a:rPr>
              <a:t>Trithemius</a:t>
            </a:r>
            <a:r>
              <a:rPr lang="en-GB" sz="2200" dirty="0">
                <a:latin typeface="Garamond" panose="02020404030301010803" pitchFamily="18" charset="0"/>
              </a:rPr>
              <a:t> and </a:t>
            </a:r>
            <a:r>
              <a:rPr lang="en-GB" sz="2200" dirty="0" err="1">
                <a:latin typeface="Garamond" panose="02020404030301010803" pitchFamily="18" charset="0"/>
              </a:rPr>
              <a:t>Porta</a:t>
            </a:r>
            <a:r>
              <a:rPr lang="en-GB" sz="2200" dirty="0">
                <a:latin typeface="Garamond" panose="02020404030301010803" pitchFamily="18" charset="0"/>
              </a:rPr>
              <a:t>, and his interest in cryptography was ignited. For many years, cryptography was nothing more than a tool that helped him </a:t>
            </a:r>
            <a:r>
              <a:rPr lang="en-GB" sz="2200" dirty="0" smtClean="0">
                <a:latin typeface="Garamond" panose="02020404030301010803" pitchFamily="18" charset="0"/>
              </a:rPr>
              <a:t>in his </a:t>
            </a:r>
            <a:r>
              <a:rPr lang="en-GB" sz="2200" dirty="0">
                <a:latin typeface="Garamond" panose="02020404030301010803" pitchFamily="18" charset="0"/>
              </a:rPr>
              <a:t>diplomatic work, but at the age of thirty nine, </a:t>
            </a:r>
            <a:r>
              <a:rPr lang="en-GB" sz="2200" dirty="0" err="1">
                <a:latin typeface="Garamond" panose="02020404030301010803" pitchFamily="18" charset="0"/>
              </a:rPr>
              <a:t>Vigènere</a:t>
            </a:r>
            <a:r>
              <a:rPr lang="en-GB" sz="2200" dirty="0">
                <a:latin typeface="Garamond" panose="02020404030301010803" pitchFamily="18" charset="0"/>
              </a:rPr>
              <a:t> decided that he had amassed enough money to be able to abandon his career and concentrate on a life of study. It was only then that he began research into a new cipher.</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4806280"/>
            <a:ext cx="4322346" cy="1863080"/>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2836190"/>
            <a:ext cx="5040560" cy="181694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6016" y="4771608"/>
            <a:ext cx="4003794" cy="1897752"/>
          </a:xfrm>
          <a:prstGeom prst="rect">
            <a:avLst/>
          </a:prstGeom>
        </p:spPr>
      </p:pic>
    </p:spTree>
    <p:extLst>
      <p:ext uri="{BB962C8B-B14F-4D97-AF65-F5344CB8AC3E}">
        <p14:creationId xmlns:p14="http://schemas.microsoft.com/office/powerpoint/2010/main" val="5739151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66FF"/>
                </a:solidFill>
                <a:latin typeface="Garamond" panose="02020404030301010803" pitchFamily="18" charset="0"/>
              </a:rPr>
              <a:t>Enigma Machine</a:t>
            </a:r>
            <a:endParaRPr lang="en-GB" dirty="0">
              <a:solidFill>
                <a:srgbClr val="0066FF"/>
              </a:solidFill>
              <a:latin typeface="Garamond" panose="02020404030301010803" pitchFamily="18" charset="0"/>
            </a:endParaRP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79864" y="1600200"/>
            <a:ext cx="3393272" cy="4525963"/>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78066" y="1600200"/>
            <a:ext cx="3978868" cy="4525963"/>
          </a:xfrm>
        </p:spPr>
      </p:pic>
    </p:spTree>
    <p:extLst>
      <p:ext uri="{BB962C8B-B14F-4D97-AF65-F5344CB8AC3E}">
        <p14:creationId xmlns:p14="http://schemas.microsoft.com/office/powerpoint/2010/main" val="40591338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66FF"/>
                </a:solidFill>
                <a:latin typeface="Garamond" panose="02020404030301010803" pitchFamily="18" charset="0"/>
              </a:rPr>
              <a:t>Enigma Cipher System</a:t>
            </a:r>
            <a:endParaRPr lang="en-GB" dirty="0">
              <a:solidFill>
                <a:srgbClr val="0066FF"/>
              </a:solidFill>
              <a:latin typeface="Garamond" panose="02020404030301010803" pitchFamily="18" charset="0"/>
            </a:endParaRPr>
          </a:p>
        </p:txBody>
      </p:sp>
      <p:sp>
        <p:nvSpPr>
          <p:cNvPr id="3" name="Content Placeholder 2"/>
          <p:cNvSpPr>
            <a:spLocks noGrp="1"/>
          </p:cNvSpPr>
          <p:nvPr>
            <p:ph idx="1"/>
          </p:nvPr>
        </p:nvSpPr>
        <p:spPr>
          <a:xfrm>
            <a:off x="457200" y="1484784"/>
            <a:ext cx="8229600" cy="5257800"/>
          </a:xfrm>
        </p:spPr>
        <p:txBody>
          <a:bodyPr/>
          <a:lstStyle/>
          <a:p>
            <a:r>
              <a:rPr lang="en-GB" sz="2800" dirty="0" smtClean="0">
                <a:latin typeface="Garamond" panose="02020404030301010803" pitchFamily="18" charset="0"/>
              </a:rPr>
              <a:t>The Enigma was polyalphabetic with period 26 × 26 × 26 = 17,576.</a:t>
            </a:r>
          </a:p>
          <a:p>
            <a:r>
              <a:rPr lang="en-GB" sz="2800" dirty="0" smtClean="0">
                <a:latin typeface="Garamond" panose="02020404030301010803" pitchFamily="18" charset="0"/>
              </a:rPr>
              <a:t>In each state of the Enigma the substitution alphabet would be a </a:t>
            </a:r>
            <a:r>
              <a:rPr lang="en-GB" sz="2800" i="1" dirty="0" smtClean="0">
                <a:latin typeface="Garamond" panose="02020404030301010803" pitchFamily="18" charset="0"/>
              </a:rPr>
              <a:t>swapping </a:t>
            </a:r>
            <a:r>
              <a:rPr lang="en-GB" sz="2800" dirty="0" smtClean="0">
                <a:latin typeface="Garamond" panose="02020404030301010803" pitchFamily="18" charset="0"/>
              </a:rPr>
              <a:t>of pairs of letters and in particular no letter could be enciphered into itself</a:t>
            </a:r>
          </a:p>
          <a:p>
            <a:r>
              <a:rPr lang="en-GB" sz="2800" dirty="0" smtClean="0">
                <a:latin typeface="Garamond" panose="02020404030301010803" pitchFamily="18" charset="0"/>
              </a:rPr>
              <a:t>Rotor settings			17,576 ways</a:t>
            </a:r>
          </a:p>
          <a:p>
            <a:r>
              <a:rPr lang="en-GB" sz="2800" dirty="0" smtClean="0">
                <a:latin typeface="Garamond" panose="02020404030301010803" pitchFamily="18" charset="0"/>
              </a:rPr>
              <a:t>Rotor order			6 ways</a:t>
            </a:r>
          </a:p>
          <a:p>
            <a:r>
              <a:rPr lang="en-GB" sz="2800" dirty="0" err="1" smtClean="0">
                <a:latin typeface="Garamond" panose="02020404030301010803" pitchFamily="18" charset="0"/>
              </a:rPr>
              <a:t>Plugboard</a:t>
            </a:r>
            <a:r>
              <a:rPr lang="en-GB" sz="2800" dirty="0" smtClean="0">
                <a:latin typeface="Garamond" panose="02020404030301010803" pitchFamily="18" charset="0"/>
              </a:rPr>
              <a:t> connecting seven pairs of letters</a:t>
            </a:r>
          </a:p>
          <a:p>
            <a:pPr marL="0" indent="0">
              <a:buNone/>
            </a:pPr>
            <a:r>
              <a:rPr lang="en-GB" sz="2800" dirty="0">
                <a:latin typeface="Garamond" panose="02020404030301010803" pitchFamily="18" charset="0"/>
              </a:rPr>
              <a:t>	</a:t>
            </a:r>
            <a:r>
              <a:rPr lang="en-GB" sz="2800" dirty="0" smtClean="0">
                <a:latin typeface="Garamond" panose="02020404030301010803" pitchFamily="18" charset="0"/>
              </a:rPr>
              <a:t>				1,305,093,289,500 ways</a:t>
            </a:r>
          </a:p>
          <a:p>
            <a:r>
              <a:rPr lang="en-GB" sz="2800" dirty="0" smtClean="0">
                <a:latin typeface="Garamond" panose="02020404030301010803" pitchFamily="18" charset="0"/>
              </a:rPr>
              <a:t>Total number of keys for the Enigma is </a:t>
            </a:r>
          </a:p>
          <a:p>
            <a:pPr marL="0" indent="0" algn="ctr">
              <a:buNone/>
            </a:pPr>
            <a:r>
              <a:rPr lang="en-GB" sz="2800" dirty="0" smtClean="0">
                <a:latin typeface="Garamond" panose="02020404030301010803" pitchFamily="18" charset="0"/>
              </a:rPr>
              <a:t>17,576 </a:t>
            </a:r>
            <a:r>
              <a:rPr lang="en-GB" sz="2800" dirty="0" smtClean="0"/>
              <a:t>× </a:t>
            </a:r>
            <a:r>
              <a:rPr lang="en-GB" sz="2800" dirty="0" smtClean="0">
                <a:latin typeface="Garamond" panose="02020404030301010803" pitchFamily="18" charset="0"/>
              </a:rPr>
              <a:t>6 </a:t>
            </a:r>
            <a:r>
              <a:rPr lang="en-GB" sz="2800" dirty="0" smtClean="0"/>
              <a:t>× </a:t>
            </a:r>
            <a:r>
              <a:rPr lang="en-GB" sz="2800" dirty="0" smtClean="0">
                <a:latin typeface="Garamond" panose="02020404030301010803" pitchFamily="18" charset="0"/>
              </a:rPr>
              <a:t>1,305,093,289,500 </a:t>
            </a:r>
            <a:endParaRPr lang="en-GB" sz="2800" dirty="0"/>
          </a:p>
          <a:p>
            <a:pPr marL="0" indent="0">
              <a:buNone/>
            </a:pPr>
            <a:r>
              <a:rPr lang="en-GB" sz="2800" dirty="0" smtClean="0"/>
              <a:t> </a:t>
            </a:r>
            <a:endParaRPr lang="en-GB" sz="2800" dirty="0"/>
          </a:p>
          <a:p>
            <a:endParaRPr lang="en-GB" sz="2800" dirty="0" smtClean="0">
              <a:latin typeface="Garamond" panose="02020404030301010803" pitchFamily="18" charset="0"/>
            </a:endParaRPr>
          </a:p>
          <a:p>
            <a:endParaRPr lang="en-GB" dirty="0" smtClean="0"/>
          </a:p>
          <a:p>
            <a:pPr marL="0" indent="0">
              <a:buNone/>
            </a:pPr>
            <a:r>
              <a:rPr lang="en-GB" dirty="0"/>
              <a:t>	</a:t>
            </a:r>
          </a:p>
        </p:txBody>
      </p:sp>
    </p:spTree>
    <p:extLst>
      <p:ext uri="{BB962C8B-B14F-4D97-AF65-F5344CB8AC3E}">
        <p14:creationId xmlns:p14="http://schemas.microsoft.com/office/powerpoint/2010/main" val="17835977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66FF"/>
                </a:solidFill>
                <a:latin typeface="Garamond" panose="02020404030301010803" pitchFamily="18" charset="0"/>
              </a:rPr>
              <a:t>Poles break the Enigma </a:t>
            </a:r>
            <a:r>
              <a:rPr lang="en-GB" dirty="0">
                <a:solidFill>
                  <a:srgbClr val="0066FF"/>
                </a:solidFill>
                <a:latin typeface="Garamond" panose="02020404030301010803" pitchFamily="18" charset="0"/>
              </a:rPr>
              <a:t>S</a:t>
            </a:r>
            <a:r>
              <a:rPr lang="en-GB" dirty="0" smtClean="0">
                <a:solidFill>
                  <a:srgbClr val="0066FF"/>
                </a:solidFill>
                <a:latin typeface="Garamond" panose="02020404030301010803" pitchFamily="18" charset="0"/>
              </a:rPr>
              <a:t>ystem</a:t>
            </a:r>
            <a:endParaRPr lang="en-GB" dirty="0">
              <a:solidFill>
                <a:srgbClr val="0066FF"/>
              </a:solidFill>
              <a:latin typeface="Garamond" panose="02020404030301010803" pitchFamily="18" charset="0"/>
            </a:endParaRPr>
          </a:p>
        </p:txBody>
      </p:sp>
      <p:sp>
        <p:nvSpPr>
          <p:cNvPr id="3" name="Content Placeholder 2"/>
          <p:cNvSpPr>
            <a:spLocks noGrp="1"/>
          </p:cNvSpPr>
          <p:nvPr>
            <p:ph idx="1"/>
          </p:nvPr>
        </p:nvSpPr>
        <p:spPr>
          <a:xfrm>
            <a:off x="107504" y="1600200"/>
            <a:ext cx="6131024" cy="4997152"/>
          </a:xfrm>
        </p:spPr>
        <p:txBody>
          <a:bodyPr/>
          <a:lstStyle/>
          <a:p>
            <a:r>
              <a:rPr lang="en-GB" sz="2800" dirty="0" smtClean="0">
                <a:latin typeface="Garamond" panose="02020404030301010803" pitchFamily="18" charset="0"/>
              </a:rPr>
              <a:t>Code books were distributed to give the day-key</a:t>
            </a:r>
          </a:p>
          <a:p>
            <a:r>
              <a:rPr lang="en-GB" sz="2800" dirty="0" smtClean="0">
                <a:latin typeface="Garamond" panose="02020404030301010803" pitchFamily="18" charset="0"/>
              </a:rPr>
              <a:t>Day-key used to transmit new key chosen by the sender e.g. particular day-key is RGF. Sender uses it to transmit chosen new key KJE and does so twice.</a:t>
            </a:r>
          </a:p>
          <a:p>
            <a:r>
              <a:rPr lang="en-GB" sz="2800" dirty="0" smtClean="0">
                <a:latin typeface="Garamond" panose="02020404030301010803" pitchFamily="18" charset="0"/>
              </a:rPr>
              <a:t>Then perhaps KJEKJE is transmitted using RGF and gives, say, ACKJDG</a:t>
            </a:r>
          </a:p>
          <a:p>
            <a:r>
              <a:rPr lang="en-GB" sz="2800" dirty="0" smtClean="0">
                <a:latin typeface="Garamond" panose="02020404030301010803" pitchFamily="18" charset="0"/>
              </a:rPr>
              <a:t>Further transmissions are made using KJE</a:t>
            </a:r>
            <a:endParaRPr lang="en-GB" sz="2800" dirty="0">
              <a:latin typeface="Garamond" panose="02020404030301010803"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1988840"/>
            <a:ext cx="2010378" cy="2754218"/>
          </a:xfrm>
          <a:prstGeom prst="rect">
            <a:avLst/>
          </a:prstGeom>
        </p:spPr>
      </p:pic>
      <p:sp>
        <p:nvSpPr>
          <p:cNvPr id="5" name="TextBox 4"/>
          <p:cNvSpPr txBox="1"/>
          <p:nvPr/>
        </p:nvSpPr>
        <p:spPr>
          <a:xfrm>
            <a:off x="6156177" y="5013176"/>
            <a:ext cx="2808312" cy="1631216"/>
          </a:xfrm>
          <a:prstGeom prst="rect">
            <a:avLst/>
          </a:prstGeom>
          <a:noFill/>
        </p:spPr>
        <p:txBody>
          <a:bodyPr wrap="square" rtlCol="0">
            <a:spAutoFit/>
          </a:bodyPr>
          <a:lstStyle/>
          <a:p>
            <a:pPr algn="ctr"/>
            <a:r>
              <a:rPr lang="en-GB" sz="2000" dirty="0">
                <a:latin typeface="Garamond" panose="02020404030301010803" pitchFamily="18" charset="0"/>
              </a:rPr>
              <a:t>Marian </a:t>
            </a:r>
            <a:r>
              <a:rPr lang="en-GB" sz="2000" dirty="0" err="1">
                <a:latin typeface="Garamond" panose="02020404030301010803" pitchFamily="18" charset="0"/>
              </a:rPr>
              <a:t>Rejewski</a:t>
            </a:r>
            <a:r>
              <a:rPr lang="en-GB" sz="2000" dirty="0">
                <a:latin typeface="Garamond" panose="02020404030301010803" pitchFamily="18" charset="0"/>
              </a:rPr>
              <a:t> </a:t>
            </a:r>
            <a:endParaRPr lang="en-GB" sz="2000" dirty="0" smtClean="0">
              <a:latin typeface="Garamond" panose="02020404030301010803" pitchFamily="18" charset="0"/>
            </a:endParaRPr>
          </a:p>
          <a:p>
            <a:pPr algn="ctr"/>
            <a:r>
              <a:rPr lang="en-GB" sz="2000" dirty="0" smtClean="0">
                <a:latin typeface="Garamond" panose="02020404030301010803" pitchFamily="18" charset="0"/>
              </a:rPr>
              <a:t>1905 -  1980</a:t>
            </a:r>
          </a:p>
          <a:p>
            <a:pPr algn="ctr"/>
            <a:r>
              <a:rPr lang="en-GB" sz="2000" dirty="0" smtClean="0">
                <a:latin typeface="Garamond" panose="02020404030301010803" pitchFamily="18" charset="0"/>
              </a:rPr>
              <a:t>Picture probably </a:t>
            </a:r>
            <a:r>
              <a:rPr lang="en-GB" sz="2000" dirty="0">
                <a:latin typeface="Garamond" panose="02020404030301010803" pitchFamily="18" charset="0"/>
              </a:rPr>
              <a:t>1932, the year he first solved the Enigma </a:t>
            </a:r>
            <a:r>
              <a:rPr lang="en-GB" sz="2000" dirty="0" smtClean="0">
                <a:latin typeface="Garamond" panose="02020404030301010803" pitchFamily="18" charset="0"/>
              </a:rPr>
              <a:t>machine.</a:t>
            </a:r>
            <a:endParaRPr lang="en-GB" sz="2000" dirty="0">
              <a:latin typeface="Garamond" panose="02020404030301010803" pitchFamily="18" charset="0"/>
            </a:endParaRPr>
          </a:p>
        </p:txBody>
      </p:sp>
    </p:spTree>
    <p:extLst>
      <p:ext uri="{BB962C8B-B14F-4D97-AF65-F5344CB8AC3E}">
        <p14:creationId xmlns:p14="http://schemas.microsoft.com/office/powerpoint/2010/main" val="12130681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66FF"/>
                </a:solidFill>
                <a:latin typeface="Garamond" panose="02020404030301010803" pitchFamily="18" charset="0"/>
              </a:rPr>
              <a:t>Fingerprints!</a:t>
            </a:r>
            <a:endParaRPr lang="en-GB" dirty="0">
              <a:solidFill>
                <a:srgbClr val="0066FF"/>
              </a:solidFill>
              <a:latin typeface="Garamond" panose="02020404030301010803"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71986153"/>
              </p:ext>
            </p:extLst>
          </p:nvPr>
        </p:nvGraphicFramePr>
        <p:xfrm>
          <a:off x="961856" y="1268760"/>
          <a:ext cx="7138536" cy="1854200"/>
        </p:xfrm>
        <a:graphic>
          <a:graphicData uri="http://schemas.openxmlformats.org/drawingml/2006/table">
            <a:tbl>
              <a:tblPr firstRow="1" bandRow="1">
                <a:tableStyleId>{5C22544A-7EE6-4342-B048-85BDC9FD1C3A}</a:tableStyleId>
              </a:tblPr>
              <a:tblGrid>
                <a:gridCol w="1738536"/>
                <a:gridCol w="900000"/>
                <a:gridCol w="900000"/>
                <a:gridCol w="900000"/>
                <a:gridCol w="900000"/>
                <a:gridCol w="900000"/>
                <a:gridCol w="900000"/>
              </a:tblGrid>
              <a:tr h="370840">
                <a:tc>
                  <a:txBody>
                    <a:bodyPr/>
                    <a:lstStyle/>
                    <a:p>
                      <a:endParaRPr lang="en-GB" dirty="0"/>
                    </a:p>
                  </a:txBody>
                  <a:tcPr/>
                </a:tc>
                <a:tc>
                  <a:txBody>
                    <a:bodyPr/>
                    <a:lstStyle/>
                    <a:p>
                      <a:pPr algn="ctr"/>
                      <a:r>
                        <a:rPr lang="en-GB" dirty="0" smtClean="0"/>
                        <a:t>1</a:t>
                      </a:r>
                      <a:r>
                        <a:rPr lang="en-GB" baseline="30000" dirty="0" smtClean="0"/>
                        <a:t>st</a:t>
                      </a:r>
                      <a:endParaRPr lang="en-GB" dirty="0"/>
                    </a:p>
                  </a:txBody>
                  <a:tcPr/>
                </a:tc>
                <a:tc>
                  <a:txBody>
                    <a:bodyPr/>
                    <a:lstStyle/>
                    <a:p>
                      <a:pPr algn="ctr"/>
                      <a:r>
                        <a:rPr lang="en-GB" dirty="0" smtClean="0"/>
                        <a:t>2</a:t>
                      </a:r>
                      <a:r>
                        <a:rPr lang="en-GB" baseline="30000" dirty="0" smtClean="0"/>
                        <a:t>nd</a:t>
                      </a:r>
                      <a:endParaRPr lang="en-GB" dirty="0"/>
                    </a:p>
                  </a:txBody>
                  <a:tcPr/>
                </a:tc>
                <a:tc>
                  <a:txBody>
                    <a:bodyPr/>
                    <a:lstStyle/>
                    <a:p>
                      <a:pPr algn="ctr"/>
                      <a:r>
                        <a:rPr lang="en-GB" dirty="0" smtClean="0"/>
                        <a:t>3</a:t>
                      </a:r>
                      <a:r>
                        <a:rPr lang="en-GB" baseline="30000" dirty="0" smtClean="0"/>
                        <a:t>rd</a:t>
                      </a:r>
                      <a:endParaRPr lang="en-GB" dirty="0"/>
                    </a:p>
                  </a:txBody>
                  <a:tcPr/>
                </a:tc>
                <a:tc>
                  <a:txBody>
                    <a:bodyPr/>
                    <a:lstStyle/>
                    <a:p>
                      <a:pPr algn="ctr"/>
                      <a:r>
                        <a:rPr lang="en-GB" dirty="0" smtClean="0"/>
                        <a:t>4</a:t>
                      </a:r>
                      <a:r>
                        <a:rPr lang="en-GB" baseline="30000" dirty="0" smtClean="0"/>
                        <a:t>th</a:t>
                      </a:r>
                      <a:endParaRPr lang="en-GB" dirty="0"/>
                    </a:p>
                  </a:txBody>
                  <a:tcPr/>
                </a:tc>
                <a:tc>
                  <a:txBody>
                    <a:bodyPr/>
                    <a:lstStyle/>
                    <a:p>
                      <a:pPr algn="ctr"/>
                      <a:r>
                        <a:rPr lang="en-GB" dirty="0" smtClean="0"/>
                        <a:t>5</a:t>
                      </a:r>
                      <a:r>
                        <a:rPr lang="en-GB" baseline="30000" dirty="0" smtClean="0"/>
                        <a:t>th</a:t>
                      </a:r>
                      <a:endParaRPr lang="en-GB" dirty="0"/>
                    </a:p>
                  </a:txBody>
                  <a:tcPr/>
                </a:tc>
                <a:tc>
                  <a:txBody>
                    <a:bodyPr/>
                    <a:lstStyle/>
                    <a:p>
                      <a:pPr algn="ctr"/>
                      <a:r>
                        <a:rPr lang="en-GB" dirty="0" smtClean="0"/>
                        <a:t>6th</a:t>
                      </a:r>
                      <a:endParaRPr lang="en-GB" dirty="0"/>
                    </a:p>
                  </a:txBody>
                  <a:tcPr/>
                </a:tc>
              </a:tr>
              <a:tr h="370840">
                <a:tc>
                  <a:txBody>
                    <a:bodyPr/>
                    <a:lstStyle/>
                    <a:p>
                      <a:r>
                        <a:rPr lang="en-GB" dirty="0" smtClean="0"/>
                        <a:t>1</a:t>
                      </a:r>
                      <a:r>
                        <a:rPr lang="en-GB" baseline="30000" dirty="0" smtClean="0"/>
                        <a:t>st</a:t>
                      </a:r>
                      <a:r>
                        <a:rPr lang="en-GB" dirty="0" smtClean="0"/>
                        <a:t> message</a:t>
                      </a:r>
                      <a:endParaRPr lang="en-GB" dirty="0"/>
                    </a:p>
                  </a:txBody>
                  <a:tcPr/>
                </a:tc>
                <a:tc>
                  <a:txBody>
                    <a:bodyPr/>
                    <a:lstStyle/>
                    <a:p>
                      <a:pPr algn="ctr"/>
                      <a:r>
                        <a:rPr lang="en-GB" dirty="0" smtClean="0"/>
                        <a:t>M</a:t>
                      </a:r>
                      <a:endParaRPr lang="en-GB" dirty="0"/>
                    </a:p>
                  </a:txBody>
                  <a:tcPr/>
                </a:tc>
                <a:tc>
                  <a:txBody>
                    <a:bodyPr/>
                    <a:lstStyle/>
                    <a:p>
                      <a:pPr algn="ctr"/>
                      <a:r>
                        <a:rPr lang="en-GB" dirty="0" smtClean="0"/>
                        <a:t>P</a:t>
                      </a:r>
                      <a:endParaRPr lang="en-GB" dirty="0"/>
                    </a:p>
                  </a:txBody>
                  <a:tcPr/>
                </a:tc>
                <a:tc>
                  <a:txBody>
                    <a:bodyPr/>
                    <a:lstStyle/>
                    <a:p>
                      <a:pPr algn="ctr"/>
                      <a:r>
                        <a:rPr lang="en-GB" dirty="0" smtClean="0"/>
                        <a:t>L</a:t>
                      </a:r>
                      <a:endParaRPr lang="en-GB" dirty="0"/>
                    </a:p>
                  </a:txBody>
                  <a:tcPr/>
                </a:tc>
                <a:tc>
                  <a:txBody>
                    <a:bodyPr/>
                    <a:lstStyle/>
                    <a:p>
                      <a:pPr algn="ctr"/>
                      <a:r>
                        <a:rPr lang="en-GB" dirty="0" smtClean="0"/>
                        <a:t>S</a:t>
                      </a:r>
                      <a:endParaRPr lang="en-GB" dirty="0"/>
                    </a:p>
                  </a:txBody>
                  <a:tcPr/>
                </a:tc>
                <a:tc>
                  <a:txBody>
                    <a:bodyPr/>
                    <a:lstStyle/>
                    <a:p>
                      <a:pPr algn="ctr"/>
                      <a:r>
                        <a:rPr lang="en-GB" dirty="0" smtClean="0"/>
                        <a:t>H</a:t>
                      </a:r>
                      <a:endParaRPr lang="en-GB" dirty="0"/>
                    </a:p>
                  </a:txBody>
                  <a:tcPr/>
                </a:tc>
                <a:tc>
                  <a:txBody>
                    <a:bodyPr/>
                    <a:lstStyle/>
                    <a:p>
                      <a:pPr algn="ctr"/>
                      <a:r>
                        <a:rPr lang="en-GB" dirty="0" smtClean="0"/>
                        <a:t>M</a:t>
                      </a:r>
                      <a:endParaRPr lang="en-GB" dirty="0"/>
                    </a:p>
                  </a:txBody>
                  <a:tcPr/>
                </a:tc>
              </a:tr>
              <a:tr h="370840">
                <a:tc>
                  <a:txBody>
                    <a:bodyPr/>
                    <a:lstStyle/>
                    <a:p>
                      <a:r>
                        <a:rPr lang="en-GB" dirty="0" smtClean="0"/>
                        <a:t>2</a:t>
                      </a:r>
                      <a:r>
                        <a:rPr lang="en-GB" baseline="30000" dirty="0" smtClean="0"/>
                        <a:t>nd</a:t>
                      </a:r>
                      <a:r>
                        <a:rPr lang="en-GB" dirty="0" smtClean="0"/>
                        <a:t> message</a:t>
                      </a:r>
                      <a:endParaRPr lang="en-GB" dirty="0"/>
                    </a:p>
                  </a:txBody>
                  <a:tcPr/>
                </a:tc>
                <a:tc>
                  <a:txBody>
                    <a:bodyPr/>
                    <a:lstStyle/>
                    <a:p>
                      <a:pPr algn="ctr"/>
                      <a:r>
                        <a:rPr lang="en-GB" dirty="0" smtClean="0"/>
                        <a:t>N</a:t>
                      </a:r>
                      <a:endParaRPr lang="en-GB" dirty="0"/>
                    </a:p>
                  </a:txBody>
                  <a:tcPr/>
                </a:tc>
                <a:tc>
                  <a:txBody>
                    <a:bodyPr/>
                    <a:lstStyle/>
                    <a:p>
                      <a:pPr algn="ctr"/>
                      <a:r>
                        <a:rPr lang="en-GB" dirty="0" smtClean="0"/>
                        <a:t>W</a:t>
                      </a:r>
                      <a:endParaRPr lang="en-GB" dirty="0"/>
                    </a:p>
                  </a:txBody>
                  <a:tcPr/>
                </a:tc>
                <a:tc>
                  <a:txBody>
                    <a:bodyPr/>
                    <a:lstStyle/>
                    <a:p>
                      <a:pPr algn="ctr"/>
                      <a:r>
                        <a:rPr lang="en-GB" dirty="0" smtClean="0"/>
                        <a:t>U</a:t>
                      </a:r>
                      <a:endParaRPr lang="en-GB" dirty="0"/>
                    </a:p>
                  </a:txBody>
                  <a:tcPr/>
                </a:tc>
                <a:tc>
                  <a:txBody>
                    <a:bodyPr/>
                    <a:lstStyle/>
                    <a:p>
                      <a:pPr algn="ctr"/>
                      <a:r>
                        <a:rPr lang="en-GB" dirty="0" smtClean="0"/>
                        <a:t>Y</a:t>
                      </a:r>
                      <a:endParaRPr lang="en-GB" dirty="0"/>
                    </a:p>
                  </a:txBody>
                  <a:tcPr/>
                </a:tc>
                <a:tc>
                  <a:txBody>
                    <a:bodyPr/>
                    <a:lstStyle/>
                    <a:p>
                      <a:pPr algn="ctr"/>
                      <a:r>
                        <a:rPr lang="en-GB" dirty="0" smtClean="0"/>
                        <a:t>A</a:t>
                      </a:r>
                      <a:endParaRPr lang="en-GB" dirty="0"/>
                    </a:p>
                  </a:txBody>
                  <a:tcPr/>
                </a:tc>
                <a:tc>
                  <a:txBody>
                    <a:bodyPr/>
                    <a:lstStyle/>
                    <a:p>
                      <a:pPr algn="ctr"/>
                      <a:r>
                        <a:rPr lang="en-GB" dirty="0" smtClean="0"/>
                        <a:t>F</a:t>
                      </a:r>
                      <a:endParaRPr lang="en-GB" dirty="0"/>
                    </a:p>
                  </a:txBody>
                  <a:tcPr/>
                </a:tc>
              </a:tr>
              <a:tr h="370840">
                <a:tc>
                  <a:txBody>
                    <a:bodyPr/>
                    <a:lstStyle/>
                    <a:p>
                      <a:r>
                        <a:rPr lang="en-GB" dirty="0" smtClean="0"/>
                        <a:t>3</a:t>
                      </a:r>
                      <a:r>
                        <a:rPr lang="en-GB" baseline="30000" dirty="0" smtClean="0"/>
                        <a:t>rd</a:t>
                      </a:r>
                      <a:r>
                        <a:rPr lang="en-GB" dirty="0" smtClean="0"/>
                        <a:t> message</a:t>
                      </a:r>
                      <a:endParaRPr lang="en-GB" dirty="0"/>
                    </a:p>
                  </a:txBody>
                  <a:tcPr/>
                </a:tc>
                <a:tc>
                  <a:txBody>
                    <a:bodyPr/>
                    <a:lstStyle/>
                    <a:p>
                      <a:pPr algn="ctr"/>
                      <a:r>
                        <a:rPr lang="en-GB" dirty="0" smtClean="0"/>
                        <a:t>K</a:t>
                      </a:r>
                      <a:endParaRPr lang="en-GB" dirty="0"/>
                    </a:p>
                  </a:txBody>
                  <a:tcPr/>
                </a:tc>
                <a:tc>
                  <a:txBody>
                    <a:bodyPr/>
                    <a:lstStyle/>
                    <a:p>
                      <a:pPr algn="ctr"/>
                      <a:r>
                        <a:rPr lang="en-GB" dirty="0" smtClean="0"/>
                        <a:t>L</a:t>
                      </a:r>
                      <a:endParaRPr lang="en-GB" dirty="0"/>
                    </a:p>
                  </a:txBody>
                  <a:tcPr/>
                </a:tc>
                <a:tc>
                  <a:txBody>
                    <a:bodyPr/>
                    <a:lstStyle/>
                    <a:p>
                      <a:pPr algn="ctr"/>
                      <a:r>
                        <a:rPr lang="en-GB" dirty="0" smtClean="0"/>
                        <a:t>U</a:t>
                      </a:r>
                      <a:endParaRPr lang="en-GB" dirty="0"/>
                    </a:p>
                  </a:txBody>
                  <a:tcPr/>
                </a:tc>
                <a:tc>
                  <a:txBody>
                    <a:bodyPr/>
                    <a:lstStyle/>
                    <a:p>
                      <a:pPr algn="ctr"/>
                      <a:r>
                        <a:rPr lang="en-GB" dirty="0" smtClean="0"/>
                        <a:t>N</a:t>
                      </a:r>
                      <a:endParaRPr lang="en-GB" dirty="0"/>
                    </a:p>
                  </a:txBody>
                  <a:tcPr/>
                </a:tc>
                <a:tc>
                  <a:txBody>
                    <a:bodyPr/>
                    <a:lstStyle/>
                    <a:p>
                      <a:pPr algn="ctr"/>
                      <a:r>
                        <a:rPr lang="en-GB" dirty="0" smtClean="0"/>
                        <a:t>Q</a:t>
                      </a:r>
                      <a:endParaRPr lang="en-GB" dirty="0"/>
                    </a:p>
                  </a:txBody>
                  <a:tcPr/>
                </a:tc>
                <a:tc>
                  <a:txBody>
                    <a:bodyPr/>
                    <a:lstStyle/>
                    <a:p>
                      <a:pPr algn="ctr"/>
                      <a:r>
                        <a:rPr lang="en-GB" dirty="0" smtClean="0"/>
                        <a:t>F</a:t>
                      </a:r>
                      <a:endParaRPr lang="en-GB" dirty="0"/>
                    </a:p>
                  </a:txBody>
                  <a:tcPr/>
                </a:tc>
              </a:tr>
              <a:tr h="370840">
                <a:tc>
                  <a:txBody>
                    <a:bodyPr/>
                    <a:lstStyle/>
                    <a:p>
                      <a:r>
                        <a:rPr lang="en-GB" dirty="0" smtClean="0"/>
                        <a:t>4</a:t>
                      </a:r>
                      <a:r>
                        <a:rPr lang="en-GB" baseline="30000" dirty="0" smtClean="0"/>
                        <a:t>th</a:t>
                      </a:r>
                      <a:r>
                        <a:rPr lang="en-GB" dirty="0" smtClean="0"/>
                        <a:t> message</a:t>
                      </a:r>
                      <a:endParaRPr lang="en-GB" dirty="0"/>
                    </a:p>
                  </a:txBody>
                  <a:tcPr/>
                </a:tc>
                <a:tc>
                  <a:txBody>
                    <a:bodyPr/>
                    <a:lstStyle/>
                    <a:p>
                      <a:pPr algn="ctr"/>
                      <a:r>
                        <a:rPr lang="en-GB" dirty="0" smtClean="0"/>
                        <a:t>E</a:t>
                      </a:r>
                      <a:endParaRPr lang="en-GB" dirty="0"/>
                    </a:p>
                  </a:txBody>
                  <a:tcPr/>
                </a:tc>
                <a:tc>
                  <a:txBody>
                    <a:bodyPr/>
                    <a:lstStyle/>
                    <a:p>
                      <a:pPr algn="ctr"/>
                      <a:r>
                        <a:rPr lang="en-GB" dirty="0" smtClean="0"/>
                        <a:t>W</a:t>
                      </a:r>
                      <a:endParaRPr lang="en-GB" dirty="0"/>
                    </a:p>
                  </a:txBody>
                  <a:tcPr/>
                </a:tc>
                <a:tc>
                  <a:txBody>
                    <a:bodyPr/>
                    <a:lstStyle/>
                    <a:p>
                      <a:pPr algn="ctr"/>
                      <a:r>
                        <a:rPr lang="en-GB" dirty="0" smtClean="0"/>
                        <a:t>Z</a:t>
                      </a:r>
                      <a:endParaRPr lang="en-GB" dirty="0"/>
                    </a:p>
                  </a:txBody>
                  <a:tcPr/>
                </a:tc>
                <a:tc>
                  <a:txBody>
                    <a:bodyPr/>
                    <a:lstStyle/>
                    <a:p>
                      <a:pPr algn="ctr"/>
                      <a:r>
                        <a:rPr lang="en-GB" dirty="0" smtClean="0"/>
                        <a:t>Q</a:t>
                      </a:r>
                      <a:endParaRPr lang="en-GB" dirty="0"/>
                    </a:p>
                  </a:txBody>
                  <a:tcPr/>
                </a:tc>
                <a:tc>
                  <a:txBody>
                    <a:bodyPr/>
                    <a:lstStyle/>
                    <a:p>
                      <a:pPr algn="ctr"/>
                      <a:r>
                        <a:rPr lang="en-GB" dirty="0" smtClean="0"/>
                        <a:t>A</a:t>
                      </a:r>
                      <a:endParaRPr lang="en-GB" dirty="0"/>
                    </a:p>
                  </a:txBody>
                  <a:tcPr/>
                </a:tc>
                <a:tc>
                  <a:txBody>
                    <a:bodyPr/>
                    <a:lstStyle/>
                    <a:p>
                      <a:pPr algn="ctr"/>
                      <a:r>
                        <a:rPr lang="en-GB" dirty="0" smtClean="0"/>
                        <a:t>Y</a:t>
                      </a:r>
                      <a:endParaRPr lang="en-GB" dirty="0"/>
                    </a:p>
                  </a:txBody>
                  <a:tcPr/>
                </a:tc>
              </a:tr>
            </a:tbl>
          </a:graphicData>
        </a:graphic>
      </p:graphicFrame>
    </p:spTree>
    <p:extLst>
      <p:ext uri="{BB962C8B-B14F-4D97-AF65-F5344CB8AC3E}">
        <p14:creationId xmlns:p14="http://schemas.microsoft.com/office/powerpoint/2010/main" val="977018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66FF"/>
                </a:solidFill>
                <a:latin typeface="Garamond" panose="02020404030301010803" pitchFamily="18" charset="0"/>
              </a:rPr>
              <a:t>Fingerprints!</a:t>
            </a:r>
            <a:endParaRPr lang="en-GB" dirty="0">
              <a:solidFill>
                <a:srgbClr val="0066FF"/>
              </a:solidFill>
              <a:latin typeface="Garamond" panose="02020404030301010803"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7506435"/>
              </p:ext>
            </p:extLst>
          </p:nvPr>
        </p:nvGraphicFramePr>
        <p:xfrm>
          <a:off x="961856" y="1268760"/>
          <a:ext cx="7138536" cy="1854200"/>
        </p:xfrm>
        <a:graphic>
          <a:graphicData uri="http://schemas.openxmlformats.org/drawingml/2006/table">
            <a:tbl>
              <a:tblPr firstRow="1" bandRow="1">
                <a:tableStyleId>{5C22544A-7EE6-4342-B048-85BDC9FD1C3A}</a:tableStyleId>
              </a:tblPr>
              <a:tblGrid>
                <a:gridCol w="1738536"/>
                <a:gridCol w="900000"/>
                <a:gridCol w="900000"/>
                <a:gridCol w="900000"/>
                <a:gridCol w="900000"/>
                <a:gridCol w="900000"/>
                <a:gridCol w="900000"/>
              </a:tblGrid>
              <a:tr h="370840">
                <a:tc>
                  <a:txBody>
                    <a:bodyPr/>
                    <a:lstStyle/>
                    <a:p>
                      <a:endParaRPr lang="en-GB" dirty="0"/>
                    </a:p>
                  </a:txBody>
                  <a:tcPr/>
                </a:tc>
                <a:tc>
                  <a:txBody>
                    <a:bodyPr/>
                    <a:lstStyle/>
                    <a:p>
                      <a:pPr algn="ctr"/>
                      <a:r>
                        <a:rPr lang="en-GB" dirty="0" smtClean="0"/>
                        <a:t>1</a:t>
                      </a:r>
                      <a:r>
                        <a:rPr lang="en-GB" baseline="30000" dirty="0" smtClean="0"/>
                        <a:t>st</a:t>
                      </a:r>
                      <a:endParaRPr lang="en-GB" dirty="0"/>
                    </a:p>
                  </a:txBody>
                  <a:tcPr/>
                </a:tc>
                <a:tc>
                  <a:txBody>
                    <a:bodyPr/>
                    <a:lstStyle/>
                    <a:p>
                      <a:pPr algn="ctr"/>
                      <a:r>
                        <a:rPr lang="en-GB" dirty="0" smtClean="0"/>
                        <a:t>2</a:t>
                      </a:r>
                      <a:r>
                        <a:rPr lang="en-GB" baseline="30000" dirty="0" smtClean="0"/>
                        <a:t>nd</a:t>
                      </a:r>
                      <a:endParaRPr lang="en-GB" dirty="0"/>
                    </a:p>
                  </a:txBody>
                  <a:tcPr/>
                </a:tc>
                <a:tc>
                  <a:txBody>
                    <a:bodyPr/>
                    <a:lstStyle/>
                    <a:p>
                      <a:pPr algn="ctr"/>
                      <a:r>
                        <a:rPr lang="en-GB" dirty="0" smtClean="0"/>
                        <a:t>3</a:t>
                      </a:r>
                      <a:r>
                        <a:rPr lang="en-GB" baseline="30000" dirty="0" smtClean="0"/>
                        <a:t>rd</a:t>
                      </a:r>
                      <a:endParaRPr lang="en-GB" dirty="0"/>
                    </a:p>
                  </a:txBody>
                  <a:tcPr/>
                </a:tc>
                <a:tc>
                  <a:txBody>
                    <a:bodyPr/>
                    <a:lstStyle/>
                    <a:p>
                      <a:pPr algn="ctr"/>
                      <a:r>
                        <a:rPr lang="en-GB" dirty="0" smtClean="0"/>
                        <a:t>4</a:t>
                      </a:r>
                      <a:r>
                        <a:rPr lang="en-GB" baseline="30000" dirty="0" smtClean="0"/>
                        <a:t>th</a:t>
                      </a:r>
                      <a:endParaRPr lang="en-GB" dirty="0"/>
                    </a:p>
                  </a:txBody>
                  <a:tcPr/>
                </a:tc>
                <a:tc>
                  <a:txBody>
                    <a:bodyPr/>
                    <a:lstStyle/>
                    <a:p>
                      <a:pPr algn="ctr"/>
                      <a:r>
                        <a:rPr lang="en-GB" dirty="0" smtClean="0"/>
                        <a:t>5</a:t>
                      </a:r>
                      <a:r>
                        <a:rPr lang="en-GB" baseline="30000" dirty="0" smtClean="0"/>
                        <a:t>th</a:t>
                      </a:r>
                      <a:endParaRPr lang="en-GB" dirty="0"/>
                    </a:p>
                  </a:txBody>
                  <a:tcPr/>
                </a:tc>
                <a:tc>
                  <a:txBody>
                    <a:bodyPr/>
                    <a:lstStyle/>
                    <a:p>
                      <a:pPr algn="ctr"/>
                      <a:r>
                        <a:rPr lang="en-GB" dirty="0" smtClean="0"/>
                        <a:t>6th</a:t>
                      </a:r>
                      <a:endParaRPr lang="en-GB" dirty="0"/>
                    </a:p>
                  </a:txBody>
                  <a:tcPr/>
                </a:tc>
              </a:tr>
              <a:tr h="370840">
                <a:tc>
                  <a:txBody>
                    <a:bodyPr/>
                    <a:lstStyle/>
                    <a:p>
                      <a:r>
                        <a:rPr lang="en-GB" dirty="0" smtClean="0"/>
                        <a:t>1</a:t>
                      </a:r>
                      <a:r>
                        <a:rPr lang="en-GB" baseline="30000" dirty="0" smtClean="0"/>
                        <a:t>st</a:t>
                      </a:r>
                      <a:r>
                        <a:rPr lang="en-GB" dirty="0" smtClean="0"/>
                        <a:t> message</a:t>
                      </a:r>
                      <a:endParaRPr lang="en-GB" dirty="0"/>
                    </a:p>
                  </a:txBody>
                  <a:tcPr/>
                </a:tc>
                <a:tc>
                  <a:txBody>
                    <a:bodyPr/>
                    <a:lstStyle/>
                    <a:p>
                      <a:pPr algn="ctr"/>
                      <a:r>
                        <a:rPr lang="en-GB" dirty="0" smtClean="0"/>
                        <a:t>M</a:t>
                      </a:r>
                      <a:endParaRPr lang="en-GB" dirty="0"/>
                    </a:p>
                  </a:txBody>
                  <a:tcPr/>
                </a:tc>
                <a:tc>
                  <a:txBody>
                    <a:bodyPr/>
                    <a:lstStyle/>
                    <a:p>
                      <a:pPr algn="ctr"/>
                      <a:r>
                        <a:rPr lang="en-GB" dirty="0" smtClean="0"/>
                        <a:t>P</a:t>
                      </a:r>
                      <a:endParaRPr lang="en-GB" dirty="0"/>
                    </a:p>
                  </a:txBody>
                  <a:tcPr/>
                </a:tc>
                <a:tc>
                  <a:txBody>
                    <a:bodyPr/>
                    <a:lstStyle/>
                    <a:p>
                      <a:pPr algn="ctr"/>
                      <a:r>
                        <a:rPr lang="en-GB" dirty="0" smtClean="0"/>
                        <a:t>L</a:t>
                      </a:r>
                      <a:endParaRPr lang="en-GB" dirty="0"/>
                    </a:p>
                  </a:txBody>
                  <a:tcPr/>
                </a:tc>
                <a:tc>
                  <a:txBody>
                    <a:bodyPr/>
                    <a:lstStyle/>
                    <a:p>
                      <a:pPr algn="ctr"/>
                      <a:r>
                        <a:rPr lang="en-GB" dirty="0" smtClean="0"/>
                        <a:t>S</a:t>
                      </a:r>
                      <a:endParaRPr lang="en-GB" dirty="0"/>
                    </a:p>
                  </a:txBody>
                  <a:tcPr/>
                </a:tc>
                <a:tc>
                  <a:txBody>
                    <a:bodyPr/>
                    <a:lstStyle/>
                    <a:p>
                      <a:pPr algn="ctr"/>
                      <a:r>
                        <a:rPr lang="en-GB" dirty="0" smtClean="0"/>
                        <a:t>H</a:t>
                      </a:r>
                      <a:endParaRPr lang="en-GB" dirty="0"/>
                    </a:p>
                  </a:txBody>
                  <a:tcPr/>
                </a:tc>
                <a:tc>
                  <a:txBody>
                    <a:bodyPr/>
                    <a:lstStyle/>
                    <a:p>
                      <a:pPr algn="ctr"/>
                      <a:r>
                        <a:rPr lang="en-GB" dirty="0" smtClean="0"/>
                        <a:t>M</a:t>
                      </a:r>
                      <a:endParaRPr lang="en-GB" dirty="0"/>
                    </a:p>
                  </a:txBody>
                  <a:tcPr/>
                </a:tc>
              </a:tr>
              <a:tr h="370840">
                <a:tc>
                  <a:txBody>
                    <a:bodyPr/>
                    <a:lstStyle/>
                    <a:p>
                      <a:r>
                        <a:rPr lang="en-GB" dirty="0" smtClean="0"/>
                        <a:t>2</a:t>
                      </a:r>
                      <a:r>
                        <a:rPr lang="en-GB" baseline="30000" dirty="0" smtClean="0"/>
                        <a:t>nd</a:t>
                      </a:r>
                      <a:r>
                        <a:rPr lang="en-GB" dirty="0" smtClean="0"/>
                        <a:t> message</a:t>
                      </a:r>
                      <a:endParaRPr lang="en-GB" dirty="0"/>
                    </a:p>
                  </a:txBody>
                  <a:tcPr/>
                </a:tc>
                <a:tc>
                  <a:txBody>
                    <a:bodyPr/>
                    <a:lstStyle/>
                    <a:p>
                      <a:pPr algn="ctr"/>
                      <a:r>
                        <a:rPr lang="en-GB" dirty="0" smtClean="0"/>
                        <a:t>N</a:t>
                      </a:r>
                      <a:endParaRPr lang="en-GB" dirty="0"/>
                    </a:p>
                  </a:txBody>
                  <a:tcPr/>
                </a:tc>
                <a:tc>
                  <a:txBody>
                    <a:bodyPr/>
                    <a:lstStyle/>
                    <a:p>
                      <a:pPr algn="ctr"/>
                      <a:r>
                        <a:rPr lang="en-GB" dirty="0" smtClean="0"/>
                        <a:t>W</a:t>
                      </a:r>
                      <a:endParaRPr lang="en-GB" dirty="0"/>
                    </a:p>
                  </a:txBody>
                  <a:tcPr/>
                </a:tc>
                <a:tc>
                  <a:txBody>
                    <a:bodyPr/>
                    <a:lstStyle/>
                    <a:p>
                      <a:pPr algn="ctr"/>
                      <a:r>
                        <a:rPr lang="en-GB" dirty="0" smtClean="0"/>
                        <a:t>U</a:t>
                      </a:r>
                      <a:endParaRPr lang="en-GB" dirty="0"/>
                    </a:p>
                  </a:txBody>
                  <a:tcPr/>
                </a:tc>
                <a:tc>
                  <a:txBody>
                    <a:bodyPr/>
                    <a:lstStyle/>
                    <a:p>
                      <a:pPr algn="ctr"/>
                      <a:r>
                        <a:rPr lang="en-GB" dirty="0" smtClean="0"/>
                        <a:t>Y</a:t>
                      </a:r>
                      <a:endParaRPr lang="en-GB" dirty="0"/>
                    </a:p>
                  </a:txBody>
                  <a:tcPr/>
                </a:tc>
                <a:tc>
                  <a:txBody>
                    <a:bodyPr/>
                    <a:lstStyle/>
                    <a:p>
                      <a:pPr algn="ctr"/>
                      <a:r>
                        <a:rPr lang="en-GB" dirty="0" smtClean="0"/>
                        <a:t>A</a:t>
                      </a:r>
                      <a:endParaRPr lang="en-GB" dirty="0"/>
                    </a:p>
                  </a:txBody>
                  <a:tcPr/>
                </a:tc>
                <a:tc>
                  <a:txBody>
                    <a:bodyPr/>
                    <a:lstStyle/>
                    <a:p>
                      <a:pPr algn="ctr"/>
                      <a:r>
                        <a:rPr lang="en-GB" dirty="0" smtClean="0"/>
                        <a:t>F</a:t>
                      </a:r>
                      <a:endParaRPr lang="en-GB" dirty="0"/>
                    </a:p>
                  </a:txBody>
                  <a:tcPr/>
                </a:tc>
              </a:tr>
              <a:tr h="370840">
                <a:tc>
                  <a:txBody>
                    <a:bodyPr/>
                    <a:lstStyle/>
                    <a:p>
                      <a:r>
                        <a:rPr lang="en-GB" dirty="0" smtClean="0"/>
                        <a:t>3</a:t>
                      </a:r>
                      <a:r>
                        <a:rPr lang="en-GB" baseline="30000" dirty="0" smtClean="0"/>
                        <a:t>rd</a:t>
                      </a:r>
                      <a:r>
                        <a:rPr lang="en-GB" dirty="0" smtClean="0"/>
                        <a:t> message</a:t>
                      </a:r>
                      <a:endParaRPr lang="en-GB" dirty="0"/>
                    </a:p>
                  </a:txBody>
                  <a:tcPr/>
                </a:tc>
                <a:tc>
                  <a:txBody>
                    <a:bodyPr/>
                    <a:lstStyle/>
                    <a:p>
                      <a:pPr algn="ctr"/>
                      <a:r>
                        <a:rPr lang="en-GB" dirty="0" smtClean="0"/>
                        <a:t>K</a:t>
                      </a:r>
                      <a:endParaRPr lang="en-GB" dirty="0"/>
                    </a:p>
                  </a:txBody>
                  <a:tcPr/>
                </a:tc>
                <a:tc>
                  <a:txBody>
                    <a:bodyPr/>
                    <a:lstStyle/>
                    <a:p>
                      <a:pPr algn="ctr"/>
                      <a:r>
                        <a:rPr lang="en-GB" dirty="0" smtClean="0"/>
                        <a:t>L</a:t>
                      </a:r>
                      <a:endParaRPr lang="en-GB" dirty="0"/>
                    </a:p>
                  </a:txBody>
                  <a:tcPr/>
                </a:tc>
                <a:tc>
                  <a:txBody>
                    <a:bodyPr/>
                    <a:lstStyle/>
                    <a:p>
                      <a:pPr algn="ctr"/>
                      <a:r>
                        <a:rPr lang="en-GB" dirty="0" smtClean="0"/>
                        <a:t>U</a:t>
                      </a:r>
                      <a:endParaRPr lang="en-GB" dirty="0"/>
                    </a:p>
                  </a:txBody>
                  <a:tcPr/>
                </a:tc>
                <a:tc>
                  <a:txBody>
                    <a:bodyPr/>
                    <a:lstStyle/>
                    <a:p>
                      <a:pPr algn="ctr"/>
                      <a:r>
                        <a:rPr lang="en-GB" dirty="0" smtClean="0"/>
                        <a:t>N</a:t>
                      </a:r>
                      <a:endParaRPr lang="en-GB" dirty="0"/>
                    </a:p>
                  </a:txBody>
                  <a:tcPr/>
                </a:tc>
                <a:tc>
                  <a:txBody>
                    <a:bodyPr/>
                    <a:lstStyle/>
                    <a:p>
                      <a:pPr algn="ctr"/>
                      <a:r>
                        <a:rPr lang="en-GB" dirty="0" smtClean="0"/>
                        <a:t>Q</a:t>
                      </a:r>
                      <a:endParaRPr lang="en-GB" dirty="0"/>
                    </a:p>
                  </a:txBody>
                  <a:tcPr/>
                </a:tc>
                <a:tc>
                  <a:txBody>
                    <a:bodyPr/>
                    <a:lstStyle/>
                    <a:p>
                      <a:pPr algn="ctr"/>
                      <a:r>
                        <a:rPr lang="en-GB" dirty="0" smtClean="0"/>
                        <a:t>F</a:t>
                      </a:r>
                      <a:endParaRPr lang="en-GB" dirty="0"/>
                    </a:p>
                  </a:txBody>
                  <a:tcPr/>
                </a:tc>
              </a:tr>
              <a:tr h="370840">
                <a:tc>
                  <a:txBody>
                    <a:bodyPr/>
                    <a:lstStyle/>
                    <a:p>
                      <a:r>
                        <a:rPr lang="en-GB" dirty="0" smtClean="0"/>
                        <a:t>4</a:t>
                      </a:r>
                      <a:r>
                        <a:rPr lang="en-GB" baseline="30000" dirty="0" smtClean="0"/>
                        <a:t>th</a:t>
                      </a:r>
                      <a:r>
                        <a:rPr lang="en-GB" dirty="0" smtClean="0"/>
                        <a:t> message</a:t>
                      </a:r>
                      <a:endParaRPr lang="en-GB" dirty="0"/>
                    </a:p>
                  </a:txBody>
                  <a:tcPr/>
                </a:tc>
                <a:tc>
                  <a:txBody>
                    <a:bodyPr/>
                    <a:lstStyle/>
                    <a:p>
                      <a:pPr algn="ctr"/>
                      <a:r>
                        <a:rPr lang="en-GB" dirty="0" smtClean="0"/>
                        <a:t>E</a:t>
                      </a:r>
                      <a:endParaRPr lang="en-GB" dirty="0"/>
                    </a:p>
                  </a:txBody>
                  <a:tcPr/>
                </a:tc>
                <a:tc>
                  <a:txBody>
                    <a:bodyPr/>
                    <a:lstStyle/>
                    <a:p>
                      <a:pPr algn="ctr"/>
                      <a:r>
                        <a:rPr lang="en-GB" dirty="0" smtClean="0"/>
                        <a:t>W</a:t>
                      </a:r>
                      <a:endParaRPr lang="en-GB" dirty="0"/>
                    </a:p>
                  </a:txBody>
                  <a:tcPr/>
                </a:tc>
                <a:tc>
                  <a:txBody>
                    <a:bodyPr/>
                    <a:lstStyle/>
                    <a:p>
                      <a:pPr algn="ctr"/>
                      <a:r>
                        <a:rPr lang="en-GB" dirty="0" smtClean="0"/>
                        <a:t>Z</a:t>
                      </a:r>
                      <a:endParaRPr lang="en-GB" dirty="0"/>
                    </a:p>
                  </a:txBody>
                  <a:tcPr/>
                </a:tc>
                <a:tc>
                  <a:txBody>
                    <a:bodyPr/>
                    <a:lstStyle/>
                    <a:p>
                      <a:pPr algn="ctr"/>
                      <a:r>
                        <a:rPr lang="en-GB" dirty="0" smtClean="0"/>
                        <a:t>Q</a:t>
                      </a:r>
                      <a:endParaRPr lang="en-GB" dirty="0"/>
                    </a:p>
                  </a:txBody>
                  <a:tcPr/>
                </a:tc>
                <a:tc>
                  <a:txBody>
                    <a:bodyPr/>
                    <a:lstStyle/>
                    <a:p>
                      <a:pPr algn="ctr"/>
                      <a:r>
                        <a:rPr lang="en-GB" dirty="0" smtClean="0"/>
                        <a:t>A</a:t>
                      </a:r>
                      <a:endParaRPr lang="en-GB" dirty="0"/>
                    </a:p>
                  </a:txBody>
                  <a:tcPr/>
                </a:tc>
                <a:tc>
                  <a:txBody>
                    <a:bodyPr/>
                    <a:lstStyle/>
                    <a:p>
                      <a:pPr algn="ctr"/>
                      <a:r>
                        <a:rPr lang="en-GB" dirty="0" smtClean="0"/>
                        <a:t>Y</a:t>
                      </a:r>
                      <a:endParaRPr lang="en-GB"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420431081"/>
              </p:ext>
            </p:extLst>
          </p:nvPr>
        </p:nvGraphicFramePr>
        <p:xfrm>
          <a:off x="718188" y="3284984"/>
          <a:ext cx="7598228" cy="741680"/>
        </p:xfrm>
        <a:graphic>
          <a:graphicData uri="http://schemas.openxmlformats.org/drawingml/2006/table">
            <a:tbl>
              <a:tblPr firstRow="1" bandRow="1">
                <a:tableStyleId>{5C22544A-7EE6-4342-B048-85BDC9FD1C3A}</a:tableStyleId>
              </a:tblPr>
              <a:tblGrid>
                <a:gridCol w="1728000"/>
                <a:gridCol w="225778"/>
                <a:gridCol w="225778"/>
                <a:gridCol w="225778"/>
                <a:gridCol w="225778"/>
                <a:gridCol w="225778"/>
                <a:gridCol w="225778"/>
                <a:gridCol w="225778"/>
                <a:gridCol w="225778"/>
                <a:gridCol w="225778"/>
                <a:gridCol w="225778"/>
                <a:gridCol w="225778"/>
                <a:gridCol w="225778"/>
                <a:gridCol w="225778"/>
                <a:gridCol w="225778"/>
                <a:gridCol w="237394"/>
                <a:gridCol w="214162"/>
                <a:gridCol w="225778"/>
                <a:gridCol w="225778"/>
                <a:gridCol w="225778"/>
                <a:gridCol w="225778"/>
                <a:gridCol w="225778"/>
                <a:gridCol w="225778"/>
                <a:gridCol w="225778"/>
                <a:gridCol w="225778"/>
                <a:gridCol w="225778"/>
                <a:gridCol w="225778"/>
              </a:tblGrid>
              <a:tr h="370840">
                <a:tc>
                  <a:txBody>
                    <a:bodyPr/>
                    <a:lstStyle/>
                    <a:p>
                      <a:pPr algn="ctr"/>
                      <a:r>
                        <a:rPr lang="en-GB" dirty="0" smtClean="0"/>
                        <a:t>1</a:t>
                      </a:r>
                      <a:r>
                        <a:rPr lang="en-GB" baseline="30000" dirty="0" smtClean="0"/>
                        <a:t>st</a:t>
                      </a:r>
                      <a:r>
                        <a:rPr lang="en-GB" dirty="0" smtClean="0"/>
                        <a:t> letter</a:t>
                      </a:r>
                      <a:endParaRPr lang="en-GB" dirty="0"/>
                    </a:p>
                  </a:txBody>
                  <a:tcPr/>
                </a:tc>
                <a:tc>
                  <a:txBody>
                    <a:bodyPr/>
                    <a:lstStyle/>
                    <a:p>
                      <a:pPr algn="ctr"/>
                      <a:r>
                        <a:rPr lang="en-GB" dirty="0" smtClean="0"/>
                        <a:t>A</a:t>
                      </a:r>
                      <a:endParaRPr lang="en-GB" dirty="0"/>
                    </a:p>
                  </a:txBody>
                  <a:tcPr/>
                </a:tc>
                <a:tc>
                  <a:txBody>
                    <a:bodyPr/>
                    <a:lstStyle/>
                    <a:p>
                      <a:pPr algn="ctr"/>
                      <a:r>
                        <a:rPr lang="en-GB" dirty="0" smtClean="0"/>
                        <a:t>B</a:t>
                      </a:r>
                      <a:endParaRPr lang="en-GB" dirty="0"/>
                    </a:p>
                  </a:txBody>
                  <a:tcPr/>
                </a:tc>
                <a:tc>
                  <a:txBody>
                    <a:bodyPr/>
                    <a:lstStyle/>
                    <a:p>
                      <a:pPr algn="ctr"/>
                      <a:r>
                        <a:rPr lang="en-GB" dirty="0" smtClean="0"/>
                        <a:t>C</a:t>
                      </a:r>
                      <a:endParaRPr lang="en-GB" dirty="0"/>
                    </a:p>
                  </a:txBody>
                  <a:tcPr/>
                </a:tc>
                <a:tc>
                  <a:txBody>
                    <a:bodyPr/>
                    <a:lstStyle/>
                    <a:p>
                      <a:pPr algn="ctr"/>
                      <a:r>
                        <a:rPr lang="en-GB" dirty="0" smtClean="0"/>
                        <a:t>D</a:t>
                      </a:r>
                      <a:endParaRPr lang="en-GB" dirty="0"/>
                    </a:p>
                  </a:txBody>
                  <a:tcPr/>
                </a:tc>
                <a:tc>
                  <a:txBody>
                    <a:bodyPr/>
                    <a:lstStyle/>
                    <a:p>
                      <a:pPr algn="ctr"/>
                      <a:r>
                        <a:rPr lang="en-GB" dirty="0" smtClean="0"/>
                        <a:t>E</a:t>
                      </a:r>
                      <a:endParaRPr lang="en-GB" dirty="0"/>
                    </a:p>
                  </a:txBody>
                  <a:tcPr/>
                </a:tc>
                <a:tc>
                  <a:txBody>
                    <a:bodyPr/>
                    <a:lstStyle/>
                    <a:p>
                      <a:pPr algn="ctr"/>
                      <a:r>
                        <a:rPr lang="en-GB" dirty="0" smtClean="0"/>
                        <a:t>F</a:t>
                      </a:r>
                      <a:endParaRPr lang="en-GB" dirty="0"/>
                    </a:p>
                  </a:txBody>
                  <a:tcPr/>
                </a:tc>
                <a:tc>
                  <a:txBody>
                    <a:bodyPr/>
                    <a:lstStyle/>
                    <a:p>
                      <a:pPr algn="ctr"/>
                      <a:r>
                        <a:rPr lang="en-GB" dirty="0" smtClean="0"/>
                        <a:t>G</a:t>
                      </a:r>
                      <a:endParaRPr lang="en-GB" dirty="0"/>
                    </a:p>
                  </a:txBody>
                  <a:tcPr/>
                </a:tc>
                <a:tc>
                  <a:txBody>
                    <a:bodyPr/>
                    <a:lstStyle/>
                    <a:p>
                      <a:pPr algn="ctr"/>
                      <a:r>
                        <a:rPr lang="en-GB" dirty="0" smtClean="0"/>
                        <a:t>H</a:t>
                      </a:r>
                      <a:endParaRPr lang="en-GB" dirty="0"/>
                    </a:p>
                  </a:txBody>
                  <a:tcPr/>
                </a:tc>
                <a:tc>
                  <a:txBody>
                    <a:bodyPr/>
                    <a:lstStyle/>
                    <a:p>
                      <a:pPr algn="ctr"/>
                      <a:r>
                        <a:rPr lang="en-GB" dirty="0" smtClean="0"/>
                        <a:t>I</a:t>
                      </a:r>
                      <a:endParaRPr lang="en-GB" dirty="0"/>
                    </a:p>
                  </a:txBody>
                  <a:tcPr/>
                </a:tc>
                <a:tc>
                  <a:txBody>
                    <a:bodyPr/>
                    <a:lstStyle/>
                    <a:p>
                      <a:pPr algn="ctr"/>
                      <a:r>
                        <a:rPr lang="en-GB" dirty="0" smtClean="0"/>
                        <a:t>J</a:t>
                      </a:r>
                      <a:endParaRPr lang="en-GB" dirty="0"/>
                    </a:p>
                  </a:txBody>
                  <a:tcPr/>
                </a:tc>
                <a:tc>
                  <a:txBody>
                    <a:bodyPr/>
                    <a:lstStyle/>
                    <a:p>
                      <a:pPr algn="ctr"/>
                      <a:r>
                        <a:rPr lang="en-GB" dirty="0" smtClean="0"/>
                        <a:t>K</a:t>
                      </a:r>
                      <a:endParaRPr lang="en-GB" dirty="0"/>
                    </a:p>
                  </a:txBody>
                  <a:tcPr/>
                </a:tc>
                <a:tc>
                  <a:txBody>
                    <a:bodyPr/>
                    <a:lstStyle/>
                    <a:p>
                      <a:pPr algn="ctr"/>
                      <a:r>
                        <a:rPr lang="en-GB" dirty="0" smtClean="0"/>
                        <a:t>L</a:t>
                      </a:r>
                      <a:endParaRPr lang="en-GB" dirty="0"/>
                    </a:p>
                  </a:txBody>
                  <a:tcPr/>
                </a:tc>
                <a:tc>
                  <a:txBody>
                    <a:bodyPr/>
                    <a:lstStyle/>
                    <a:p>
                      <a:pPr algn="ctr"/>
                      <a:r>
                        <a:rPr lang="en-GB" dirty="0" smtClean="0"/>
                        <a:t>M</a:t>
                      </a:r>
                      <a:endParaRPr lang="en-GB" dirty="0"/>
                    </a:p>
                  </a:txBody>
                  <a:tcPr/>
                </a:tc>
                <a:tc>
                  <a:txBody>
                    <a:bodyPr/>
                    <a:lstStyle/>
                    <a:p>
                      <a:pPr algn="ctr"/>
                      <a:r>
                        <a:rPr lang="en-GB" dirty="0" smtClean="0"/>
                        <a:t>N</a:t>
                      </a:r>
                      <a:endParaRPr lang="en-GB" dirty="0"/>
                    </a:p>
                  </a:txBody>
                  <a:tcPr/>
                </a:tc>
                <a:tc>
                  <a:txBody>
                    <a:bodyPr/>
                    <a:lstStyle/>
                    <a:p>
                      <a:pPr algn="ctr"/>
                      <a:r>
                        <a:rPr lang="en-GB" dirty="0" smtClean="0"/>
                        <a:t>O</a:t>
                      </a:r>
                      <a:endParaRPr lang="en-GB" dirty="0"/>
                    </a:p>
                  </a:txBody>
                  <a:tcPr/>
                </a:tc>
                <a:tc>
                  <a:txBody>
                    <a:bodyPr/>
                    <a:lstStyle/>
                    <a:p>
                      <a:pPr algn="ctr"/>
                      <a:r>
                        <a:rPr lang="en-GB" dirty="0" smtClean="0"/>
                        <a:t>P</a:t>
                      </a:r>
                      <a:endParaRPr lang="en-GB" dirty="0"/>
                    </a:p>
                  </a:txBody>
                  <a:tcPr/>
                </a:tc>
                <a:tc>
                  <a:txBody>
                    <a:bodyPr/>
                    <a:lstStyle/>
                    <a:p>
                      <a:pPr algn="ctr"/>
                      <a:r>
                        <a:rPr lang="en-GB" dirty="0" smtClean="0"/>
                        <a:t>Q</a:t>
                      </a:r>
                      <a:endParaRPr lang="en-GB" dirty="0"/>
                    </a:p>
                  </a:txBody>
                  <a:tcPr/>
                </a:tc>
                <a:tc>
                  <a:txBody>
                    <a:bodyPr/>
                    <a:lstStyle/>
                    <a:p>
                      <a:pPr algn="ctr"/>
                      <a:r>
                        <a:rPr lang="en-GB" dirty="0" smtClean="0"/>
                        <a:t>R</a:t>
                      </a:r>
                      <a:endParaRPr lang="en-GB" dirty="0"/>
                    </a:p>
                  </a:txBody>
                  <a:tcPr/>
                </a:tc>
                <a:tc>
                  <a:txBody>
                    <a:bodyPr/>
                    <a:lstStyle/>
                    <a:p>
                      <a:pPr algn="ctr"/>
                      <a:r>
                        <a:rPr lang="en-GB" dirty="0" smtClean="0"/>
                        <a:t>S</a:t>
                      </a:r>
                      <a:endParaRPr lang="en-GB" dirty="0"/>
                    </a:p>
                  </a:txBody>
                  <a:tcPr/>
                </a:tc>
                <a:tc>
                  <a:txBody>
                    <a:bodyPr/>
                    <a:lstStyle/>
                    <a:p>
                      <a:pPr algn="ctr"/>
                      <a:r>
                        <a:rPr lang="en-GB" dirty="0" smtClean="0"/>
                        <a:t>T</a:t>
                      </a:r>
                      <a:endParaRPr lang="en-GB" dirty="0"/>
                    </a:p>
                  </a:txBody>
                  <a:tcPr/>
                </a:tc>
                <a:tc>
                  <a:txBody>
                    <a:bodyPr/>
                    <a:lstStyle/>
                    <a:p>
                      <a:pPr algn="ctr"/>
                      <a:r>
                        <a:rPr lang="en-GB" dirty="0" smtClean="0"/>
                        <a:t>U</a:t>
                      </a:r>
                      <a:endParaRPr lang="en-GB" dirty="0"/>
                    </a:p>
                  </a:txBody>
                  <a:tcPr/>
                </a:tc>
                <a:tc>
                  <a:txBody>
                    <a:bodyPr/>
                    <a:lstStyle/>
                    <a:p>
                      <a:pPr algn="ctr"/>
                      <a:r>
                        <a:rPr lang="en-GB" dirty="0" smtClean="0"/>
                        <a:t>V</a:t>
                      </a:r>
                      <a:endParaRPr lang="en-GB" dirty="0"/>
                    </a:p>
                  </a:txBody>
                  <a:tcPr/>
                </a:tc>
                <a:tc>
                  <a:txBody>
                    <a:bodyPr/>
                    <a:lstStyle/>
                    <a:p>
                      <a:pPr algn="ctr"/>
                      <a:r>
                        <a:rPr lang="en-GB" dirty="0" smtClean="0"/>
                        <a:t>W</a:t>
                      </a:r>
                      <a:endParaRPr lang="en-GB" dirty="0"/>
                    </a:p>
                  </a:txBody>
                  <a:tcPr/>
                </a:tc>
                <a:tc>
                  <a:txBody>
                    <a:bodyPr/>
                    <a:lstStyle/>
                    <a:p>
                      <a:pPr algn="ctr"/>
                      <a:r>
                        <a:rPr lang="en-GB" dirty="0" smtClean="0"/>
                        <a:t>X</a:t>
                      </a:r>
                      <a:endParaRPr lang="en-GB" dirty="0"/>
                    </a:p>
                  </a:txBody>
                  <a:tcPr/>
                </a:tc>
                <a:tc>
                  <a:txBody>
                    <a:bodyPr/>
                    <a:lstStyle/>
                    <a:p>
                      <a:pPr algn="ctr"/>
                      <a:r>
                        <a:rPr lang="en-GB" dirty="0" smtClean="0"/>
                        <a:t>Y</a:t>
                      </a:r>
                      <a:endParaRPr lang="en-GB" dirty="0"/>
                    </a:p>
                  </a:txBody>
                  <a:tcPr/>
                </a:tc>
                <a:tc>
                  <a:txBody>
                    <a:bodyPr/>
                    <a:lstStyle/>
                    <a:p>
                      <a:pPr algn="ctr"/>
                      <a:r>
                        <a:rPr lang="en-GB" dirty="0" smtClean="0"/>
                        <a:t>Z</a:t>
                      </a:r>
                      <a:endParaRPr lang="en-GB" dirty="0"/>
                    </a:p>
                  </a:txBody>
                  <a:tcPr/>
                </a:tc>
              </a:tr>
              <a:tr h="370840">
                <a:tc>
                  <a:txBody>
                    <a:bodyPr/>
                    <a:lstStyle/>
                    <a:p>
                      <a:pPr algn="ctr"/>
                      <a:r>
                        <a:rPr lang="en-GB" dirty="0" smtClean="0"/>
                        <a:t>4th letter</a:t>
                      </a: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r>
                        <a:rPr lang="en-GB" dirty="0" smtClean="0"/>
                        <a:t>Q</a:t>
                      </a: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r>
                        <a:rPr lang="en-GB" dirty="0" smtClean="0"/>
                        <a:t>N</a:t>
                      </a:r>
                      <a:endParaRPr lang="en-GB" dirty="0"/>
                    </a:p>
                  </a:txBody>
                  <a:tcPr/>
                </a:tc>
                <a:tc>
                  <a:txBody>
                    <a:bodyPr/>
                    <a:lstStyle/>
                    <a:p>
                      <a:pPr algn="ctr"/>
                      <a:endParaRPr lang="en-GB" dirty="0"/>
                    </a:p>
                  </a:txBody>
                  <a:tcPr/>
                </a:tc>
                <a:tc>
                  <a:txBody>
                    <a:bodyPr/>
                    <a:lstStyle/>
                    <a:p>
                      <a:pPr algn="ctr"/>
                      <a:r>
                        <a:rPr lang="en-GB" dirty="0" smtClean="0"/>
                        <a:t>S</a:t>
                      </a:r>
                      <a:endParaRPr lang="en-GB" dirty="0"/>
                    </a:p>
                  </a:txBody>
                  <a:tcPr/>
                </a:tc>
                <a:tc>
                  <a:txBody>
                    <a:bodyPr/>
                    <a:lstStyle/>
                    <a:p>
                      <a:pPr algn="ctr"/>
                      <a:r>
                        <a:rPr lang="en-GB" dirty="0" smtClean="0"/>
                        <a:t>Y</a:t>
                      </a: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810601174"/>
              </p:ext>
            </p:extLst>
          </p:nvPr>
        </p:nvGraphicFramePr>
        <p:xfrm>
          <a:off x="718188" y="4365104"/>
          <a:ext cx="7598228" cy="741680"/>
        </p:xfrm>
        <a:graphic>
          <a:graphicData uri="http://schemas.openxmlformats.org/drawingml/2006/table">
            <a:tbl>
              <a:tblPr firstRow="1" bandRow="1">
                <a:tableStyleId>{5C22544A-7EE6-4342-B048-85BDC9FD1C3A}</a:tableStyleId>
              </a:tblPr>
              <a:tblGrid>
                <a:gridCol w="1728000"/>
                <a:gridCol w="225778"/>
                <a:gridCol w="225778"/>
                <a:gridCol w="225778"/>
                <a:gridCol w="225778"/>
                <a:gridCol w="225778"/>
                <a:gridCol w="225778"/>
                <a:gridCol w="225778"/>
                <a:gridCol w="225778"/>
                <a:gridCol w="225778"/>
                <a:gridCol w="225778"/>
                <a:gridCol w="225778"/>
                <a:gridCol w="225778"/>
                <a:gridCol w="225778"/>
                <a:gridCol w="225778"/>
                <a:gridCol w="237394"/>
                <a:gridCol w="214162"/>
                <a:gridCol w="225778"/>
                <a:gridCol w="225778"/>
                <a:gridCol w="225778"/>
                <a:gridCol w="225778"/>
                <a:gridCol w="225778"/>
                <a:gridCol w="225778"/>
                <a:gridCol w="225778"/>
                <a:gridCol w="225778"/>
                <a:gridCol w="225778"/>
                <a:gridCol w="225778"/>
              </a:tblGrid>
              <a:tr h="370840">
                <a:tc>
                  <a:txBody>
                    <a:bodyPr/>
                    <a:lstStyle/>
                    <a:p>
                      <a:pPr algn="ctr"/>
                      <a:r>
                        <a:rPr lang="en-GB" dirty="0" smtClean="0"/>
                        <a:t>1</a:t>
                      </a:r>
                      <a:r>
                        <a:rPr lang="en-GB" baseline="30000" dirty="0" smtClean="0"/>
                        <a:t>st</a:t>
                      </a:r>
                      <a:r>
                        <a:rPr lang="en-GB" dirty="0" smtClean="0"/>
                        <a:t> letter</a:t>
                      </a:r>
                      <a:endParaRPr lang="en-GB" dirty="0"/>
                    </a:p>
                  </a:txBody>
                  <a:tcPr/>
                </a:tc>
                <a:tc>
                  <a:txBody>
                    <a:bodyPr/>
                    <a:lstStyle/>
                    <a:p>
                      <a:pPr algn="ctr"/>
                      <a:r>
                        <a:rPr lang="en-GB" dirty="0" smtClean="0"/>
                        <a:t>A</a:t>
                      </a:r>
                      <a:endParaRPr lang="en-GB" dirty="0"/>
                    </a:p>
                  </a:txBody>
                  <a:tcPr/>
                </a:tc>
                <a:tc>
                  <a:txBody>
                    <a:bodyPr/>
                    <a:lstStyle/>
                    <a:p>
                      <a:pPr algn="ctr"/>
                      <a:r>
                        <a:rPr lang="en-GB" dirty="0" smtClean="0"/>
                        <a:t>B</a:t>
                      </a:r>
                      <a:endParaRPr lang="en-GB" dirty="0"/>
                    </a:p>
                  </a:txBody>
                  <a:tcPr/>
                </a:tc>
                <a:tc>
                  <a:txBody>
                    <a:bodyPr/>
                    <a:lstStyle/>
                    <a:p>
                      <a:pPr algn="ctr"/>
                      <a:r>
                        <a:rPr lang="en-GB" dirty="0" smtClean="0"/>
                        <a:t>C</a:t>
                      </a:r>
                      <a:endParaRPr lang="en-GB" dirty="0"/>
                    </a:p>
                  </a:txBody>
                  <a:tcPr/>
                </a:tc>
                <a:tc>
                  <a:txBody>
                    <a:bodyPr/>
                    <a:lstStyle/>
                    <a:p>
                      <a:pPr algn="ctr"/>
                      <a:r>
                        <a:rPr lang="en-GB" dirty="0" smtClean="0"/>
                        <a:t>D</a:t>
                      </a:r>
                      <a:endParaRPr lang="en-GB" dirty="0"/>
                    </a:p>
                  </a:txBody>
                  <a:tcPr/>
                </a:tc>
                <a:tc>
                  <a:txBody>
                    <a:bodyPr/>
                    <a:lstStyle/>
                    <a:p>
                      <a:pPr algn="ctr"/>
                      <a:r>
                        <a:rPr lang="en-GB" dirty="0" smtClean="0"/>
                        <a:t>E</a:t>
                      </a:r>
                      <a:endParaRPr lang="en-GB" dirty="0"/>
                    </a:p>
                  </a:txBody>
                  <a:tcPr/>
                </a:tc>
                <a:tc>
                  <a:txBody>
                    <a:bodyPr/>
                    <a:lstStyle/>
                    <a:p>
                      <a:pPr algn="ctr"/>
                      <a:r>
                        <a:rPr lang="en-GB" dirty="0" smtClean="0"/>
                        <a:t>F</a:t>
                      </a:r>
                      <a:endParaRPr lang="en-GB" dirty="0"/>
                    </a:p>
                  </a:txBody>
                  <a:tcPr/>
                </a:tc>
                <a:tc>
                  <a:txBody>
                    <a:bodyPr/>
                    <a:lstStyle/>
                    <a:p>
                      <a:pPr algn="ctr"/>
                      <a:r>
                        <a:rPr lang="en-GB" dirty="0" smtClean="0"/>
                        <a:t>G</a:t>
                      </a:r>
                      <a:endParaRPr lang="en-GB" dirty="0"/>
                    </a:p>
                  </a:txBody>
                  <a:tcPr/>
                </a:tc>
                <a:tc>
                  <a:txBody>
                    <a:bodyPr/>
                    <a:lstStyle/>
                    <a:p>
                      <a:pPr algn="ctr"/>
                      <a:r>
                        <a:rPr lang="en-GB" dirty="0" smtClean="0"/>
                        <a:t>H</a:t>
                      </a:r>
                      <a:endParaRPr lang="en-GB" dirty="0"/>
                    </a:p>
                  </a:txBody>
                  <a:tcPr/>
                </a:tc>
                <a:tc>
                  <a:txBody>
                    <a:bodyPr/>
                    <a:lstStyle/>
                    <a:p>
                      <a:pPr algn="ctr"/>
                      <a:r>
                        <a:rPr lang="en-GB" dirty="0" smtClean="0"/>
                        <a:t>I</a:t>
                      </a:r>
                      <a:endParaRPr lang="en-GB" dirty="0"/>
                    </a:p>
                  </a:txBody>
                  <a:tcPr/>
                </a:tc>
                <a:tc>
                  <a:txBody>
                    <a:bodyPr/>
                    <a:lstStyle/>
                    <a:p>
                      <a:pPr algn="ctr"/>
                      <a:r>
                        <a:rPr lang="en-GB" dirty="0" smtClean="0"/>
                        <a:t>J</a:t>
                      </a:r>
                      <a:endParaRPr lang="en-GB" dirty="0"/>
                    </a:p>
                  </a:txBody>
                  <a:tcPr/>
                </a:tc>
                <a:tc>
                  <a:txBody>
                    <a:bodyPr/>
                    <a:lstStyle/>
                    <a:p>
                      <a:pPr algn="ctr"/>
                      <a:r>
                        <a:rPr lang="en-GB" dirty="0" smtClean="0"/>
                        <a:t>K</a:t>
                      </a:r>
                      <a:endParaRPr lang="en-GB" dirty="0"/>
                    </a:p>
                  </a:txBody>
                  <a:tcPr/>
                </a:tc>
                <a:tc>
                  <a:txBody>
                    <a:bodyPr/>
                    <a:lstStyle/>
                    <a:p>
                      <a:pPr algn="ctr"/>
                      <a:r>
                        <a:rPr lang="en-GB" dirty="0" smtClean="0"/>
                        <a:t>L</a:t>
                      </a:r>
                      <a:endParaRPr lang="en-GB" dirty="0"/>
                    </a:p>
                  </a:txBody>
                  <a:tcPr/>
                </a:tc>
                <a:tc>
                  <a:txBody>
                    <a:bodyPr/>
                    <a:lstStyle/>
                    <a:p>
                      <a:pPr algn="ctr"/>
                      <a:r>
                        <a:rPr lang="en-GB" dirty="0" smtClean="0"/>
                        <a:t>M</a:t>
                      </a:r>
                      <a:endParaRPr lang="en-GB" dirty="0"/>
                    </a:p>
                  </a:txBody>
                  <a:tcPr/>
                </a:tc>
                <a:tc>
                  <a:txBody>
                    <a:bodyPr/>
                    <a:lstStyle/>
                    <a:p>
                      <a:pPr algn="ctr"/>
                      <a:r>
                        <a:rPr lang="en-GB" dirty="0" smtClean="0"/>
                        <a:t>N</a:t>
                      </a:r>
                      <a:endParaRPr lang="en-GB" dirty="0"/>
                    </a:p>
                  </a:txBody>
                  <a:tcPr/>
                </a:tc>
                <a:tc>
                  <a:txBody>
                    <a:bodyPr/>
                    <a:lstStyle/>
                    <a:p>
                      <a:pPr algn="ctr"/>
                      <a:r>
                        <a:rPr lang="en-GB" dirty="0" smtClean="0"/>
                        <a:t>O</a:t>
                      </a:r>
                      <a:endParaRPr lang="en-GB" dirty="0"/>
                    </a:p>
                  </a:txBody>
                  <a:tcPr/>
                </a:tc>
                <a:tc>
                  <a:txBody>
                    <a:bodyPr/>
                    <a:lstStyle/>
                    <a:p>
                      <a:pPr algn="ctr"/>
                      <a:r>
                        <a:rPr lang="en-GB" dirty="0" smtClean="0"/>
                        <a:t>P</a:t>
                      </a:r>
                      <a:endParaRPr lang="en-GB" dirty="0"/>
                    </a:p>
                  </a:txBody>
                  <a:tcPr/>
                </a:tc>
                <a:tc>
                  <a:txBody>
                    <a:bodyPr/>
                    <a:lstStyle/>
                    <a:p>
                      <a:pPr algn="ctr"/>
                      <a:r>
                        <a:rPr lang="en-GB" dirty="0" smtClean="0"/>
                        <a:t>Q</a:t>
                      </a:r>
                      <a:endParaRPr lang="en-GB" dirty="0"/>
                    </a:p>
                  </a:txBody>
                  <a:tcPr/>
                </a:tc>
                <a:tc>
                  <a:txBody>
                    <a:bodyPr/>
                    <a:lstStyle/>
                    <a:p>
                      <a:pPr algn="ctr"/>
                      <a:r>
                        <a:rPr lang="en-GB" dirty="0" smtClean="0"/>
                        <a:t>R</a:t>
                      </a:r>
                      <a:endParaRPr lang="en-GB" dirty="0"/>
                    </a:p>
                  </a:txBody>
                  <a:tcPr/>
                </a:tc>
                <a:tc>
                  <a:txBody>
                    <a:bodyPr/>
                    <a:lstStyle/>
                    <a:p>
                      <a:pPr algn="ctr"/>
                      <a:r>
                        <a:rPr lang="en-GB" dirty="0" smtClean="0"/>
                        <a:t>S</a:t>
                      </a:r>
                      <a:endParaRPr lang="en-GB" dirty="0"/>
                    </a:p>
                  </a:txBody>
                  <a:tcPr/>
                </a:tc>
                <a:tc>
                  <a:txBody>
                    <a:bodyPr/>
                    <a:lstStyle/>
                    <a:p>
                      <a:pPr algn="ctr"/>
                      <a:r>
                        <a:rPr lang="en-GB" dirty="0" smtClean="0"/>
                        <a:t>T</a:t>
                      </a:r>
                      <a:endParaRPr lang="en-GB" dirty="0"/>
                    </a:p>
                  </a:txBody>
                  <a:tcPr/>
                </a:tc>
                <a:tc>
                  <a:txBody>
                    <a:bodyPr/>
                    <a:lstStyle/>
                    <a:p>
                      <a:pPr algn="ctr"/>
                      <a:r>
                        <a:rPr lang="en-GB" dirty="0" smtClean="0"/>
                        <a:t>U</a:t>
                      </a:r>
                      <a:endParaRPr lang="en-GB" dirty="0"/>
                    </a:p>
                  </a:txBody>
                  <a:tcPr/>
                </a:tc>
                <a:tc>
                  <a:txBody>
                    <a:bodyPr/>
                    <a:lstStyle/>
                    <a:p>
                      <a:pPr algn="ctr"/>
                      <a:r>
                        <a:rPr lang="en-GB" dirty="0" smtClean="0"/>
                        <a:t>V</a:t>
                      </a:r>
                      <a:endParaRPr lang="en-GB" dirty="0"/>
                    </a:p>
                  </a:txBody>
                  <a:tcPr/>
                </a:tc>
                <a:tc>
                  <a:txBody>
                    <a:bodyPr/>
                    <a:lstStyle/>
                    <a:p>
                      <a:pPr algn="ctr"/>
                      <a:r>
                        <a:rPr lang="en-GB" dirty="0" smtClean="0"/>
                        <a:t>W</a:t>
                      </a:r>
                      <a:endParaRPr lang="en-GB" dirty="0"/>
                    </a:p>
                  </a:txBody>
                  <a:tcPr/>
                </a:tc>
                <a:tc>
                  <a:txBody>
                    <a:bodyPr/>
                    <a:lstStyle/>
                    <a:p>
                      <a:pPr algn="ctr"/>
                      <a:r>
                        <a:rPr lang="en-GB" dirty="0" smtClean="0"/>
                        <a:t>X</a:t>
                      </a:r>
                      <a:endParaRPr lang="en-GB" dirty="0"/>
                    </a:p>
                  </a:txBody>
                  <a:tcPr/>
                </a:tc>
                <a:tc>
                  <a:txBody>
                    <a:bodyPr/>
                    <a:lstStyle/>
                    <a:p>
                      <a:pPr algn="ctr"/>
                      <a:r>
                        <a:rPr lang="en-GB" dirty="0" smtClean="0"/>
                        <a:t>Y</a:t>
                      </a:r>
                      <a:endParaRPr lang="en-GB" dirty="0"/>
                    </a:p>
                  </a:txBody>
                  <a:tcPr/>
                </a:tc>
                <a:tc>
                  <a:txBody>
                    <a:bodyPr/>
                    <a:lstStyle/>
                    <a:p>
                      <a:pPr algn="ctr"/>
                      <a:r>
                        <a:rPr lang="en-GB" dirty="0" smtClean="0"/>
                        <a:t>Z</a:t>
                      </a:r>
                      <a:endParaRPr lang="en-GB" dirty="0"/>
                    </a:p>
                  </a:txBody>
                  <a:tcPr/>
                </a:tc>
              </a:tr>
              <a:tr h="370840">
                <a:tc>
                  <a:txBody>
                    <a:bodyPr/>
                    <a:lstStyle/>
                    <a:p>
                      <a:pPr algn="ctr"/>
                      <a:r>
                        <a:rPr lang="en-GB" dirty="0" smtClean="0"/>
                        <a:t>4th letter</a:t>
                      </a:r>
                      <a:endParaRPr lang="en-GB" dirty="0"/>
                    </a:p>
                  </a:txBody>
                  <a:tcPr/>
                </a:tc>
                <a:tc>
                  <a:txBody>
                    <a:bodyPr/>
                    <a:lstStyle/>
                    <a:p>
                      <a:pPr algn="ctr"/>
                      <a:r>
                        <a:rPr lang="en-GB" dirty="0" smtClean="0"/>
                        <a:t>L</a:t>
                      </a:r>
                      <a:endParaRPr lang="en-GB" dirty="0"/>
                    </a:p>
                  </a:txBody>
                  <a:tcPr/>
                </a:tc>
                <a:tc>
                  <a:txBody>
                    <a:bodyPr/>
                    <a:lstStyle/>
                    <a:p>
                      <a:pPr algn="ctr"/>
                      <a:r>
                        <a:rPr lang="en-GB" dirty="0" smtClean="0"/>
                        <a:t>G</a:t>
                      </a:r>
                      <a:endParaRPr lang="en-GB" dirty="0"/>
                    </a:p>
                  </a:txBody>
                  <a:tcPr/>
                </a:tc>
                <a:tc>
                  <a:txBody>
                    <a:bodyPr/>
                    <a:lstStyle/>
                    <a:p>
                      <a:pPr algn="ctr"/>
                      <a:r>
                        <a:rPr lang="en-GB" dirty="0" smtClean="0"/>
                        <a:t>R</a:t>
                      </a:r>
                      <a:endParaRPr lang="en-GB" dirty="0"/>
                    </a:p>
                  </a:txBody>
                  <a:tcPr/>
                </a:tc>
                <a:tc>
                  <a:txBody>
                    <a:bodyPr/>
                    <a:lstStyle/>
                    <a:p>
                      <a:pPr algn="ctr"/>
                      <a:r>
                        <a:rPr lang="en-GB" dirty="0" smtClean="0"/>
                        <a:t>I</a:t>
                      </a:r>
                      <a:endParaRPr lang="en-GB" dirty="0"/>
                    </a:p>
                  </a:txBody>
                  <a:tcPr/>
                </a:tc>
                <a:tc>
                  <a:txBody>
                    <a:bodyPr/>
                    <a:lstStyle/>
                    <a:p>
                      <a:pPr algn="ctr"/>
                      <a:r>
                        <a:rPr lang="en-GB" dirty="0" smtClean="0"/>
                        <a:t>Q</a:t>
                      </a:r>
                      <a:endParaRPr lang="en-GB" dirty="0"/>
                    </a:p>
                  </a:txBody>
                  <a:tcPr/>
                </a:tc>
                <a:tc>
                  <a:txBody>
                    <a:bodyPr/>
                    <a:lstStyle/>
                    <a:p>
                      <a:pPr algn="ctr"/>
                      <a:r>
                        <a:rPr lang="en-GB" dirty="0" smtClean="0"/>
                        <a:t>M</a:t>
                      </a:r>
                      <a:endParaRPr lang="en-GB" dirty="0"/>
                    </a:p>
                  </a:txBody>
                  <a:tcPr/>
                </a:tc>
                <a:tc>
                  <a:txBody>
                    <a:bodyPr/>
                    <a:lstStyle/>
                    <a:p>
                      <a:pPr algn="ctr"/>
                      <a:r>
                        <a:rPr lang="en-GB" dirty="0" smtClean="0"/>
                        <a:t>X</a:t>
                      </a:r>
                      <a:endParaRPr lang="en-GB" dirty="0"/>
                    </a:p>
                  </a:txBody>
                  <a:tcPr/>
                </a:tc>
                <a:tc>
                  <a:txBody>
                    <a:bodyPr/>
                    <a:lstStyle/>
                    <a:p>
                      <a:pPr algn="ctr"/>
                      <a:r>
                        <a:rPr lang="en-GB" dirty="0" smtClean="0"/>
                        <a:t>P</a:t>
                      </a:r>
                      <a:endParaRPr lang="en-GB" dirty="0"/>
                    </a:p>
                  </a:txBody>
                  <a:tcPr/>
                </a:tc>
                <a:tc>
                  <a:txBody>
                    <a:bodyPr/>
                    <a:lstStyle/>
                    <a:p>
                      <a:pPr algn="ctr"/>
                      <a:r>
                        <a:rPr lang="en-GB" dirty="0" smtClean="0"/>
                        <a:t>H</a:t>
                      </a:r>
                      <a:endParaRPr lang="en-GB" dirty="0"/>
                    </a:p>
                  </a:txBody>
                  <a:tcPr/>
                </a:tc>
                <a:tc>
                  <a:txBody>
                    <a:bodyPr/>
                    <a:lstStyle/>
                    <a:p>
                      <a:pPr algn="ctr"/>
                      <a:r>
                        <a:rPr lang="en-GB" dirty="0" smtClean="0"/>
                        <a:t>C</a:t>
                      </a:r>
                      <a:endParaRPr lang="en-GB" dirty="0"/>
                    </a:p>
                  </a:txBody>
                  <a:tcPr/>
                </a:tc>
                <a:tc>
                  <a:txBody>
                    <a:bodyPr/>
                    <a:lstStyle/>
                    <a:p>
                      <a:pPr algn="ctr"/>
                      <a:r>
                        <a:rPr lang="en-GB" dirty="0" smtClean="0"/>
                        <a:t>N</a:t>
                      </a:r>
                      <a:endParaRPr lang="en-GB" dirty="0"/>
                    </a:p>
                  </a:txBody>
                  <a:tcPr/>
                </a:tc>
                <a:tc>
                  <a:txBody>
                    <a:bodyPr/>
                    <a:lstStyle/>
                    <a:p>
                      <a:pPr algn="ctr"/>
                      <a:r>
                        <a:rPr lang="en-GB" dirty="0" smtClean="0"/>
                        <a:t>W</a:t>
                      </a:r>
                      <a:endParaRPr lang="en-GB" dirty="0"/>
                    </a:p>
                  </a:txBody>
                  <a:tcPr/>
                </a:tc>
                <a:tc>
                  <a:txBody>
                    <a:bodyPr/>
                    <a:lstStyle/>
                    <a:p>
                      <a:pPr algn="ctr"/>
                      <a:r>
                        <a:rPr lang="en-GB" dirty="0" smtClean="0"/>
                        <a:t>S</a:t>
                      </a:r>
                      <a:endParaRPr lang="en-GB" dirty="0"/>
                    </a:p>
                  </a:txBody>
                  <a:tcPr/>
                </a:tc>
                <a:tc>
                  <a:txBody>
                    <a:bodyPr/>
                    <a:lstStyle/>
                    <a:p>
                      <a:pPr algn="ctr"/>
                      <a:r>
                        <a:rPr lang="en-GB" dirty="0" smtClean="0"/>
                        <a:t>Y</a:t>
                      </a:r>
                      <a:endParaRPr lang="en-GB" dirty="0"/>
                    </a:p>
                  </a:txBody>
                  <a:tcPr/>
                </a:tc>
                <a:tc>
                  <a:txBody>
                    <a:bodyPr/>
                    <a:lstStyle/>
                    <a:p>
                      <a:pPr algn="ctr"/>
                      <a:r>
                        <a:rPr lang="en-GB" dirty="0" smtClean="0"/>
                        <a:t>V</a:t>
                      </a:r>
                      <a:endParaRPr lang="en-GB" dirty="0"/>
                    </a:p>
                  </a:txBody>
                  <a:tcPr/>
                </a:tc>
                <a:tc>
                  <a:txBody>
                    <a:bodyPr/>
                    <a:lstStyle/>
                    <a:p>
                      <a:pPr algn="ctr"/>
                      <a:r>
                        <a:rPr lang="en-GB" dirty="0" smtClean="0"/>
                        <a:t>Z</a:t>
                      </a:r>
                      <a:endParaRPr lang="en-GB" dirty="0"/>
                    </a:p>
                  </a:txBody>
                  <a:tcPr/>
                </a:tc>
                <a:tc>
                  <a:txBody>
                    <a:bodyPr/>
                    <a:lstStyle/>
                    <a:p>
                      <a:pPr algn="ctr"/>
                      <a:r>
                        <a:rPr lang="en-GB" dirty="0" smtClean="0"/>
                        <a:t>D</a:t>
                      </a:r>
                      <a:endParaRPr lang="en-GB" dirty="0"/>
                    </a:p>
                  </a:txBody>
                  <a:tcPr/>
                </a:tc>
                <a:tc>
                  <a:txBody>
                    <a:bodyPr/>
                    <a:lstStyle/>
                    <a:p>
                      <a:pPr algn="ctr"/>
                      <a:r>
                        <a:rPr lang="en-GB" dirty="0" smtClean="0"/>
                        <a:t>A</a:t>
                      </a:r>
                      <a:endParaRPr lang="en-GB" dirty="0"/>
                    </a:p>
                  </a:txBody>
                  <a:tcPr/>
                </a:tc>
                <a:tc>
                  <a:txBody>
                    <a:bodyPr/>
                    <a:lstStyle/>
                    <a:p>
                      <a:pPr algn="ctr"/>
                      <a:r>
                        <a:rPr lang="en-GB" dirty="0" smtClean="0"/>
                        <a:t>J</a:t>
                      </a:r>
                      <a:endParaRPr lang="en-GB" dirty="0"/>
                    </a:p>
                  </a:txBody>
                  <a:tcPr/>
                </a:tc>
                <a:tc>
                  <a:txBody>
                    <a:bodyPr/>
                    <a:lstStyle/>
                    <a:p>
                      <a:pPr algn="ctr"/>
                      <a:r>
                        <a:rPr lang="en-GB" dirty="0" smtClean="0"/>
                        <a:t>U</a:t>
                      </a:r>
                      <a:endParaRPr lang="en-GB" dirty="0"/>
                    </a:p>
                  </a:txBody>
                  <a:tcPr/>
                </a:tc>
                <a:tc>
                  <a:txBody>
                    <a:bodyPr/>
                    <a:lstStyle/>
                    <a:p>
                      <a:pPr algn="ctr"/>
                      <a:r>
                        <a:rPr lang="en-GB" dirty="0" smtClean="0"/>
                        <a:t>O</a:t>
                      </a:r>
                      <a:endParaRPr lang="en-GB" dirty="0"/>
                    </a:p>
                  </a:txBody>
                  <a:tcPr/>
                </a:tc>
                <a:tc>
                  <a:txBody>
                    <a:bodyPr/>
                    <a:lstStyle/>
                    <a:p>
                      <a:pPr algn="ctr"/>
                      <a:r>
                        <a:rPr lang="en-GB" dirty="0" smtClean="0"/>
                        <a:t>K</a:t>
                      </a:r>
                      <a:endParaRPr lang="en-GB" dirty="0"/>
                    </a:p>
                  </a:txBody>
                  <a:tcPr/>
                </a:tc>
                <a:tc>
                  <a:txBody>
                    <a:bodyPr/>
                    <a:lstStyle/>
                    <a:p>
                      <a:pPr algn="ctr"/>
                      <a:r>
                        <a:rPr lang="en-GB" dirty="0" smtClean="0"/>
                        <a:t>F</a:t>
                      </a:r>
                      <a:endParaRPr lang="en-GB" dirty="0"/>
                    </a:p>
                  </a:txBody>
                  <a:tcPr/>
                </a:tc>
                <a:tc>
                  <a:txBody>
                    <a:bodyPr/>
                    <a:lstStyle/>
                    <a:p>
                      <a:pPr algn="ctr"/>
                      <a:r>
                        <a:rPr lang="en-GB" dirty="0" smtClean="0"/>
                        <a:t>B</a:t>
                      </a:r>
                      <a:endParaRPr lang="en-GB" dirty="0"/>
                    </a:p>
                  </a:txBody>
                  <a:tcPr/>
                </a:tc>
                <a:tc>
                  <a:txBody>
                    <a:bodyPr/>
                    <a:lstStyle/>
                    <a:p>
                      <a:pPr algn="ctr"/>
                      <a:r>
                        <a:rPr lang="en-GB" dirty="0" smtClean="0"/>
                        <a:t>T</a:t>
                      </a:r>
                      <a:endParaRPr lang="en-GB" dirty="0"/>
                    </a:p>
                  </a:txBody>
                  <a:tcPr/>
                </a:tc>
                <a:tc>
                  <a:txBody>
                    <a:bodyPr/>
                    <a:lstStyle/>
                    <a:p>
                      <a:pPr algn="ctr"/>
                      <a:r>
                        <a:rPr lang="en-GB" dirty="0" smtClean="0"/>
                        <a:t>E</a:t>
                      </a:r>
                      <a:endParaRPr lang="en-GB" dirty="0"/>
                    </a:p>
                  </a:txBody>
                  <a:tcPr/>
                </a:tc>
              </a:tr>
            </a:tbl>
          </a:graphicData>
        </a:graphic>
      </p:graphicFrame>
    </p:spTree>
    <p:extLst>
      <p:ext uri="{BB962C8B-B14F-4D97-AF65-F5344CB8AC3E}">
        <p14:creationId xmlns:p14="http://schemas.microsoft.com/office/powerpoint/2010/main" val="5302997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66FF"/>
                </a:solidFill>
                <a:latin typeface="Garamond" panose="02020404030301010803" pitchFamily="18" charset="0"/>
              </a:rPr>
              <a:t>Fingerprints!</a:t>
            </a:r>
            <a:endParaRPr lang="en-GB" dirty="0">
              <a:solidFill>
                <a:srgbClr val="0066FF"/>
              </a:solidFill>
              <a:latin typeface="Garamond" panose="02020404030301010803"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44772296"/>
              </p:ext>
            </p:extLst>
          </p:nvPr>
        </p:nvGraphicFramePr>
        <p:xfrm>
          <a:off x="961856" y="1268760"/>
          <a:ext cx="7138536" cy="1854200"/>
        </p:xfrm>
        <a:graphic>
          <a:graphicData uri="http://schemas.openxmlformats.org/drawingml/2006/table">
            <a:tbl>
              <a:tblPr firstRow="1" bandRow="1">
                <a:tableStyleId>{5C22544A-7EE6-4342-B048-85BDC9FD1C3A}</a:tableStyleId>
              </a:tblPr>
              <a:tblGrid>
                <a:gridCol w="1738536"/>
                <a:gridCol w="900000"/>
                <a:gridCol w="900000"/>
                <a:gridCol w="900000"/>
                <a:gridCol w="900000"/>
                <a:gridCol w="900000"/>
                <a:gridCol w="900000"/>
              </a:tblGrid>
              <a:tr h="370840">
                <a:tc>
                  <a:txBody>
                    <a:bodyPr/>
                    <a:lstStyle/>
                    <a:p>
                      <a:endParaRPr lang="en-GB" dirty="0"/>
                    </a:p>
                  </a:txBody>
                  <a:tcPr/>
                </a:tc>
                <a:tc>
                  <a:txBody>
                    <a:bodyPr/>
                    <a:lstStyle/>
                    <a:p>
                      <a:pPr algn="ctr"/>
                      <a:r>
                        <a:rPr lang="en-GB" dirty="0" smtClean="0"/>
                        <a:t>1</a:t>
                      </a:r>
                      <a:r>
                        <a:rPr lang="en-GB" baseline="30000" dirty="0" smtClean="0"/>
                        <a:t>st</a:t>
                      </a:r>
                      <a:endParaRPr lang="en-GB" dirty="0"/>
                    </a:p>
                  </a:txBody>
                  <a:tcPr/>
                </a:tc>
                <a:tc>
                  <a:txBody>
                    <a:bodyPr/>
                    <a:lstStyle/>
                    <a:p>
                      <a:pPr algn="ctr"/>
                      <a:r>
                        <a:rPr lang="en-GB" dirty="0" smtClean="0"/>
                        <a:t>2</a:t>
                      </a:r>
                      <a:r>
                        <a:rPr lang="en-GB" baseline="30000" dirty="0" smtClean="0"/>
                        <a:t>nd</a:t>
                      </a:r>
                      <a:endParaRPr lang="en-GB" dirty="0"/>
                    </a:p>
                  </a:txBody>
                  <a:tcPr/>
                </a:tc>
                <a:tc>
                  <a:txBody>
                    <a:bodyPr/>
                    <a:lstStyle/>
                    <a:p>
                      <a:pPr algn="ctr"/>
                      <a:r>
                        <a:rPr lang="en-GB" dirty="0" smtClean="0"/>
                        <a:t>3</a:t>
                      </a:r>
                      <a:r>
                        <a:rPr lang="en-GB" baseline="30000" dirty="0" smtClean="0"/>
                        <a:t>rd</a:t>
                      </a:r>
                      <a:endParaRPr lang="en-GB" dirty="0"/>
                    </a:p>
                  </a:txBody>
                  <a:tcPr/>
                </a:tc>
                <a:tc>
                  <a:txBody>
                    <a:bodyPr/>
                    <a:lstStyle/>
                    <a:p>
                      <a:pPr algn="ctr"/>
                      <a:r>
                        <a:rPr lang="en-GB" dirty="0" smtClean="0"/>
                        <a:t>4</a:t>
                      </a:r>
                      <a:r>
                        <a:rPr lang="en-GB" baseline="30000" dirty="0" smtClean="0"/>
                        <a:t>th</a:t>
                      </a:r>
                      <a:endParaRPr lang="en-GB" dirty="0"/>
                    </a:p>
                  </a:txBody>
                  <a:tcPr/>
                </a:tc>
                <a:tc>
                  <a:txBody>
                    <a:bodyPr/>
                    <a:lstStyle/>
                    <a:p>
                      <a:pPr algn="ctr"/>
                      <a:r>
                        <a:rPr lang="en-GB" dirty="0" smtClean="0"/>
                        <a:t>5</a:t>
                      </a:r>
                      <a:r>
                        <a:rPr lang="en-GB" baseline="30000" dirty="0" smtClean="0"/>
                        <a:t>th</a:t>
                      </a:r>
                      <a:endParaRPr lang="en-GB" dirty="0"/>
                    </a:p>
                  </a:txBody>
                  <a:tcPr/>
                </a:tc>
                <a:tc>
                  <a:txBody>
                    <a:bodyPr/>
                    <a:lstStyle/>
                    <a:p>
                      <a:pPr algn="ctr"/>
                      <a:r>
                        <a:rPr lang="en-GB" dirty="0" smtClean="0"/>
                        <a:t>6th</a:t>
                      </a:r>
                      <a:endParaRPr lang="en-GB" dirty="0"/>
                    </a:p>
                  </a:txBody>
                  <a:tcPr/>
                </a:tc>
              </a:tr>
              <a:tr h="370840">
                <a:tc>
                  <a:txBody>
                    <a:bodyPr/>
                    <a:lstStyle/>
                    <a:p>
                      <a:r>
                        <a:rPr lang="en-GB" dirty="0" smtClean="0"/>
                        <a:t>1</a:t>
                      </a:r>
                      <a:r>
                        <a:rPr lang="en-GB" baseline="30000" dirty="0" smtClean="0"/>
                        <a:t>st</a:t>
                      </a:r>
                      <a:r>
                        <a:rPr lang="en-GB" dirty="0" smtClean="0"/>
                        <a:t> message</a:t>
                      </a:r>
                      <a:endParaRPr lang="en-GB" dirty="0"/>
                    </a:p>
                  </a:txBody>
                  <a:tcPr/>
                </a:tc>
                <a:tc>
                  <a:txBody>
                    <a:bodyPr/>
                    <a:lstStyle/>
                    <a:p>
                      <a:pPr algn="ctr"/>
                      <a:r>
                        <a:rPr lang="en-GB" dirty="0" smtClean="0"/>
                        <a:t>M</a:t>
                      </a:r>
                      <a:endParaRPr lang="en-GB" dirty="0"/>
                    </a:p>
                  </a:txBody>
                  <a:tcPr/>
                </a:tc>
                <a:tc>
                  <a:txBody>
                    <a:bodyPr/>
                    <a:lstStyle/>
                    <a:p>
                      <a:pPr algn="ctr"/>
                      <a:r>
                        <a:rPr lang="en-GB" dirty="0" smtClean="0"/>
                        <a:t>P</a:t>
                      </a:r>
                      <a:endParaRPr lang="en-GB" dirty="0"/>
                    </a:p>
                  </a:txBody>
                  <a:tcPr/>
                </a:tc>
                <a:tc>
                  <a:txBody>
                    <a:bodyPr/>
                    <a:lstStyle/>
                    <a:p>
                      <a:pPr algn="ctr"/>
                      <a:r>
                        <a:rPr lang="en-GB" dirty="0" smtClean="0"/>
                        <a:t>L</a:t>
                      </a:r>
                      <a:endParaRPr lang="en-GB" dirty="0"/>
                    </a:p>
                  </a:txBody>
                  <a:tcPr/>
                </a:tc>
                <a:tc>
                  <a:txBody>
                    <a:bodyPr/>
                    <a:lstStyle/>
                    <a:p>
                      <a:pPr algn="ctr"/>
                      <a:r>
                        <a:rPr lang="en-GB" dirty="0" smtClean="0"/>
                        <a:t>S</a:t>
                      </a:r>
                      <a:endParaRPr lang="en-GB" dirty="0"/>
                    </a:p>
                  </a:txBody>
                  <a:tcPr/>
                </a:tc>
                <a:tc>
                  <a:txBody>
                    <a:bodyPr/>
                    <a:lstStyle/>
                    <a:p>
                      <a:pPr algn="ctr"/>
                      <a:r>
                        <a:rPr lang="en-GB" dirty="0" smtClean="0"/>
                        <a:t>H</a:t>
                      </a:r>
                      <a:endParaRPr lang="en-GB" dirty="0"/>
                    </a:p>
                  </a:txBody>
                  <a:tcPr/>
                </a:tc>
                <a:tc>
                  <a:txBody>
                    <a:bodyPr/>
                    <a:lstStyle/>
                    <a:p>
                      <a:pPr algn="ctr"/>
                      <a:r>
                        <a:rPr lang="en-GB" dirty="0" smtClean="0"/>
                        <a:t>M</a:t>
                      </a:r>
                      <a:endParaRPr lang="en-GB" dirty="0"/>
                    </a:p>
                  </a:txBody>
                  <a:tcPr/>
                </a:tc>
              </a:tr>
              <a:tr h="370840">
                <a:tc>
                  <a:txBody>
                    <a:bodyPr/>
                    <a:lstStyle/>
                    <a:p>
                      <a:r>
                        <a:rPr lang="en-GB" dirty="0" smtClean="0"/>
                        <a:t>2</a:t>
                      </a:r>
                      <a:r>
                        <a:rPr lang="en-GB" baseline="30000" dirty="0" smtClean="0"/>
                        <a:t>nd</a:t>
                      </a:r>
                      <a:r>
                        <a:rPr lang="en-GB" dirty="0" smtClean="0"/>
                        <a:t> message</a:t>
                      </a:r>
                      <a:endParaRPr lang="en-GB" dirty="0"/>
                    </a:p>
                  </a:txBody>
                  <a:tcPr/>
                </a:tc>
                <a:tc>
                  <a:txBody>
                    <a:bodyPr/>
                    <a:lstStyle/>
                    <a:p>
                      <a:pPr algn="ctr"/>
                      <a:r>
                        <a:rPr lang="en-GB" dirty="0" smtClean="0"/>
                        <a:t>N</a:t>
                      </a:r>
                      <a:endParaRPr lang="en-GB" dirty="0"/>
                    </a:p>
                  </a:txBody>
                  <a:tcPr/>
                </a:tc>
                <a:tc>
                  <a:txBody>
                    <a:bodyPr/>
                    <a:lstStyle/>
                    <a:p>
                      <a:pPr algn="ctr"/>
                      <a:r>
                        <a:rPr lang="en-GB" dirty="0" smtClean="0"/>
                        <a:t>W</a:t>
                      </a:r>
                      <a:endParaRPr lang="en-GB" dirty="0"/>
                    </a:p>
                  </a:txBody>
                  <a:tcPr/>
                </a:tc>
                <a:tc>
                  <a:txBody>
                    <a:bodyPr/>
                    <a:lstStyle/>
                    <a:p>
                      <a:pPr algn="ctr"/>
                      <a:r>
                        <a:rPr lang="en-GB" dirty="0" smtClean="0"/>
                        <a:t>U</a:t>
                      </a:r>
                      <a:endParaRPr lang="en-GB" dirty="0"/>
                    </a:p>
                  </a:txBody>
                  <a:tcPr/>
                </a:tc>
                <a:tc>
                  <a:txBody>
                    <a:bodyPr/>
                    <a:lstStyle/>
                    <a:p>
                      <a:pPr algn="ctr"/>
                      <a:r>
                        <a:rPr lang="en-GB" dirty="0" smtClean="0"/>
                        <a:t>Y</a:t>
                      </a:r>
                      <a:endParaRPr lang="en-GB" dirty="0"/>
                    </a:p>
                  </a:txBody>
                  <a:tcPr/>
                </a:tc>
                <a:tc>
                  <a:txBody>
                    <a:bodyPr/>
                    <a:lstStyle/>
                    <a:p>
                      <a:pPr algn="ctr"/>
                      <a:r>
                        <a:rPr lang="en-GB" dirty="0" smtClean="0"/>
                        <a:t>A</a:t>
                      </a:r>
                      <a:endParaRPr lang="en-GB" dirty="0"/>
                    </a:p>
                  </a:txBody>
                  <a:tcPr/>
                </a:tc>
                <a:tc>
                  <a:txBody>
                    <a:bodyPr/>
                    <a:lstStyle/>
                    <a:p>
                      <a:pPr algn="ctr"/>
                      <a:r>
                        <a:rPr lang="en-GB" dirty="0" smtClean="0"/>
                        <a:t>F</a:t>
                      </a:r>
                      <a:endParaRPr lang="en-GB" dirty="0"/>
                    </a:p>
                  </a:txBody>
                  <a:tcPr/>
                </a:tc>
              </a:tr>
              <a:tr h="370840">
                <a:tc>
                  <a:txBody>
                    <a:bodyPr/>
                    <a:lstStyle/>
                    <a:p>
                      <a:r>
                        <a:rPr lang="en-GB" dirty="0" smtClean="0"/>
                        <a:t>3</a:t>
                      </a:r>
                      <a:r>
                        <a:rPr lang="en-GB" baseline="30000" dirty="0" smtClean="0"/>
                        <a:t>rd</a:t>
                      </a:r>
                      <a:r>
                        <a:rPr lang="en-GB" dirty="0" smtClean="0"/>
                        <a:t> message</a:t>
                      </a:r>
                      <a:endParaRPr lang="en-GB" dirty="0"/>
                    </a:p>
                  </a:txBody>
                  <a:tcPr/>
                </a:tc>
                <a:tc>
                  <a:txBody>
                    <a:bodyPr/>
                    <a:lstStyle/>
                    <a:p>
                      <a:pPr algn="ctr"/>
                      <a:r>
                        <a:rPr lang="en-GB" dirty="0" smtClean="0"/>
                        <a:t>K</a:t>
                      </a:r>
                      <a:endParaRPr lang="en-GB" dirty="0"/>
                    </a:p>
                  </a:txBody>
                  <a:tcPr/>
                </a:tc>
                <a:tc>
                  <a:txBody>
                    <a:bodyPr/>
                    <a:lstStyle/>
                    <a:p>
                      <a:pPr algn="ctr"/>
                      <a:r>
                        <a:rPr lang="en-GB" dirty="0" smtClean="0"/>
                        <a:t>L</a:t>
                      </a:r>
                      <a:endParaRPr lang="en-GB" dirty="0"/>
                    </a:p>
                  </a:txBody>
                  <a:tcPr/>
                </a:tc>
                <a:tc>
                  <a:txBody>
                    <a:bodyPr/>
                    <a:lstStyle/>
                    <a:p>
                      <a:pPr algn="ctr"/>
                      <a:r>
                        <a:rPr lang="en-GB" dirty="0" smtClean="0"/>
                        <a:t>U</a:t>
                      </a:r>
                      <a:endParaRPr lang="en-GB" dirty="0"/>
                    </a:p>
                  </a:txBody>
                  <a:tcPr/>
                </a:tc>
                <a:tc>
                  <a:txBody>
                    <a:bodyPr/>
                    <a:lstStyle/>
                    <a:p>
                      <a:pPr algn="ctr"/>
                      <a:r>
                        <a:rPr lang="en-GB" dirty="0" smtClean="0"/>
                        <a:t>N</a:t>
                      </a:r>
                      <a:endParaRPr lang="en-GB" dirty="0"/>
                    </a:p>
                  </a:txBody>
                  <a:tcPr/>
                </a:tc>
                <a:tc>
                  <a:txBody>
                    <a:bodyPr/>
                    <a:lstStyle/>
                    <a:p>
                      <a:pPr algn="ctr"/>
                      <a:r>
                        <a:rPr lang="en-GB" dirty="0" smtClean="0"/>
                        <a:t>Q</a:t>
                      </a:r>
                      <a:endParaRPr lang="en-GB" dirty="0"/>
                    </a:p>
                  </a:txBody>
                  <a:tcPr/>
                </a:tc>
                <a:tc>
                  <a:txBody>
                    <a:bodyPr/>
                    <a:lstStyle/>
                    <a:p>
                      <a:pPr algn="ctr"/>
                      <a:r>
                        <a:rPr lang="en-GB" dirty="0" smtClean="0"/>
                        <a:t>F</a:t>
                      </a:r>
                      <a:endParaRPr lang="en-GB" dirty="0"/>
                    </a:p>
                  </a:txBody>
                  <a:tcPr/>
                </a:tc>
              </a:tr>
              <a:tr h="370840">
                <a:tc>
                  <a:txBody>
                    <a:bodyPr/>
                    <a:lstStyle/>
                    <a:p>
                      <a:r>
                        <a:rPr lang="en-GB" dirty="0" smtClean="0"/>
                        <a:t>4</a:t>
                      </a:r>
                      <a:r>
                        <a:rPr lang="en-GB" baseline="30000" dirty="0" smtClean="0"/>
                        <a:t>th</a:t>
                      </a:r>
                      <a:r>
                        <a:rPr lang="en-GB" dirty="0" smtClean="0"/>
                        <a:t> message</a:t>
                      </a:r>
                      <a:endParaRPr lang="en-GB" dirty="0"/>
                    </a:p>
                  </a:txBody>
                  <a:tcPr/>
                </a:tc>
                <a:tc>
                  <a:txBody>
                    <a:bodyPr/>
                    <a:lstStyle/>
                    <a:p>
                      <a:pPr algn="ctr"/>
                      <a:r>
                        <a:rPr lang="en-GB" dirty="0" smtClean="0"/>
                        <a:t>E</a:t>
                      </a:r>
                      <a:endParaRPr lang="en-GB" dirty="0"/>
                    </a:p>
                  </a:txBody>
                  <a:tcPr/>
                </a:tc>
                <a:tc>
                  <a:txBody>
                    <a:bodyPr/>
                    <a:lstStyle/>
                    <a:p>
                      <a:pPr algn="ctr"/>
                      <a:r>
                        <a:rPr lang="en-GB" dirty="0" smtClean="0"/>
                        <a:t>W</a:t>
                      </a:r>
                      <a:endParaRPr lang="en-GB" dirty="0"/>
                    </a:p>
                  </a:txBody>
                  <a:tcPr/>
                </a:tc>
                <a:tc>
                  <a:txBody>
                    <a:bodyPr/>
                    <a:lstStyle/>
                    <a:p>
                      <a:pPr algn="ctr"/>
                      <a:r>
                        <a:rPr lang="en-GB" dirty="0" smtClean="0"/>
                        <a:t>Z</a:t>
                      </a:r>
                      <a:endParaRPr lang="en-GB" dirty="0"/>
                    </a:p>
                  </a:txBody>
                  <a:tcPr/>
                </a:tc>
                <a:tc>
                  <a:txBody>
                    <a:bodyPr/>
                    <a:lstStyle/>
                    <a:p>
                      <a:pPr algn="ctr"/>
                      <a:r>
                        <a:rPr lang="en-GB" dirty="0" smtClean="0"/>
                        <a:t>Q</a:t>
                      </a:r>
                      <a:endParaRPr lang="en-GB" dirty="0"/>
                    </a:p>
                  </a:txBody>
                  <a:tcPr/>
                </a:tc>
                <a:tc>
                  <a:txBody>
                    <a:bodyPr/>
                    <a:lstStyle/>
                    <a:p>
                      <a:pPr algn="ctr"/>
                      <a:r>
                        <a:rPr lang="en-GB" dirty="0" smtClean="0"/>
                        <a:t>A</a:t>
                      </a:r>
                      <a:endParaRPr lang="en-GB" dirty="0"/>
                    </a:p>
                  </a:txBody>
                  <a:tcPr/>
                </a:tc>
                <a:tc>
                  <a:txBody>
                    <a:bodyPr/>
                    <a:lstStyle/>
                    <a:p>
                      <a:pPr algn="ctr"/>
                      <a:r>
                        <a:rPr lang="en-GB" dirty="0" smtClean="0"/>
                        <a:t>Y</a:t>
                      </a:r>
                      <a:endParaRPr lang="en-GB"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970170348"/>
              </p:ext>
            </p:extLst>
          </p:nvPr>
        </p:nvGraphicFramePr>
        <p:xfrm>
          <a:off x="718188" y="3284984"/>
          <a:ext cx="7598228" cy="741680"/>
        </p:xfrm>
        <a:graphic>
          <a:graphicData uri="http://schemas.openxmlformats.org/drawingml/2006/table">
            <a:tbl>
              <a:tblPr firstRow="1" bandRow="1">
                <a:tableStyleId>{5C22544A-7EE6-4342-B048-85BDC9FD1C3A}</a:tableStyleId>
              </a:tblPr>
              <a:tblGrid>
                <a:gridCol w="1728000"/>
                <a:gridCol w="225778"/>
                <a:gridCol w="225778"/>
                <a:gridCol w="225778"/>
                <a:gridCol w="225778"/>
                <a:gridCol w="225778"/>
                <a:gridCol w="225778"/>
                <a:gridCol w="225778"/>
                <a:gridCol w="225778"/>
                <a:gridCol w="225778"/>
                <a:gridCol w="225778"/>
                <a:gridCol w="225778"/>
                <a:gridCol w="225778"/>
                <a:gridCol w="225778"/>
                <a:gridCol w="225778"/>
                <a:gridCol w="237394"/>
                <a:gridCol w="214162"/>
                <a:gridCol w="225778"/>
                <a:gridCol w="225778"/>
                <a:gridCol w="225778"/>
                <a:gridCol w="225778"/>
                <a:gridCol w="225778"/>
                <a:gridCol w="225778"/>
                <a:gridCol w="225778"/>
                <a:gridCol w="225778"/>
                <a:gridCol w="225778"/>
                <a:gridCol w="225778"/>
              </a:tblGrid>
              <a:tr h="370840">
                <a:tc>
                  <a:txBody>
                    <a:bodyPr/>
                    <a:lstStyle/>
                    <a:p>
                      <a:pPr algn="ctr"/>
                      <a:r>
                        <a:rPr lang="en-GB" dirty="0" smtClean="0"/>
                        <a:t>1</a:t>
                      </a:r>
                      <a:r>
                        <a:rPr lang="en-GB" baseline="30000" dirty="0" smtClean="0"/>
                        <a:t>st</a:t>
                      </a:r>
                      <a:r>
                        <a:rPr lang="en-GB" dirty="0" smtClean="0"/>
                        <a:t> letter</a:t>
                      </a:r>
                      <a:endParaRPr lang="en-GB" dirty="0"/>
                    </a:p>
                  </a:txBody>
                  <a:tcPr/>
                </a:tc>
                <a:tc>
                  <a:txBody>
                    <a:bodyPr/>
                    <a:lstStyle/>
                    <a:p>
                      <a:pPr algn="ctr"/>
                      <a:r>
                        <a:rPr lang="en-GB" dirty="0" smtClean="0"/>
                        <a:t>A</a:t>
                      </a:r>
                      <a:endParaRPr lang="en-GB" dirty="0"/>
                    </a:p>
                  </a:txBody>
                  <a:tcPr/>
                </a:tc>
                <a:tc>
                  <a:txBody>
                    <a:bodyPr/>
                    <a:lstStyle/>
                    <a:p>
                      <a:pPr algn="ctr"/>
                      <a:r>
                        <a:rPr lang="en-GB" dirty="0" smtClean="0"/>
                        <a:t>B</a:t>
                      </a:r>
                      <a:endParaRPr lang="en-GB" dirty="0"/>
                    </a:p>
                  </a:txBody>
                  <a:tcPr/>
                </a:tc>
                <a:tc>
                  <a:txBody>
                    <a:bodyPr/>
                    <a:lstStyle/>
                    <a:p>
                      <a:pPr algn="ctr"/>
                      <a:r>
                        <a:rPr lang="en-GB" dirty="0" smtClean="0"/>
                        <a:t>C</a:t>
                      </a:r>
                      <a:endParaRPr lang="en-GB" dirty="0"/>
                    </a:p>
                  </a:txBody>
                  <a:tcPr/>
                </a:tc>
                <a:tc>
                  <a:txBody>
                    <a:bodyPr/>
                    <a:lstStyle/>
                    <a:p>
                      <a:pPr algn="ctr"/>
                      <a:r>
                        <a:rPr lang="en-GB" dirty="0" smtClean="0"/>
                        <a:t>D</a:t>
                      </a:r>
                      <a:endParaRPr lang="en-GB" dirty="0"/>
                    </a:p>
                  </a:txBody>
                  <a:tcPr/>
                </a:tc>
                <a:tc>
                  <a:txBody>
                    <a:bodyPr/>
                    <a:lstStyle/>
                    <a:p>
                      <a:pPr algn="ctr"/>
                      <a:r>
                        <a:rPr lang="en-GB" dirty="0" smtClean="0"/>
                        <a:t>E</a:t>
                      </a:r>
                      <a:endParaRPr lang="en-GB" dirty="0"/>
                    </a:p>
                  </a:txBody>
                  <a:tcPr/>
                </a:tc>
                <a:tc>
                  <a:txBody>
                    <a:bodyPr/>
                    <a:lstStyle/>
                    <a:p>
                      <a:pPr algn="ctr"/>
                      <a:r>
                        <a:rPr lang="en-GB" dirty="0" smtClean="0"/>
                        <a:t>F</a:t>
                      </a:r>
                      <a:endParaRPr lang="en-GB" dirty="0"/>
                    </a:p>
                  </a:txBody>
                  <a:tcPr/>
                </a:tc>
                <a:tc>
                  <a:txBody>
                    <a:bodyPr/>
                    <a:lstStyle/>
                    <a:p>
                      <a:pPr algn="ctr"/>
                      <a:r>
                        <a:rPr lang="en-GB" dirty="0" smtClean="0"/>
                        <a:t>G</a:t>
                      </a:r>
                      <a:endParaRPr lang="en-GB" dirty="0"/>
                    </a:p>
                  </a:txBody>
                  <a:tcPr/>
                </a:tc>
                <a:tc>
                  <a:txBody>
                    <a:bodyPr/>
                    <a:lstStyle/>
                    <a:p>
                      <a:pPr algn="ctr"/>
                      <a:r>
                        <a:rPr lang="en-GB" dirty="0" smtClean="0"/>
                        <a:t>H</a:t>
                      </a:r>
                      <a:endParaRPr lang="en-GB" dirty="0"/>
                    </a:p>
                  </a:txBody>
                  <a:tcPr/>
                </a:tc>
                <a:tc>
                  <a:txBody>
                    <a:bodyPr/>
                    <a:lstStyle/>
                    <a:p>
                      <a:pPr algn="ctr"/>
                      <a:r>
                        <a:rPr lang="en-GB" dirty="0" smtClean="0"/>
                        <a:t>I</a:t>
                      </a:r>
                      <a:endParaRPr lang="en-GB" dirty="0"/>
                    </a:p>
                  </a:txBody>
                  <a:tcPr/>
                </a:tc>
                <a:tc>
                  <a:txBody>
                    <a:bodyPr/>
                    <a:lstStyle/>
                    <a:p>
                      <a:pPr algn="ctr"/>
                      <a:r>
                        <a:rPr lang="en-GB" dirty="0" smtClean="0"/>
                        <a:t>J</a:t>
                      </a:r>
                      <a:endParaRPr lang="en-GB" dirty="0"/>
                    </a:p>
                  </a:txBody>
                  <a:tcPr/>
                </a:tc>
                <a:tc>
                  <a:txBody>
                    <a:bodyPr/>
                    <a:lstStyle/>
                    <a:p>
                      <a:pPr algn="ctr"/>
                      <a:r>
                        <a:rPr lang="en-GB" dirty="0" smtClean="0"/>
                        <a:t>K</a:t>
                      </a:r>
                      <a:endParaRPr lang="en-GB" dirty="0"/>
                    </a:p>
                  </a:txBody>
                  <a:tcPr/>
                </a:tc>
                <a:tc>
                  <a:txBody>
                    <a:bodyPr/>
                    <a:lstStyle/>
                    <a:p>
                      <a:pPr algn="ctr"/>
                      <a:r>
                        <a:rPr lang="en-GB" dirty="0" smtClean="0"/>
                        <a:t>L</a:t>
                      </a:r>
                      <a:endParaRPr lang="en-GB" dirty="0"/>
                    </a:p>
                  </a:txBody>
                  <a:tcPr/>
                </a:tc>
                <a:tc>
                  <a:txBody>
                    <a:bodyPr/>
                    <a:lstStyle/>
                    <a:p>
                      <a:pPr algn="ctr"/>
                      <a:r>
                        <a:rPr lang="en-GB" dirty="0" smtClean="0"/>
                        <a:t>M</a:t>
                      </a:r>
                      <a:endParaRPr lang="en-GB" dirty="0"/>
                    </a:p>
                  </a:txBody>
                  <a:tcPr/>
                </a:tc>
                <a:tc>
                  <a:txBody>
                    <a:bodyPr/>
                    <a:lstStyle/>
                    <a:p>
                      <a:pPr algn="ctr"/>
                      <a:r>
                        <a:rPr lang="en-GB" dirty="0" smtClean="0"/>
                        <a:t>N</a:t>
                      </a:r>
                      <a:endParaRPr lang="en-GB" dirty="0"/>
                    </a:p>
                  </a:txBody>
                  <a:tcPr/>
                </a:tc>
                <a:tc>
                  <a:txBody>
                    <a:bodyPr/>
                    <a:lstStyle/>
                    <a:p>
                      <a:pPr algn="ctr"/>
                      <a:r>
                        <a:rPr lang="en-GB" dirty="0" smtClean="0"/>
                        <a:t>O</a:t>
                      </a:r>
                      <a:endParaRPr lang="en-GB" dirty="0"/>
                    </a:p>
                  </a:txBody>
                  <a:tcPr/>
                </a:tc>
                <a:tc>
                  <a:txBody>
                    <a:bodyPr/>
                    <a:lstStyle/>
                    <a:p>
                      <a:pPr algn="ctr"/>
                      <a:r>
                        <a:rPr lang="en-GB" dirty="0" smtClean="0"/>
                        <a:t>P</a:t>
                      </a:r>
                      <a:endParaRPr lang="en-GB" dirty="0"/>
                    </a:p>
                  </a:txBody>
                  <a:tcPr/>
                </a:tc>
                <a:tc>
                  <a:txBody>
                    <a:bodyPr/>
                    <a:lstStyle/>
                    <a:p>
                      <a:pPr algn="ctr"/>
                      <a:r>
                        <a:rPr lang="en-GB" dirty="0" smtClean="0"/>
                        <a:t>Q</a:t>
                      </a:r>
                      <a:endParaRPr lang="en-GB" dirty="0"/>
                    </a:p>
                  </a:txBody>
                  <a:tcPr/>
                </a:tc>
                <a:tc>
                  <a:txBody>
                    <a:bodyPr/>
                    <a:lstStyle/>
                    <a:p>
                      <a:pPr algn="ctr"/>
                      <a:r>
                        <a:rPr lang="en-GB" dirty="0" smtClean="0"/>
                        <a:t>R</a:t>
                      </a:r>
                      <a:endParaRPr lang="en-GB" dirty="0"/>
                    </a:p>
                  </a:txBody>
                  <a:tcPr/>
                </a:tc>
                <a:tc>
                  <a:txBody>
                    <a:bodyPr/>
                    <a:lstStyle/>
                    <a:p>
                      <a:pPr algn="ctr"/>
                      <a:r>
                        <a:rPr lang="en-GB" dirty="0" smtClean="0"/>
                        <a:t>S</a:t>
                      </a:r>
                      <a:endParaRPr lang="en-GB" dirty="0"/>
                    </a:p>
                  </a:txBody>
                  <a:tcPr/>
                </a:tc>
                <a:tc>
                  <a:txBody>
                    <a:bodyPr/>
                    <a:lstStyle/>
                    <a:p>
                      <a:pPr algn="ctr"/>
                      <a:r>
                        <a:rPr lang="en-GB" dirty="0" smtClean="0"/>
                        <a:t>T</a:t>
                      </a:r>
                      <a:endParaRPr lang="en-GB" dirty="0"/>
                    </a:p>
                  </a:txBody>
                  <a:tcPr/>
                </a:tc>
                <a:tc>
                  <a:txBody>
                    <a:bodyPr/>
                    <a:lstStyle/>
                    <a:p>
                      <a:pPr algn="ctr"/>
                      <a:r>
                        <a:rPr lang="en-GB" dirty="0" smtClean="0"/>
                        <a:t>U</a:t>
                      </a:r>
                      <a:endParaRPr lang="en-GB" dirty="0"/>
                    </a:p>
                  </a:txBody>
                  <a:tcPr/>
                </a:tc>
                <a:tc>
                  <a:txBody>
                    <a:bodyPr/>
                    <a:lstStyle/>
                    <a:p>
                      <a:pPr algn="ctr"/>
                      <a:r>
                        <a:rPr lang="en-GB" dirty="0" smtClean="0"/>
                        <a:t>V</a:t>
                      </a:r>
                      <a:endParaRPr lang="en-GB" dirty="0"/>
                    </a:p>
                  </a:txBody>
                  <a:tcPr/>
                </a:tc>
                <a:tc>
                  <a:txBody>
                    <a:bodyPr/>
                    <a:lstStyle/>
                    <a:p>
                      <a:pPr algn="ctr"/>
                      <a:r>
                        <a:rPr lang="en-GB" dirty="0" smtClean="0"/>
                        <a:t>W</a:t>
                      </a:r>
                      <a:endParaRPr lang="en-GB" dirty="0"/>
                    </a:p>
                  </a:txBody>
                  <a:tcPr/>
                </a:tc>
                <a:tc>
                  <a:txBody>
                    <a:bodyPr/>
                    <a:lstStyle/>
                    <a:p>
                      <a:pPr algn="ctr"/>
                      <a:r>
                        <a:rPr lang="en-GB" dirty="0" smtClean="0"/>
                        <a:t>X</a:t>
                      </a:r>
                      <a:endParaRPr lang="en-GB" dirty="0"/>
                    </a:p>
                  </a:txBody>
                  <a:tcPr/>
                </a:tc>
                <a:tc>
                  <a:txBody>
                    <a:bodyPr/>
                    <a:lstStyle/>
                    <a:p>
                      <a:pPr algn="ctr"/>
                      <a:r>
                        <a:rPr lang="en-GB" dirty="0" smtClean="0"/>
                        <a:t>Y</a:t>
                      </a:r>
                      <a:endParaRPr lang="en-GB" dirty="0"/>
                    </a:p>
                  </a:txBody>
                  <a:tcPr/>
                </a:tc>
                <a:tc>
                  <a:txBody>
                    <a:bodyPr/>
                    <a:lstStyle/>
                    <a:p>
                      <a:pPr algn="ctr"/>
                      <a:r>
                        <a:rPr lang="en-GB" dirty="0" smtClean="0"/>
                        <a:t>Z</a:t>
                      </a:r>
                      <a:endParaRPr lang="en-GB" dirty="0"/>
                    </a:p>
                  </a:txBody>
                  <a:tcPr/>
                </a:tc>
              </a:tr>
              <a:tr h="370840">
                <a:tc>
                  <a:txBody>
                    <a:bodyPr/>
                    <a:lstStyle/>
                    <a:p>
                      <a:pPr algn="ctr"/>
                      <a:r>
                        <a:rPr lang="en-GB" dirty="0" smtClean="0"/>
                        <a:t>4th letter</a:t>
                      </a: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r>
                        <a:rPr lang="en-GB" dirty="0" smtClean="0"/>
                        <a:t>Q</a:t>
                      </a: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r>
                        <a:rPr lang="en-GB" dirty="0" smtClean="0"/>
                        <a:t>N</a:t>
                      </a:r>
                      <a:endParaRPr lang="en-GB" dirty="0"/>
                    </a:p>
                  </a:txBody>
                  <a:tcPr/>
                </a:tc>
                <a:tc>
                  <a:txBody>
                    <a:bodyPr/>
                    <a:lstStyle/>
                    <a:p>
                      <a:pPr algn="ctr"/>
                      <a:endParaRPr lang="en-GB" dirty="0"/>
                    </a:p>
                  </a:txBody>
                  <a:tcPr/>
                </a:tc>
                <a:tc>
                  <a:txBody>
                    <a:bodyPr/>
                    <a:lstStyle/>
                    <a:p>
                      <a:pPr algn="ctr"/>
                      <a:r>
                        <a:rPr lang="en-GB" dirty="0" smtClean="0"/>
                        <a:t>S</a:t>
                      </a:r>
                      <a:endParaRPr lang="en-GB" dirty="0"/>
                    </a:p>
                  </a:txBody>
                  <a:tcPr/>
                </a:tc>
                <a:tc>
                  <a:txBody>
                    <a:bodyPr/>
                    <a:lstStyle/>
                    <a:p>
                      <a:pPr algn="ctr"/>
                      <a:r>
                        <a:rPr lang="en-GB" dirty="0" smtClean="0"/>
                        <a:t>Y</a:t>
                      </a: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772504679"/>
              </p:ext>
            </p:extLst>
          </p:nvPr>
        </p:nvGraphicFramePr>
        <p:xfrm>
          <a:off x="718188" y="4365104"/>
          <a:ext cx="7598228" cy="741680"/>
        </p:xfrm>
        <a:graphic>
          <a:graphicData uri="http://schemas.openxmlformats.org/drawingml/2006/table">
            <a:tbl>
              <a:tblPr firstRow="1" bandRow="1">
                <a:tableStyleId>{5C22544A-7EE6-4342-B048-85BDC9FD1C3A}</a:tableStyleId>
              </a:tblPr>
              <a:tblGrid>
                <a:gridCol w="1728000"/>
                <a:gridCol w="225778"/>
                <a:gridCol w="225778"/>
                <a:gridCol w="225778"/>
                <a:gridCol w="225778"/>
                <a:gridCol w="225778"/>
                <a:gridCol w="225778"/>
                <a:gridCol w="225778"/>
                <a:gridCol w="225778"/>
                <a:gridCol w="225778"/>
                <a:gridCol w="225778"/>
                <a:gridCol w="225778"/>
                <a:gridCol w="225778"/>
                <a:gridCol w="225778"/>
                <a:gridCol w="225778"/>
                <a:gridCol w="237394"/>
                <a:gridCol w="214162"/>
                <a:gridCol w="225778"/>
                <a:gridCol w="225778"/>
                <a:gridCol w="225778"/>
                <a:gridCol w="225778"/>
                <a:gridCol w="225778"/>
                <a:gridCol w="225778"/>
                <a:gridCol w="225778"/>
                <a:gridCol w="225778"/>
                <a:gridCol w="225778"/>
                <a:gridCol w="225778"/>
              </a:tblGrid>
              <a:tr h="370840">
                <a:tc>
                  <a:txBody>
                    <a:bodyPr/>
                    <a:lstStyle/>
                    <a:p>
                      <a:pPr algn="ctr"/>
                      <a:r>
                        <a:rPr lang="en-GB" dirty="0" smtClean="0"/>
                        <a:t>1</a:t>
                      </a:r>
                      <a:r>
                        <a:rPr lang="en-GB" baseline="30000" dirty="0" smtClean="0"/>
                        <a:t>st</a:t>
                      </a:r>
                      <a:r>
                        <a:rPr lang="en-GB" dirty="0" smtClean="0"/>
                        <a:t> letter</a:t>
                      </a:r>
                      <a:endParaRPr lang="en-GB" dirty="0"/>
                    </a:p>
                  </a:txBody>
                  <a:tcPr/>
                </a:tc>
                <a:tc>
                  <a:txBody>
                    <a:bodyPr/>
                    <a:lstStyle/>
                    <a:p>
                      <a:pPr algn="ctr"/>
                      <a:r>
                        <a:rPr lang="en-GB" dirty="0" smtClean="0"/>
                        <a:t>A</a:t>
                      </a:r>
                      <a:endParaRPr lang="en-GB" dirty="0"/>
                    </a:p>
                  </a:txBody>
                  <a:tcPr/>
                </a:tc>
                <a:tc>
                  <a:txBody>
                    <a:bodyPr/>
                    <a:lstStyle/>
                    <a:p>
                      <a:pPr algn="ctr"/>
                      <a:r>
                        <a:rPr lang="en-GB" dirty="0" smtClean="0"/>
                        <a:t>B</a:t>
                      </a:r>
                      <a:endParaRPr lang="en-GB" dirty="0"/>
                    </a:p>
                  </a:txBody>
                  <a:tcPr/>
                </a:tc>
                <a:tc>
                  <a:txBody>
                    <a:bodyPr/>
                    <a:lstStyle/>
                    <a:p>
                      <a:pPr algn="ctr"/>
                      <a:r>
                        <a:rPr lang="en-GB" dirty="0" smtClean="0"/>
                        <a:t>C</a:t>
                      </a:r>
                      <a:endParaRPr lang="en-GB" dirty="0"/>
                    </a:p>
                  </a:txBody>
                  <a:tcPr/>
                </a:tc>
                <a:tc>
                  <a:txBody>
                    <a:bodyPr/>
                    <a:lstStyle/>
                    <a:p>
                      <a:pPr algn="ctr"/>
                      <a:r>
                        <a:rPr lang="en-GB" dirty="0" smtClean="0"/>
                        <a:t>D</a:t>
                      </a:r>
                      <a:endParaRPr lang="en-GB" dirty="0"/>
                    </a:p>
                  </a:txBody>
                  <a:tcPr/>
                </a:tc>
                <a:tc>
                  <a:txBody>
                    <a:bodyPr/>
                    <a:lstStyle/>
                    <a:p>
                      <a:pPr algn="ctr"/>
                      <a:r>
                        <a:rPr lang="en-GB" dirty="0" smtClean="0"/>
                        <a:t>E</a:t>
                      </a:r>
                      <a:endParaRPr lang="en-GB" dirty="0"/>
                    </a:p>
                  </a:txBody>
                  <a:tcPr/>
                </a:tc>
                <a:tc>
                  <a:txBody>
                    <a:bodyPr/>
                    <a:lstStyle/>
                    <a:p>
                      <a:pPr algn="ctr"/>
                      <a:r>
                        <a:rPr lang="en-GB" dirty="0" smtClean="0"/>
                        <a:t>F</a:t>
                      </a:r>
                      <a:endParaRPr lang="en-GB" dirty="0"/>
                    </a:p>
                  </a:txBody>
                  <a:tcPr/>
                </a:tc>
                <a:tc>
                  <a:txBody>
                    <a:bodyPr/>
                    <a:lstStyle/>
                    <a:p>
                      <a:pPr algn="ctr"/>
                      <a:r>
                        <a:rPr lang="en-GB" dirty="0" smtClean="0"/>
                        <a:t>G</a:t>
                      </a:r>
                      <a:endParaRPr lang="en-GB" dirty="0"/>
                    </a:p>
                  </a:txBody>
                  <a:tcPr/>
                </a:tc>
                <a:tc>
                  <a:txBody>
                    <a:bodyPr/>
                    <a:lstStyle/>
                    <a:p>
                      <a:pPr algn="ctr"/>
                      <a:r>
                        <a:rPr lang="en-GB" dirty="0" smtClean="0"/>
                        <a:t>H</a:t>
                      </a:r>
                      <a:endParaRPr lang="en-GB" dirty="0"/>
                    </a:p>
                  </a:txBody>
                  <a:tcPr/>
                </a:tc>
                <a:tc>
                  <a:txBody>
                    <a:bodyPr/>
                    <a:lstStyle/>
                    <a:p>
                      <a:pPr algn="ctr"/>
                      <a:r>
                        <a:rPr lang="en-GB" dirty="0" smtClean="0"/>
                        <a:t>I</a:t>
                      </a:r>
                      <a:endParaRPr lang="en-GB" dirty="0"/>
                    </a:p>
                  </a:txBody>
                  <a:tcPr/>
                </a:tc>
                <a:tc>
                  <a:txBody>
                    <a:bodyPr/>
                    <a:lstStyle/>
                    <a:p>
                      <a:pPr algn="ctr"/>
                      <a:r>
                        <a:rPr lang="en-GB" dirty="0" smtClean="0"/>
                        <a:t>J</a:t>
                      </a:r>
                      <a:endParaRPr lang="en-GB" dirty="0"/>
                    </a:p>
                  </a:txBody>
                  <a:tcPr/>
                </a:tc>
                <a:tc>
                  <a:txBody>
                    <a:bodyPr/>
                    <a:lstStyle/>
                    <a:p>
                      <a:pPr algn="ctr"/>
                      <a:r>
                        <a:rPr lang="en-GB" dirty="0" smtClean="0"/>
                        <a:t>K</a:t>
                      </a:r>
                      <a:endParaRPr lang="en-GB" dirty="0"/>
                    </a:p>
                  </a:txBody>
                  <a:tcPr/>
                </a:tc>
                <a:tc>
                  <a:txBody>
                    <a:bodyPr/>
                    <a:lstStyle/>
                    <a:p>
                      <a:pPr algn="ctr"/>
                      <a:r>
                        <a:rPr lang="en-GB" dirty="0" smtClean="0"/>
                        <a:t>L</a:t>
                      </a:r>
                      <a:endParaRPr lang="en-GB" dirty="0"/>
                    </a:p>
                  </a:txBody>
                  <a:tcPr/>
                </a:tc>
                <a:tc>
                  <a:txBody>
                    <a:bodyPr/>
                    <a:lstStyle/>
                    <a:p>
                      <a:pPr algn="ctr"/>
                      <a:r>
                        <a:rPr lang="en-GB" dirty="0" smtClean="0"/>
                        <a:t>M</a:t>
                      </a:r>
                      <a:endParaRPr lang="en-GB" dirty="0"/>
                    </a:p>
                  </a:txBody>
                  <a:tcPr/>
                </a:tc>
                <a:tc>
                  <a:txBody>
                    <a:bodyPr/>
                    <a:lstStyle/>
                    <a:p>
                      <a:pPr algn="ctr"/>
                      <a:r>
                        <a:rPr lang="en-GB" dirty="0" smtClean="0"/>
                        <a:t>N</a:t>
                      </a:r>
                      <a:endParaRPr lang="en-GB" dirty="0"/>
                    </a:p>
                  </a:txBody>
                  <a:tcPr/>
                </a:tc>
                <a:tc>
                  <a:txBody>
                    <a:bodyPr/>
                    <a:lstStyle/>
                    <a:p>
                      <a:pPr algn="ctr"/>
                      <a:r>
                        <a:rPr lang="en-GB" dirty="0" smtClean="0"/>
                        <a:t>O</a:t>
                      </a:r>
                      <a:endParaRPr lang="en-GB" dirty="0"/>
                    </a:p>
                  </a:txBody>
                  <a:tcPr/>
                </a:tc>
                <a:tc>
                  <a:txBody>
                    <a:bodyPr/>
                    <a:lstStyle/>
                    <a:p>
                      <a:pPr algn="ctr"/>
                      <a:r>
                        <a:rPr lang="en-GB" dirty="0" smtClean="0"/>
                        <a:t>P</a:t>
                      </a:r>
                      <a:endParaRPr lang="en-GB" dirty="0"/>
                    </a:p>
                  </a:txBody>
                  <a:tcPr/>
                </a:tc>
                <a:tc>
                  <a:txBody>
                    <a:bodyPr/>
                    <a:lstStyle/>
                    <a:p>
                      <a:pPr algn="ctr"/>
                      <a:r>
                        <a:rPr lang="en-GB" dirty="0" smtClean="0"/>
                        <a:t>Q</a:t>
                      </a:r>
                      <a:endParaRPr lang="en-GB" dirty="0"/>
                    </a:p>
                  </a:txBody>
                  <a:tcPr/>
                </a:tc>
                <a:tc>
                  <a:txBody>
                    <a:bodyPr/>
                    <a:lstStyle/>
                    <a:p>
                      <a:pPr algn="ctr"/>
                      <a:r>
                        <a:rPr lang="en-GB" dirty="0" smtClean="0"/>
                        <a:t>R</a:t>
                      </a:r>
                      <a:endParaRPr lang="en-GB" dirty="0"/>
                    </a:p>
                  </a:txBody>
                  <a:tcPr/>
                </a:tc>
                <a:tc>
                  <a:txBody>
                    <a:bodyPr/>
                    <a:lstStyle/>
                    <a:p>
                      <a:pPr algn="ctr"/>
                      <a:r>
                        <a:rPr lang="en-GB" dirty="0" smtClean="0"/>
                        <a:t>S</a:t>
                      </a:r>
                      <a:endParaRPr lang="en-GB" dirty="0"/>
                    </a:p>
                  </a:txBody>
                  <a:tcPr/>
                </a:tc>
                <a:tc>
                  <a:txBody>
                    <a:bodyPr/>
                    <a:lstStyle/>
                    <a:p>
                      <a:pPr algn="ctr"/>
                      <a:r>
                        <a:rPr lang="en-GB" dirty="0" smtClean="0"/>
                        <a:t>T</a:t>
                      </a:r>
                      <a:endParaRPr lang="en-GB" dirty="0"/>
                    </a:p>
                  </a:txBody>
                  <a:tcPr/>
                </a:tc>
                <a:tc>
                  <a:txBody>
                    <a:bodyPr/>
                    <a:lstStyle/>
                    <a:p>
                      <a:pPr algn="ctr"/>
                      <a:r>
                        <a:rPr lang="en-GB" dirty="0" smtClean="0"/>
                        <a:t>U</a:t>
                      </a:r>
                      <a:endParaRPr lang="en-GB" dirty="0"/>
                    </a:p>
                  </a:txBody>
                  <a:tcPr/>
                </a:tc>
                <a:tc>
                  <a:txBody>
                    <a:bodyPr/>
                    <a:lstStyle/>
                    <a:p>
                      <a:pPr algn="ctr"/>
                      <a:r>
                        <a:rPr lang="en-GB" dirty="0" smtClean="0"/>
                        <a:t>V</a:t>
                      </a:r>
                      <a:endParaRPr lang="en-GB" dirty="0"/>
                    </a:p>
                  </a:txBody>
                  <a:tcPr/>
                </a:tc>
                <a:tc>
                  <a:txBody>
                    <a:bodyPr/>
                    <a:lstStyle/>
                    <a:p>
                      <a:pPr algn="ctr"/>
                      <a:r>
                        <a:rPr lang="en-GB" dirty="0" smtClean="0"/>
                        <a:t>W</a:t>
                      </a:r>
                      <a:endParaRPr lang="en-GB" dirty="0"/>
                    </a:p>
                  </a:txBody>
                  <a:tcPr/>
                </a:tc>
                <a:tc>
                  <a:txBody>
                    <a:bodyPr/>
                    <a:lstStyle/>
                    <a:p>
                      <a:pPr algn="ctr"/>
                      <a:r>
                        <a:rPr lang="en-GB" dirty="0" smtClean="0"/>
                        <a:t>X</a:t>
                      </a:r>
                      <a:endParaRPr lang="en-GB" dirty="0"/>
                    </a:p>
                  </a:txBody>
                  <a:tcPr/>
                </a:tc>
                <a:tc>
                  <a:txBody>
                    <a:bodyPr/>
                    <a:lstStyle/>
                    <a:p>
                      <a:pPr algn="ctr"/>
                      <a:r>
                        <a:rPr lang="en-GB" dirty="0" smtClean="0"/>
                        <a:t>Y</a:t>
                      </a:r>
                      <a:endParaRPr lang="en-GB" dirty="0"/>
                    </a:p>
                  </a:txBody>
                  <a:tcPr/>
                </a:tc>
                <a:tc>
                  <a:txBody>
                    <a:bodyPr/>
                    <a:lstStyle/>
                    <a:p>
                      <a:pPr algn="ctr"/>
                      <a:r>
                        <a:rPr lang="en-GB" dirty="0" smtClean="0"/>
                        <a:t>Z</a:t>
                      </a:r>
                      <a:endParaRPr lang="en-GB" dirty="0"/>
                    </a:p>
                  </a:txBody>
                  <a:tcPr/>
                </a:tc>
              </a:tr>
              <a:tr h="370840">
                <a:tc>
                  <a:txBody>
                    <a:bodyPr/>
                    <a:lstStyle/>
                    <a:p>
                      <a:pPr algn="ctr"/>
                      <a:r>
                        <a:rPr lang="en-GB" dirty="0" smtClean="0"/>
                        <a:t>4th letter</a:t>
                      </a:r>
                      <a:endParaRPr lang="en-GB" dirty="0"/>
                    </a:p>
                  </a:txBody>
                  <a:tcPr/>
                </a:tc>
                <a:tc>
                  <a:txBody>
                    <a:bodyPr/>
                    <a:lstStyle/>
                    <a:p>
                      <a:pPr algn="ctr"/>
                      <a:r>
                        <a:rPr lang="en-GB" dirty="0" smtClean="0"/>
                        <a:t>L</a:t>
                      </a:r>
                      <a:endParaRPr lang="en-GB" dirty="0"/>
                    </a:p>
                  </a:txBody>
                  <a:tcPr/>
                </a:tc>
                <a:tc>
                  <a:txBody>
                    <a:bodyPr/>
                    <a:lstStyle/>
                    <a:p>
                      <a:pPr algn="ctr"/>
                      <a:r>
                        <a:rPr lang="en-GB" dirty="0" smtClean="0"/>
                        <a:t>G</a:t>
                      </a:r>
                      <a:endParaRPr lang="en-GB" dirty="0"/>
                    </a:p>
                  </a:txBody>
                  <a:tcPr/>
                </a:tc>
                <a:tc>
                  <a:txBody>
                    <a:bodyPr/>
                    <a:lstStyle/>
                    <a:p>
                      <a:pPr algn="ctr"/>
                      <a:r>
                        <a:rPr lang="en-GB" dirty="0" smtClean="0"/>
                        <a:t>R</a:t>
                      </a:r>
                      <a:endParaRPr lang="en-GB" dirty="0"/>
                    </a:p>
                  </a:txBody>
                  <a:tcPr/>
                </a:tc>
                <a:tc>
                  <a:txBody>
                    <a:bodyPr/>
                    <a:lstStyle/>
                    <a:p>
                      <a:pPr algn="ctr"/>
                      <a:r>
                        <a:rPr lang="en-GB" dirty="0" smtClean="0"/>
                        <a:t>I</a:t>
                      </a:r>
                      <a:endParaRPr lang="en-GB" dirty="0"/>
                    </a:p>
                  </a:txBody>
                  <a:tcPr/>
                </a:tc>
                <a:tc>
                  <a:txBody>
                    <a:bodyPr/>
                    <a:lstStyle/>
                    <a:p>
                      <a:pPr algn="ctr"/>
                      <a:r>
                        <a:rPr lang="en-GB" dirty="0" smtClean="0"/>
                        <a:t>Q</a:t>
                      </a:r>
                      <a:endParaRPr lang="en-GB" dirty="0"/>
                    </a:p>
                  </a:txBody>
                  <a:tcPr/>
                </a:tc>
                <a:tc>
                  <a:txBody>
                    <a:bodyPr/>
                    <a:lstStyle/>
                    <a:p>
                      <a:pPr algn="ctr"/>
                      <a:r>
                        <a:rPr lang="en-GB" dirty="0" smtClean="0"/>
                        <a:t>M</a:t>
                      </a:r>
                      <a:endParaRPr lang="en-GB" dirty="0"/>
                    </a:p>
                  </a:txBody>
                  <a:tcPr/>
                </a:tc>
                <a:tc>
                  <a:txBody>
                    <a:bodyPr/>
                    <a:lstStyle/>
                    <a:p>
                      <a:pPr algn="ctr"/>
                      <a:r>
                        <a:rPr lang="en-GB" dirty="0" smtClean="0"/>
                        <a:t>X</a:t>
                      </a:r>
                      <a:endParaRPr lang="en-GB" dirty="0"/>
                    </a:p>
                  </a:txBody>
                  <a:tcPr/>
                </a:tc>
                <a:tc>
                  <a:txBody>
                    <a:bodyPr/>
                    <a:lstStyle/>
                    <a:p>
                      <a:pPr algn="ctr"/>
                      <a:r>
                        <a:rPr lang="en-GB" dirty="0" smtClean="0"/>
                        <a:t>P</a:t>
                      </a:r>
                      <a:endParaRPr lang="en-GB" dirty="0"/>
                    </a:p>
                  </a:txBody>
                  <a:tcPr/>
                </a:tc>
                <a:tc>
                  <a:txBody>
                    <a:bodyPr/>
                    <a:lstStyle/>
                    <a:p>
                      <a:pPr algn="ctr"/>
                      <a:r>
                        <a:rPr lang="en-GB" dirty="0" smtClean="0"/>
                        <a:t>H</a:t>
                      </a:r>
                      <a:endParaRPr lang="en-GB" dirty="0"/>
                    </a:p>
                  </a:txBody>
                  <a:tcPr/>
                </a:tc>
                <a:tc>
                  <a:txBody>
                    <a:bodyPr/>
                    <a:lstStyle/>
                    <a:p>
                      <a:pPr algn="ctr"/>
                      <a:r>
                        <a:rPr lang="en-GB" dirty="0" smtClean="0"/>
                        <a:t>C</a:t>
                      </a:r>
                      <a:endParaRPr lang="en-GB" dirty="0"/>
                    </a:p>
                  </a:txBody>
                  <a:tcPr/>
                </a:tc>
                <a:tc>
                  <a:txBody>
                    <a:bodyPr/>
                    <a:lstStyle/>
                    <a:p>
                      <a:pPr algn="ctr"/>
                      <a:r>
                        <a:rPr lang="en-GB" dirty="0" smtClean="0"/>
                        <a:t>N</a:t>
                      </a:r>
                      <a:endParaRPr lang="en-GB" dirty="0"/>
                    </a:p>
                  </a:txBody>
                  <a:tcPr/>
                </a:tc>
                <a:tc>
                  <a:txBody>
                    <a:bodyPr/>
                    <a:lstStyle/>
                    <a:p>
                      <a:pPr algn="ctr"/>
                      <a:r>
                        <a:rPr lang="en-GB" dirty="0" smtClean="0"/>
                        <a:t>W</a:t>
                      </a:r>
                      <a:endParaRPr lang="en-GB" dirty="0"/>
                    </a:p>
                  </a:txBody>
                  <a:tcPr/>
                </a:tc>
                <a:tc>
                  <a:txBody>
                    <a:bodyPr/>
                    <a:lstStyle/>
                    <a:p>
                      <a:pPr algn="ctr"/>
                      <a:r>
                        <a:rPr lang="en-GB" dirty="0" smtClean="0"/>
                        <a:t>S</a:t>
                      </a:r>
                      <a:endParaRPr lang="en-GB" dirty="0"/>
                    </a:p>
                  </a:txBody>
                  <a:tcPr/>
                </a:tc>
                <a:tc>
                  <a:txBody>
                    <a:bodyPr/>
                    <a:lstStyle/>
                    <a:p>
                      <a:pPr algn="ctr"/>
                      <a:r>
                        <a:rPr lang="en-GB" dirty="0" smtClean="0"/>
                        <a:t>Y</a:t>
                      </a:r>
                      <a:endParaRPr lang="en-GB" dirty="0"/>
                    </a:p>
                  </a:txBody>
                  <a:tcPr/>
                </a:tc>
                <a:tc>
                  <a:txBody>
                    <a:bodyPr/>
                    <a:lstStyle/>
                    <a:p>
                      <a:pPr algn="ctr"/>
                      <a:r>
                        <a:rPr lang="en-GB" dirty="0" smtClean="0"/>
                        <a:t>V</a:t>
                      </a:r>
                      <a:endParaRPr lang="en-GB" dirty="0"/>
                    </a:p>
                  </a:txBody>
                  <a:tcPr/>
                </a:tc>
                <a:tc>
                  <a:txBody>
                    <a:bodyPr/>
                    <a:lstStyle/>
                    <a:p>
                      <a:pPr algn="ctr"/>
                      <a:r>
                        <a:rPr lang="en-GB" dirty="0" smtClean="0"/>
                        <a:t>Z</a:t>
                      </a:r>
                      <a:endParaRPr lang="en-GB" dirty="0"/>
                    </a:p>
                  </a:txBody>
                  <a:tcPr/>
                </a:tc>
                <a:tc>
                  <a:txBody>
                    <a:bodyPr/>
                    <a:lstStyle/>
                    <a:p>
                      <a:pPr algn="ctr"/>
                      <a:r>
                        <a:rPr lang="en-GB" dirty="0" smtClean="0"/>
                        <a:t>D</a:t>
                      </a:r>
                      <a:endParaRPr lang="en-GB" dirty="0"/>
                    </a:p>
                  </a:txBody>
                  <a:tcPr/>
                </a:tc>
                <a:tc>
                  <a:txBody>
                    <a:bodyPr/>
                    <a:lstStyle/>
                    <a:p>
                      <a:pPr algn="ctr"/>
                      <a:r>
                        <a:rPr lang="en-GB" dirty="0" smtClean="0"/>
                        <a:t>A</a:t>
                      </a:r>
                      <a:endParaRPr lang="en-GB" dirty="0"/>
                    </a:p>
                  </a:txBody>
                  <a:tcPr/>
                </a:tc>
                <a:tc>
                  <a:txBody>
                    <a:bodyPr/>
                    <a:lstStyle/>
                    <a:p>
                      <a:pPr algn="ctr"/>
                      <a:r>
                        <a:rPr lang="en-GB" dirty="0" smtClean="0"/>
                        <a:t>J</a:t>
                      </a:r>
                      <a:endParaRPr lang="en-GB" dirty="0"/>
                    </a:p>
                  </a:txBody>
                  <a:tcPr/>
                </a:tc>
                <a:tc>
                  <a:txBody>
                    <a:bodyPr/>
                    <a:lstStyle/>
                    <a:p>
                      <a:pPr algn="ctr"/>
                      <a:r>
                        <a:rPr lang="en-GB" dirty="0" smtClean="0"/>
                        <a:t>U</a:t>
                      </a:r>
                      <a:endParaRPr lang="en-GB" dirty="0"/>
                    </a:p>
                  </a:txBody>
                  <a:tcPr/>
                </a:tc>
                <a:tc>
                  <a:txBody>
                    <a:bodyPr/>
                    <a:lstStyle/>
                    <a:p>
                      <a:pPr algn="ctr"/>
                      <a:r>
                        <a:rPr lang="en-GB" dirty="0" smtClean="0"/>
                        <a:t>O</a:t>
                      </a:r>
                      <a:endParaRPr lang="en-GB" dirty="0"/>
                    </a:p>
                  </a:txBody>
                  <a:tcPr/>
                </a:tc>
                <a:tc>
                  <a:txBody>
                    <a:bodyPr/>
                    <a:lstStyle/>
                    <a:p>
                      <a:pPr algn="ctr"/>
                      <a:r>
                        <a:rPr lang="en-GB" dirty="0" smtClean="0"/>
                        <a:t>K</a:t>
                      </a:r>
                      <a:endParaRPr lang="en-GB" dirty="0"/>
                    </a:p>
                  </a:txBody>
                  <a:tcPr/>
                </a:tc>
                <a:tc>
                  <a:txBody>
                    <a:bodyPr/>
                    <a:lstStyle/>
                    <a:p>
                      <a:pPr algn="ctr"/>
                      <a:r>
                        <a:rPr lang="en-GB" dirty="0" smtClean="0"/>
                        <a:t>F</a:t>
                      </a:r>
                      <a:endParaRPr lang="en-GB" dirty="0"/>
                    </a:p>
                  </a:txBody>
                  <a:tcPr/>
                </a:tc>
                <a:tc>
                  <a:txBody>
                    <a:bodyPr/>
                    <a:lstStyle/>
                    <a:p>
                      <a:pPr algn="ctr"/>
                      <a:r>
                        <a:rPr lang="en-GB" dirty="0" smtClean="0"/>
                        <a:t>B</a:t>
                      </a:r>
                      <a:endParaRPr lang="en-GB" dirty="0"/>
                    </a:p>
                  </a:txBody>
                  <a:tcPr/>
                </a:tc>
                <a:tc>
                  <a:txBody>
                    <a:bodyPr/>
                    <a:lstStyle/>
                    <a:p>
                      <a:pPr algn="ctr"/>
                      <a:r>
                        <a:rPr lang="en-GB" dirty="0" smtClean="0"/>
                        <a:t>T</a:t>
                      </a:r>
                      <a:endParaRPr lang="en-GB" dirty="0"/>
                    </a:p>
                  </a:txBody>
                  <a:tcPr/>
                </a:tc>
                <a:tc>
                  <a:txBody>
                    <a:bodyPr/>
                    <a:lstStyle/>
                    <a:p>
                      <a:pPr algn="ctr"/>
                      <a:r>
                        <a:rPr lang="en-GB" dirty="0" smtClean="0"/>
                        <a:t>E</a:t>
                      </a:r>
                      <a:endParaRPr lang="en-GB"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610950685"/>
              </p:ext>
            </p:extLst>
          </p:nvPr>
        </p:nvGraphicFramePr>
        <p:xfrm>
          <a:off x="1043608" y="5330016"/>
          <a:ext cx="6912000" cy="1483360"/>
        </p:xfrm>
        <a:graphic>
          <a:graphicData uri="http://schemas.openxmlformats.org/drawingml/2006/table">
            <a:tbl>
              <a:tblPr firstRow="1" bandRow="1">
                <a:tableStyleId>{5C22544A-7EE6-4342-B048-85BDC9FD1C3A}</a:tableStyleId>
              </a:tblPr>
              <a:tblGrid>
                <a:gridCol w="5184000"/>
                <a:gridCol w="17280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  </a:t>
                      </a:r>
                      <a:r>
                        <a:rPr lang="en-GB" dirty="0" smtClean="0">
                          <a:sym typeface="Symbol"/>
                        </a:rPr>
                        <a:t> L  W  F  M  S  J  C  R   A</a:t>
                      </a:r>
                      <a:endParaRPr lang="en-GB" dirty="0" smtClean="0"/>
                    </a:p>
                  </a:txBody>
                  <a:tcPr/>
                </a:tc>
                <a:tc>
                  <a:txBody>
                    <a:bodyPr/>
                    <a:lstStyle/>
                    <a:p>
                      <a:pPr algn="ctr"/>
                      <a:r>
                        <a:rPr lang="en-GB" dirty="0" smtClean="0"/>
                        <a:t>9</a:t>
                      </a:r>
                      <a:r>
                        <a:rPr lang="en-GB" baseline="0" dirty="0" smtClean="0"/>
                        <a:t> l</a:t>
                      </a:r>
                      <a:r>
                        <a:rPr lang="en-GB" dirty="0" smtClean="0"/>
                        <a:t>inks</a:t>
                      </a:r>
                      <a:endParaRPr lang="en-GB"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B </a:t>
                      </a:r>
                      <a:r>
                        <a:rPr lang="en-GB" dirty="0" smtClean="0">
                          <a:sym typeface="Symbol"/>
                        </a:rPr>
                        <a:t> G </a:t>
                      </a:r>
                      <a:r>
                        <a:rPr lang="en-GB" baseline="0" dirty="0" smtClean="0">
                          <a:sym typeface="Symbol"/>
                        </a:rPr>
                        <a:t> X </a:t>
                      </a:r>
                      <a:r>
                        <a:rPr lang="en-GB" dirty="0" smtClean="0">
                          <a:sym typeface="Symbol"/>
                        </a:rPr>
                        <a:t></a:t>
                      </a:r>
                      <a:r>
                        <a:rPr lang="en-GB" baseline="0" dirty="0" smtClean="0">
                          <a:sym typeface="Symbol"/>
                        </a:rPr>
                        <a:t> B</a:t>
                      </a:r>
                      <a:endParaRPr lang="en-GB" dirty="0" smtClean="0"/>
                    </a:p>
                  </a:txBody>
                  <a:tcPr/>
                </a:tc>
                <a:tc>
                  <a:txBody>
                    <a:bodyPr/>
                    <a:lstStyle/>
                    <a:p>
                      <a:pPr algn="ctr"/>
                      <a:r>
                        <a:rPr lang="en-GB" dirty="0" smtClean="0"/>
                        <a:t>3 links</a:t>
                      </a:r>
                      <a:endParaRPr lang="en-GB" dirty="0"/>
                    </a:p>
                  </a:txBody>
                  <a:tcPr/>
                </a:tc>
              </a:tr>
              <a:tr h="370840">
                <a:tc>
                  <a:txBody>
                    <a:bodyPr/>
                    <a:lstStyle/>
                    <a:p>
                      <a:r>
                        <a:rPr lang="en-GB" dirty="0" smtClean="0"/>
                        <a:t>D </a:t>
                      </a:r>
                      <a:r>
                        <a:rPr lang="en-GB" dirty="0" smtClean="0">
                          <a:sym typeface="Symbol"/>
                        </a:rPr>
                        <a:t> I  H  P  Z  E  Q  D</a:t>
                      </a:r>
                      <a:endParaRPr lang="en-GB" dirty="0"/>
                    </a:p>
                  </a:txBody>
                  <a:tcPr/>
                </a:tc>
                <a:tc>
                  <a:txBody>
                    <a:bodyPr/>
                    <a:lstStyle/>
                    <a:p>
                      <a:pPr algn="ctr"/>
                      <a:r>
                        <a:rPr lang="en-GB" dirty="0" smtClean="0"/>
                        <a:t>7 links</a:t>
                      </a:r>
                      <a:endParaRPr lang="en-GB" dirty="0"/>
                    </a:p>
                  </a:txBody>
                  <a:tcPr/>
                </a:tc>
              </a:tr>
              <a:tr h="370840">
                <a:tc>
                  <a:txBody>
                    <a:bodyPr/>
                    <a:lstStyle/>
                    <a:p>
                      <a:r>
                        <a:rPr lang="en-GB" dirty="0" smtClean="0"/>
                        <a:t>K </a:t>
                      </a:r>
                      <a:r>
                        <a:rPr lang="en-GB" dirty="0" smtClean="0">
                          <a:sym typeface="Symbol"/>
                        </a:rPr>
                        <a:t> N  Y  T  U  O  V  K</a:t>
                      </a:r>
                      <a:endParaRPr lang="en-GB" dirty="0"/>
                    </a:p>
                  </a:txBody>
                  <a:tcPr/>
                </a:tc>
                <a:tc>
                  <a:txBody>
                    <a:bodyPr/>
                    <a:lstStyle/>
                    <a:p>
                      <a:pPr algn="ctr"/>
                      <a:r>
                        <a:rPr lang="en-GB" dirty="0" smtClean="0"/>
                        <a:t>7 links</a:t>
                      </a:r>
                      <a:endParaRPr lang="en-GB" dirty="0"/>
                    </a:p>
                  </a:txBody>
                  <a:tcPr/>
                </a:tc>
              </a:tr>
            </a:tbl>
          </a:graphicData>
        </a:graphic>
      </p:graphicFrame>
    </p:spTree>
    <p:extLst>
      <p:ext uri="{BB962C8B-B14F-4D97-AF65-F5344CB8AC3E}">
        <p14:creationId xmlns:p14="http://schemas.microsoft.com/office/powerpoint/2010/main" val="41685900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66FF"/>
                </a:solidFill>
                <a:latin typeface="Garamond" panose="02020404030301010803" pitchFamily="18" charset="0"/>
              </a:rPr>
              <a:t>Cipher System</a:t>
            </a:r>
            <a:endParaRPr lang="en-GB" dirty="0">
              <a:solidFill>
                <a:srgbClr val="0066FF"/>
              </a:solidFill>
              <a:latin typeface="Garamond" panose="02020404030301010803" pitchFamily="18" charset="0"/>
            </a:endParaRPr>
          </a:p>
        </p:txBody>
      </p:sp>
      <p:sp>
        <p:nvSpPr>
          <p:cNvPr id="4" name="TextBox 3"/>
          <p:cNvSpPr txBox="1"/>
          <p:nvPr/>
        </p:nvSpPr>
        <p:spPr>
          <a:xfrm>
            <a:off x="1458444" y="4902259"/>
            <a:ext cx="1662763" cy="830997"/>
          </a:xfrm>
          <a:prstGeom prst="rect">
            <a:avLst/>
          </a:prstGeom>
          <a:noFill/>
          <a:ln w="38100">
            <a:solidFill>
              <a:schemeClr val="accent1"/>
            </a:solidFill>
          </a:ln>
        </p:spPr>
        <p:txBody>
          <a:bodyPr wrap="none" rtlCol="0">
            <a:spAutoFit/>
          </a:bodyPr>
          <a:lstStyle/>
          <a:p>
            <a:pPr algn="ctr"/>
            <a:r>
              <a:rPr lang="en-GB" sz="2400" b="1" dirty="0" smtClean="0">
                <a:latin typeface="Garamond" panose="02020404030301010803" pitchFamily="18" charset="0"/>
              </a:rPr>
              <a:t>Encryption</a:t>
            </a:r>
          </a:p>
          <a:p>
            <a:pPr algn="ctr"/>
            <a:r>
              <a:rPr lang="en-GB" sz="2400" b="1" dirty="0" smtClean="0">
                <a:latin typeface="Garamond" panose="02020404030301010803" pitchFamily="18" charset="0"/>
              </a:rPr>
              <a:t>algorithm</a:t>
            </a:r>
            <a:endParaRPr lang="en-GB" sz="2400" b="1" dirty="0">
              <a:latin typeface="Garamond" panose="02020404030301010803" pitchFamily="18" charset="0"/>
            </a:endParaRPr>
          </a:p>
        </p:txBody>
      </p:sp>
      <p:sp>
        <p:nvSpPr>
          <p:cNvPr id="5" name="TextBox 4"/>
          <p:cNvSpPr txBox="1"/>
          <p:nvPr/>
        </p:nvSpPr>
        <p:spPr>
          <a:xfrm>
            <a:off x="5525161" y="4902259"/>
            <a:ext cx="1659558" cy="830997"/>
          </a:xfrm>
          <a:prstGeom prst="rect">
            <a:avLst/>
          </a:prstGeom>
          <a:noFill/>
          <a:ln w="38100">
            <a:solidFill>
              <a:schemeClr val="accent1"/>
            </a:solidFill>
          </a:ln>
        </p:spPr>
        <p:txBody>
          <a:bodyPr wrap="none" rtlCol="0">
            <a:spAutoFit/>
          </a:bodyPr>
          <a:lstStyle/>
          <a:p>
            <a:pPr algn="ctr"/>
            <a:r>
              <a:rPr lang="en-GB" sz="2400" b="1" dirty="0" smtClean="0">
                <a:latin typeface="Garamond" panose="02020404030301010803" pitchFamily="18" charset="0"/>
              </a:rPr>
              <a:t>Decryption</a:t>
            </a:r>
          </a:p>
          <a:p>
            <a:pPr algn="ctr"/>
            <a:r>
              <a:rPr lang="en-GB" sz="2400" b="1" dirty="0" smtClean="0">
                <a:latin typeface="Garamond" panose="02020404030301010803" pitchFamily="18" charset="0"/>
              </a:rPr>
              <a:t>algorithm</a:t>
            </a:r>
            <a:endParaRPr lang="en-GB" sz="2400" b="1" dirty="0">
              <a:latin typeface="Garamond" panose="02020404030301010803" pitchFamily="18" charset="0"/>
            </a:endParaRPr>
          </a:p>
        </p:txBody>
      </p:sp>
      <p:sp>
        <p:nvSpPr>
          <p:cNvPr id="6" name="TextBox 5"/>
          <p:cNvSpPr txBox="1"/>
          <p:nvPr/>
        </p:nvSpPr>
        <p:spPr>
          <a:xfrm>
            <a:off x="35496" y="4869160"/>
            <a:ext cx="1189621" cy="461665"/>
          </a:xfrm>
          <a:prstGeom prst="rect">
            <a:avLst/>
          </a:prstGeom>
          <a:noFill/>
        </p:spPr>
        <p:txBody>
          <a:bodyPr wrap="none" rtlCol="0">
            <a:spAutoFit/>
          </a:bodyPr>
          <a:lstStyle/>
          <a:p>
            <a:r>
              <a:rPr lang="en-GB" sz="2400" dirty="0" smtClean="0">
                <a:latin typeface="Garamond" panose="02020404030301010803" pitchFamily="18" charset="0"/>
              </a:rPr>
              <a:t>Message</a:t>
            </a:r>
            <a:endParaRPr lang="en-GB" sz="2400" dirty="0">
              <a:latin typeface="Garamond" panose="02020404030301010803" pitchFamily="18" charset="0"/>
            </a:endParaRPr>
          </a:p>
        </p:txBody>
      </p:sp>
      <p:sp>
        <p:nvSpPr>
          <p:cNvPr id="7" name="TextBox 6"/>
          <p:cNvSpPr txBox="1"/>
          <p:nvPr/>
        </p:nvSpPr>
        <p:spPr>
          <a:xfrm>
            <a:off x="3563888" y="4869160"/>
            <a:ext cx="1634294" cy="461665"/>
          </a:xfrm>
          <a:prstGeom prst="rect">
            <a:avLst/>
          </a:prstGeom>
          <a:noFill/>
        </p:spPr>
        <p:txBody>
          <a:bodyPr wrap="none" rtlCol="0">
            <a:spAutoFit/>
          </a:bodyPr>
          <a:lstStyle/>
          <a:p>
            <a:r>
              <a:rPr lang="en-GB" sz="2400" dirty="0" smtClean="0">
                <a:latin typeface="Garamond" panose="02020404030301010803" pitchFamily="18" charset="0"/>
              </a:rPr>
              <a:t>Cryptogram</a:t>
            </a:r>
            <a:endParaRPr lang="en-GB" sz="2400" dirty="0">
              <a:latin typeface="Garamond" panose="02020404030301010803" pitchFamily="18" charset="0"/>
            </a:endParaRPr>
          </a:p>
        </p:txBody>
      </p:sp>
      <p:sp>
        <p:nvSpPr>
          <p:cNvPr id="8" name="TextBox 7"/>
          <p:cNvSpPr txBox="1"/>
          <p:nvPr/>
        </p:nvSpPr>
        <p:spPr>
          <a:xfrm>
            <a:off x="7486835" y="4869160"/>
            <a:ext cx="1189621" cy="461665"/>
          </a:xfrm>
          <a:prstGeom prst="rect">
            <a:avLst/>
          </a:prstGeom>
          <a:noFill/>
        </p:spPr>
        <p:txBody>
          <a:bodyPr wrap="none" rtlCol="0">
            <a:spAutoFit/>
          </a:bodyPr>
          <a:lstStyle/>
          <a:p>
            <a:r>
              <a:rPr lang="en-GB" sz="2400" dirty="0" smtClean="0">
                <a:latin typeface="Garamond" panose="02020404030301010803" pitchFamily="18" charset="0"/>
              </a:rPr>
              <a:t>Message</a:t>
            </a:r>
            <a:endParaRPr lang="en-GB" sz="2400" dirty="0">
              <a:latin typeface="Garamond" panose="02020404030301010803" pitchFamily="18" charset="0"/>
            </a:endParaRPr>
          </a:p>
        </p:txBody>
      </p:sp>
      <p:sp>
        <p:nvSpPr>
          <p:cNvPr id="9" name="TextBox 8"/>
          <p:cNvSpPr txBox="1"/>
          <p:nvPr/>
        </p:nvSpPr>
        <p:spPr>
          <a:xfrm>
            <a:off x="1588596" y="2093947"/>
            <a:ext cx="1543244" cy="830997"/>
          </a:xfrm>
          <a:prstGeom prst="rect">
            <a:avLst/>
          </a:prstGeom>
          <a:noFill/>
        </p:spPr>
        <p:txBody>
          <a:bodyPr wrap="none" rtlCol="0">
            <a:spAutoFit/>
          </a:bodyPr>
          <a:lstStyle/>
          <a:p>
            <a:pPr algn="ctr"/>
            <a:r>
              <a:rPr lang="en-GB" sz="2400" dirty="0" smtClean="0">
                <a:latin typeface="Garamond" panose="02020404030301010803" pitchFamily="18" charset="0"/>
              </a:rPr>
              <a:t>Encryption</a:t>
            </a:r>
          </a:p>
          <a:p>
            <a:pPr algn="ctr"/>
            <a:r>
              <a:rPr lang="en-GB" sz="2400" dirty="0" smtClean="0">
                <a:latin typeface="Garamond" panose="02020404030301010803" pitchFamily="18" charset="0"/>
              </a:rPr>
              <a:t>key</a:t>
            </a:r>
            <a:endParaRPr lang="en-GB" sz="2400" dirty="0">
              <a:latin typeface="Garamond" panose="02020404030301010803" pitchFamily="18" charset="0"/>
            </a:endParaRPr>
          </a:p>
        </p:txBody>
      </p:sp>
      <p:sp>
        <p:nvSpPr>
          <p:cNvPr id="10" name="TextBox 9"/>
          <p:cNvSpPr txBox="1"/>
          <p:nvPr/>
        </p:nvSpPr>
        <p:spPr>
          <a:xfrm>
            <a:off x="5398608" y="2093947"/>
            <a:ext cx="1549656" cy="830997"/>
          </a:xfrm>
          <a:prstGeom prst="rect">
            <a:avLst/>
          </a:prstGeom>
          <a:noFill/>
        </p:spPr>
        <p:txBody>
          <a:bodyPr wrap="none" rtlCol="0">
            <a:spAutoFit/>
          </a:bodyPr>
          <a:lstStyle/>
          <a:p>
            <a:pPr algn="ctr"/>
            <a:r>
              <a:rPr lang="en-GB" sz="2400" dirty="0" smtClean="0">
                <a:latin typeface="Garamond" panose="02020404030301010803" pitchFamily="18" charset="0"/>
              </a:rPr>
              <a:t>Decryption</a:t>
            </a:r>
          </a:p>
          <a:p>
            <a:pPr algn="ctr"/>
            <a:r>
              <a:rPr lang="en-GB" sz="2400" dirty="0" smtClean="0">
                <a:latin typeface="Garamond" panose="02020404030301010803" pitchFamily="18" charset="0"/>
              </a:rPr>
              <a:t>key</a:t>
            </a:r>
            <a:endParaRPr lang="en-GB" sz="2400" dirty="0">
              <a:latin typeface="Garamond" panose="02020404030301010803" pitchFamily="18"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3434" y="3129133"/>
            <a:ext cx="1022382" cy="1019947"/>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9858" y="3124264"/>
            <a:ext cx="1022382" cy="1024816"/>
          </a:xfrm>
          <a:prstGeom prst="rect">
            <a:avLst/>
          </a:prstGeom>
        </p:spPr>
      </p:pic>
      <p:cxnSp>
        <p:nvCxnSpPr>
          <p:cNvPr id="14" name="Straight Arrow Connector 13"/>
          <p:cNvCxnSpPr/>
          <p:nvPr/>
        </p:nvCxnSpPr>
        <p:spPr>
          <a:xfrm>
            <a:off x="179512" y="5517232"/>
            <a:ext cx="1152128"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563888" y="5517232"/>
            <a:ext cx="1800200"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409773" y="5445224"/>
            <a:ext cx="1410699"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547664" y="6093296"/>
            <a:ext cx="1402948" cy="830997"/>
          </a:xfrm>
          <a:prstGeom prst="rect">
            <a:avLst/>
          </a:prstGeom>
          <a:noFill/>
        </p:spPr>
        <p:txBody>
          <a:bodyPr wrap="none" rtlCol="0">
            <a:spAutoFit/>
          </a:bodyPr>
          <a:lstStyle/>
          <a:p>
            <a:pPr algn="ctr"/>
            <a:r>
              <a:rPr lang="en-GB" sz="2400" dirty="0" smtClean="0">
                <a:latin typeface="Garamond" panose="02020404030301010803" pitchFamily="18" charset="0"/>
              </a:rPr>
              <a:t>SENDER</a:t>
            </a:r>
          </a:p>
          <a:p>
            <a:pPr algn="ctr"/>
            <a:r>
              <a:rPr lang="en-GB" sz="2400" dirty="0" smtClean="0">
                <a:latin typeface="Garamond" panose="02020404030301010803" pitchFamily="18" charset="0"/>
              </a:rPr>
              <a:t>Alice</a:t>
            </a:r>
            <a:endParaRPr lang="en-GB" sz="2400" dirty="0">
              <a:latin typeface="Garamond" panose="02020404030301010803" pitchFamily="18" charset="0"/>
            </a:endParaRPr>
          </a:p>
        </p:txBody>
      </p:sp>
      <p:sp>
        <p:nvSpPr>
          <p:cNvPr id="20" name="TextBox 19"/>
          <p:cNvSpPr txBox="1"/>
          <p:nvPr/>
        </p:nvSpPr>
        <p:spPr>
          <a:xfrm>
            <a:off x="5508104" y="6021288"/>
            <a:ext cx="1688283" cy="830997"/>
          </a:xfrm>
          <a:prstGeom prst="rect">
            <a:avLst/>
          </a:prstGeom>
          <a:noFill/>
        </p:spPr>
        <p:txBody>
          <a:bodyPr wrap="none" rtlCol="0">
            <a:spAutoFit/>
          </a:bodyPr>
          <a:lstStyle/>
          <a:p>
            <a:pPr algn="ctr"/>
            <a:r>
              <a:rPr lang="en-GB" sz="2400" dirty="0" smtClean="0">
                <a:latin typeface="Garamond" panose="02020404030301010803" pitchFamily="18" charset="0"/>
              </a:rPr>
              <a:t>RECEIVER</a:t>
            </a:r>
          </a:p>
          <a:p>
            <a:pPr algn="ctr"/>
            <a:r>
              <a:rPr lang="en-GB" sz="2400" dirty="0" smtClean="0">
                <a:latin typeface="Garamond" panose="02020404030301010803" pitchFamily="18" charset="0"/>
              </a:rPr>
              <a:t>Bob</a:t>
            </a:r>
            <a:endParaRPr lang="en-GB" sz="2400" dirty="0">
              <a:latin typeface="Garamond" panose="02020404030301010803" pitchFamily="18" charset="0"/>
            </a:endParaRPr>
          </a:p>
        </p:txBody>
      </p:sp>
    </p:spTree>
    <p:extLst>
      <p:ext uri="{BB962C8B-B14F-4D97-AF65-F5344CB8AC3E}">
        <p14:creationId xmlns:p14="http://schemas.microsoft.com/office/powerpoint/2010/main" val="37082944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66FF"/>
                </a:solidFill>
                <a:latin typeface="Garamond" panose="02020404030301010803" pitchFamily="18" charset="0"/>
              </a:rPr>
              <a:t>Modern Algorithms </a:t>
            </a:r>
            <a:br>
              <a:rPr lang="en-GB" dirty="0" smtClean="0">
                <a:solidFill>
                  <a:srgbClr val="0066FF"/>
                </a:solidFill>
                <a:latin typeface="Garamond" panose="02020404030301010803" pitchFamily="18" charset="0"/>
              </a:rPr>
            </a:br>
            <a:r>
              <a:rPr lang="en-GB" dirty="0" smtClean="0">
                <a:solidFill>
                  <a:srgbClr val="0066FF"/>
                </a:solidFill>
                <a:latin typeface="Garamond" panose="02020404030301010803" pitchFamily="18" charset="0"/>
              </a:rPr>
              <a:t>Combining bit-strings</a:t>
            </a:r>
            <a:endParaRPr lang="en-GB" dirty="0">
              <a:solidFill>
                <a:srgbClr val="0066FF"/>
              </a:solidFill>
              <a:latin typeface="Garamond" panose="02020404030301010803" pitchFamily="18" charset="0"/>
            </a:endParaRPr>
          </a:p>
        </p:txBody>
      </p:sp>
      <p:sp>
        <p:nvSpPr>
          <p:cNvPr id="3" name="Content Placeholder 2"/>
          <p:cNvSpPr>
            <a:spLocks noGrp="1"/>
          </p:cNvSpPr>
          <p:nvPr>
            <p:ph idx="1"/>
          </p:nvPr>
        </p:nvSpPr>
        <p:spPr>
          <a:xfrm>
            <a:off x="457200" y="1600200"/>
            <a:ext cx="8229600" cy="5141168"/>
          </a:xfrm>
        </p:spPr>
        <p:txBody>
          <a:bodyPr/>
          <a:lstStyle/>
          <a:p>
            <a:r>
              <a:rPr lang="en-GB" sz="2400" dirty="0" smtClean="0">
                <a:latin typeface="Garamond" panose="02020404030301010803" pitchFamily="18" charset="0"/>
              </a:rPr>
              <a:t>Various ways of writing a message as a string of bits e.g. </a:t>
            </a:r>
            <a:r>
              <a:rPr lang="en-GB" sz="2400" i="1" dirty="0" smtClean="0">
                <a:latin typeface="Garamond" panose="02020404030301010803" pitchFamily="18" charset="0"/>
              </a:rPr>
              <a:t>ASCII</a:t>
            </a:r>
            <a:r>
              <a:rPr lang="en-GB" sz="2400" dirty="0" smtClean="0">
                <a:latin typeface="Garamond" panose="02020404030301010803" pitchFamily="18" charset="0"/>
              </a:rPr>
              <a:t> – </a:t>
            </a:r>
            <a:r>
              <a:rPr lang="en-GB" sz="2400" i="1" dirty="0" smtClean="0">
                <a:latin typeface="Garamond" panose="02020404030301010803" pitchFamily="18" charset="0"/>
              </a:rPr>
              <a:t>A</a:t>
            </a:r>
            <a:r>
              <a:rPr lang="en-GB" sz="2400" dirty="0" smtClean="0">
                <a:latin typeface="Garamond" panose="02020404030301010803" pitchFamily="18" charset="0"/>
              </a:rPr>
              <a:t>merican </a:t>
            </a:r>
            <a:r>
              <a:rPr lang="en-GB" sz="2400" i="1" dirty="0" smtClean="0">
                <a:latin typeface="Garamond" panose="02020404030301010803" pitchFamily="18" charset="0"/>
              </a:rPr>
              <a:t>S</a:t>
            </a:r>
            <a:r>
              <a:rPr lang="en-GB" sz="2400" dirty="0" smtClean="0">
                <a:latin typeface="Garamond" panose="02020404030301010803" pitchFamily="18" charset="0"/>
              </a:rPr>
              <a:t>tandard </a:t>
            </a:r>
            <a:r>
              <a:rPr lang="en-GB" sz="2400" i="1" dirty="0" smtClean="0">
                <a:latin typeface="Garamond" panose="02020404030301010803" pitchFamily="18" charset="0"/>
              </a:rPr>
              <a:t>C</a:t>
            </a:r>
            <a:r>
              <a:rPr lang="en-GB" sz="2400" dirty="0" smtClean="0">
                <a:latin typeface="Garamond" panose="02020404030301010803" pitchFamily="18" charset="0"/>
              </a:rPr>
              <a:t>ode for </a:t>
            </a:r>
            <a:r>
              <a:rPr lang="en-GB" sz="2400" i="1" dirty="0" smtClean="0">
                <a:latin typeface="Garamond" panose="02020404030301010803" pitchFamily="18" charset="0"/>
              </a:rPr>
              <a:t>I</a:t>
            </a:r>
            <a:r>
              <a:rPr lang="en-GB" sz="2400" dirty="0" smtClean="0">
                <a:latin typeface="Garamond" panose="02020404030301010803" pitchFamily="18" charset="0"/>
              </a:rPr>
              <a:t>nformation </a:t>
            </a:r>
            <a:r>
              <a:rPr lang="en-GB" sz="2400" i="1" dirty="0" smtClean="0">
                <a:latin typeface="Garamond" panose="02020404030301010803" pitchFamily="18" charset="0"/>
              </a:rPr>
              <a:t>I</a:t>
            </a:r>
            <a:r>
              <a:rPr lang="en-GB" sz="2400" dirty="0" smtClean="0">
                <a:latin typeface="Garamond" panose="02020404030301010803" pitchFamily="18" charset="0"/>
              </a:rPr>
              <a:t>nterchange</a:t>
            </a:r>
          </a:p>
          <a:p>
            <a:r>
              <a:rPr lang="en-GB" sz="2400" i="1" dirty="0" smtClean="0">
                <a:latin typeface="Garamond" panose="02020404030301010803" pitchFamily="18" charset="0"/>
              </a:rPr>
              <a:t>Exclusive OR</a:t>
            </a:r>
            <a:r>
              <a:rPr lang="en-GB" sz="2400" dirty="0" smtClean="0">
                <a:latin typeface="Garamond" panose="02020404030301010803" pitchFamily="18" charset="0"/>
              </a:rPr>
              <a:t>, often written </a:t>
            </a:r>
            <a:r>
              <a:rPr lang="en-GB" sz="2400" i="1" dirty="0" smtClean="0">
                <a:latin typeface="Garamond" panose="02020404030301010803" pitchFamily="18" charset="0"/>
              </a:rPr>
              <a:t>XOR</a:t>
            </a:r>
            <a:r>
              <a:rPr lang="en-GB" sz="2400" dirty="0" smtClean="0">
                <a:latin typeface="Garamond" panose="02020404030301010803" pitchFamily="18" charset="0"/>
              </a:rPr>
              <a:t> or </a:t>
            </a:r>
            <a:r>
              <a:rPr lang="en-GB" sz="2400" dirty="0" smtClean="0">
                <a:latin typeface="Garamond" panose="02020404030301010803" pitchFamily="18" charset="0"/>
                <a:sym typeface="Symbol"/>
              </a:rPr>
              <a:t> is a way of combining two bits as follows:</a:t>
            </a:r>
          </a:p>
          <a:p>
            <a:pPr marL="0" indent="0" algn="ctr">
              <a:buNone/>
            </a:pPr>
            <a:r>
              <a:rPr lang="en-GB" sz="2400" dirty="0" smtClean="0">
                <a:latin typeface="Garamond" panose="02020404030301010803" pitchFamily="18" charset="0"/>
                <a:sym typeface="Symbol"/>
              </a:rPr>
              <a:t>0  0 = 0, </a:t>
            </a:r>
            <a:r>
              <a:rPr lang="en-GB" sz="2400" dirty="0">
                <a:latin typeface="Garamond" panose="02020404030301010803" pitchFamily="18" charset="0"/>
                <a:sym typeface="Symbol"/>
              </a:rPr>
              <a:t>0  </a:t>
            </a:r>
            <a:r>
              <a:rPr lang="en-GB" sz="2400" dirty="0" smtClean="0">
                <a:latin typeface="Garamond" panose="02020404030301010803" pitchFamily="18" charset="0"/>
                <a:sym typeface="Symbol"/>
              </a:rPr>
              <a:t>1 </a:t>
            </a:r>
            <a:r>
              <a:rPr lang="en-GB" sz="2400" dirty="0">
                <a:latin typeface="Garamond" panose="02020404030301010803" pitchFamily="18" charset="0"/>
                <a:sym typeface="Symbol"/>
              </a:rPr>
              <a:t>= 1</a:t>
            </a:r>
            <a:r>
              <a:rPr lang="en-GB" sz="2400" dirty="0" smtClean="0">
                <a:latin typeface="Garamond" panose="02020404030301010803" pitchFamily="18" charset="0"/>
                <a:sym typeface="Symbol"/>
              </a:rPr>
              <a:t>, 1 </a:t>
            </a:r>
            <a:r>
              <a:rPr lang="en-GB" sz="2400" dirty="0">
                <a:latin typeface="Garamond" panose="02020404030301010803" pitchFamily="18" charset="0"/>
                <a:sym typeface="Symbol"/>
              </a:rPr>
              <a:t> 0 = 1</a:t>
            </a:r>
            <a:r>
              <a:rPr lang="en-GB" sz="2400" dirty="0" smtClean="0">
                <a:latin typeface="Garamond" panose="02020404030301010803" pitchFamily="18" charset="0"/>
                <a:sym typeface="Symbol"/>
              </a:rPr>
              <a:t>, and 1 </a:t>
            </a:r>
            <a:r>
              <a:rPr lang="en-GB" sz="2400" dirty="0">
                <a:latin typeface="Garamond" panose="02020404030301010803" pitchFamily="18" charset="0"/>
                <a:sym typeface="Symbol"/>
              </a:rPr>
              <a:t> </a:t>
            </a:r>
            <a:r>
              <a:rPr lang="en-GB" sz="2400" dirty="0" smtClean="0">
                <a:latin typeface="Garamond" panose="02020404030301010803" pitchFamily="18" charset="0"/>
                <a:sym typeface="Symbol"/>
              </a:rPr>
              <a:t>1 </a:t>
            </a:r>
            <a:r>
              <a:rPr lang="en-GB" sz="2400" dirty="0">
                <a:latin typeface="Garamond" panose="02020404030301010803" pitchFamily="18" charset="0"/>
                <a:sym typeface="Symbol"/>
              </a:rPr>
              <a:t>= </a:t>
            </a:r>
            <a:r>
              <a:rPr lang="en-GB" sz="2400" dirty="0" smtClean="0">
                <a:latin typeface="Garamond" panose="02020404030301010803" pitchFamily="18" charset="0"/>
                <a:sym typeface="Symbol"/>
              </a:rPr>
              <a:t>0</a:t>
            </a:r>
          </a:p>
          <a:p>
            <a:pPr marL="0" indent="0" algn="ctr">
              <a:buNone/>
            </a:pPr>
            <a:r>
              <a:rPr lang="en-GB" sz="2400" dirty="0" smtClean="0">
                <a:latin typeface="Garamond" panose="02020404030301010803" pitchFamily="18" charset="0"/>
                <a:sym typeface="Symbol"/>
              </a:rPr>
              <a:t>It is identical to addition modulo 2</a:t>
            </a:r>
            <a:endParaRPr lang="en-GB" sz="2400" dirty="0">
              <a:latin typeface="Garamond" panose="02020404030301010803" pitchFamily="18" charset="0"/>
            </a:endParaRPr>
          </a:p>
          <a:p>
            <a:r>
              <a:rPr lang="en-GB" sz="2400" dirty="0" smtClean="0">
                <a:latin typeface="Garamond" panose="02020404030301010803" pitchFamily="18" charset="0"/>
              </a:rPr>
              <a:t>We can combine two bit-streams of the same length by </a:t>
            </a:r>
            <a:r>
              <a:rPr lang="en-GB" sz="2400" dirty="0" err="1" smtClean="0">
                <a:latin typeface="Garamond" panose="02020404030301010803" pitchFamily="18" charset="0"/>
              </a:rPr>
              <a:t>XORing</a:t>
            </a:r>
            <a:r>
              <a:rPr lang="en-GB" sz="2400" dirty="0" smtClean="0">
                <a:latin typeface="Garamond" panose="02020404030301010803" pitchFamily="18" charset="0"/>
              </a:rPr>
              <a:t> the pair of bits in identical positions</a:t>
            </a:r>
          </a:p>
          <a:p>
            <a:pPr marL="0" indent="0" algn="ctr">
              <a:buNone/>
            </a:pPr>
            <a:r>
              <a:rPr lang="en-GB" sz="2400" dirty="0" smtClean="0">
                <a:latin typeface="Courier New" panose="02070309020205020404" pitchFamily="49" charset="0"/>
                <a:cs typeface="Courier New" panose="02070309020205020404" pitchFamily="49" charset="0"/>
              </a:rPr>
              <a:t>1        0        0        1        1</a:t>
            </a:r>
          </a:p>
          <a:p>
            <a:pPr marL="0" indent="0" algn="ctr">
              <a:buNone/>
            </a:pPr>
            <a:r>
              <a:rPr lang="en-GB" sz="2400" dirty="0" smtClean="0">
                <a:latin typeface="Courier New" panose="02070309020205020404" pitchFamily="49" charset="0"/>
                <a:cs typeface="Courier New" panose="02070309020205020404" pitchFamily="49" charset="0"/>
              </a:rPr>
              <a:t>1        1        0        0        1</a:t>
            </a:r>
          </a:p>
          <a:p>
            <a:pPr marL="0" indent="0">
              <a:buNone/>
            </a:pPr>
            <a:r>
              <a:rPr lang="en-GB" sz="2400" dirty="0" smtClean="0">
                <a:latin typeface="Courier New" panose="02070309020205020404" pitchFamily="49" charset="0"/>
                <a:cs typeface="Courier New" panose="02070309020205020404" pitchFamily="49" charset="0"/>
              </a:rPr>
              <a:t> 1 </a:t>
            </a:r>
            <a:r>
              <a:rPr lang="en-GB" sz="2400" dirty="0" smtClean="0">
                <a:latin typeface="Courier New" panose="02070309020205020404" pitchFamily="49" charset="0"/>
                <a:cs typeface="Courier New" panose="02070309020205020404" pitchFamily="49" charset="0"/>
                <a:sym typeface="Symbol"/>
              </a:rPr>
              <a:t> 1    0</a:t>
            </a:r>
            <a:r>
              <a:rPr lang="en-GB" sz="2400" dirty="0" smtClean="0">
                <a:latin typeface="Courier New" panose="02070309020205020404" pitchFamily="49" charset="0"/>
                <a:cs typeface="Courier New" panose="02070309020205020404" pitchFamily="49" charset="0"/>
              </a:rPr>
              <a:t> </a:t>
            </a:r>
            <a:r>
              <a:rPr lang="en-GB" sz="2400" dirty="0">
                <a:latin typeface="Courier New" panose="02070309020205020404" pitchFamily="49" charset="0"/>
                <a:cs typeface="Courier New" panose="02070309020205020404" pitchFamily="49" charset="0"/>
                <a:sym typeface="Symbol"/>
              </a:rPr>
              <a:t> </a:t>
            </a:r>
            <a:r>
              <a:rPr lang="en-GB" sz="2400" dirty="0" smtClean="0">
                <a:latin typeface="Courier New" panose="02070309020205020404" pitchFamily="49" charset="0"/>
                <a:cs typeface="Courier New" panose="02070309020205020404" pitchFamily="49" charset="0"/>
                <a:sym typeface="Symbol"/>
              </a:rPr>
              <a:t>1    0</a:t>
            </a:r>
            <a:r>
              <a:rPr lang="en-GB" sz="2400" dirty="0" smtClean="0">
                <a:latin typeface="Courier New" panose="02070309020205020404" pitchFamily="49" charset="0"/>
                <a:cs typeface="Courier New" panose="02070309020205020404" pitchFamily="49" charset="0"/>
              </a:rPr>
              <a:t> </a:t>
            </a:r>
            <a:r>
              <a:rPr lang="en-GB" sz="2400" dirty="0">
                <a:latin typeface="Courier New" panose="02070309020205020404" pitchFamily="49" charset="0"/>
                <a:cs typeface="Courier New" panose="02070309020205020404" pitchFamily="49" charset="0"/>
                <a:sym typeface="Symbol"/>
              </a:rPr>
              <a:t> </a:t>
            </a:r>
            <a:r>
              <a:rPr lang="en-GB" sz="2400" dirty="0" smtClean="0">
                <a:latin typeface="Courier New" panose="02070309020205020404" pitchFamily="49" charset="0"/>
                <a:cs typeface="Courier New" panose="02070309020205020404" pitchFamily="49" charset="0"/>
                <a:sym typeface="Symbol"/>
              </a:rPr>
              <a:t>0    </a:t>
            </a:r>
            <a:r>
              <a:rPr lang="en-GB" sz="2400" dirty="0" smtClean="0">
                <a:latin typeface="Courier New" panose="02070309020205020404" pitchFamily="49" charset="0"/>
                <a:cs typeface="Courier New" panose="02070309020205020404" pitchFamily="49" charset="0"/>
              </a:rPr>
              <a:t>1 </a:t>
            </a:r>
            <a:r>
              <a:rPr lang="en-GB" sz="2400" dirty="0">
                <a:latin typeface="Courier New" panose="02070309020205020404" pitchFamily="49" charset="0"/>
                <a:cs typeface="Courier New" panose="02070309020205020404" pitchFamily="49" charset="0"/>
                <a:sym typeface="Symbol"/>
              </a:rPr>
              <a:t> </a:t>
            </a:r>
            <a:r>
              <a:rPr lang="en-GB" sz="2400" dirty="0" smtClean="0">
                <a:latin typeface="Courier New" panose="02070309020205020404" pitchFamily="49" charset="0"/>
                <a:cs typeface="Courier New" panose="02070309020205020404" pitchFamily="49" charset="0"/>
                <a:sym typeface="Symbol"/>
              </a:rPr>
              <a:t>0   </a:t>
            </a:r>
            <a:r>
              <a:rPr lang="en-GB" sz="2400" dirty="0">
                <a:latin typeface="Courier New" panose="02070309020205020404" pitchFamily="49" charset="0"/>
                <a:cs typeface="Courier New" panose="02070309020205020404" pitchFamily="49" charset="0"/>
              </a:rPr>
              <a:t>1 </a:t>
            </a:r>
            <a:r>
              <a:rPr lang="en-GB" sz="2400" dirty="0">
                <a:latin typeface="Courier New" panose="02070309020205020404" pitchFamily="49" charset="0"/>
                <a:cs typeface="Courier New" panose="02070309020205020404" pitchFamily="49" charset="0"/>
                <a:sym typeface="Symbol"/>
              </a:rPr>
              <a:t> 1</a:t>
            </a:r>
            <a:endParaRPr lang="en-GB" sz="2400" dirty="0">
              <a:latin typeface="Courier New" panose="02070309020205020404" pitchFamily="49" charset="0"/>
              <a:cs typeface="Courier New" panose="02070309020205020404" pitchFamily="49" charset="0"/>
            </a:endParaRPr>
          </a:p>
          <a:p>
            <a:pPr marL="0" indent="0">
              <a:buNone/>
            </a:pPr>
            <a:r>
              <a:rPr lang="en-GB" sz="2400" dirty="0" smtClean="0">
                <a:latin typeface="Courier New" panose="02070309020205020404" pitchFamily="49" charset="0"/>
                <a:cs typeface="Courier New" panose="02070309020205020404" pitchFamily="49" charset="0"/>
              </a:rPr>
              <a:t>   0         1        0        1       0</a:t>
            </a:r>
            <a:endParaRPr lang="en-GB" sz="2400" dirty="0">
              <a:latin typeface="Courier New" panose="02070309020205020404" pitchFamily="49" charset="0"/>
              <a:cs typeface="Courier New" panose="02070309020205020404" pitchFamily="49" charset="0"/>
            </a:endParaRPr>
          </a:p>
          <a:p>
            <a:pPr marL="0" indent="0">
              <a:buNone/>
            </a:pPr>
            <a:endParaRPr lang="en-GB" sz="2400" dirty="0">
              <a:latin typeface="Courier New" panose="02070309020205020404" pitchFamily="49" charset="0"/>
              <a:cs typeface="Courier New" panose="02070309020205020404" pitchFamily="49" charset="0"/>
            </a:endParaRPr>
          </a:p>
          <a:p>
            <a:pPr marL="0" indent="0">
              <a:buNone/>
            </a:pPr>
            <a:endParaRPr lang="en-GB" sz="2400" dirty="0">
              <a:latin typeface="Courier New" panose="02070309020205020404" pitchFamily="49" charset="0"/>
              <a:cs typeface="Courier New" panose="02070309020205020404" pitchFamily="49" charset="0"/>
            </a:endParaRPr>
          </a:p>
          <a:p>
            <a:pPr marL="0" indent="0">
              <a:buNone/>
            </a:pPr>
            <a:endParaRPr lang="en-GB" sz="2400" dirty="0">
              <a:latin typeface="Courier New" panose="02070309020205020404" pitchFamily="49" charset="0"/>
              <a:cs typeface="Courier New" panose="02070309020205020404" pitchFamily="49" charset="0"/>
            </a:endParaRPr>
          </a:p>
          <a:p>
            <a:pPr marL="0" indent="0">
              <a:buNone/>
            </a:pPr>
            <a:r>
              <a:rPr lang="en-GB" sz="2400" dirty="0" smtClean="0">
                <a:latin typeface="Courier New" panose="02070309020205020404" pitchFamily="49" charset="0"/>
                <a:cs typeface="Courier New" panose="02070309020205020404" pitchFamily="49" charset="0"/>
              </a:rPr>
              <a:t>                   </a:t>
            </a:r>
            <a:endParaRPr lang="en-GB" sz="2400" dirty="0">
              <a:latin typeface="Courier New" panose="02070309020205020404" pitchFamily="49" charset="0"/>
              <a:cs typeface="Courier New" panose="02070309020205020404" pitchFamily="49" charset="0"/>
            </a:endParaRPr>
          </a:p>
        </p:txBody>
      </p:sp>
      <p:cxnSp>
        <p:nvCxnSpPr>
          <p:cNvPr id="5" name="Straight Connector 4"/>
          <p:cNvCxnSpPr/>
          <p:nvPr/>
        </p:nvCxnSpPr>
        <p:spPr>
          <a:xfrm>
            <a:off x="611560" y="5733256"/>
            <a:ext cx="7920880" cy="0"/>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49534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66FF"/>
                </a:solidFill>
                <a:latin typeface="Garamond" panose="02020404030301010803" pitchFamily="18" charset="0"/>
              </a:rPr>
              <a:t>Modern Algorithms </a:t>
            </a:r>
            <a:br>
              <a:rPr lang="en-GB" dirty="0" smtClean="0">
                <a:solidFill>
                  <a:srgbClr val="0066FF"/>
                </a:solidFill>
                <a:latin typeface="Garamond" panose="02020404030301010803" pitchFamily="18" charset="0"/>
              </a:rPr>
            </a:br>
            <a:r>
              <a:rPr lang="en-GB" dirty="0" smtClean="0">
                <a:solidFill>
                  <a:srgbClr val="0066FF"/>
                </a:solidFill>
                <a:latin typeface="Garamond" panose="02020404030301010803" pitchFamily="18" charset="0"/>
              </a:rPr>
              <a:t>Stream Ciphers</a:t>
            </a:r>
            <a:endParaRPr lang="en-GB" dirty="0">
              <a:solidFill>
                <a:srgbClr val="0066FF"/>
              </a:solidFill>
              <a:latin typeface="Garamond" panose="02020404030301010803" pitchFamily="18" charset="0"/>
            </a:endParaRPr>
          </a:p>
        </p:txBody>
      </p:sp>
      <p:sp>
        <p:nvSpPr>
          <p:cNvPr id="3" name="Content Placeholder 2"/>
          <p:cNvSpPr>
            <a:spLocks noGrp="1"/>
          </p:cNvSpPr>
          <p:nvPr>
            <p:ph idx="1"/>
          </p:nvPr>
        </p:nvSpPr>
        <p:spPr>
          <a:xfrm>
            <a:off x="457200" y="1600200"/>
            <a:ext cx="8229600" cy="4565104"/>
          </a:xfrm>
        </p:spPr>
        <p:txBody>
          <a:bodyPr/>
          <a:lstStyle/>
          <a:p>
            <a:r>
              <a:rPr lang="en-GB" sz="2800" dirty="0" smtClean="0">
                <a:latin typeface="Garamond" panose="02020404030301010803" pitchFamily="18" charset="0"/>
              </a:rPr>
              <a:t>Uses a short key with a </a:t>
            </a:r>
            <a:r>
              <a:rPr lang="en-GB" sz="2800" dirty="0" err="1" smtClean="0">
                <a:latin typeface="Garamond" panose="02020404030301010803" pitchFamily="18" charset="0"/>
              </a:rPr>
              <a:t>keystream</a:t>
            </a:r>
            <a:r>
              <a:rPr lang="en-GB" sz="2800" dirty="0" smtClean="0">
                <a:latin typeface="Garamond" panose="02020404030301010803" pitchFamily="18" charset="0"/>
              </a:rPr>
              <a:t> generator.</a:t>
            </a:r>
          </a:p>
          <a:p>
            <a:r>
              <a:rPr lang="en-GB" sz="2800" dirty="0" smtClean="0">
                <a:latin typeface="Garamond" panose="02020404030301010803" pitchFamily="18" charset="0"/>
              </a:rPr>
              <a:t>To encrypt: the </a:t>
            </a:r>
            <a:r>
              <a:rPr lang="en-GB" sz="2800" dirty="0">
                <a:latin typeface="Garamond" panose="02020404030301010803" pitchFamily="18" charset="0"/>
              </a:rPr>
              <a:t>plaintext </a:t>
            </a:r>
            <a:r>
              <a:rPr lang="en-GB" sz="2800" dirty="0" smtClean="0">
                <a:latin typeface="Garamond" panose="02020404030301010803" pitchFamily="18" charset="0"/>
              </a:rPr>
              <a:t>is combined with the </a:t>
            </a:r>
            <a:r>
              <a:rPr lang="en-GB" sz="2800" dirty="0" err="1" smtClean="0">
                <a:latin typeface="Garamond" panose="02020404030301010803" pitchFamily="18" charset="0"/>
              </a:rPr>
              <a:t>keystream</a:t>
            </a:r>
            <a:r>
              <a:rPr lang="en-GB" sz="2800" dirty="0" smtClean="0">
                <a:latin typeface="Garamond" panose="02020404030301010803" pitchFamily="18" charset="0"/>
              </a:rPr>
              <a:t> using XOR.</a:t>
            </a:r>
          </a:p>
          <a:p>
            <a:r>
              <a:rPr lang="en-GB" sz="2800" dirty="0" smtClean="0">
                <a:latin typeface="Garamond" panose="02020404030301010803" pitchFamily="18" charset="0"/>
              </a:rPr>
              <a:t>To decrypt: the </a:t>
            </a:r>
            <a:r>
              <a:rPr lang="en-GB" sz="2800" dirty="0" err="1" smtClean="0">
                <a:latin typeface="Garamond" panose="02020404030301010803" pitchFamily="18" charset="0"/>
              </a:rPr>
              <a:t>ciphertext</a:t>
            </a:r>
            <a:r>
              <a:rPr lang="en-GB" sz="2800" dirty="0" smtClean="0">
                <a:latin typeface="Garamond" panose="02020404030301010803" pitchFamily="18" charset="0"/>
              </a:rPr>
              <a:t> is combined with the </a:t>
            </a:r>
            <a:r>
              <a:rPr lang="en-GB" sz="2800" dirty="0" err="1" smtClean="0">
                <a:latin typeface="Garamond" panose="02020404030301010803" pitchFamily="18" charset="0"/>
              </a:rPr>
              <a:t>keystream</a:t>
            </a:r>
            <a:r>
              <a:rPr lang="en-GB" sz="2800" dirty="0" smtClean="0">
                <a:latin typeface="Garamond" panose="02020404030301010803" pitchFamily="18" charset="0"/>
              </a:rPr>
              <a:t> using XOR.</a:t>
            </a:r>
          </a:p>
          <a:p>
            <a:r>
              <a:rPr lang="en-GB" sz="2800" dirty="0">
                <a:latin typeface="Garamond" panose="02020404030301010803" pitchFamily="18" charset="0"/>
              </a:rPr>
              <a:t>Easily implemented and fast in operation.</a:t>
            </a:r>
          </a:p>
          <a:p>
            <a:r>
              <a:rPr lang="en-GB" sz="2800" dirty="0">
                <a:latin typeface="Garamond" panose="02020404030301010803" pitchFamily="18" charset="0"/>
              </a:rPr>
              <a:t>A stream cipher is good for a </a:t>
            </a:r>
            <a:r>
              <a:rPr lang="en-GB" sz="2800" i="1" dirty="0">
                <a:latin typeface="Garamond" panose="02020404030301010803" pitchFamily="18" charset="0"/>
              </a:rPr>
              <a:t>noisy </a:t>
            </a:r>
            <a:r>
              <a:rPr lang="en-GB" sz="2800" i="1" dirty="0" smtClean="0">
                <a:latin typeface="Garamond" panose="02020404030301010803" pitchFamily="18" charset="0"/>
              </a:rPr>
              <a:t>channel</a:t>
            </a:r>
            <a:r>
              <a:rPr lang="en-GB" sz="2800" i="1" dirty="0">
                <a:latin typeface="Garamond" panose="02020404030301010803" pitchFamily="18" charset="0"/>
              </a:rPr>
              <a:t> </a:t>
            </a:r>
            <a:r>
              <a:rPr lang="en-GB" sz="2800" i="1" dirty="0" smtClean="0">
                <a:latin typeface="Garamond" panose="02020404030301010803" pitchFamily="18" charset="0"/>
              </a:rPr>
              <a:t>because of l</a:t>
            </a:r>
            <a:r>
              <a:rPr lang="en-GB" sz="2800" dirty="0" smtClean="0">
                <a:latin typeface="Garamond" panose="02020404030301010803" pitchFamily="18" charset="0"/>
              </a:rPr>
              <a:t>ack </a:t>
            </a:r>
            <a:r>
              <a:rPr lang="en-GB" sz="2800" dirty="0">
                <a:latin typeface="Garamond" panose="02020404030301010803" pitchFamily="18" charset="0"/>
              </a:rPr>
              <a:t>of </a:t>
            </a:r>
            <a:r>
              <a:rPr lang="en-GB" sz="2800" i="1" dirty="0">
                <a:latin typeface="Garamond" panose="02020404030301010803" pitchFamily="18" charset="0"/>
              </a:rPr>
              <a:t>error </a:t>
            </a:r>
            <a:r>
              <a:rPr lang="en-GB" sz="2800" i="1" dirty="0" smtClean="0">
                <a:latin typeface="Garamond" panose="02020404030301010803" pitchFamily="18" charset="0"/>
              </a:rPr>
              <a:t>propagation. </a:t>
            </a:r>
          </a:p>
          <a:p>
            <a:r>
              <a:rPr lang="en-GB" sz="2800" dirty="0" smtClean="0">
                <a:latin typeface="Garamond" panose="02020404030301010803" pitchFamily="18" charset="0"/>
              </a:rPr>
              <a:t>Vulnerable </a:t>
            </a:r>
            <a:r>
              <a:rPr lang="en-GB" sz="2800" dirty="0">
                <a:latin typeface="Garamond" panose="02020404030301010803" pitchFamily="18" charset="0"/>
              </a:rPr>
              <a:t>to a </a:t>
            </a:r>
            <a:r>
              <a:rPr lang="en-GB" sz="2800" i="1" dirty="0">
                <a:latin typeface="Garamond" panose="02020404030301010803" pitchFamily="18" charset="0"/>
              </a:rPr>
              <a:t>known plaintext </a:t>
            </a:r>
            <a:r>
              <a:rPr lang="en-GB" sz="2800" dirty="0">
                <a:latin typeface="Garamond" panose="02020404030301010803" pitchFamily="18" charset="0"/>
              </a:rPr>
              <a:t> attack. </a:t>
            </a:r>
          </a:p>
          <a:p>
            <a:endParaRPr lang="en-GB" sz="2800" dirty="0" smtClean="0">
              <a:latin typeface="Garamond" panose="02020404030301010803" pitchFamily="18" charset="0"/>
            </a:endParaRPr>
          </a:p>
          <a:p>
            <a:endParaRPr lang="en-GB" dirty="0"/>
          </a:p>
        </p:txBody>
      </p:sp>
    </p:spTree>
    <p:extLst>
      <p:ext uri="{BB962C8B-B14F-4D97-AF65-F5344CB8AC3E}">
        <p14:creationId xmlns:p14="http://schemas.microsoft.com/office/powerpoint/2010/main" val="14184481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66FF"/>
                </a:solidFill>
                <a:latin typeface="Garamond" panose="02020404030301010803" pitchFamily="18" charset="0"/>
              </a:rPr>
              <a:t>Modern Algorithms </a:t>
            </a:r>
            <a:br>
              <a:rPr lang="en-GB" dirty="0" smtClean="0">
                <a:solidFill>
                  <a:srgbClr val="0066FF"/>
                </a:solidFill>
                <a:latin typeface="Garamond" panose="02020404030301010803" pitchFamily="18" charset="0"/>
              </a:rPr>
            </a:br>
            <a:r>
              <a:rPr lang="en-GB" dirty="0" smtClean="0">
                <a:solidFill>
                  <a:srgbClr val="0066FF"/>
                </a:solidFill>
                <a:latin typeface="Garamond" panose="02020404030301010803" pitchFamily="18" charset="0"/>
              </a:rPr>
              <a:t>Block Ciphers</a:t>
            </a:r>
            <a:endParaRPr lang="en-GB" dirty="0">
              <a:solidFill>
                <a:srgbClr val="0066FF"/>
              </a:solidFill>
              <a:latin typeface="Garamond" panose="02020404030301010803" pitchFamily="18" charset="0"/>
            </a:endParaRPr>
          </a:p>
        </p:txBody>
      </p:sp>
      <p:sp>
        <p:nvSpPr>
          <p:cNvPr id="3" name="Content Placeholder 2"/>
          <p:cNvSpPr>
            <a:spLocks noGrp="1"/>
          </p:cNvSpPr>
          <p:nvPr>
            <p:ph idx="1"/>
          </p:nvPr>
        </p:nvSpPr>
        <p:spPr>
          <a:xfrm>
            <a:off x="457200" y="1600200"/>
            <a:ext cx="8229600" cy="5141168"/>
          </a:xfrm>
        </p:spPr>
        <p:txBody>
          <a:bodyPr/>
          <a:lstStyle/>
          <a:p>
            <a:r>
              <a:rPr lang="en-GB" sz="2800" dirty="0" smtClean="0">
                <a:latin typeface="Garamond" panose="02020404030301010803" pitchFamily="18" charset="0"/>
              </a:rPr>
              <a:t>The bit-string is divided into blocks of a given length. </a:t>
            </a:r>
          </a:p>
          <a:p>
            <a:r>
              <a:rPr lang="en-GB" sz="2800" dirty="0" smtClean="0">
                <a:latin typeface="Garamond" panose="02020404030301010803" pitchFamily="18" charset="0"/>
              </a:rPr>
              <a:t>If the blocks are encrypted individually and independently we call this</a:t>
            </a:r>
            <a:r>
              <a:rPr lang="en-GB" sz="2800" i="1" dirty="0" smtClean="0">
                <a:latin typeface="Garamond" panose="02020404030301010803" pitchFamily="18" charset="0"/>
              </a:rPr>
              <a:t> ECB (Electronic Code Book) </a:t>
            </a:r>
            <a:r>
              <a:rPr lang="en-GB" sz="2800" dirty="0" smtClean="0">
                <a:latin typeface="Garamond" panose="02020404030301010803" pitchFamily="18" charset="0"/>
              </a:rPr>
              <a:t>mode</a:t>
            </a:r>
            <a:r>
              <a:rPr lang="en-GB" sz="2800" i="1" dirty="0" smtClean="0">
                <a:latin typeface="Garamond" panose="02020404030301010803" pitchFamily="18" charset="0"/>
              </a:rPr>
              <a:t>. </a:t>
            </a:r>
          </a:p>
          <a:p>
            <a:r>
              <a:rPr lang="en-GB" sz="2800" dirty="0" smtClean="0">
                <a:latin typeface="Garamond" panose="02020404030301010803" pitchFamily="18" charset="0"/>
              </a:rPr>
              <a:t>To avoid statistical attack arrange for the encryption of each </a:t>
            </a:r>
            <a:r>
              <a:rPr lang="en-GB" sz="2800" dirty="0" err="1" smtClean="0">
                <a:latin typeface="Garamond" panose="02020404030301010803" pitchFamily="18" charset="0"/>
              </a:rPr>
              <a:t>blockto</a:t>
            </a:r>
            <a:r>
              <a:rPr lang="en-GB" sz="2800" dirty="0" smtClean="0">
                <a:latin typeface="Garamond" panose="02020404030301010803" pitchFamily="18" charset="0"/>
              </a:rPr>
              <a:t> depend on all the message blocks that go before it using </a:t>
            </a:r>
            <a:r>
              <a:rPr lang="en-GB" sz="2800" i="1" dirty="0" smtClean="0">
                <a:latin typeface="Garamond" panose="02020404030301010803" pitchFamily="18" charset="0"/>
              </a:rPr>
              <a:t>Cipher Feedback (CFB) </a:t>
            </a:r>
            <a:r>
              <a:rPr lang="en-GB" sz="2800" dirty="0" smtClean="0">
                <a:latin typeface="Garamond" panose="02020404030301010803" pitchFamily="18" charset="0"/>
              </a:rPr>
              <a:t>mode or </a:t>
            </a:r>
            <a:r>
              <a:rPr lang="en-GB" sz="2800" i="1" dirty="0" smtClean="0">
                <a:latin typeface="Garamond" panose="02020404030301010803" pitchFamily="18" charset="0"/>
              </a:rPr>
              <a:t>Cipher Block Chaining (CBC) </a:t>
            </a:r>
            <a:r>
              <a:rPr lang="en-GB" sz="2800" dirty="0" smtClean="0">
                <a:latin typeface="Garamond" panose="02020404030301010803" pitchFamily="18" charset="0"/>
              </a:rPr>
              <a:t> mode.</a:t>
            </a:r>
          </a:p>
          <a:p>
            <a:endParaRPr lang="en-GB" sz="2800" dirty="0" smtClean="0">
              <a:latin typeface="Garamond" panose="02020404030301010803" pitchFamily="18" charset="0"/>
            </a:endParaRPr>
          </a:p>
          <a:p>
            <a:endParaRPr lang="en-GB" dirty="0" smtClean="0"/>
          </a:p>
          <a:p>
            <a:endParaRPr lang="en-GB" i="1" dirty="0"/>
          </a:p>
        </p:txBody>
      </p:sp>
    </p:spTree>
    <p:extLst>
      <p:ext uri="{BB962C8B-B14F-4D97-AF65-F5344CB8AC3E}">
        <p14:creationId xmlns:p14="http://schemas.microsoft.com/office/powerpoint/2010/main" val="28216031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66FF"/>
                </a:solidFill>
                <a:latin typeface="Garamond" panose="02020404030301010803" pitchFamily="18" charset="0"/>
              </a:rPr>
              <a:t>Cipher Block Chaining</a:t>
            </a:r>
            <a:endParaRPr lang="en-GB" dirty="0">
              <a:solidFill>
                <a:srgbClr val="0066FF"/>
              </a:solidFill>
              <a:latin typeface="Garamond" panose="02020404030301010803"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494" y="1412776"/>
            <a:ext cx="8852994" cy="3567757"/>
          </a:xfrm>
        </p:spPr>
      </p:pic>
      <p:sp>
        <p:nvSpPr>
          <p:cNvPr id="5" name="TextBox 4"/>
          <p:cNvSpPr txBox="1"/>
          <p:nvPr/>
        </p:nvSpPr>
        <p:spPr>
          <a:xfrm>
            <a:off x="971600" y="5229200"/>
            <a:ext cx="7128792" cy="1200329"/>
          </a:xfrm>
          <a:prstGeom prst="rect">
            <a:avLst/>
          </a:prstGeom>
          <a:noFill/>
        </p:spPr>
        <p:txBody>
          <a:bodyPr wrap="square" rtlCol="0">
            <a:spAutoFit/>
          </a:bodyPr>
          <a:lstStyle/>
          <a:p>
            <a:pPr algn="ctr"/>
            <a:r>
              <a:rPr lang="en-GB" sz="2400" dirty="0">
                <a:latin typeface="Garamond" panose="02020404030301010803" pitchFamily="18" charset="0"/>
              </a:rPr>
              <a:t>The major advantage of CBC mode over ECB mode lies in its ability to hide </a:t>
            </a:r>
            <a:r>
              <a:rPr lang="en-GB" sz="2400" dirty="0" smtClean="0">
                <a:latin typeface="Garamond" panose="02020404030301010803" pitchFamily="18" charset="0"/>
              </a:rPr>
              <a:t>statistical properties </a:t>
            </a:r>
            <a:r>
              <a:rPr lang="en-GB" sz="2400" dirty="0">
                <a:latin typeface="Garamond" panose="02020404030301010803" pitchFamily="18" charset="0"/>
              </a:rPr>
              <a:t>of the plaintext blocks.</a:t>
            </a:r>
          </a:p>
        </p:txBody>
      </p:sp>
    </p:spTree>
    <p:extLst>
      <p:ext uri="{BB962C8B-B14F-4D97-AF65-F5344CB8AC3E}">
        <p14:creationId xmlns:p14="http://schemas.microsoft.com/office/powerpoint/2010/main" val="38229157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lstStyle/>
          <a:p>
            <a:r>
              <a:rPr lang="en-GB" sz="4000" dirty="0">
                <a:solidFill>
                  <a:srgbClr val="0066FF"/>
                </a:solidFill>
                <a:latin typeface="Garamond" panose="02020404030301010803" pitchFamily="18" charset="0"/>
              </a:rPr>
              <a:t>Whitfield </a:t>
            </a:r>
            <a:r>
              <a:rPr lang="en-GB" sz="4000" dirty="0" err="1">
                <a:solidFill>
                  <a:srgbClr val="0066FF"/>
                </a:solidFill>
                <a:latin typeface="Garamond" panose="02020404030301010803" pitchFamily="18" charset="0"/>
              </a:rPr>
              <a:t>Diffie</a:t>
            </a:r>
            <a:r>
              <a:rPr lang="en-GB" sz="4000" dirty="0">
                <a:solidFill>
                  <a:srgbClr val="0066FF"/>
                </a:solidFill>
                <a:latin typeface="Garamond" panose="02020404030301010803" pitchFamily="18" charset="0"/>
              </a:rPr>
              <a:t> and Martin E. </a:t>
            </a:r>
            <a:r>
              <a:rPr lang="en-GB" sz="4000" dirty="0" smtClean="0">
                <a:solidFill>
                  <a:srgbClr val="0066FF"/>
                </a:solidFill>
                <a:latin typeface="Garamond" panose="02020404030301010803" pitchFamily="18" charset="0"/>
              </a:rPr>
              <a:t>Hellman</a:t>
            </a:r>
            <a:r>
              <a:rPr lang="en-GB" sz="2400" dirty="0" smtClean="0">
                <a:solidFill>
                  <a:srgbClr val="0066FF"/>
                </a:solidFill>
                <a:latin typeface="Garamond" panose="02020404030301010803" pitchFamily="18" charset="0"/>
              </a:rPr>
              <a:t> </a:t>
            </a:r>
            <a:endParaRPr lang="en-GB" sz="2400" dirty="0">
              <a:solidFill>
                <a:srgbClr val="0066FF"/>
              </a:solidFill>
              <a:latin typeface="Garamond" panose="02020404030301010803" pitchFamily="18" charset="0"/>
            </a:endParaRPr>
          </a:p>
        </p:txBody>
      </p:sp>
      <p:sp>
        <p:nvSpPr>
          <p:cNvPr id="3" name="Content Placeholder 2"/>
          <p:cNvSpPr>
            <a:spLocks noGrp="1"/>
          </p:cNvSpPr>
          <p:nvPr>
            <p:ph idx="1"/>
          </p:nvPr>
        </p:nvSpPr>
        <p:spPr>
          <a:xfrm>
            <a:off x="107504" y="2996953"/>
            <a:ext cx="5059188" cy="2448272"/>
          </a:xfrm>
        </p:spPr>
        <p:txBody>
          <a:bodyPr/>
          <a:lstStyle/>
          <a:p>
            <a:pPr marL="0" indent="0">
              <a:buNone/>
            </a:pPr>
            <a:r>
              <a:rPr lang="en-GB" sz="2600" b="1" dirty="0" smtClean="0">
                <a:latin typeface="Garamond" panose="02020404030301010803" pitchFamily="18" charset="0"/>
              </a:rPr>
              <a:t>Abstract: </a:t>
            </a:r>
            <a:r>
              <a:rPr lang="en-GB" sz="2600" dirty="0">
                <a:latin typeface="Garamond" panose="02020404030301010803" pitchFamily="18" charset="0"/>
              </a:rPr>
              <a:t>Two kinds of contemporary developments in </a:t>
            </a:r>
            <a:r>
              <a:rPr lang="en-GB" sz="2600" dirty="0" smtClean="0">
                <a:latin typeface="Garamond" panose="02020404030301010803" pitchFamily="18" charset="0"/>
              </a:rPr>
              <a:t>cryptography are </a:t>
            </a:r>
            <a:r>
              <a:rPr lang="en-GB" sz="2600" dirty="0">
                <a:latin typeface="Garamond" panose="02020404030301010803" pitchFamily="18" charset="0"/>
              </a:rPr>
              <a:t>examined. Widening applications of </a:t>
            </a:r>
            <a:r>
              <a:rPr lang="en-GB" sz="2600" dirty="0" smtClean="0">
                <a:latin typeface="Garamond" panose="02020404030301010803" pitchFamily="18" charset="0"/>
              </a:rPr>
              <a:t>teleprocessing </a:t>
            </a:r>
            <a:r>
              <a:rPr lang="en-GB" sz="2600" dirty="0">
                <a:latin typeface="Garamond" panose="02020404030301010803" pitchFamily="18" charset="0"/>
              </a:rPr>
              <a:t>have given rise to a need for new types of cryptographic </a:t>
            </a:r>
            <a:r>
              <a:rPr lang="en-GB" sz="2600" dirty="0" smtClean="0">
                <a:latin typeface="Garamond" panose="02020404030301010803" pitchFamily="18" charset="0"/>
              </a:rPr>
              <a:t>systems</a:t>
            </a:r>
            <a:r>
              <a:rPr lang="en-GB" sz="2600" dirty="0">
                <a:latin typeface="Garamond" panose="02020404030301010803" pitchFamily="18" charset="0"/>
              </a:rPr>
              <a:t>, </a:t>
            </a:r>
            <a:r>
              <a:rPr lang="en-GB" sz="2600" dirty="0" smtClean="0">
                <a:latin typeface="Garamond" panose="02020404030301010803" pitchFamily="18" charset="0"/>
              </a:rPr>
              <a:t>which</a:t>
            </a:r>
            <a:endParaRPr lang="en-GB" sz="2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6692" y="2861664"/>
            <a:ext cx="3869804" cy="2345336"/>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340768"/>
            <a:ext cx="6600825"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07504" y="5373216"/>
            <a:ext cx="8496944" cy="1569660"/>
          </a:xfrm>
          <a:prstGeom prst="rect">
            <a:avLst/>
          </a:prstGeom>
          <a:noFill/>
        </p:spPr>
        <p:txBody>
          <a:bodyPr wrap="square" rtlCol="0">
            <a:spAutoFit/>
          </a:bodyPr>
          <a:lstStyle/>
          <a:p>
            <a:r>
              <a:rPr lang="en-GB" sz="2600" dirty="0">
                <a:latin typeface="Garamond" panose="02020404030301010803" pitchFamily="18" charset="0"/>
              </a:rPr>
              <a:t>minimize the need for secure key distribution channels and supply the equivalent of a written signature. This paper suggests ways to solve these currently open problems</a:t>
            </a:r>
            <a:r>
              <a:rPr lang="en-GB" sz="2600" dirty="0"/>
              <a:t>. </a:t>
            </a:r>
          </a:p>
          <a:p>
            <a:endParaRPr lang="en-GB" dirty="0"/>
          </a:p>
        </p:txBody>
      </p:sp>
    </p:spTree>
    <p:extLst>
      <p:ext uri="{BB962C8B-B14F-4D97-AF65-F5344CB8AC3E}">
        <p14:creationId xmlns:p14="http://schemas.microsoft.com/office/powerpoint/2010/main" val="1848170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66FF"/>
                </a:solidFill>
                <a:latin typeface="Garamond" panose="02020404030301010803" pitchFamily="18" charset="0"/>
              </a:rPr>
              <a:t>Discrete logarithms.</a:t>
            </a:r>
            <a:endParaRPr lang="en-GB" dirty="0">
              <a:solidFill>
                <a:srgbClr val="0066FF"/>
              </a:solidFill>
            </a:endParaRPr>
          </a:p>
        </p:txBody>
      </p:sp>
      <p:sp>
        <p:nvSpPr>
          <p:cNvPr id="3" name="Content Placeholder 2"/>
          <p:cNvSpPr>
            <a:spLocks noGrp="1"/>
          </p:cNvSpPr>
          <p:nvPr>
            <p:ph idx="1"/>
          </p:nvPr>
        </p:nvSpPr>
        <p:spPr>
          <a:xfrm>
            <a:off x="457200" y="1484784"/>
            <a:ext cx="8229600" cy="4248472"/>
          </a:xfrm>
        </p:spPr>
        <p:txBody>
          <a:bodyPr/>
          <a:lstStyle/>
          <a:p>
            <a:r>
              <a:rPr lang="en-GB" sz="2800" dirty="0" smtClean="0"/>
              <a:t>Pick a prime, say 17.</a:t>
            </a:r>
          </a:p>
          <a:p>
            <a:r>
              <a:rPr lang="en-GB" sz="2800" dirty="0" smtClean="0"/>
              <a:t> If y </a:t>
            </a:r>
            <a:r>
              <a:rPr lang="en-GB" sz="2800" dirty="0"/>
              <a:t>= </a:t>
            </a:r>
            <a:r>
              <a:rPr lang="en-GB" sz="2800" dirty="0" smtClean="0"/>
              <a:t>10</a:t>
            </a:r>
            <a:r>
              <a:rPr lang="en-GB" sz="2800" baseline="30000" dirty="0" smtClean="0"/>
              <a:t>x</a:t>
            </a:r>
            <a:r>
              <a:rPr lang="en-GB" sz="2800" dirty="0" smtClean="0"/>
              <a:t> </a:t>
            </a:r>
            <a:r>
              <a:rPr lang="en-GB" sz="2800" dirty="0"/>
              <a:t>mod </a:t>
            </a:r>
            <a:r>
              <a:rPr lang="en-GB" sz="2800" dirty="0" smtClean="0"/>
              <a:t>17 then x is the discrete logarithm of y</a:t>
            </a:r>
            <a:endParaRPr lang="en-GB" sz="2800" dirty="0"/>
          </a:p>
          <a:p>
            <a:pPr marL="0" indent="0" algn="ctr">
              <a:buNone/>
            </a:pPr>
            <a:r>
              <a:rPr lang="en-GB" sz="2800" b="1" dirty="0" smtClean="0">
                <a:solidFill>
                  <a:srgbClr val="0066FF"/>
                </a:solidFill>
              </a:rPr>
              <a:t>5</a:t>
            </a:r>
            <a:r>
              <a:rPr lang="en-GB" sz="2800" dirty="0" smtClean="0"/>
              <a:t> </a:t>
            </a:r>
            <a:r>
              <a:rPr lang="en-GB" sz="2800" dirty="0"/>
              <a:t>= </a:t>
            </a:r>
            <a:r>
              <a:rPr lang="en-GB" sz="2800" dirty="0" smtClean="0"/>
              <a:t>10</a:t>
            </a:r>
            <a:r>
              <a:rPr lang="en-GB" sz="2800" b="1" baseline="30000" dirty="0">
                <a:solidFill>
                  <a:srgbClr val="C00000"/>
                </a:solidFill>
              </a:rPr>
              <a:t>7</a:t>
            </a:r>
            <a:r>
              <a:rPr lang="en-GB" sz="2800" dirty="0" smtClean="0"/>
              <a:t> </a:t>
            </a:r>
            <a:r>
              <a:rPr lang="en-GB" sz="2800" dirty="0"/>
              <a:t>mod </a:t>
            </a:r>
            <a:r>
              <a:rPr lang="en-GB" sz="2800" dirty="0" smtClean="0"/>
              <a:t>17 and </a:t>
            </a:r>
            <a:r>
              <a:rPr lang="en-GB" sz="2800" b="1" dirty="0" smtClean="0">
                <a:solidFill>
                  <a:srgbClr val="0066FF"/>
                </a:solidFill>
              </a:rPr>
              <a:t>14</a:t>
            </a:r>
            <a:r>
              <a:rPr lang="en-GB" sz="2800" dirty="0" smtClean="0"/>
              <a:t> </a:t>
            </a:r>
            <a:r>
              <a:rPr lang="en-GB" sz="2800" dirty="0"/>
              <a:t>= </a:t>
            </a:r>
            <a:r>
              <a:rPr lang="en-GB" sz="2800" dirty="0" smtClean="0"/>
              <a:t>10</a:t>
            </a:r>
            <a:r>
              <a:rPr lang="en-GB" sz="2800" b="1" baseline="30000" dirty="0">
                <a:solidFill>
                  <a:srgbClr val="C00000"/>
                </a:solidFill>
              </a:rPr>
              <a:t>3</a:t>
            </a:r>
            <a:r>
              <a:rPr lang="en-GB" sz="2800" dirty="0" smtClean="0"/>
              <a:t> </a:t>
            </a:r>
            <a:r>
              <a:rPr lang="en-GB" sz="2800" dirty="0"/>
              <a:t>mod </a:t>
            </a:r>
            <a:r>
              <a:rPr lang="en-GB" sz="2800" dirty="0" smtClean="0"/>
              <a:t>17</a:t>
            </a:r>
          </a:p>
          <a:p>
            <a:r>
              <a:rPr lang="en-GB" sz="2800" dirty="0" smtClean="0"/>
              <a:t>Here 7 is the discrete logarithm of 5.</a:t>
            </a:r>
          </a:p>
          <a:p>
            <a:r>
              <a:rPr lang="en-GB" sz="2800" dirty="0" smtClean="0"/>
              <a:t>Here 3 is the discrete logarithm of 14.</a:t>
            </a:r>
          </a:p>
          <a:p>
            <a:r>
              <a:rPr lang="en-GB" sz="2800" dirty="0"/>
              <a:t>Knowing </a:t>
            </a:r>
            <a:r>
              <a:rPr lang="en-GB" sz="2800" dirty="0" smtClean="0"/>
              <a:t>x it is </a:t>
            </a:r>
            <a:r>
              <a:rPr lang="en-GB" sz="2800" dirty="0"/>
              <a:t>easy to calculate </a:t>
            </a:r>
            <a:r>
              <a:rPr lang="en-GB" sz="2800" dirty="0" smtClean="0"/>
              <a:t>y.</a:t>
            </a:r>
          </a:p>
          <a:p>
            <a:r>
              <a:rPr lang="en-GB" sz="2800" smtClean="0"/>
              <a:t>But </a:t>
            </a:r>
            <a:r>
              <a:rPr lang="en-GB" sz="2800" i="1" dirty="0"/>
              <a:t>hard</a:t>
            </a:r>
            <a:r>
              <a:rPr lang="en-GB" sz="2800" dirty="0"/>
              <a:t> to</a:t>
            </a:r>
            <a:r>
              <a:rPr lang="en-GB" sz="2800" i="1" dirty="0"/>
              <a:t> find </a:t>
            </a:r>
            <a:r>
              <a:rPr lang="en-GB" sz="2800" dirty="0" smtClean="0"/>
              <a:t>x </a:t>
            </a:r>
            <a:r>
              <a:rPr lang="en-GB" sz="2800" dirty="0"/>
              <a:t>if we know </a:t>
            </a:r>
            <a:r>
              <a:rPr lang="en-GB" sz="2800" dirty="0" smtClean="0"/>
              <a:t>y, </a:t>
            </a:r>
            <a:r>
              <a:rPr lang="en-GB" sz="2800" dirty="0"/>
              <a:t>for example,</a:t>
            </a:r>
          </a:p>
          <a:p>
            <a:pPr marL="0" indent="0" algn="ctr">
              <a:buNone/>
            </a:pPr>
            <a:r>
              <a:rPr lang="en-GB" sz="2800" dirty="0"/>
              <a:t>8 = 10</a:t>
            </a:r>
            <a:r>
              <a:rPr lang="en-GB" sz="2800" baseline="30000" dirty="0"/>
              <a:t>X</a:t>
            </a:r>
            <a:r>
              <a:rPr lang="en-GB" sz="2800" dirty="0"/>
              <a:t> mod 17</a:t>
            </a:r>
          </a:p>
          <a:p>
            <a:endParaRPr lang="en-GB" sz="2400" dirty="0" smtClean="0"/>
          </a:p>
          <a:p>
            <a:endParaRPr lang="en-GB" sz="2400" dirty="0"/>
          </a:p>
          <a:p>
            <a:endParaRPr lang="en-GB" sz="2400" dirty="0" smtClean="0"/>
          </a:p>
          <a:p>
            <a:endParaRPr lang="en-GB" sz="2400" dirty="0" smtClean="0"/>
          </a:p>
          <a:p>
            <a:pPr marL="0" indent="0">
              <a:buNone/>
            </a:pPr>
            <a:endParaRPr lang="en-GB" dirty="0" smtClean="0"/>
          </a:p>
          <a:p>
            <a:pPr marL="0" indent="0">
              <a:buNone/>
            </a:pPr>
            <a:endParaRPr lang="en-GB" dirty="0"/>
          </a:p>
          <a:p>
            <a:pPr marL="0" indent="0">
              <a:buNone/>
            </a:pPr>
            <a:endParaRPr lang="en-GB" dirty="0"/>
          </a:p>
          <a:p>
            <a:pPr marL="0" indent="0">
              <a:buNone/>
            </a:pPr>
            <a:endParaRPr lang="en-GB" dirty="0" smtClean="0"/>
          </a:p>
        </p:txBody>
      </p:sp>
    </p:spTree>
    <p:extLst>
      <p:ext uri="{BB962C8B-B14F-4D97-AF65-F5344CB8AC3E}">
        <p14:creationId xmlns:p14="http://schemas.microsoft.com/office/powerpoint/2010/main" val="31552686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solidFill>
                  <a:srgbClr val="0066FF"/>
                </a:solidFill>
                <a:latin typeface="Garamond" panose="02020404030301010803" pitchFamily="18" charset="0"/>
              </a:rPr>
              <a:t>Diffie</a:t>
            </a:r>
            <a:r>
              <a:rPr lang="en-GB" dirty="0">
                <a:solidFill>
                  <a:srgbClr val="0066FF"/>
                </a:solidFill>
                <a:latin typeface="Garamond" panose="02020404030301010803" pitchFamily="18" charset="0"/>
              </a:rPr>
              <a:t>-Hellman key </a:t>
            </a:r>
            <a:r>
              <a:rPr lang="en-GB" dirty="0" smtClean="0">
                <a:solidFill>
                  <a:srgbClr val="0066FF"/>
                </a:solidFill>
                <a:latin typeface="Garamond" panose="02020404030301010803" pitchFamily="18" charset="0"/>
              </a:rPr>
              <a:t>exchange</a:t>
            </a:r>
            <a:endParaRPr lang="en-GB" dirty="0">
              <a:solidFill>
                <a:srgbClr val="0066FF"/>
              </a:solidFill>
            </a:endParaRPr>
          </a:p>
        </p:txBody>
      </p:sp>
      <p:sp>
        <p:nvSpPr>
          <p:cNvPr id="3" name="Content Placeholder 2"/>
          <p:cNvSpPr>
            <a:spLocks noGrp="1"/>
          </p:cNvSpPr>
          <p:nvPr>
            <p:ph idx="1"/>
          </p:nvPr>
        </p:nvSpPr>
        <p:spPr>
          <a:xfrm>
            <a:off x="457200" y="1196752"/>
            <a:ext cx="8229600" cy="5661248"/>
          </a:xfrm>
        </p:spPr>
        <p:txBody>
          <a:bodyPr/>
          <a:lstStyle/>
          <a:p>
            <a:r>
              <a:rPr lang="en-GB" sz="2400" dirty="0" smtClean="0"/>
              <a:t>Find a one-way function – popular choice is of discrete logarithms, say, y </a:t>
            </a:r>
            <a:r>
              <a:rPr lang="en-GB" sz="2400" dirty="0"/>
              <a:t>= </a:t>
            </a:r>
            <a:r>
              <a:rPr lang="en-GB" sz="2400" dirty="0" smtClean="0"/>
              <a:t>10</a:t>
            </a:r>
            <a:r>
              <a:rPr lang="en-GB" sz="2400" baseline="30000" dirty="0" smtClean="0"/>
              <a:t>x</a:t>
            </a:r>
            <a:r>
              <a:rPr lang="en-GB" sz="2400" dirty="0" smtClean="0"/>
              <a:t> </a:t>
            </a:r>
            <a:r>
              <a:rPr lang="en-GB" sz="2400" dirty="0"/>
              <a:t>mod 17</a:t>
            </a:r>
          </a:p>
          <a:p>
            <a:r>
              <a:rPr lang="en-GB" sz="2400" dirty="0" smtClean="0"/>
              <a:t>Knowing x it is easy to calculate y, for example,</a:t>
            </a:r>
          </a:p>
          <a:p>
            <a:pPr marL="0" indent="0" algn="ctr">
              <a:buNone/>
            </a:pPr>
            <a:r>
              <a:rPr lang="en-GB" sz="2400" b="1" dirty="0">
                <a:solidFill>
                  <a:srgbClr val="0066FF"/>
                </a:solidFill>
              </a:rPr>
              <a:t>5</a:t>
            </a:r>
            <a:r>
              <a:rPr lang="en-GB" sz="2400" dirty="0" smtClean="0"/>
              <a:t> </a:t>
            </a:r>
            <a:r>
              <a:rPr lang="en-GB" sz="2400" dirty="0"/>
              <a:t>= </a:t>
            </a:r>
            <a:r>
              <a:rPr lang="en-GB" sz="2400" dirty="0" smtClean="0"/>
              <a:t>10</a:t>
            </a:r>
            <a:r>
              <a:rPr lang="en-GB" sz="2400" b="1" baseline="30000" dirty="0">
                <a:solidFill>
                  <a:srgbClr val="C00000"/>
                </a:solidFill>
              </a:rPr>
              <a:t>7</a:t>
            </a:r>
            <a:r>
              <a:rPr lang="en-GB" sz="2400" dirty="0" smtClean="0"/>
              <a:t> </a:t>
            </a:r>
            <a:r>
              <a:rPr lang="en-GB" sz="2400" dirty="0"/>
              <a:t>mod </a:t>
            </a:r>
            <a:r>
              <a:rPr lang="en-GB" sz="2400" dirty="0" smtClean="0"/>
              <a:t>17 and </a:t>
            </a:r>
            <a:r>
              <a:rPr lang="en-GB" sz="2400" b="1" dirty="0" smtClean="0">
                <a:solidFill>
                  <a:srgbClr val="0066FF"/>
                </a:solidFill>
              </a:rPr>
              <a:t>14</a:t>
            </a:r>
            <a:r>
              <a:rPr lang="en-GB" sz="2400" dirty="0" smtClean="0"/>
              <a:t> </a:t>
            </a:r>
            <a:r>
              <a:rPr lang="en-GB" sz="2400" dirty="0"/>
              <a:t>= </a:t>
            </a:r>
            <a:r>
              <a:rPr lang="en-GB" sz="2400" dirty="0" smtClean="0"/>
              <a:t>10</a:t>
            </a:r>
            <a:r>
              <a:rPr lang="en-GB" sz="2400" b="1" baseline="30000" dirty="0">
                <a:solidFill>
                  <a:srgbClr val="C00000"/>
                </a:solidFill>
              </a:rPr>
              <a:t>3</a:t>
            </a:r>
            <a:r>
              <a:rPr lang="en-GB" sz="2400" dirty="0" smtClean="0"/>
              <a:t> </a:t>
            </a:r>
            <a:r>
              <a:rPr lang="en-GB" sz="2400" dirty="0"/>
              <a:t>mod </a:t>
            </a:r>
            <a:r>
              <a:rPr lang="en-GB" sz="2400" dirty="0" smtClean="0"/>
              <a:t>17</a:t>
            </a:r>
          </a:p>
          <a:p>
            <a:r>
              <a:rPr lang="en-GB" sz="2400" dirty="0"/>
              <a:t>But knowing y it is </a:t>
            </a:r>
            <a:r>
              <a:rPr lang="en-GB" sz="2400" i="1" dirty="0"/>
              <a:t>hard</a:t>
            </a:r>
            <a:r>
              <a:rPr lang="en-GB" sz="2400" dirty="0"/>
              <a:t> to find x, for example, </a:t>
            </a:r>
            <a:endParaRPr lang="en-GB" sz="2400" dirty="0" smtClean="0"/>
          </a:p>
          <a:p>
            <a:pPr marL="0" indent="0" algn="ctr">
              <a:buNone/>
            </a:pPr>
            <a:r>
              <a:rPr lang="en-GB" sz="2400" dirty="0" smtClean="0"/>
              <a:t> 8 </a:t>
            </a:r>
            <a:r>
              <a:rPr lang="en-GB" sz="2400" dirty="0"/>
              <a:t>= </a:t>
            </a:r>
            <a:r>
              <a:rPr lang="en-GB" sz="2400" dirty="0" smtClean="0"/>
              <a:t>10</a:t>
            </a:r>
            <a:r>
              <a:rPr lang="en-GB" sz="2400" baseline="30000" dirty="0" smtClean="0"/>
              <a:t>X</a:t>
            </a:r>
            <a:r>
              <a:rPr lang="en-GB" sz="2400" dirty="0" smtClean="0"/>
              <a:t> </a:t>
            </a:r>
            <a:r>
              <a:rPr lang="en-GB" sz="2400" dirty="0"/>
              <a:t>mod </a:t>
            </a:r>
            <a:r>
              <a:rPr lang="en-GB" sz="2400" dirty="0" smtClean="0"/>
              <a:t>17</a:t>
            </a:r>
          </a:p>
          <a:p>
            <a:pPr marL="0" indent="0">
              <a:buNone/>
            </a:pPr>
            <a:endParaRPr lang="en-GB" dirty="0"/>
          </a:p>
          <a:p>
            <a:pPr marL="0" indent="0">
              <a:buNone/>
            </a:pPr>
            <a:endParaRPr lang="en-GB" dirty="0"/>
          </a:p>
          <a:p>
            <a:pPr marL="0" indent="0">
              <a:buNone/>
            </a:pPr>
            <a:endParaRPr lang="en-GB" dirty="0" smtClean="0"/>
          </a:p>
        </p:txBody>
      </p:sp>
    </p:spTree>
    <p:extLst>
      <p:ext uri="{BB962C8B-B14F-4D97-AF65-F5344CB8AC3E}">
        <p14:creationId xmlns:p14="http://schemas.microsoft.com/office/powerpoint/2010/main" val="9018590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solidFill>
                  <a:srgbClr val="0066FF"/>
                </a:solidFill>
                <a:latin typeface="Garamond" panose="02020404030301010803" pitchFamily="18" charset="0"/>
              </a:rPr>
              <a:t>Diffie</a:t>
            </a:r>
            <a:r>
              <a:rPr lang="en-GB" dirty="0">
                <a:solidFill>
                  <a:srgbClr val="0066FF"/>
                </a:solidFill>
                <a:latin typeface="Garamond" panose="02020404030301010803" pitchFamily="18" charset="0"/>
              </a:rPr>
              <a:t>-Hellman key </a:t>
            </a:r>
            <a:r>
              <a:rPr lang="en-GB" dirty="0" smtClean="0">
                <a:solidFill>
                  <a:srgbClr val="0066FF"/>
                </a:solidFill>
                <a:latin typeface="Garamond" panose="02020404030301010803" pitchFamily="18" charset="0"/>
              </a:rPr>
              <a:t>exchange</a:t>
            </a:r>
            <a:endParaRPr lang="en-GB" dirty="0">
              <a:solidFill>
                <a:srgbClr val="0066FF"/>
              </a:solidFill>
            </a:endParaRPr>
          </a:p>
        </p:txBody>
      </p:sp>
      <p:sp>
        <p:nvSpPr>
          <p:cNvPr id="3" name="Content Placeholder 2"/>
          <p:cNvSpPr>
            <a:spLocks noGrp="1"/>
          </p:cNvSpPr>
          <p:nvPr>
            <p:ph idx="1"/>
          </p:nvPr>
        </p:nvSpPr>
        <p:spPr>
          <a:xfrm>
            <a:off x="457200" y="1196752"/>
            <a:ext cx="8363272" cy="5661248"/>
          </a:xfrm>
        </p:spPr>
        <p:txBody>
          <a:bodyPr/>
          <a:lstStyle/>
          <a:p>
            <a:r>
              <a:rPr lang="en-GB" sz="2400" dirty="0" smtClean="0"/>
              <a:t>Find a one-way function – popular choice is of discrete logarithms, say, Y </a:t>
            </a:r>
            <a:r>
              <a:rPr lang="en-GB" sz="2400" dirty="0"/>
              <a:t>= </a:t>
            </a:r>
            <a:r>
              <a:rPr lang="en-GB" sz="2400" dirty="0" smtClean="0"/>
              <a:t>10</a:t>
            </a:r>
            <a:r>
              <a:rPr lang="en-GB" sz="2400" baseline="30000" dirty="0" smtClean="0"/>
              <a:t>x</a:t>
            </a:r>
            <a:r>
              <a:rPr lang="en-GB" sz="2400" dirty="0" smtClean="0"/>
              <a:t> </a:t>
            </a:r>
            <a:r>
              <a:rPr lang="en-GB" sz="2400" dirty="0"/>
              <a:t>mod 17</a:t>
            </a:r>
          </a:p>
          <a:p>
            <a:r>
              <a:rPr lang="en-GB" sz="2400" dirty="0" smtClean="0"/>
              <a:t>Knowing X easy to calculate Y, for example,</a:t>
            </a:r>
          </a:p>
          <a:p>
            <a:pPr marL="0" indent="0" algn="ctr">
              <a:buNone/>
            </a:pPr>
            <a:r>
              <a:rPr lang="en-GB" sz="2400" b="1" dirty="0">
                <a:solidFill>
                  <a:srgbClr val="0066FF"/>
                </a:solidFill>
              </a:rPr>
              <a:t>5</a:t>
            </a:r>
            <a:r>
              <a:rPr lang="en-GB" sz="2400" dirty="0" smtClean="0"/>
              <a:t> </a:t>
            </a:r>
            <a:r>
              <a:rPr lang="en-GB" sz="2400" dirty="0"/>
              <a:t>= </a:t>
            </a:r>
            <a:r>
              <a:rPr lang="en-GB" sz="2400" dirty="0" smtClean="0"/>
              <a:t>10</a:t>
            </a:r>
            <a:r>
              <a:rPr lang="en-GB" sz="2400" b="1" baseline="30000" dirty="0">
                <a:solidFill>
                  <a:srgbClr val="C00000"/>
                </a:solidFill>
              </a:rPr>
              <a:t>7</a:t>
            </a:r>
            <a:r>
              <a:rPr lang="en-GB" sz="2400" dirty="0" smtClean="0"/>
              <a:t> </a:t>
            </a:r>
            <a:r>
              <a:rPr lang="en-GB" sz="2400" dirty="0"/>
              <a:t>mod </a:t>
            </a:r>
            <a:r>
              <a:rPr lang="en-GB" sz="2400" dirty="0" smtClean="0"/>
              <a:t>17 and </a:t>
            </a:r>
            <a:r>
              <a:rPr lang="en-GB" sz="2400" b="1" dirty="0" smtClean="0">
                <a:solidFill>
                  <a:srgbClr val="0066FF"/>
                </a:solidFill>
              </a:rPr>
              <a:t>14</a:t>
            </a:r>
            <a:r>
              <a:rPr lang="en-GB" sz="2400" dirty="0" smtClean="0"/>
              <a:t> </a:t>
            </a:r>
            <a:r>
              <a:rPr lang="en-GB" sz="2400" dirty="0"/>
              <a:t>= </a:t>
            </a:r>
            <a:r>
              <a:rPr lang="en-GB" sz="2400" dirty="0" smtClean="0"/>
              <a:t>10</a:t>
            </a:r>
            <a:r>
              <a:rPr lang="en-GB" sz="2400" b="1" baseline="30000" dirty="0">
                <a:solidFill>
                  <a:srgbClr val="C00000"/>
                </a:solidFill>
              </a:rPr>
              <a:t>3</a:t>
            </a:r>
            <a:r>
              <a:rPr lang="en-GB" sz="2400" dirty="0" smtClean="0"/>
              <a:t> </a:t>
            </a:r>
            <a:r>
              <a:rPr lang="en-GB" sz="2400" dirty="0"/>
              <a:t>mod </a:t>
            </a:r>
            <a:r>
              <a:rPr lang="en-GB" sz="2400" dirty="0" smtClean="0"/>
              <a:t>17</a:t>
            </a:r>
          </a:p>
          <a:p>
            <a:r>
              <a:rPr lang="en-GB" sz="2400" dirty="0"/>
              <a:t>But knowing y it is </a:t>
            </a:r>
            <a:r>
              <a:rPr lang="en-GB" sz="2400" i="1" dirty="0"/>
              <a:t>hard</a:t>
            </a:r>
            <a:r>
              <a:rPr lang="en-GB" sz="2400" dirty="0"/>
              <a:t> to find x, for example, </a:t>
            </a:r>
          </a:p>
          <a:p>
            <a:pPr marL="0" indent="0" algn="ctr">
              <a:buNone/>
            </a:pPr>
            <a:r>
              <a:rPr lang="en-GB" sz="2400" dirty="0"/>
              <a:t> 8 = 10</a:t>
            </a:r>
            <a:r>
              <a:rPr lang="en-GB" sz="2400" baseline="30000" dirty="0"/>
              <a:t>X</a:t>
            </a:r>
            <a:r>
              <a:rPr lang="en-GB" sz="2400" dirty="0"/>
              <a:t> mod 17</a:t>
            </a:r>
          </a:p>
          <a:p>
            <a:r>
              <a:rPr lang="en-GB" sz="2400" dirty="0" smtClean="0"/>
              <a:t>Alice’s </a:t>
            </a:r>
            <a:r>
              <a:rPr lang="en-GB" sz="2400" dirty="0" smtClean="0">
                <a:solidFill>
                  <a:srgbClr val="C00000"/>
                </a:solidFill>
              </a:rPr>
              <a:t>private key </a:t>
            </a:r>
            <a:r>
              <a:rPr lang="en-GB" sz="2400" dirty="0" smtClean="0"/>
              <a:t>is </a:t>
            </a:r>
            <a:r>
              <a:rPr lang="en-GB" sz="2400" dirty="0">
                <a:solidFill>
                  <a:srgbClr val="C00000"/>
                </a:solidFill>
              </a:rPr>
              <a:t>7</a:t>
            </a:r>
            <a:r>
              <a:rPr lang="en-GB" sz="2400" dirty="0" smtClean="0"/>
              <a:t> and </a:t>
            </a:r>
            <a:r>
              <a:rPr lang="en-GB" sz="2400" dirty="0" smtClean="0">
                <a:solidFill>
                  <a:srgbClr val="0066FF"/>
                </a:solidFill>
              </a:rPr>
              <a:t>public key </a:t>
            </a:r>
            <a:r>
              <a:rPr lang="en-GB" sz="2400" dirty="0" smtClean="0"/>
              <a:t>is </a:t>
            </a:r>
            <a:r>
              <a:rPr lang="en-GB" sz="2400" dirty="0" smtClean="0">
                <a:solidFill>
                  <a:srgbClr val="0066FF"/>
                </a:solidFill>
              </a:rPr>
              <a:t>5  </a:t>
            </a:r>
            <a:r>
              <a:rPr lang="en-GB" sz="2400" dirty="0" smtClean="0"/>
              <a:t>- she sends 5 to Bob</a:t>
            </a:r>
          </a:p>
          <a:p>
            <a:r>
              <a:rPr lang="en-GB" sz="2400" dirty="0" smtClean="0"/>
              <a:t>Bob’s </a:t>
            </a:r>
            <a:r>
              <a:rPr lang="en-GB" sz="2400" dirty="0">
                <a:solidFill>
                  <a:srgbClr val="C00000"/>
                </a:solidFill>
              </a:rPr>
              <a:t>private key </a:t>
            </a:r>
            <a:r>
              <a:rPr lang="en-GB" sz="2400" dirty="0"/>
              <a:t>is </a:t>
            </a:r>
            <a:r>
              <a:rPr lang="en-GB" sz="2400" dirty="0">
                <a:solidFill>
                  <a:srgbClr val="C00000"/>
                </a:solidFill>
              </a:rPr>
              <a:t>3</a:t>
            </a:r>
            <a:r>
              <a:rPr lang="en-GB" sz="2400" dirty="0" smtClean="0"/>
              <a:t> </a:t>
            </a:r>
            <a:r>
              <a:rPr lang="en-GB" sz="2400" dirty="0"/>
              <a:t>and </a:t>
            </a:r>
            <a:r>
              <a:rPr lang="en-GB" sz="2400" dirty="0">
                <a:solidFill>
                  <a:srgbClr val="0066FF"/>
                </a:solidFill>
              </a:rPr>
              <a:t>public key </a:t>
            </a:r>
            <a:r>
              <a:rPr lang="en-GB" sz="2400" dirty="0"/>
              <a:t>is </a:t>
            </a:r>
            <a:r>
              <a:rPr lang="en-GB" sz="2400" dirty="0" smtClean="0">
                <a:solidFill>
                  <a:srgbClr val="0066FF"/>
                </a:solidFill>
              </a:rPr>
              <a:t>14 </a:t>
            </a:r>
            <a:r>
              <a:rPr lang="en-GB" sz="2400" dirty="0" smtClean="0"/>
              <a:t>– he sends 14 to Alice</a:t>
            </a:r>
            <a:endParaRPr lang="en-GB" sz="2400" dirty="0"/>
          </a:p>
          <a:p>
            <a:pPr marL="0" indent="0">
              <a:buNone/>
            </a:pPr>
            <a:endParaRPr lang="en-GB" dirty="0"/>
          </a:p>
          <a:p>
            <a:pPr marL="0" indent="0">
              <a:buNone/>
            </a:pPr>
            <a:endParaRPr lang="en-GB" dirty="0"/>
          </a:p>
          <a:p>
            <a:pPr marL="0" indent="0">
              <a:buNone/>
            </a:pPr>
            <a:endParaRPr lang="en-GB" dirty="0"/>
          </a:p>
          <a:p>
            <a:pPr marL="0" indent="0">
              <a:buNone/>
            </a:pPr>
            <a:endParaRPr lang="en-GB" dirty="0" smtClean="0"/>
          </a:p>
        </p:txBody>
      </p:sp>
    </p:spTree>
    <p:extLst>
      <p:ext uri="{BB962C8B-B14F-4D97-AF65-F5344CB8AC3E}">
        <p14:creationId xmlns:p14="http://schemas.microsoft.com/office/powerpoint/2010/main" val="26881995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solidFill>
                  <a:srgbClr val="0066FF"/>
                </a:solidFill>
                <a:latin typeface="Garamond" panose="02020404030301010803" pitchFamily="18" charset="0"/>
              </a:rPr>
              <a:t>Diffie</a:t>
            </a:r>
            <a:r>
              <a:rPr lang="en-GB" dirty="0">
                <a:solidFill>
                  <a:srgbClr val="0066FF"/>
                </a:solidFill>
                <a:latin typeface="Garamond" panose="02020404030301010803" pitchFamily="18" charset="0"/>
              </a:rPr>
              <a:t>-Hellman key </a:t>
            </a:r>
            <a:r>
              <a:rPr lang="en-GB" dirty="0" smtClean="0">
                <a:solidFill>
                  <a:srgbClr val="0066FF"/>
                </a:solidFill>
                <a:latin typeface="Garamond" panose="02020404030301010803" pitchFamily="18" charset="0"/>
              </a:rPr>
              <a:t>exchange</a:t>
            </a:r>
            <a:endParaRPr lang="en-GB" dirty="0">
              <a:solidFill>
                <a:srgbClr val="0066FF"/>
              </a:solidFill>
            </a:endParaRPr>
          </a:p>
        </p:txBody>
      </p:sp>
      <p:sp>
        <p:nvSpPr>
          <p:cNvPr id="3" name="Content Placeholder 2"/>
          <p:cNvSpPr>
            <a:spLocks noGrp="1"/>
          </p:cNvSpPr>
          <p:nvPr>
            <p:ph idx="1"/>
          </p:nvPr>
        </p:nvSpPr>
        <p:spPr>
          <a:xfrm>
            <a:off x="457200" y="1196752"/>
            <a:ext cx="8507288" cy="5112568"/>
          </a:xfrm>
        </p:spPr>
        <p:txBody>
          <a:bodyPr/>
          <a:lstStyle/>
          <a:p>
            <a:r>
              <a:rPr lang="en-GB" sz="2400" dirty="0" smtClean="0"/>
              <a:t>Find a one-way function – popular choice is of discrete logarithms, say, Y </a:t>
            </a:r>
            <a:r>
              <a:rPr lang="en-GB" sz="2400" dirty="0"/>
              <a:t>= </a:t>
            </a:r>
            <a:r>
              <a:rPr lang="en-GB" sz="2400" dirty="0" smtClean="0"/>
              <a:t>10</a:t>
            </a:r>
            <a:r>
              <a:rPr lang="en-GB" sz="2400" baseline="30000" dirty="0" smtClean="0"/>
              <a:t>x</a:t>
            </a:r>
            <a:r>
              <a:rPr lang="en-GB" sz="2400" dirty="0" smtClean="0"/>
              <a:t> </a:t>
            </a:r>
            <a:r>
              <a:rPr lang="en-GB" sz="2400" dirty="0"/>
              <a:t>mod 17</a:t>
            </a:r>
          </a:p>
          <a:p>
            <a:r>
              <a:rPr lang="en-GB" sz="2400" dirty="0" smtClean="0"/>
              <a:t>Knowing X easy to calculate Y, for example,</a:t>
            </a:r>
          </a:p>
          <a:p>
            <a:pPr marL="0" indent="0" algn="ctr">
              <a:buNone/>
            </a:pPr>
            <a:r>
              <a:rPr lang="en-GB" sz="2400" b="1" dirty="0">
                <a:solidFill>
                  <a:srgbClr val="0066FF"/>
                </a:solidFill>
              </a:rPr>
              <a:t>5</a:t>
            </a:r>
            <a:r>
              <a:rPr lang="en-GB" sz="2400" dirty="0" smtClean="0"/>
              <a:t> </a:t>
            </a:r>
            <a:r>
              <a:rPr lang="en-GB" sz="2400" dirty="0"/>
              <a:t>= </a:t>
            </a:r>
            <a:r>
              <a:rPr lang="en-GB" sz="2400" dirty="0" smtClean="0"/>
              <a:t>10</a:t>
            </a:r>
            <a:r>
              <a:rPr lang="en-GB" sz="2400" b="1" baseline="30000" dirty="0">
                <a:solidFill>
                  <a:srgbClr val="C00000"/>
                </a:solidFill>
              </a:rPr>
              <a:t>7</a:t>
            </a:r>
            <a:r>
              <a:rPr lang="en-GB" sz="2400" dirty="0" smtClean="0"/>
              <a:t> </a:t>
            </a:r>
            <a:r>
              <a:rPr lang="en-GB" sz="2400" dirty="0"/>
              <a:t>mod </a:t>
            </a:r>
            <a:r>
              <a:rPr lang="en-GB" sz="2400" dirty="0" smtClean="0"/>
              <a:t>17 and </a:t>
            </a:r>
            <a:r>
              <a:rPr lang="en-GB" sz="2400" b="1" dirty="0" smtClean="0">
                <a:solidFill>
                  <a:srgbClr val="0066FF"/>
                </a:solidFill>
              </a:rPr>
              <a:t>14</a:t>
            </a:r>
            <a:r>
              <a:rPr lang="en-GB" sz="2400" dirty="0" smtClean="0"/>
              <a:t> </a:t>
            </a:r>
            <a:r>
              <a:rPr lang="en-GB" sz="2400" dirty="0"/>
              <a:t>= </a:t>
            </a:r>
            <a:r>
              <a:rPr lang="en-GB" sz="2400" dirty="0" smtClean="0"/>
              <a:t>10</a:t>
            </a:r>
            <a:r>
              <a:rPr lang="en-GB" sz="2400" b="1" baseline="30000" dirty="0">
                <a:solidFill>
                  <a:srgbClr val="C00000"/>
                </a:solidFill>
              </a:rPr>
              <a:t>3</a:t>
            </a:r>
            <a:r>
              <a:rPr lang="en-GB" sz="2400" dirty="0" smtClean="0"/>
              <a:t> </a:t>
            </a:r>
            <a:r>
              <a:rPr lang="en-GB" sz="2400" dirty="0"/>
              <a:t>mod </a:t>
            </a:r>
            <a:r>
              <a:rPr lang="en-GB" sz="2400" dirty="0" smtClean="0"/>
              <a:t>17</a:t>
            </a:r>
          </a:p>
          <a:p>
            <a:r>
              <a:rPr lang="en-GB" sz="2400" dirty="0" smtClean="0"/>
              <a:t>But </a:t>
            </a:r>
            <a:r>
              <a:rPr lang="en-GB" sz="2400" i="1" dirty="0" smtClean="0"/>
              <a:t>hard</a:t>
            </a:r>
            <a:r>
              <a:rPr lang="en-GB" sz="2400" dirty="0" smtClean="0"/>
              <a:t> to find X if we know Y, for example,</a:t>
            </a:r>
          </a:p>
          <a:p>
            <a:pPr marL="0" indent="0" algn="ctr">
              <a:buNone/>
            </a:pPr>
            <a:r>
              <a:rPr lang="en-GB" sz="2400" dirty="0"/>
              <a:t>8</a:t>
            </a:r>
            <a:r>
              <a:rPr lang="en-GB" sz="2400" dirty="0" smtClean="0"/>
              <a:t> </a:t>
            </a:r>
            <a:r>
              <a:rPr lang="en-GB" sz="2400" dirty="0"/>
              <a:t>= </a:t>
            </a:r>
            <a:r>
              <a:rPr lang="en-GB" sz="2400" dirty="0" smtClean="0"/>
              <a:t>10</a:t>
            </a:r>
            <a:r>
              <a:rPr lang="en-GB" sz="2400" baseline="30000" dirty="0" smtClean="0"/>
              <a:t>X</a:t>
            </a:r>
            <a:r>
              <a:rPr lang="en-GB" sz="2400" dirty="0" smtClean="0"/>
              <a:t> </a:t>
            </a:r>
            <a:r>
              <a:rPr lang="en-GB" sz="2400" dirty="0"/>
              <a:t>mod </a:t>
            </a:r>
            <a:r>
              <a:rPr lang="en-GB" sz="2400" dirty="0" smtClean="0"/>
              <a:t>17</a:t>
            </a:r>
          </a:p>
          <a:p>
            <a:r>
              <a:rPr lang="en-GB" sz="2400" dirty="0"/>
              <a:t>Alice’s </a:t>
            </a:r>
            <a:r>
              <a:rPr lang="en-GB" sz="2400" dirty="0">
                <a:solidFill>
                  <a:srgbClr val="C00000"/>
                </a:solidFill>
              </a:rPr>
              <a:t>private key </a:t>
            </a:r>
            <a:r>
              <a:rPr lang="en-GB" sz="2400" dirty="0"/>
              <a:t>is </a:t>
            </a:r>
            <a:r>
              <a:rPr lang="en-GB" sz="2400" dirty="0">
                <a:solidFill>
                  <a:srgbClr val="C00000"/>
                </a:solidFill>
              </a:rPr>
              <a:t>7</a:t>
            </a:r>
            <a:r>
              <a:rPr lang="en-GB" sz="2400" dirty="0"/>
              <a:t> and </a:t>
            </a:r>
            <a:r>
              <a:rPr lang="en-GB" sz="2400" dirty="0">
                <a:solidFill>
                  <a:srgbClr val="0066FF"/>
                </a:solidFill>
              </a:rPr>
              <a:t>public key </a:t>
            </a:r>
            <a:r>
              <a:rPr lang="en-GB" sz="2400" dirty="0"/>
              <a:t>is </a:t>
            </a:r>
            <a:r>
              <a:rPr lang="en-GB" sz="2400" dirty="0">
                <a:solidFill>
                  <a:srgbClr val="0066FF"/>
                </a:solidFill>
              </a:rPr>
              <a:t>5  </a:t>
            </a:r>
            <a:r>
              <a:rPr lang="en-GB" sz="2400" dirty="0"/>
              <a:t>- she sends 5 to Bob</a:t>
            </a:r>
          </a:p>
          <a:p>
            <a:r>
              <a:rPr lang="en-GB" sz="2400" dirty="0"/>
              <a:t>Bob’s </a:t>
            </a:r>
            <a:r>
              <a:rPr lang="en-GB" sz="2400" dirty="0">
                <a:solidFill>
                  <a:srgbClr val="C00000"/>
                </a:solidFill>
              </a:rPr>
              <a:t>private key </a:t>
            </a:r>
            <a:r>
              <a:rPr lang="en-GB" sz="2400" dirty="0"/>
              <a:t>is </a:t>
            </a:r>
            <a:r>
              <a:rPr lang="en-GB" sz="2400" dirty="0">
                <a:solidFill>
                  <a:srgbClr val="C00000"/>
                </a:solidFill>
              </a:rPr>
              <a:t>3</a:t>
            </a:r>
            <a:r>
              <a:rPr lang="en-GB" sz="2400" dirty="0"/>
              <a:t> and </a:t>
            </a:r>
            <a:r>
              <a:rPr lang="en-GB" sz="2400" dirty="0">
                <a:solidFill>
                  <a:srgbClr val="0066FF"/>
                </a:solidFill>
              </a:rPr>
              <a:t>public key </a:t>
            </a:r>
            <a:r>
              <a:rPr lang="en-GB" sz="2400" dirty="0"/>
              <a:t>is </a:t>
            </a:r>
            <a:r>
              <a:rPr lang="en-GB" sz="2400" dirty="0">
                <a:solidFill>
                  <a:srgbClr val="0066FF"/>
                </a:solidFill>
              </a:rPr>
              <a:t>14 </a:t>
            </a:r>
            <a:r>
              <a:rPr lang="en-GB" sz="2400" dirty="0"/>
              <a:t>– he sends 14 to Alice</a:t>
            </a:r>
          </a:p>
          <a:p>
            <a:r>
              <a:rPr lang="en-GB" sz="2400" dirty="0" smtClean="0"/>
              <a:t>Message key for Alice is </a:t>
            </a:r>
            <a:r>
              <a:rPr lang="en-GB" sz="2400" dirty="0" smtClean="0">
                <a:solidFill>
                  <a:srgbClr val="0066FF"/>
                </a:solidFill>
              </a:rPr>
              <a:t>14</a:t>
            </a:r>
            <a:r>
              <a:rPr lang="en-GB" sz="2400" baseline="30000" dirty="0">
                <a:solidFill>
                  <a:srgbClr val="C00000"/>
                </a:solidFill>
              </a:rPr>
              <a:t>7</a:t>
            </a:r>
            <a:r>
              <a:rPr lang="en-GB" sz="2400" baseline="30000" dirty="0" smtClean="0">
                <a:solidFill>
                  <a:srgbClr val="C00000"/>
                </a:solidFill>
              </a:rPr>
              <a:t> </a:t>
            </a:r>
            <a:r>
              <a:rPr lang="en-GB" sz="2400" dirty="0"/>
              <a:t>mod 17 </a:t>
            </a:r>
            <a:endParaRPr lang="en-GB" sz="2400" baseline="30000" dirty="0" smtClean="0">
              <a:solidFill>
                <a:srgbClr val="C00000"/>
              </a:solidFill>
            </a:endParaRPr>
          </a:p>
          <a:p>
            <a:r>
              <a:rPr lang="en-GB" sz="2400" dirty="0" smtClean="0"/>
              <a:t>Message key for Bob is </a:t>
            </a:r>
            <a:r>
              <a:rPr lang="en-GB" sz="2400" dirty="0" smtClean="0">
                <a:solidFill>
                  <a:srgbClr val="0066FF"/>
                </a:solidFill>
              </a:rPr>
              <a:t>5</a:t>
            </a:r>
            <a:r>
              <a:rPr lang="en-GB" sz="2400" baseline="30000" dirty="0">
                <a:solidFill>
                  <a:srgbClr val="C00000"/>
                </a:solidFill>
              </a:rPr>
              <a:t>3</a:t>
            </a:r>
            <a:r>
              <a:rPr lang="en-GB" sz="2400" baseline="30000" dirty="0" smtClean="0">
                <a:solidFill>
                  <a:srgbClr val="C00000"/>
                </a:solidFill>
              </a:rPr>
              <a:t> </a:t>
            </a:r>
            <a:r>
              <a:rPr lang="en-GB" sz="2400" dirty="0"/>
              <a:t>mod 17 </a:t>
            </a:r>
            <a:endParaRPr lang="en-GB" sz="2400" dirty="0">
              <a:solidFill>
                <a:srgbClr val="C00000"/>
              </a:solidFill>
            </a:endParaRPr>
          </a:p>
          <a:p>
            <a:pPr marL="0" indent="0">
              <a:buNone/>
            </a:pPr>
            <a:endParaRPr lang="en-GB" dirty="0"/>
          </a:p>
          <a:p>
            <a:pPr marL="0" indent="0">
              <a:buNone/>
            </a:pPr>
            <a:endParaRPr lang="en-GB" dirty="0"/>
          </a:p>
          <a:p>
            <a:pPr marL="0" indent="0">
              <a:buNone/>
            </a:pPr>
            <a:endParaRPr lang="en-GB" dirty="0"/>
          </a:p>
          <a:p>
            <a:pPr marL="0" indent="0">
              <a:buNone/>
            </a:pPr>
            <a:endParaRPr lang="en-GB" dirty="0" smtClean="0"/>
          </a:p>
        </p:txBody>
      </p:sp>
    </p:spTree>
    <p:extLst>
      <p:ext uri="{BB962C8B-B14F-4D97-AF65-F5344CB8AC3E}">
        <p14:creationId xmlns:p14="http://schemas.microsoft.com/office/powerpoint/2010/main" val="31423740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solidFill>
                  <a:srgbClr val="0066FF"/>
                </a:solidFill>
                <a:latin typeface="Garamond" panose="02020404030301010803" pitchFamily="18" charset="0"/>
              </a:rPr>
              <a:t>Diffie</a:t>
            </a:r>
            <a:r>
              <a:rPr lang="en-GB" dirty="0">
                <a:solidFill>
                  <a:srgbClr val="0066FF"/>
                </a:solidFill>
                <a:latin typeface="Garamond" panose="02020404030301010803" pitchFamily="18" charset="0"/>
              </a:rPr>
              <a:t>-Hellman key </a:t>
            </a:r>
            <a:r>
              <a:rPr lang="en-GB" dirty="0" smtClean="0">
                <a:solidFill>
                  <a:srgbClr val="0066FF"/>
                </a:solidFill>
                <a:latin typeface="Garamond" panose="02020404030301010803" pitchFamily="18" charset="0"/>
              </a:rPr>
              <a:t>exchange</a:t>
            </a:r>
            <a:endParaRPr lang="en-GB" dirty="0">
              <a:solidFill>
                <a:srgbClr val="0066FF"/>
              </a:solidFill>
            </a:endParaRPr>
          </a:p>
        </p:txBody>
      </p:sp>
      <p:sp>
        <p:nvSpPr>
          <p:cNvPr id="3" name="Content Placeholder 2"/>
          <p:cNvSpPr>
            <a:spLocks noGrp="1"/>
          </p:cNvSpPr>
          <p:nvPr>
            <p:ph idx="1"/>
          </p:nvPr>
        </p:nvSpPr>
        <p:spPr>
          <a:xfrm>
            <a:off x="457200" y="1196752"/>
            <a:ext cx="8686800" cy="5661248"/>
          </a:xfrm>
        </p:spPr>
        <p:txBody>
          <a:bodyPr/>
          <a:lstStyle/>
          <a:p>
            <a:r>
              <a:rPr lang="en-GB" sz="2400" dirty="0" smtClean="0"/>
              <a:t>Find a one-way function – popular choice is of discrete logarithms, say, Y </a:t>
            </a:r>
            <a:r>
              <a:rPr lang="en-GB" sz="2400" dirty="0"/>
              <a:t>= </a:t>
            </a:r>
            <a:r>
              <a:rPr lang="en-GB" sz="2400" dirty="0" smtClean="0"/>
              <a:t>10</a:t>
            </a:r>
            <a:r>
              <a:rPr lang="en-GB" sz="2400" baseline="30000" dirty="0" smtClean="0"/>
              <a:t>x</a:t>
            </a:r>
            <a:r>
              <a:rPr lang="en-GB" sz="2400" dirty="0" smtClean="0"/>
              <a:t> </a:t>
            </a:r>
            <a:r>
              <a:rPr lang="en-GB" sz="2400" dirty="0"/>
              <a:t>mod 17</a:t>
            </a:r>
          </a:p>
          <a:p>
            <a:r>
              <a:rPr lang="en-GB" sz="2400" dirty="0" smtClean="0"/>
              <a:t>Knowing X easy to calculate Y, for example,</a:t>
            </a:r>
          </a:p>
          <a:p>
            <a:pPr marL="0" indent="0" algn="ctr">
              <a:buNone/>
            </a:pPr>
            <a:r>
              <a:rPr lang="en-GB" sz="2400" b="1" dirty="0">
                <a:solidFill>
                  <a:srgbClr val="0066FF"/>
                </a:solidFill>
              </a:rPr>
              <a:t>5</a:t>
            </a:r>
            <a:r>
              <a:rPr lang="en-GB" sz="2400" dirty="0" smtClean="0"/>
              <a:t> </a:t>
            </a:r>
            <a:r>
              <a:rPr lang="en-GB" sz="2400" dirty="0"/>
              <a:t>= </a:t>
            </a:r>
            <a:r>
              <a:rPr lang="en-GB" sz="2400" dirty="0" smtClean="0"/>
              <a:t>10</a:t>
            </a:r>
            <a:r>
              <a:rPr lang="en-GB" sz="2400" b="1" baseline="30000" dirty="0">
                <a:solidFill>
                  <a:srgbClr val="C00000"/>
                </a:solidFill>
              </a:rPr>
              <a:t>7</a:t>
            </a:r>
            <a:r>
              <a:rPr lang="en-GB" sz="2400" dirty="0" smtClean="0"/>
              <a:t> </a:t>
            </a:r>
            <a:r>
              <a:rPr lang="en-GB" sz="2400" dirty="0"/>
              <a:t>mod </a:t>
            </a:r>
            <a:r>
              <a:rPr lang="en-GB" sz="2400" dirty="0" smtClean="0"/>
              <a:t>17 and </a:t>
            </a:r>
            <a:r>
              <a:rPr lang="en-GB" sz="2400" b="1" dirty="0" smtClean="0">
                <a:solidFill>
                  <a:srgbClr val="0066FF"/>
                </a:solidFill>
              </a:rPr>
              <a:t>14</a:t>
            </a:r>
            <a:r>
              <a:rPr lang="en-GB" sz="2400" dirty="0" smtClean="0"/>
              <a:t> </a:t>
            </a:r>
            <a:r>
              <a:rPr lang="en-GB" sz="2400" dirty="0"/>
              <a:t>= </a:t>
            </a:r>
            <a:r>
              <a:rPr lang="en-GB" sz="2400" dirty="0" smtClean="0"/>
              <a:t>10</a:t>
            </a:r>
            <a:r>
              <a:rPr lang="en-GB" sz="2400" b="1" baseline="30000" dirty="0">
                <a:solidFill>
                  <a:srgbClr val="C00000"/>
                </a:solidFill>
              </a:rPr>
              <a:t>3</a:t>
            </a:r>
            <a:r>
              <a:rPr lang="en-GB" sz="2400" dirty="0" smtClean="0"/>
              <a:t> </a:t>
            </a:r>
            <a:r>
              <a:rPr lang="en-GB" sz="2400" dirty="0"/>
              <a:t>mod </a:t>
            </a:r>
            <a:r>
              <a:rPr lang="en-GB" sz="2400" dirty="0" smtClean="0"/>
              <a:t>17</a:t>
            </a:r>
          </a:p>
          <a:p>
            <a:r>
              <a:rPr lang="en-GB" sz="2400" dirty="0" smtClean="0"/>
              <a:t>But </a:t>
            </a:r>
            <a:r>
              <a:rPr lang="en-GB" sz="2400" i="1" dirty="0" smtClean="0"/>
              <a:t>hard</a:t>
            </a:r>
            <a:r>
              <a:rPr lang="en-GB" sz="2400" dirty="0" smtClean="0"/>
              <a:t> to find X if we know Y, for example,</a:t>
            </a:r>
          </a:p>
          <a:p>
            <a:pPr marL="0" indent="0" algn="ctr">
              <a:buNone/>
            </a:pPr>
            <a:r>
              <a:rPr lang="en-GB" sz="2400" dirty="0"/>
              <a:t>8</a:t>
            </a:r>
            <a:r>
              <a:rPr lang="en-GB" sz="2400" dirty="0" smtClean="0"/>
              <a:t> </a:t>
            </a:r>
            <a:r>
              <a:rPr lang="en-GB" sz="2400" dirty="0"/>
              <a:t>= </a:t>
            </a:r>
            <a:r>
              <a:rPr lang="en-GB" sz="2400" dirty="0" smtClean="0"/>
              <a:t>10</a:t>
            </a:r>
            <a:r>
              <a:rPr lang="en-GB" sz="2400" baseline="30000" dirty="0" smtClean="0"/>
              <a:t>X</a:t>
            </a:r>
            <a:r>
              <a:rPr lang="en-GB" sz="2400" dirty="0" smtClean="0"/>
              <a:t> </a:t>
            </a:r>
            <a:r>
              <a:rPr lang="en-GB" sz="2400" dirty="0"/>
              <a:t>mod </a:t>
            </a:r>
            <a:r>
              <a:rPr lang="en-GB" sz="2400" dirty="0" smtClean="0"/>
              <a:t>17</a:t>
            </a:r>
          </a:p>
          <a:p>
            <a:r>
              <a:rPr lang="en-GB" sz="2400" dirty="0"/>
              <a:t>Alice’s </a:t>
            </a:r>
            <a:r>
              <a:rPr lang="en-GB" sz="2400" dirty="0">
                <a:solidFill>
                  <a:srgbClr val="C00000"/>
                </a:solidFill>
              </a:rPr>
              <a:t>private key </a:t>
            </a:r>
            <a:r>
              <a:rPr lang="en-GB" sz="2400" dirty="0"/>
              <a:t>is </a:t>
            </a:r>
            <a:r>
              <a:rPr lang="en-GB" sz="2400" dirty="0">
                <a:solidFill>
                  <a:srgbClr val="C00000"/>
                </a:solidFill>
              </a:rPr>
              <a:t>7</a:t>
            </a:r>
            <a:r>
              <a:rPr lang="en-GB" sz="2400" dirty="0"/>
              <a:t> and </a:t>
            </a:r>
            <a:r>
              <a:rPr lang="en-GB" sz="2400" dirty="0">
                <a:solidFill>
                  <a:srgbClr val="0066FF"/>
                </a:solidFill>
              </a:rPr>
              <a:t>public key </a:t>
            </a:r>
            <a:r>
              <a:rPr lang="en-GB" sz="2400" dirty="0"/>
              <a:t>is </a:t>
            </a:r>
            <a:r>
              <a:rPr lang="en-GB" sz="2400" dirty="0">
                <a:solidFill>
                  <a:srgbClr val="0066FF"/>
                </a:solidFill>
              </a:rPr>
              <a:t>5  </a:t>
            </a:r>
            <a:r>
              <a:rPr lang="en-GB" sz="2400" dirty="0"/>
              <a:t>- she sends 5 to Bob</a:t>
            </a:r>
          </a:p>
          <a:p>
            <a:r>
              <a:rPr lang="en-GB" sz="2400" dirty="0"/>
              <a:t>Bob’s </a:t>
            </a:r>
            <a:r>
              <a:rPr lang="en-GB" sz="2400" dirty="0">
                <a:solidFill>
                  <a:srgbClr val="C00000"/>
                </a:solidFill>
              </a:rPr>
              <a:t>private key </a:t>
            </a:r>
            <a:r>
              <a:rPr lang="en-GB" sz="2400" dirty="0"/>
              <a:t>is </a:t>
            </a:r>
            <a:r>
              <a:rPr lang="en-GB" sz="2400" dirty="0">
                <a:solidFill>
                  <a:srgbClr val="C00000"/>
                </a:solidFill>
              </a:rPr>
              <a:t>3</a:t>
            </a:r>
            <a:r>
              <a:rPr lang="en-GB" sz="2400" dirty="0"/>
              <a:t> and </a:t>
            </a:r>
            <a:r>
              <a:rPr lang="en-GB" sz="2400" dirty="0">
                <a:solidFill>
                  <a:srgbClr val="0066FF"/>
                </a:solidFill>
              </a:rPr>
              <a:t>public key </a:t>
            </a:r>
            <a:r>
              <a:rPr lang="en-GB" sz="2400" dirty="0"/>
              <a:t>is </a:t>
            </a:r>
            <a:r>
              <a:rPr lang="en-GB" sz="2400" dirty="0">
                <a:solidFill>
                  <a:srgbClr val="0066FF"/>
                </a:solidFill>
              </a:rPr>
              <a:t>14 </a:t>
            </a:r>
            <a:r>
              <a:rPr lang="en-GB" sz="2400" dirty="0"/>
              <a:t>– he sends 14 to Alice</a:t>
            </a:r>
          </a:p>
          <a:p>
            <a:r>
              <a:rPr lang="en-GB" sz="2400" dirty="0" smtClean="0"/>
              <a:t>Message key for Alice is </a:t>
            </a:r>
            <a:r>
              <a:rPr lang="en-GB" sz="2400" dirty="0" smtClean="0">
                <a:solidFill>
                  <a:srgbClr val="0066FF"/>
                </a:solidFill>
              </a:rPr>
              <a:t>14</a:t>
            </a:r>
            <a:r>
              <a:rPr lang="en-GB" sz="2400" baseline="30000" dirty="0">
                <a:solidFill>
                  <a:srgbClr val="C00000"/>
                </a:solidFill>
              </a:rPr>
              <a:t>7</a:t>
            </a:r>
            <a:r>
              <a:rPr lang="en-GB" sz="2400" baseline="30000" dirty="0" smtClean="0">
                <a:solidFill>
                  <a:srgbClr val="C00000"/>
                </a:solidFill>
              </a:rPr>
              <a:t> </a:t>
            </a:r>
            <a:r>
              <a:rPr lang="en-GB" sz="2400" dirty="0"/>
              <a:t>mod 17 </a:t>
            </a:r>
            <a:endParaRPr lang="en-GB" sz="2400" baseline="30000" dirty="0" smtClean="0">
              <a:solidFill>
                <a:srgbClr val="C00000"/>
              </a:solidFill>
            </a:endParaRPr>
          </a:p>
          <a:p>
            <a:r>
              <a:rPr lang="en-GB" sz="2400" dirty="0" smtClean="0"/>
              <a:t>Message key for Bob is </a:t>
            </a:r>
            <a:r>
              <a:rPr lang="en-GB" sz="2400" dirty="0" smtClean="0">
                <a:solidFill>
                  <a:srgbClr val="0066FF"/>
                </a:solidFill>
              </a:rPr>
              <a:t>5</a:t>
            </a:r>
            <a:r>
              <a:rPr lang="en-GB" sz="2400" baseline="30000" dirty="0">
                <a:solidFill>
                  <a:srgbClr val="C00000"/>
                </a:solidFill>
              </a:rPr>
              <a:t>3</a:t>
            </a:r>
            <a:r>
              <a:rPr lang="en-GB" sz="2400" baseline="30000" dirty="0" smtClean="0">
                <a:solidFill>
                  <a:srgbClr val="C00000"/>
                </a:solidFill>
              </a:rPr>
              <a:t> </a:t>
            </a:r>
            <a:r>
              <a:rPr lang="en-GB" sz="2400" dirty="0"/>
              <a:t>mod 17 </a:t>
            </a:r>
            <a:endParaRPr lang="en-GB" sz="2400" dirty="0">
              <a:solidFill>
                <a:srgbClr val="C00000"/>
              </a:solidFill>
            </a:endParaRPr>
          </a:p>
          <a:p>
            <a:r>
              <a:rPr lang="en-GB" sz="2400" dirty="0" smtClean="0"/>
              <a:t>They are the same! Each is</a:t>
            </a:r>
          </a:p>
          <a:p>
            <a:pPr marL="0" indent="0" algn="ctr">
              <a:buNone/>
            </a:pPr>
            <a:r>
              <a:rPr lang="en-GB" sz="2400" dirty="0" smtClean="0"/>
              <a:t> </a:t>
            </a:r>
            <a:r>
              <a:rPr lang="en-GB" sz="2400" dirty="0"/>
              <a:t>10</a:t>
            </a:r>
            <a:r>
              <a:rPr lang="en-GB" sz="2400" baseline="30000" dirty="0"/>
              <a:t>3 x 7</a:t>
            </a:r>
            <a:r>
              <a:rPr lang="en-GB" sz="2400" dirty="0"/>
              <a:t> mod 17 = 10</a:t>
            </a:r>
            <a:r>
              <a:rPr lang="en-GB" sz="2400" baseline="30000" dirty="0"/>
              <a:t>7 x 3</a:t>
            </a:r>
            <a:r>
              <a:rPr lang="en-GB" sz="2400" dirty="0"/>
              <a:t> mod </a:t>
            </a:r>
            <a:r>
              <a:rPr lang="en-GB" sz="2400" dirty="0" smtClean="0"/>
              <a:t>17</a:t>
            </a:r>
          </a:p>
          <a:p>
            <a:pPr marL="0" indent="0" algn="ctr">
              <a:buNone/>
            </a:pPr>
            <a:r>
              <a:rPr lang="en-GB" sz="2400" dirty="0" smtClean="0"/>
              <a:t>Both equal to 6 which is their </a:t>
            </a:r>
            <a:r>
              <a:rPr lang="en-GB" sz="2400" i="1" dirty="0" smtClean="0">
                <a:solidFill>
                  <a:srgbClr val="FF0000"/>
                </a:solidFill>
              </a:rPr>
              <a:t>common</a:t>
            </a:r>
            <a:r>
              <a:rPr lang="en-GB" sz="2400" dirty="0" smtClean="0"/>
              <a:t> </a:t>
            </a:r>
            <a:r>
              <a:rPr lang="en-GB" sz="2400" i="1" dirty="0" smtClean="0">
                <a:solidFill>
                  <a:srgbClr val="FF0000"/>
                </a:solidFill>
              </a:rPr>
              <a:t>secret key</a:t>
            </a:r>
            <a:r>
              <a:rPr lang="en-GB" sz="2400" dirty="0" smtClean="0"/>
              <a:t>.</a:t>
            </a:r>
            <a:endParaRPr lang="en-GB" sz="2400" dirty="0"/>
          </a:p>
          <a:p>
            <a:pPr marL="0" indent="0">
              <a:buNone/>
            </a:pPr>
            <a:endParaRPr lang="en-GB" dirty="0"/>
          </a:p>
          <a:p>
            <a:pPr marL="0" indent="0">
              <a:buNone/>
            </a:pPr>
            <a:endParaRPr lang="en-GB" dirty="0"/>
          </a:p>
          <a:p>
            <a:pPr marL="0" indent="0">
              <a:buNone/>
            </a:pPr>
            <a:endParaRPr lang="en-GB" dirty="0"/>
          </a:p>
          <a:p>
            <a:pPr marL="0" indent="0">
              <a:buNone/>
            </a:pPr>
            <a:endParaRPr lang="en-GB" dirty="0" smtClean="0"/>
          </a:p>
        </p:txBody>
      </p:sp>
    </p:spTree>
    <p:extLst>
      <p:ext uri="{BB962C8B-B14F-4D97-AF65-F5344CB8AC3E}">
        <p14:creationId xmlns:p14="http://schemas.microsoft.com/office/powerpoint/2010/main" val="42274050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66FF"/>
                </a:solidFill>
                <a:latin typeface="Garamond" panose="02020404030301010803" pitchFamily="18" charset="0"/>
              </a:rPr>
              <a:t>Symmetric versus asymmetric cryptography</a:t>
            </a:r>
            <a:endParaRPr lang="en-GB" dirty="0">
              <a:solidFill>
                <a:srgbClr val="0066FF"/>
              </a:solidFill>
              <a:latin typeface="Garamond" panose="02020404030301010803" pitchFamily="18" charset="0"/>
            </a:endParaRPr>
          </a:p>
        </p:txBody>
      </p:sp>
      <p:sp>
        <p:nvSpPr>
          <p:cNvPr id="3" name="Content Placeholder 2"/>
          <p:cNvSpPr>
            <a:spLocks noGrp="1"/>
          </p:cNvSpPr>
          <p:nvPr>
            <p:ph idx="1"/>
          </p:nvPr>
        </p:nvSpPr>
        <p:spPr>
          <a:xfrm>
            <a:off x="457200" y="1600200"/>
            <a:ext cx="8229600" cy="5141168"/>
          </a:xfrm>
        </p:spPr>
        <p:txBody>
          <a:bodyPr/>
          <a:lstStyle/>
          <a:p>
            <a:r>
              <a:rPr lang="en-GB" dirty="0" smtClean="0"/>
              <a:t>A </a:t>
            </a:r>
            <a:r>
              <a:rPr lang="en-GB" i="1" dirty="0" smtClean="0"/>
              <a:t>symmetric </a:t>
            </a:r>
            <a:r>
              <a:rPr lang="en-GB" dirty="0" smtClean="0"/>
              <a:t>or</a:t>
            </a:r>
            <a:r>
              <a:rPr lang="en-GB" i="1" dirty="0" smtClean="0"/>
              <a:t> conventional</a:t>
            </a:r>
            <a:r>
              <a:rPr lang="en-GB" dirty="0" smtClean="0"/>
              <a:t> cipher system is one where it is easy to deduce the decryption key from the encryption key. For many </a:t>
            </a:r>
            <a:r>
              <a:rPr lang="en-GB" i="1" dirty="0" smtClean="0"/>
              <a:t>symmetric </a:t>
            </a:r>
            <a:r>
              <a:rPr lang="en-GB" dirty="0" smtClean="0"/>
              <a:t>cipher systems</a:t>
            </a:r>
            <a:r>
              <a:rPr lang="en-GB" i="1" dirty="0" smtClean="0"/>
              <a:t> </a:t>
            </a:r>
            <a:r>
              <a:rPr lang="en-GB" dirty="0" smtClean="0"/>
              <a:t>these two keys are the same and the systems are known as </a:t>
            </a:r>
            <a:r>
              <a:rPr lang="en-GB" i="1" dirty="0" smtClean="0"/>
              <a:t>secret key </a:t>
            </a:r>
            <a:r>
              <a:rPr lang="en-GB" dirty="0" smtClean="0"/>
              <a:t>or </a:t>
            </a:r>
            <a:r>
              <a:rPr lang="en-GB" i="1" dirty="0" smtClean="0"/>
              <a:t>one-key</a:t>
            </a:r>
            <a:r>
              <a:rPr lang="en-GB" dirty="0" smtClean="0"/>
              <a:t> systems.</a:t>
            </a:r>
          </a:p>
          <a:p>
            <a:r>
              <a:rPr lang="en-GB" dirty="0" smtClean="0"/>
              <a:t>An </a:t>
            </a:r>
            <a:r>
              <a:rPr lang="en-GB" i="1" dirty="0" smtClean="0"/>
              <a:t>asymmetric </a:t>
            </a:r>
            <a:r>
              <a:rPr lang="en-GB" dirty="0" smtClean="0"/>
              <a:t>or </a:t>
            </a:r>
            <a:r>
              <a:rPr lang="en-GB" i="1" dirty="0" smtClean="0"/>
              <a:t>public key </a:t>
            </a:r>
            <a:r>
              <a:rPr lang="en-GB" dirty="0" smtClean="0"/>
              <a:t>cipher</a:t>
            </a:r>
            <a:r>
              <a:rPr lang="en-GB" i="1" dirty="0" smtClean="0"/>
              <a:t> </a:t>
            </a:r>
            <a:r>
              <a:rPr lang="en-GB" dirty="0" smtClean="0"/>
              <a:t>system is one in which it is practically impossible to deduce the decryption key from the encryption key.</a:t>
            </a:r>
          </a:p>
          <a:p>
            <a:endParaRPr lang="en-GB" dirty="0"/>
          </a:p>
        </p:txBody>
      </p:sp>
    </p:spTree>
    <p:extLst>
      <p:ext uri="{BB962C8B-B14F-4D97-AF65-F5344CB8AC3E}">
        <p14:creationId xmlns:p14="http://schemas.microsoft.com/office/powerpoint/2010/main" val="13238922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66FF"/>
                </a:solidFill>
                <a:latin typeface="Garamond" panose="02020404030301010803" pitchFamily="18" charset="0"/>
              </a:rPr>
              <a:t>Public key generation</a:t>
            </a:r>
            <a:endParaRPr lang="en-GB" dirty="0">
              <a:solidFill>
                <a:srgbClr val="0066FF"/>
              </a:solidFill>
              <a:latin typeface="Garamond" panose="02020404030301010803" pitchFamily="18" charset="0"/>
            </a:endParaRPr>
          </a:p>
        </p:txBody>
      </p:sp>
      <p:sp>
        <p:nvSpPr>
          <p:cNvPr id="4" name="TextBox 3"/>
          <p:cNvSpPr txBox="1"/>
          <p:nvPr/>
        </p:nvSpPr>
        <p:spPr>
          <a:xfrm>
            <a:off x="1619672" y="6453336"/>
            <a:ext cx="6458178" cy="369332"/>
          </a:xfrm>
          <a:prstGeom prst="rect">
            <a:avLst/>
          </a:prstGeom>
          <a:noFill/>
        </p:spPr>
        <p:txBody>
          <a:bodyPr wrap="none" rtlCol="0">
            <a:spAutoFit/>
          </a:bodyPr>
          <a:lstStyle/>
          <a:p>
            <a:r>
              <a:rPr lang="en-GB" dirty="0" smtClean="0"/>
              <a:t>Source: http</a:t>
            </a:r>
            <a:r>
              <a:rPr lang="en-GB" dirty="0"/>
              <a:t>://gdp.globus.org/gt4-tutorial/multiplehtml/index.html</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2952" y="2713975"/>
            <a:ext cx="7238096" cy="2298413"/>
          </a:xfrm>
        </p:spPr>
      </p:pic>
    </p:spTree>
    <p:extLst>
      <p:ext uri="{BB962C8B-B14F-4D97-AF65-F5344CB8AC3E}">
        <p14:creationId xmlns:p14="http://schemas.microsoft.com/office/powerpoint/2010/main" val="12622520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66FF"/>
                </a:solidFill>
                <a:latin typeface="Garamond" panose="02020404030301010803" pitchFamily="18" charset="0"/>
              </a:rPr>
              <a:t>Public key asymmetric systems</a:t>
            </a:r>
            <a:endParaRPr lang="en-GB" dirty="0">
              <a:solidFill>
                <a:srgbClr val="0066FF"/>
              </a:solidFill>
              <a:latin typeface="Garamond" panose="02020404030301010803" pitchFamily="18"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0412" y="1958419"/>
            <a:ext cx="6603175" cy="3809524"/>
          </a:xfrm>
        </p:spPr>
      </p:pic>
      <p:sp>
        <p:nvSpPr>
          <p:cNvPr id="4" name="TextBox 3"/>
          <p:cNvSpPr txBox="1"/>
          <p:nvPr/>
        </p:nvSpPr>
        <p:spPr>
          <a:xfrm>
            <a:off x="1619672" y="6453336"/>
            <a:ext cx="6511078" cy="369332"/>
          </a:xfrm>
          <a:prstGeom prst="rect">
            <a:avLst/>
          </a:prstGeom>
          <a:noFill/>
        </p:spPr>
        <p:txBody>
          <a:bodyPr wrap="none" rtlCol="0">
            <a:spAutoFit/>
          </a:bodyPr>
          <a:lstStyle/>
          <a:p>
            <a:r>
              <a:rPr lang="en-GB" dirty="0" smtClean="0"/>
              <a:t>Source: http</a:t>
            </a:r>
            <a:r>
              <a:rPr lang="en-GB" dirty="0"/>
              <a:t>://gdp.globus.org/gt4-tutorial/multiplehtml/index.html</a:t>
            </a:r>
          </a:p>
        </p:txBody>
      </p:sp>
    </p:spTree>
    <p:extLst>
      <p:ext uri="{BB962C8B-B14F-4D97-AF65-F5344CB8AC3E}">
        <p14:creationId xmlns:p14="http://schemas.microsoft.com/office/powerpoint/2010/main" val="9393292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solidFill>
                  <a:srgbClr val="0066FF"/>
                </a:solidFill>
                <a:latin typeface="Garamond" panose="02020404030301010803" pitchFamily="18" charset="0"/>
              </a:rPr>
              <a:t>RSA Algorithm</a:t>
            </a:r>
            <a:endParaRPr lang="en-GB" dirty="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113904"/>
            <a:ext cx="4038600" cy="3498554"/>
          </a:xfrm>
        </p:spPr>
      </p:pic>
      <p:pic>
        <p:nvPicPr>
          <p:cNvPr id="9" name="Content Placeholder 8"/>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2908786"/>
            <a:ext cx="4038600" cy="1908791"/>
          </a:xfrm>
        </p:spPr>
      </p:pic>
      <p:sp>
        <p:nvSpPr>
          <p:cNvPr id="10" name="TextBox 9"/>
          <p:cNvSpPr txBox="1"/>
          <p:nvPr/>
        </p:nvSpPr>
        <p:spPr>
          <a:xfrm>
            <a:off x="-36512" y="5229200"/>
            <a:ext cx="4692438" cy="369332"/>
          </a:xfrm>
          <a:prstGeom prst="rect">
            <a:avLst/>
          </a:prstGeom>
          <a:noFill/>
        </p:spPr>
        <p:txBody>
          <a:bodyPr wrap="none" rtlCol="0">
            <a:spAutoFit/>
          </a:bodyPr>
          <a:lstStyle/>
          <a:p>
            <a:r>
              <a:rPr lang="en-GB" dirty="0" smtClean="0"/>
              <a:t>Ronald </a:t>
            </a:r>
            <a:r>
              <a:rPr lang="en-GB" dirty="0" err="1" smtClean="0"/>
              <a:t>Rivest</a:t>
            </a:r>
            <a:r>
              <a:rPr lang="en-GB" dirty="0" smtClean="0"/>
              <a:t>, </a:t>
            </a:r>
            <a:r>
              <a:rPr lang="en-GB" dirty="0" err="1" smtClean="0"/>
              <a:t>Adi</a:t>
            </a:r>
            <a:r>
              <a:rPr lang="en-GB" dirty="0" smtClean="0"/>
              <a:t> Shamir and Leonard </a:t>
            </a:r>
            <a:r>
              <a:rPr lang="en-GB" dirty="0" err="1" smtClean="0"/>
              <a:t>Adleman</a:t>
            </a:r>
            <a:endParaRPr lang="en-GB" dirty="0"/>
          </a:p>
        </p:txBody>
      </p:sp>
    </p:spTree>
    <p:extLst>
      <p:ext uri="{BB962C8B-B14F-4D97-AF65-F5344CB8AC3E}">
        <p14:creationId xmlns:p14="http://schemas.microsoft.com/office/powerpoint/2010/main" val="24320535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en-GB" dirty="0" smtClean="0">
                <a:solidFill>
                  <a:srgbClr val="0066FF"/>
                </a:solidFill>
                <a:latin typeface="Garamond" panose="02020404030301010803" pitchFamily="18" charset="0"/>
              </a:rPr>
              <a:t>RSA Algorithm</a:t>
            </a:r>
            <a:endParaRPr lang="en-GB" dirty="0">
              <a:solidFill>
                <a:srgbClr val="0066FF"/>
              </a:solidFill>
              <a:latin typeface="Garamond" panose="02020404030301010803" pitchFamily="18" charset="0"/>
            </a:endParaRPr>
          </a:p>
        </p:txBody>
      </p:sp>
      <p:sp>
        <p:nvSpPr>
          <p:cNvPr id="3" name="Content Placeholder 2"/>
          <p:cNvSpPr>
            <a:spLocks noGrp="1"/>
          </p:cNvSpPr>
          <p:nvPr>
            <p:ph idx="1"/>
          </p:nvPr>
        </p:nvSpPr>
        <p:spPr>
          <a:xfrm>
            <a:off x="457200" y="1124744"/>
            <a:ext cx="8229600" cy="5616624"/>
          </a:xfrm>
        </p:spPr>
        <p:txBody>
          <a:bodyPr/>
          <a:lstStyle/>
          <a:p>
            <a:r>
              <a:rPr lang="en-GB" sz="2800" b="1" dirty="0">
                <a:latin typeface="Garamond" panose="02020404030301010803" pitchFamily="18" charset="0"/>
              </a:rPr>
              <a:t>Setup</a:t>
            </a:r>
            <a:r>
              <a:rPr lang="en-GB" sz="2800" dirty="0">
                <a:latin typeface="Garamond" panose="02020404030301010803" pitchFamily="18" charset="0"/>
              </a:rPr>
              <a:t> Bob chooses two secret prime numbers. We will call them </a:t>
            </a:r>
            <a:r>
              <a:rPr lang="en-GB" sz="2800" i="1" dirty="0">
                <a:latin typeface="Garamond" panose="02020404030301010803" pitchFamily="18" charset="0"/>
              </a:rPr>
              <a:t>p</a:t>
            </a:r>
            <a:r>
              <a:rPr lang="en-GB" sz="2800" dirty="0">
                <a:latin typeface="Garamond" panose="02020404030301010803" pitchFamily="18" charset="0"/>
              </a:rPr>
              <a:t> and </a:t>
            </a:r>
            <a:r>
              <a:rPr lang="en-GB" sz="2800" i="1" dirty="0">
                <a:latin typeface="Garamond" panose="02020404030301010803" pitchFamily="18" charset="0"/>
              </a:rPr>
              <a:t>q</a:t>
            </a:r>
            <a:r>
              <a:rPr lang="en-GB" sz="2800" dirty="0">
                <a:latin typeface="Garamond" panose="02020404030301010803" pitchFamily="18" charset="0"/>
              </a:rPr>
              <a:t>. To be secure, the numbers must be at least 100 decimal digits long. </a:t>
            </a:r>
          </a:p>
          <a:p>
            <a:r>
              <a:rPr lang="en-GB" sz="2800" dirty="0">
                <a:latin typeface="Garamond" panose="02020404030301010803" pitchFamily="18" charset="0"/>
              </a:rPr>
              <a:t>Bob calculates </a:t>
            </a:r>
            <a:r>
              <a:rPr lang="en-GB" sz="2800" i="1" dirty="0">
                <a:latin typeface="Garamond" panose="02020404030301010803" pitchFamily="18" charset="0"/>
              </a:rPr>
              <a:t>n</a:t>
            </a:r>
            <a:r>
              <a:rPr lang="en-GB" sz="2800" dirty="0">
                <a:latin typeface="Garamond" panose="02020404030301010803" pitchFamily="18" charset="0"/>
              </a:rPr>
              <a:t> = </a:t>
            </a:r>
            <a:r>
              <a:rPr lang="en-GB" sz="2800" i="1" dirty="0">
                <a:latin typeface="Garamond" panose="02020404030301010803" pitchFamily="18" charset="0"/>
              </a:rPr>
              <a:t>p</a:t>
            </a:r>
            <a:r>
              <a:rPr lang="en-GB" sz="2800" dirty="0">
                <a:latin typeface="Garamond" panose="02020404030301010803" pitchFamily="18" charset="0"/>
              </a:rPr>
              <a:t> * </a:t>
            </a:r>
            <a:r>
              <a:rPr lang="en-GB" sz="2800" i="1" dirty="0">
                <a:latin typeface="Garamond" panose="02020404030301010803" pitchFamily="18" charset="0"/>
              </a:rPr>
              <a:t>q</a:t>
            </a:r>
            <a:r>
              <a:rPr lang="en-GB" sz="2800" dirty="0">
                <a:latin typeface="Garamond" panose="02020404030301010803" pitchFamily="18" charset="0"/>
              </a:rPr>
              <a:t>. </a:t>
            </a:r>
          </a:p>
          <a:p>
            <a:r>
              <a:rPr lang="en-GB" sz="2800" dirty="0">
                <a:latin typeface="Garamond" panose="02020404030301010803" pitchFamily="18" charset="0"/>
              </a:rPr>
              <a:t>Bob finds a number </a:t>
            </a:r>
            <a:r>
              <a:rPr lang="en-GB" sz="2800" i="1" dirty="0">
                <a:latin typeface="Garamond" panose="02020404030301010803" pitchFamily="18" charset="0"/>
              </a:rPr>
              <a:t>e</a:t>
            </a:r>
            <a:r>
              <a:rPr lang="en-GB" sz="2800" dirty="0">
                <a:latin typeface="Garamond" panose="02020404030301010803" pitchFamily="18" charset="0"/>
              </a:rPr>
              <a:t> where the greatest common divisor of </a:t>
            </a:r>
            <a:r>
              <a:rPr lang="en-GB" sz="2800" i="1" dirty="0">
                <a:latin typeface="Garamond" panose="02020404030301010803" pitchFamily="18" charset="0"/>
              </a:rPr>
              <a:t>e</a:t>
            </a:r>
            <a:r>
              <a:rPr lang="en-GB" sz="2800" dirty="0">
                <a:latin typeface="Garamond" panose="02020404030301010803" pitchFamily="18" charset="0"/>
              </a:rPr>
              <a:t> and (</a:t>
            </a:r>
            <a:r>
              <a:rPr lang="en-GB" sz="2800" i="1" dirty="0">
                <a:latin typeface="Garamond" panose="02020404030301010803" pitchFamily="18" charset="0"/>
              </a:rPr>
              <a:t>p</a:t>
            </a:r>
            <a:r>
              <a:rPr lang="en-GB" sz="2800" dirty="0">
                <a:latin typeface="Garamond" panose="02020404030301010803" pitchFamily="18" charset="0"/>
              </a:rPr>
              <a:t> - 1) * (</a:t>
            </a:r>
            <a:r>
              <a:rPr lang="en-GB" sz="2800" i="1" dirty="0">
                <a:latin typeface="Garamond" panose="02020404030301010803" pitchFamily="18" charset="0"/>
              </a:rPr>
              <a:t>q</a:t>
            </a:r>
            <a:r>
              <a:rPr lang="en-GB" sz="2800" dirty="0">
                <a:latin typeface="Garamond" panose="02020404030301010803" pitchFamily="18" charset="0"/>
              </a:rPr>
              <a:t> - 1) is 1. </a:t>
            </a:r>
          </a:p>
          <a:p>
            <a:r>
              <a:rPr lang="en-GB" sz="2800" dirty="0">
                <a:latin typeface="Garamond" panose="02020404030301010803" pitchFamily="18" charset="0"/>
              </a:rPr>
              <a:t>Bob finds a number </a:t>
            </a:r>
            <a:r>
              <a:rPr lang="en-GB" sz="2800" i="1" dirty="0">
                <a:latin typeface="Garamond" panose="02020404030301010803" pitchFamily="18" charset="0"/>
              </a:rPr>
              <a:t>d</a:t>
            </a:r>
            <a:r>
              <a:rPr lang="en-GB" sz="2800" dirty="0">
                <a:latin typeface="Garamond" panose="02020404030301010803" pitchFamily="18" charset="0"/>
              </a:rPr>
              <a:t> where </a:t>
            </a:r>
            <a:r>
              <a:rPr lang="en-GB" sz="2800" i="1" dirty="0">
                <a:latin typeface="Garamond" panose="02020404030301010803" pitchFamily="18" charset="0"/>
              </a:rPr>
              <a:t>d</a:t>
            </a:r>
            <a:r>
              <a:rPr lang="en-GB" sz="2800" dirty="0">
                <a:latin typeface="Garamond" panose="02020404030301010803" pitchFamily="18" charset="0"/>
              </a:rPr>
              <a:t> * </a:t>
            </a:r>
            <a:r>
              <a:rPr lang="en-GB" sz="2800" i="1" dirty="0">
                <a:latin typeface="Garamond" panose="02020404030301010803" pitchFamily="18" charset="0"/>
              </a:rPr>
              <a:t>e</a:t>
            </a:r>
            <a:r>
              <a:rPr lang="en-GB" sz="2800" dirty="0">
                <a:latin typeface="Garamond" panose="02020404030301010803" pitchFamily="18" charset="0"/>
              </a:rPr>
              <a:t> = 1 mod ((</a:t>
            </a:r>
            <a:r>
              <a:rPr lang="en-GB" sz="2800" i="1" dirty="0">
                <a:latin typeface="Garamond" panose="02020404030301010803" pitchFamily="18" charset="0"/>
              </a:rPr>
              <a:t>p</a:t>
            </a:r>
            <a:r>
              <a:rPr lang="en-GB" sz="2800" dirty="0">
                <a:latin typeface="Garamond" panose="02020404030301010803" pitchFamily="18" charset="0"/>
              </a:rPr>
              <a:t> - 1) * (</a:t>
            </a:r>
            <a:r>
              <a:rPr lang="en-GB" sz="2800" i="1" dirty="0">
                <a:latin typeface="Garamond" panose="02020404030301010803" pitchFamily="18" charset="0"/>
              </a:rPr>
              <a:t>q</a:t>
            </a:r>
            <a:r>
              <a:rPr lang="en-GB" sz="2800" dirty="0">
                <a:latin typeface="Garamond" panose="02020404030301010803" pitchFamily="18" charset="0"/>
              </a:rPr>
              <a:t> - 1)). </a:t>
            </a:r>
          </a:p>
          <a:p>
            <a:r>
              <a:rPr lang="en-GB" sz="2800" dirty="0">
                <a:latin typeface="Garamond" panose="02020404030301010803" pitchFamily="18" charset="0"/>
              </a:rPr>
              <a:t>Bob publishes </a:t>
            </a:r>
            <a:r>
              <a:rPr lang="en-GB" sz="2800" i="1" dirty="0">
                <a:latin typeface="Garamond" panose="02020404030301010803" pitchFamily="18" charset="0"/>
              </a:rPr>
              <a:t>n</a:t>
            </a:r>
            <a:r>
              <a:rPr lang="en-GB" sz="2800" dirty="0">
                <a:latin typeface="Garamond" panose="02020404030301010803" pitchFamily="18" charset="0"/>
              </a:rPr>
              <a:t> and </a:t>
            </a:r>
            <a:r>
              <a:rPr lang="en-GB" sz="2800" i="1" dirty="0">
                <a:latin typeface="Garamond" panose="02020404030301010803" pitchFamily="18" charset="0"/>
              </a:rPr>
              <a:t>e</a:t>
            </a:r>
            <a:r>
              <a:rPr lang="en-GB" sz="2800" dirty="0">
                <a:latin typeface="Garamond" panose="02020404030301010803" pitchFamily="18" charset="0"/>
              </a:rPr>
              <a:t> as the public key. He keeps </a:t>
            </a:r>
            <a:r>
              <a:rPr lang="en-GB" sz="2800" i="1" dirty="0">
                <a:latin typeface="Garamond" panose="02020404030301010803" pitchFamily="18" charset="0"/>
              </a:rPr>
              <a:t>d</a:t>
            </a:r>
            <a:r>
              <a:rPr lang="en-GB" sz="2800" dirty="0">
                <a:latin typeface="Garamond" panose="02020404030301010803" pitchFamily="18" charset="0"/>
              </a:rPr>
              <a:t> secret and destroys </a:t>
            </a:r>
            <a:r>
              <a:rPr lang="en-GB" sz="2800" i="1" dirty="0">
                <a:latin typeface="Garamond" panose="02020404030301010803" pitchFamily="18" charset="0"/>
              </a:rPr>
              <a:t>p</a:t>
            </a:r>
            <a:r>
              <a:rPr lang="en-GB" sz="2800" dirty="0">
                <a:latin typeface="Garamond" panose="02020404030301010803" pitchFamily="18" charset="0"/>
              </a:rPr>
              <a:t> and </a:t>
            </a:r>
            <a:r>
              <a:rPr lang="en-GB" sz="2800" i="1" dirty="0">
                <a:latin typeface="Garamond" panose="02020404030301010803" pitchFamily="18" charset="0"/>
              </a:rPr>
              <a:t>q</a:t>
            </a:r>
            <a:r>
              <a:rPr lang="en-GB" sz="2800" dirty="0">
                <a:latin typeface="Garamond" panose="02020404030301010803" pitchFamily="18" charset="0"/>
              </a:rPr>
              <a:t>. </a:t>
            </a:r>
          </a:p>
          <a:p>
            <a:r>
              <a:rPr lang="en-GB" sz="2800" b="1" dirty="0">
                <a:latin typeface="Garamond" panose="02020404030301010803" pitchFamily="18" charset="0"/>
              </a:rPr>
              <a:t>Encryption</a:t>
            </a:r>
            <a:r>
              <a:rPr lang="en-GB" sz="2800" dirty="0">
                <a:latin typeface="Garamond" panose="02020404030301010803" pitchFamily="18" charset="0"/>
              </a:rPr>
              <a:t>: </a:t>
            </a:r>
            <a:r>
              <a:rPr lang="en-GB" sz="2800" dirty="0" err="1">
                <a:latin typeface="Garamond" panose="02020404030301010803" pitchFamily="18" charset="0"/>
              </a:rPr>
              <a:t>Ciphertext</a:t>
            </a:r>
            <a:r>
              <a:rPr lang="en-GB" sz="2800" dirty="0">
                <a:latin typeface="Garamond" panose="02020404030301010803" pitchFamily="18" charset="0"/>
              </a:rPr>
              <a:t> = </a:t>
            </a:r>
            <a:r>
              <a:rPr lang="en-GB" sz="2800" i="1" dirty="0">
                <a:latin typeface="Garamond" panose="02020404030301010803" pitchFamily="18" charset="0"/>
              </a:rPr>
              <a:t>M</a:t>
            </a:r>
            <a:r>
              <a:rPr lang="en-GB" sz="2800" i="1" baseline="30000" dirty="0">
                <a:latin typeface="Garamond" panose="02020404030301010803" pitchFamily="18" charset="0"/>
              </a:rPr>
              <a:t>e</a:t>
            </a:r>
            <a:r>
              <a:rPr lang="en-GB" sz="2800" dirty="0">
                <a:latin typeface="Garamond" panose="02020404030301010803" pitchFamily="18" charset="0"/>
              </a:rPr>
              <a:t> mod </a:t>
            </a:r>
            <a:r>
              <a:rPr lang="en-GB" sz="2800" i="1" dirty="0">
                <a:latin typeface="Garamond" panose="02020404030301010803" pitchFamily="18" charset="0"/>
              </a:rPr>
              <a:t>n</a:t>
            </a:r>
            <a:r>
              <a:rPr lang="en-GB" sz="2800" dirty="0">
                <a:latin typeface="Garamond" panose="02020404030301010803" pitchFamily="18" charset="0"/>
              </a:rPr>
              <a:t/>
            </a:r>
            <a:br>
              <a:rPr lang="en-GB" sz="2800" dirty="0">
                <a:latin typeface="Garamond" panose="02020404030301010803" pitchFamily="18" charset="0"/>
              </a:rPr>
            </a:br>
            <a:r>
              <a:rPr lang="en-GB" sz="2800" b="1" dirty="0">
                <a:latin typeface="Garamond" panose="02020404030301010803" pitchFamily="18" charset="0"/>
              </a:rPr>
              <a:t>Decryption</a:t>
            </a:r>
            <a:r>
              <a:rPr lang="en-GB" sz="2800" dirty="0">
                <a:latin typeface="Garamond" panose="02020404030301010803" pitchFamily="18" charset="0"/>
              </a:rPr>
              <a:t>: Message = </a:t>
            </a:r>
            <a:r>
              <a:rPr lang="en-GB" sz="2800" i="1" dirty="0">
                <a:latin typeface="Garamond" panose="02020404030301010803" pitchFamily="18" charset="0"/>
              </a:rPr>
              <a:t>C</a:t>
            </a:r>
            <a:r>
              <a:rPr lang="en-GB" sz="2800" i="1" baseline="30000" dirty="0">
                <a:latin typeface="Garamond" panose="02020404030301010803" pitchFamily="18" charset="0"/>
              </a:rPr>
              <a:t>d</a:t>
            </a:r>
            <a:r>
              <a:rPr lang="en-GB" sz="2800" dirty="0">
                <a:latin typeface="Garamond" panose="02020404030301010803" pitchFamily="18" charset="0"/>
              </a:rPr>
              <a:t> mod </a:t>
            </a:r>
            <a:r>
              <a:rPr lang="en-GB" sz="2800" i="1" dirty="0">
                <a:latin typeface="Garamond" panose="02020404030301010803" pitchFamily="18" charset="0"/>
              </a:rPr>
              <a:t>n</a:t>
            </a:r>
            <a:r>
              <a:rPr lang="en-GB" sz="2800" dirty="0">
                <a:latin typeface="Garamond" panose="02020404030301010803" pitchFamily="18" charset="0"/>
              </a:rPr>
              <a:t> </a:t>
            </a:r>
          </a:p>
          <a:p>
            <a:endParaRPr lang="en-GB" dirty="0"/>
          </a:p>
        </p:txBody>
      </p:sp>
    </p:spTree>
    <p:extLst>
      <p:ext uri="{BB962C8B-B14F-4D97-AF65-F5344CB8AC3E}">
        <p14:creationId xmlns:p14="http://schemas.microsoft.com/office/powerpoint/2010/main" val="33152743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66FF"/>
                </a:solidFill>
                <a:latin typeface="Garamond" panose="02020404030301010803" pitchFamily="18" charset="0"/>
              </a:rPr>
              <a:t>Digital Signatures</a:t>
            </a:r>
            <a:endParaRPr lang="en-GB" dirty="0">
              <a:solidFill>
                <a:srgbClr val="0066FF"/>
              </a:solidFill>
              <a:latin typeface="Garamond" panose="02020404030301010803" pitchFamily="18" charset="0"/>
            </a:endParaRPr>
          </a:p>
        </p:txBody>
      </p:sp>
      <p:sp>
        <p:nvSpPr>
          <p:cNvPr id="4" name="TextBox 3"/>
          <p:cNvSpPr txBox="1"/>
          <p:nvPr/>
        </p:nvSpPr>
        <p:spPr>
          <a:xfrm>
            <a:off x="1619672" y="6453336"/>
            <a:ext cx="6458178" cy="369332"/>
          </a:xfrm>
          <a:prstGeom prst="rect">
            <a:avLst/>
          </a:prstGeom>
          <a:noFill/>
        </p:spPr>
        <p:txBody>
          <a:bodyPr wrap="none" rtlCol="0">
            <a:spAutoFit/>
          </a:bodyPr>
          <a:lstStyle/>
          <a:p>
            <a:r>
              <a:rPr lang="en-GB" dirty="0" smtClean="0"/>
              <a:t>Source: http</a:t>
            </a:r>
            <a:r>
              <a:rPr lang="en-GB" dirty="0"/>
              <a:t>://gdp.globus.org/gt4-tutorial/multiplehtml/index.html</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3317" y="1600200"/>
            <a:ext cx="6437365" cy="4525963"/>
          </a:xfrm>
        </p:spPr>
      </p:pic>
    </p:spTree>
    <p:extLst>
      <p:ext uri="{BB962C8B-B14F-4D97-AF65-F5344CB8AC3E}">
        <p14:creationId xmlns:p14="http://schemas.microsoft.com/office/powerpoint/2010/main" val="4507505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008"/>
            <a:ext cx="8229600" cy="1700808"/>
          </a:xfrm>
        </p:spPr>
        <p:txBody>
          <a:bodyPr/>
          <a:lstStyle/>
          <a:p>
            <a:r>
              <a:rPr lang="en-GB" sz="3000" dirty="0" smtClean="0">
                <a:solidFill>
                  <a:srgbClr val="0066FF"/>
                </a:solidFill>
                <a:latin typeface="Garamond" panose="02020404030301010803" pitchFamily="18" charset="0"/>
              </a:rPr>
              <a:t>Extortionists using ‘</a:t>
            </a:r>
            <a:r>
              <a:rPr lang="en-GB" sz="3000" dirty="0" err="1" smtClean="0">
                <a:solidFill>
                  <a:srgbClr val="0066FF"/>
                </a:solidFill>
                <a:latin typeface="Garamond" panose="02020404030301010803" pitchFamily="18" charset="0"/>
              </a:rPr>
              <a:t>ransomware</a:t>
            </a:r>
            <a:r>
              <a:rPr lang="en-GB" sz="3000" dirty="0" smtClean="0">
                <a:solidFill>
                  <a:srgbClr val="0066FF"/>
                </a:solidFill>
                <a:latin typeface="Garamond" panose="02020404030301010803" pitchFamily="18" charset="0"/>
              </a:rPr>
              <a:t>’ are hijacking files that you can only get back by stumping up. Donna Ferguson looks at what happens when </a:t>
            </a:r>
            <a:r>
              <a:rPr lang="en-GB" sz="3000" dirty="0" err="1" smtClean="0">
                <a:solidFill>
                  <a:srgbClr val="0066FF"/>
                </a:solidFill>
                <a:latin typeface="Garamond" panose="02020404030301010803" pitchFamily="18" charset="0"/>
              </a:rPr>
              <a:t>CryptoLocker</a:t>
            </a:r>
            <a:r>
              <a:rPr lang="en-GB" sz="3000" dirty="0" smtClean="0">
                <a:solidFill>
                  <a:srgbClr val="0066FF"/>
                </a:solidFill>
                <a:latin typeface="Garamond" panose="02020404030301010803" pitchFamily="18" charset="0"/>
              </a:rPr>
              <a:t> strikes</a:t>
            </a:r>
            <a:endParaRPr lang="en-GB" sz="3000" dirty="0">
              <a:solidFill>
                <a:srgbClr val="0066FF"/>
              </a:solidFill>
              <a:latin typeface="Garamond" panose="02020404030301010803"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2269992" y="910969"/>
            <a:ext cx="4969832" cy="6834982"/>
          </a:xfrm>
        </p:spPr>
      </p:pic>
    </p:spTree>
    <p:extLst>
      <p:ext uri="{BB962C8B-B14F-4D97-AF65-F5344CB8AC3E}">
        <p14:creationId xmlns:p14="http://schemas.microsoft.com/office/powerpoint/2010/main" val="14525555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66FF"/>
                </a:solidFill>
                <a:latin typeface="Garamond" panose="02020404030301010803" pitchFamily="18" charset="0"/>
              </a:rPr>
              <a:t>References</a:t>
            </a:r>
            <a:endParaRPr lang="en-GB" dirty="0">
              <a:solidFill>
                <a:srgbClr val="0066FF"/>
              </a:solidFill>
              <a:latin typeface="Garamond" panose="02020404030301010803" pitchFamily="18" charset="0"/>
            </a:endParaRPr>
          </a:p>
        </p:txBody>
      </p:sp>
      <p:sp>
        <p:nvSpPr>
          <p:cNvPr id="3" name="Content Placeholder 2"/>
          <p:cNvSpPr>
            <a:spLocks noGrp="1"/>
          </p:cNvSpPr>
          <p:nvPr>
            <p:ph idx="1"/>
          </p:nvPr>
        </p:nvSpPr>
        <p:spPr/>
        <p:txBody>
          <a:bodyPr/>
          <a:lstStyle/>
          <a:p>
            <a:r>
              <a:rPr lang="en-GB" dirty="0" smtClean="0">
                <a:latin typeface="Garamond" panose="02020404030301010803" pitchFamily="18" charset="0"/>
              </a:rPr>
              <a:t>David Kahn, </a:t>
            </a:r>
            <a:r>
              <a:rPr lang="en-GB" i="1" dirty="0" smtClean="0">
                <a:latin typeface="Garamond" panose="02020404030301010803" pitchFamily="18" charset="0"/>
              </a:rPr>
              <a:t> The </a:t>
            </a:r>
            <a:r>
              <a:rPr lang="en-GB" i="1" dirty="0" err="1" smtClean="0">
                <a:latin typeface="Garamond" panose="02020404030301010803" pitchFamily="18" charset="0"/>
              </a:rPr>
              <a:t>Codebreakers</a:t>
            </a:r>
            <a:r>
              <a:rPr lang="en-GB" i="1" dirty="0" smtClean="0">
                <a:latin typeface="Garamond" panose="02020404030301010803" pitchFamily="18" charset="0"/>
              </a:rPr>
              <a:t> </a:t>
            </a:r>
            <a:r>
              <a:rPr lang="en-GB" dirty="0" smtClean="0">
                <a:latin typeface="Garamond" panose="02020404030301010803" pitchFamily="18" charset="0"/>
              </a:rPr>
              <a:t>(Scribner, 1995)</a:t>
            </a:r>
          </a:p>
          <a:p>
            <a:r>
              <a:rPr lang="en-GB" dirty="0" smtClean="0">
                <a:latin typeface="Garamond" panose="02020404030301010803" pitchFamily="18" charset="0"/>
              </a:rPr>
              <a:t>Simon Singh, </a:t>
            </a:r>
            <a:r>
              <a:rPr lang="en-GB" i="1" dirty="0" smtClean="0">
                <a:latin typeface="Garamond" panose="02020404030301010803" pitchFamily="18" charset="0"/>
              </a:rPr>
              <a:t>The Code Book</a:t>
            </a:r>
            <a:r>
              <a:rPr lang="en-GB" dirty="0" smtClean="0">
                <a:latin typeface="Garamond" panose="02020404030301010803" pitchFamily="18" charset="0"/>
              </a:rPr>
              <a:t> (Fourth Estate, 1999)</a:t>
            </a:r>
          </a:p>
          <a:p>
            <a:r>
              <a:rPr lang="en-GB" dirty="0" smtClean="0">
                <a:latin typeface="Garamond" panose="02020404030301010803" pitchFamily="18" charset="0"/>
              </a:rPr>
              <a:t>Fred Piper and Sean Murphy, </a:t>
            </a:r>
            <a:r>
              <a:rPr lang="en-GB" i="1" dirty="0" smtClean="0">
                <a:latin typeface="Garamond" panose="02020404030301010803" pitchFamily="18" charset="0"/>
              </a:rPr>
              <a:t> Cryptography, A Very Short Introduction</a:t>
            </a:r>
            <a:r>
              <a:rPr lang="en-GB" dirty="0" smtClean="0">
                <a:latin typeface="Garamond" panose="02020404030301010803" pitchFamily="18" charset="0"/>
              </a:rPr>
              <a:t> (OUP, 2002).</a:t>
            </a:r>
          </a:p>
          <a:p>
            <a:r>
              <a:rPr lang="en-GB" dirty="0" smtClean="0">
                <a:latin typeface="Garamond" panose="02020404030301010803" pitchFamily="18" charset="0"/>
              </a:rPr>
              <a:t>Whitfield </a:t>
            </a:r>
            <a:r>
              <a:rPr lang="en-GB" dirty="0" err="1" smtClean="0">
                <a:latin typeface="Garamond" panose="02020404030301010803" pitchFamily="18" charset="0"/>
              </a:rPr>
              <a:t>Diffie</a:t>
            </a:r>
            <a:r>
              <a:rPr lang="en-GB" dirty="0" smtClean="0">
                <a:latin typeface="Garamond" panose="02020404030301010803" pitchFamily="18" charset="0"/>
              </a:rPr>
              <a:t> and Martin Hellman, </a:t>
            </a:r>
            <a:r>
              <a:rPr lang="en-GB" i="1" dirty="0" smtClean="0">
                <a:latin typeface="Garamond" panose="02020404030301010803" pitchFamily="18" charset="0"/>
              </a:rPr>
              <a:t>New Directions in Cryptography, </a:t>
            </a:r>
          </a:p>
          <a:p>
            <a:pPr marL="0" indent="0" algn="ctr">
              <a:buNone/>
            </a:pPr>
            <a:r>
              <a:rPr lang="en-GB" sz="2400" u="sng" dirty="0" smtClean="0">
                <a:latin typeface="Garamond" panose="02020404030301010803" pitchFamily="18" charset="0"/>
                <a:hlinkClick r:id="rId2"/>
              </a:rPr>
              <a:t>http://www-ee.stanford.edu/~hellman/publications/24.pdf</a:t>
            </a:r>
            <a:endParaRPr lang="en-GB" sz="2400" dirty="0" smtClean="0">
              <a:latin typeface="Garamond" panose="02020404030301010803" pitchFamily="18" charset="0"/>
            </a:endParaRPr>
          </a:p>
          <a:p>
            <a:pPr marL="0" indent="0">
              <a:buNone/>
            </a:pPr>
            <a:r>
              <a:rPr lang="en-GB" dirty="0" smtClean="0">
                <a:latin typeface="Garamond" panose="02020404030301010803" pitchFamily="18" charset="0"/>
              </a:rPr>
              <a:t> </a:t>
            </a:r>
          </a:p>
          <a:p>
            <a:endParaRPr lang="en-GB" dirty="0"/>
          </a:p>
        </p:txBody>
      </p:sp>
    </p:spTree>
    <p:extLst>
      <p:ext uri="{BB962C8B-B14F-4D97-AF65-F5344CB8AC3E}">
        <p14:creationId xmlns:p14="http://schemas.microsoft.com/office/powerpoint/2010/main" val="4544241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66FF"/>
                </a:solidFill>
                <a:latin typeface="Garamond" pitchFamily="18" charset="0"/>
              </a:rPr>
              <a:t>1 pm on Tuesdays at the Museum of London</a:t>
            </a:r>
            <a:endParaRPr lang="en-GB" dirty="0">
              <a:solidFill>
                <a:srgbClr val="0066FF"/>
              </a:solidFill>
              <a:latin typeface="Garamond" pitchFamily="18" charset="0"/>
            </a:endParaRPr>
          </a:p>
        </p:txBody>
      </p:sp>
      <p:sp>
        <p:nvSpPr>
          <p:cNvPr id="3" name="Content Placeholder 2"/>
          <p:cNvSpPr>
            <a:spLocks noGrp="1"/>
          </p:cNvSpPr>
          <p:nvPr>
            <p:ph idx="1"/>
          </p:nvPr>
        </p:nvSpPr>
        <p:spPr>
          <a:xfrm>
            <a:off x="457200" y="1600200"/>
            <a:ext cx="8229600" cy="5257800"/>
          </a:xfrm>
        </p:spPr>
        <p:txBody>
          <a:bodyPr/>
          <a:lstStyle/>
          <a:p>
            <a:pPr marL="0" indent="0">
              <a:buNone/>
            </a:pPr>
            <a:r>
              <a:rPr lang="en-GB" sz="2400" dirty="0">
                <a:solidFill>
                  <a:srgbClr val="0066FF">
                    <a:alpha val="75000"/>
                  </a:srgbClr>
                </a:solidFill>
                <a:latin typeface="Garamond" pitchFamily="18" charset="0"/>
              </a:rPr>
              <a:t>Butterflies, Chaos and </a:t>
            </a:r>
            <a:r>
              <a:rPr lang="en-GB" sz="2400" dirty="0" smtClean="0">
                <a:solidFill>
                  <a:srgbClr val="0066FF">
                    <a:alpha val="75000"/>
                  </a:srgbClr>
                </a:solidFill>
                <a:latin typeface="Garamond" pitchFamily="18" charset="0"/>
              </a:rPr>
              <a:t>Fractals</a:t>
            </a:r>
          </a:p>
          <a:p>
            <a:pPr marL="0" indent="0" algn="ctr">
              <a:buNone/>
            </a:pPr>
            <a:r>
              <a:rPr lang="en-GB" sz="2400" dirty="0" smtClean="0">
                <a:solidFill>
                  <a:srgbClr val="0066FF">
                    <a:alpha val="75000"/>
                  </a:srgbClr>
                </a:solidFill>
                <a:latin typeface="Garamond" pitchFamily="18" charset="0"/>
              </a:rPr>
              <a:t>Tuesday </a:t>
            </a:r>
            <a:r>
              <a:rPr lang="en-GB" sz="2400" dirty="0">
                <a:solidFill>
                  <a:srgbClr val="0066FF">
                    <a:alpha val="75000"/>
                  </a:srgbClr>
                </a:solidFill>
                <a:latin typeface="Garamond" pitchFamily="18" charset="0"/>
              </a:rPr>
              <a:t>17 September 2013  </a:t>
            </a:r>
          </a:p>
          <a:p>
            <a:pPr marL="0" indent="0">
              <a:buNone/>
            </a:pPr>
            <a:r>
              <a:rPr lang="en-GB" sz="2400" dirty="0" smtClean="0">
                <a:solidFill>
                  <a:srgbClr val="0066FF">
                    <a:alpha val="75000"/>
                  </a:srgbClr>
                </a:solidFill>
                <a:latin typeface="Garamond" pitchFamily="18" charset="0"/>
              </a:rPr>
              <a:t>Public </a:t>
            </a:r>
            <a:r>
              <a:rPr lang="en-GB" sz="2400" dirty="0">
                <a:solidFill>
                  <a:srgbClr val="0066FF">
                    <a:alpha val="75000"/>
                  </a:srgbClr>
                </a:solidFill>
                <a:latin typeface="Garamond" pitchFamily="18" charset="0"/>
              </a:rPr>
              <a:t>Key Cryptography: Secrecy in Public  </a:t>
            </a:r>
            <a:endParaRPr lang="en-GB" sz="2400" dirty="0" smtClean="0">
              <a:solidFill>
                <a:srgbClr val="0066FF">
                  <a:alpha val="75000"/>
                </a:srgbClr>
              </a:solidFill>
              <a:latin typeface="Garamond" pitchFamily="18" charset="0"/>
            </a:endParaRPr>
          </a:p>
          <a:p>
            <a:pPr marL="0" indent="0" algn="ctr">
              <a:buNone/>
            </a:pPr>
            <a:r>
              <a:rPr lang="en-GB" sz="2400" dirty="0" smtClean="0">
                <a:solidFill>
                  <a:srgbClr val="0066FF">
                    <a:alpha val="75000"/>
                  </a:srgbClr>
                </a:solidFill>
                <a:latin typeface="Garamond" pitchFamily="18" charset="0"/>
              </a:rPr>
              <a:t>Tuesday </a:t>
            </a:r>
            <a:r>
              <a:rPr lang="en-GB" sz="2400" dirty="0">
                <a:solidFill>
                  <a:srgbClr val="0066FF">
                    <a:alpha val="75000"/>
                  </a:srgbClr>
                </a:solidFill>
                <a:latin typeface="Garamond" pitchFamily="18" charset="0"/>
              </a:rPr>
              <a:t>22 October 2013  </a:t>
            </a:r>
          </a:p>
          <a:p>
            <a:pPr marL="0" indent="0">
              <a:buNone/>
            </a:pPr>
            <a:r>
              <a:rPr lang="en-GB" sz="2400" b="1" dirty="0" smtClean="0">
                <a:solidFill>
                  <a:srgbClr val="0066FF"/>
                </a:solidFill>
                <a:latin typeface="Garamond" pitchFamily="18" charset="0"/>
              </a:rPr>
              <a:t>Symmetries </a:t>
            </a:r>
            <a:r>
              <a:rPr lang="en-GB" sz="2400" b="1" dirty="0">
                <a:solidFill>
                  <a:srgbClr val="0066FF"/>
                </a:solidFill>
                <a:latin typeface="Garamond" pitchFamily="18" charset="0"/>
              </a:rPr>
              <a:t>and Groups </a:t>
            </a:r>
            <a:endParaRPr lang="en-GB" sz="2400" b="1" dirty="0" smtClean="0">
              <a:solidFill>
                <a:srgbClr val="0066FF"/>
              </a:solidFill>
              <a:latin typeface="Garamond" pitchFamily="18" charset="0"/>
            </a:endParaRPr>
          </a:p>
          <a:p>
            <a:pPr marL="0" indent="0" algn="ctr">
              <a:buNone/>
            </a:pPr>
            <a:r>
              <a:rPr lang="en-GB" sz="2400" b="1" dirty="0" smtClean="0">
                <a:solidFill>
                  <a:srgbClr val="0066FF"/>
                </a:solidFill>
                <a:latin typeface="Garamond" pitchFamily="18" charset="0"/>
              </a:rPr>
              <a:t>Tuesday </a:t>
            </a:r>
            <a:r>
              <a:rPr lang="en-GB" sz="2400" b="1" dirty="0">
                <a:solidFill>
                  <a:srgbClr val="0066FF"/>
                </a:solidFill>
                <a:latin typeface="Garamond" pitchFamily="18" charset="0"/>
              </a:rPr>
              <a:t>19 November 2013  </a:t>
            </a:r>
          </a:p>
          <a:p>
            <a:pPr marL="0" indent="0">
              <a:buNone/>
            </a:pPr>
            <a:r>
              <a:rPr lang="en-GB" sz="2400" dirty="0" smtClean="0">
                <a:solidFill>
                  <a:srgbClr val="0066FF">
                    <a:alpha val="75000"/>
                  </a:srgbClr>
                </a:solidFill>
                <a:latin typeface="Garamond" pitchFamily="18" charset="0"/>
              </a:rPr>
              <a:t>Surfaces </a:t>
            </a:r>
            <a:r>
              <a:rPr lang="en-GB" sz="2400" dirty="0">
                <a:solidFill>
                  <a:srgbClr val="0066FF">
                    <a:alpha val="75000"/>
                  </a:srgbClr>
                </a:solidFill>
                <a:latin typeface="Garamond" pitchFamily="18" charset="0"/>
              </a:rPr>
              <a:t>and </a:t>
            </a:r>
            <a:r>
              <a:rPr lang="en-GB" sz="2400" dirty="0" smtClean="0">
                <a:solidFill>
                  <a:srgbClr val="0066FF">
                    <a:alpha val="75000"/>
                  </a:srgbClr>
                </a:solidFill>
                <a:latin typeface="Garamond" pitchFamily="18" charset="0"/>
              </a:rPr>
              <a:t>Topology</a:t>
            </a:r>
          </a:p>
          <a:p>
            <a:pPr marL="0" indent="0" algn="ctr">
              <a:buNone/>
            </a:pPr>
            <a:r>
              <a:rPr lang="en-GB" sz="2400" dirty="0" smtClean="0">
                <a:solidFill>
                  <a:srgbClr val="0066FF">
                    <a:alpha val="75000"/>
                  </a:srgbClr>
                </a:solidFill>
                <a:latin typeface="Garamond" pitchFamily="18" charset="0"/>
              </a:rPr>
              <a:t>Tuesday </a:t>
            </a:r>
            <a:r>
              <a:rPr lang="en-GB" sz="2400" dirty="0">
                <a:solidFill>
                  <a:srgbClr val="0066FF">
                    <a:alpha val="75000"/>
                  </a:srgbClr>
                </a:solidFill>
                <a:latin typeface="Garamond" pitchFamily="18" charset="0"/>
              </a:rPr>
              <a:t>21 January 2014  </a:t>
            </a:r>
          </a:p>
          <a:p>
            <a:pPr marL="0" indent="0">
              <a:buNone/>
            </a:pPr>
            <a:r>
              <a:rPr lang="en-GB" sz="2400" dirty="0" smtClean="0">
                <a:solidFill>
                  <a:srgbClr val="0066FF">
                    <a:alpha val="75000"/>
                  </a:srgbClr>
                </a:solidFill>
                <a:latin typeface="Garamond" pitchFamily="18" charset="0"/>
              </a:rPr>
              <a:t>Probability </a:t>
            </a:r>
            <a:r>
              <a:rPr lang="en-GB" sz="2400" dirty="0">
                <a:solidFill>
                  <a:srgbClr val="0066FF">
                    <a:alpha val="75000"/>
                  </a:srgbClr>
                </a:solidFill>
                <a:latin typeface="Garamond" pitchFamily="18" charset="0"/>
              </a:rPr>
              <a:t>and its </a:t>
            </a:r>
            <a:r>
              <a:rPr lang="en-GB" sz="2400" dirty="0" smtClean="0">
                <a:solidFill>
                  <a:srgbClr val="0066FF">
                    <a:alpha val="75000"/>
                  </a:srgbClr>
                </a:solidFill>
                <a:latin typeface="Garamond" pitchFamily="18" charset="0"/>
              </a:rPr>
              <a:t>Limits </a:t>
            </a:r>
          </a:p>
          <a:p>
            <a:pPr marL="0" indent="0" algn="ctr">
              <a:buNone/>
            </a:pPr>
            <a:r>
              <a:rPr lang="en-GB" sz="2400" dirty="0" smtClean="0">
                <a:solidFill>
                  <a:srgbClr val="0066FF">
                    <a:alpha val="75000"/>
                  </a:srgbClr>
                </a:solidFill>
                <a:latin typeface="Garamond" pitchFamily="18" charset="0"/>
              </a:rPr>
              <a:t>Tuesday </a:t>
            </a:r>
            <a:r>
              <a:rPr lang="en-GB" sz="2400" dirty="0">
                <a:solidFill>
                  <a:srgbClr val="0066FF">
                    <a:alpha val="75000"/>
                  </a:srgbClr>
                </a:solidFill>
                <a:latin typeface="Garamond" pitchFamily="18" charset="0"/>
              </a:rPr>
              <a:t>18 February 2014 </a:t>
            </a:r>
            <a:endParaRPr lang="en-GB" sz="2400" dirty="0" smtClean="0">
              <a:solidFill>
                <a:srgbClr val="0066FF">
                  <a:alpha val="75000"/>
                </a:srgbClr>
              </a:solidFill>
              <a:latin typeface="Garamond" pitchFamily="18" charset="0"/>
            </a:endParaRPr>
          </a:p>
          <a:p>
            <a:pPr marL="0" indent="0">
              <a:buNone/>
            </a:pPr>
            <a:r>
              <a:rPr lang="en-GB" sz="2400" dirty="0" smtClean="0">
                <a:solidFill>
                  <a:srgbClr val="0066FF">
                    <a:alpha val="75000"/>
                  </a:srgbClr>
                </a:solidFill>
                <a:latin typeface="Garamond" pitchFamily="18" charset="0"/>
              </a:rPr>
              <a:t>Modelling the Spread of Infectious Diseases</a:t>
            </a:r>
          </a:p>
          <a:p>
            <a:pPr marL="0" indent="0" algn="ctr">
              <a:buNone/>
            </a:pPr>
            <a:r>
              <a:rPr lang="en-GB" sz="2400" dirty="0" smtClean="0">
                <a:solidFill>
                  <a:srgbClr val="0066FF">
                    <a:alpha val="75000"/>
                  </a:srgbClr>
                </a:solidFill>
                <a:latin typeface="Garamond" pitchFamily="18" charset="0"/>
              </a:rPr>
              <a:t>Tuesday 18 March 2014 </a:t>
            </a:r>
          </a:p>
          <a:p>
            <a:endParaRPr lang="en-GB" dirty="0"/>
          </a:p>
          <a:p>
            <a:pPr marL="0" indent="0">
              <a:buNone/>
            </a:pPr>
            <a:endParaRPr lang="en-GB" dirty="0"/>
          </a:p>
        </p:txBody>
      </p:sp>
    </p:spTree>
    <p:extLst>
      <p:ext uri="{BB962C8B-B14F-4D97-AF65-F5344CB8AC3E}">
        <p14:creationId xmlns:p14="http://schemas.microsoft.com/office/powerpoint/2010/main" val="6079783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354162"/>
          </a:xfrm>
        </p:spPr>
        <p:txBody>
          <a:bodyPr/>
          <a:lstStyle/>
          <a:p>
            <a:r>
              <a:rPr lang="en-GB" dirty="0" smtClean="0">
                <a:solidFill>
                  <a:srgbClr val="0066FF"/>
                </a:solidFill>
                <a:latin typeface="Garamond" panose="02020404030301010803" pitchFamily="18" charset="0"/>
              </a:rPr>
              <a:t>Security</a:t>
            </a:r>
            <a:endParaRPr lang="en-GB" dirty="0">
              <a:solidFill>
                <a:srgbClr val="0066FF"/>
              </a:solidFill>
              <a:latin typeface="Garamond" panose="02020404030301010803" pitchFamily="18" charset="0"/>
            </a:endParaRPr>
          </a:p>
        </p:txBody>
      </p:sp>
      <p:sp>
        <p:nvSpPr>
          <p:cNvPr id="5" name="Content Placeholder 4"/>
          <p:cNvSpPr>
            <a:spLocks noGrp="1"/>
          </p:cNvSpPr>
          <p:nvPr>
            <p:ph sz="half" idx="1"/>
          </p:nvPr>
        </p:nvSpPr>
        <p:spPr>
          <a:xfrm>
            <a:off x="179512" y="2248272"/>
            <a:ext cx="3096344" cy="1828800"/>
          </a:xfrm>
        </p:spPr>
        <p:txBody>
          <a:bodyPr/>
          <a:lstStyle/>
          <a:p>
            <a:r>
              <a:rPr lang="en-GB" dirty="0" smtClean="0">
                <a:latin typeface="Garamond" panose="02020404030301010803" pitchFamily="18" charset="0"/>
              </a:rPr>
              <a:t>Key Distribution</a:t>
            </a:r>
          </a:p>
          <a:p>
            <a:r>
              <a:rPr lang="en-GB" dirty="0" smtClean="0">
                <a:latin typeface="Garamond" panose="02020404030301010803" pitchFamily="18" charset="0"/>
              </a:rPr>
              <a:t>Cover time</a:t>
            </a:r>
          </a:p>
          <a:p>
            <a:r>
              <a:rPr lang="en-GB" dirty="0" smtClean="0">
                <a:latin typeface="Garamond" panose="02020404030301010803" pitchFamily="18" charset="0"/>
              </a:rPr>
              <a:t>Number </a:t>
            </a:r>
            <a:r>
              <a:rPr lang="en-GB" dirty="0">
                <a:latin typeface="Garamond" panose="02020404030301010803" pitchFamily="18" charset="0"/>
              </a:rPr>
              <a:t>of </a:t>
            </a:r>
            <a:r>
              <a:rPr lang="en-GB" dirty="0" smtClean="0">
                <a:latin typeface="Garamond" panose="02020404030301010803" pitchFamily="18" charset="0"/>
              </a:rPr>
              <a:t>keys</a:t>
            </a:r>
            <a:endParaRPr lang="en-GB" dirty="0">
              <a:latin typeface="Garamond" panose="02020404030301010803" pitchFamily="18" charset="0"/>
            </a:endParaRPr>
          </a:p>
        </p:txBody>
      </p:sp>
      <p:sp>
        <p:nvSpPr>
          <p:cNvPr id="6" name="Content Placeholder 5"/>
          <p:cNvSpPr>
            <a:spLocks noGrp="1"/>
          </p:cNvSpPr>
          <p:nvPr>
            <p:ph sz="half" idx="2"/>
          </p:nvPr>
        </p:nvSpPr>
        <p:spPr>
          <a:xfrm>
            <a:off x="3563888" y="1816224"/>
            <a:ext cx="5122912" cy="4421088"/>
          </a:xfrm>
        </p:spPr>
        <p:txBody>
          <a:bodyPr/>
          <a:lstStyle/>
          <a:p>
            <a:pPr marL="0" indent="0" algn="ctr">
              <a:buNone/>
            </a:pPr>
            <a:r>
              <a:rPr lang="en-GB" b="1" dirty="0" smtClean="0">
                <a:latin typeface="Garamond" panose="02020404030301010803" pitchFamily="18" charset="0"/>
              </a:rPr>
              <a:t>Worst case conditions</a:t>
            </a:r>
          </a:p>
          <a:p>
            <a:pPr marL="457200" indent="-457200">
              <a:buFont typeface="+mj-lt"/>
              <a:buAutoNum type="arabicPeriod"/>
            </a:pPr>
            <a:r>
              <a:rPr lang="en-GB" dirty="0">
                <a:latin typeface="Garamond" panose="02020404030301010803" pitchFamily="18" charset="0"/>
              </a:rPr>
              <a:t>The cryptanalyst has a complete knowledge of the cipher </a:t>
            </a:r>
            <a:r>
              <a:rPr lang="en-GB" dirty="0" smtClean="0">
                <a:latin typeface="Garamond" panose="02020404030301010803" pitchFamily="18" charset="0"/>
              </a:rPr>
              <a:t>system</a:t>
            </a:r>
          </a:p>
          <a:p>
            <a:pPr marL="457200" indent="-457200">
              <a:buFont typeface="+mj-lt"/>
              <a:buAutoNum type="arabicPeriod"/>
            </a:pPr>
            <a:r>
              <a:rPr lang="en-GB" dirty="0" smtClean="0">
                <a:latin typeface="Garamond" panose="02020404030301010803" pitchFamily="18" charset="0"/>
              </a:rPr>
              <a:t>The cryptanalyst has obtained a considerable amount of the </a:t>
            </a:r>
            <a:r>
              <a:rPr lang="en-GB" dirty="0" err="1" smtClean="0">
                <a:latin typeface="Garamond" panose="02020404030301010803" pitchFamily="18" charset="0"/>
              </a:rPr>
              <a:t>ciphertext</a:t>
            </a:r>
            <a:r>
              <a:rPr lang="en-GB" dirty="0" smtClean="0">
                <a:latin typeface="Garamond" panose="02020404030301010803" pitchFamily="18" charset="0"/>
              </a:rPr>
              <a:t>.</a:t>
            </a:r>
          </a:p>
          <a:p>
            <a:pPr marL="457200" indent="-457200">
              <a:buFont typeface="+mj-lt"/>
              <a:buAutoNum type="arabicPeriod"/>
            </a:pPr>
            <a:r>
              <a:rPr lang="en-GB" dirty="0" smtClean="0">
                <a:latin typeface="Garamond" panose="02020404030301010803" pitchFamily="18" charset="0"/>
              </a:rPr>
              <a:t>The cryptanalyst knows the plaintext equivalent of a certain amount of </a:t>
            </a:r>
            <a:r>
              <a:rPr lang="en-GB" dirty="0" err="1" smtClean="0">
                <a:latin typeface="Garamond" panose="02020404030301010803" pitchFamily="18" charset="0"/>
              </a:rPr>
              <a:t>ciphertext</a:t>
            </a:r>
            <a:r>
              <a:rPr lang="en-GB" dirty="0" smtClean="0">
                <a:latin typeface="Garamond" panose="02020404030301010803" pitchFamily="18" charset="0"/>
              </a:rPr>
              <a:t>.</a:t>
            </a:r>
            <a:endParaRPr lang="en-GB" dirty="0"/>
          </a:p>
          <a:p>
            <a:endParaRPr lang="en-GB" dirty="0"/>
          </a:p>
        </p:txBody>
      </p:sp>
    </p:spTree>
    <p:extLst>
      <p:ext uri="{BB962C8B-B14F-4D97-AF65-F5344CB8AC3E}">
        <p14:creationId xmlns:p14="http://schemas.microsoft.com/office/powerpoint/2010/main" val="31047540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66FF"/>
                </a:solidFill>
                <a:latin typeface="Garamond" panose="02020404030301010803" pitchFamily="18" charset="0"/>
              </a:rPr>
              <a:t>Caesar Cipher</a:t>
            </a:r>
            <a:endParaRPr lang="en-GB" dirty="0">
              <a:solidFill>
                <a:srgbClr val="0066FF"/>
              </a:solidFill>
              <a:latin typeface="Garamond" panose="02020404030301010803" pitchFamily="18" charset="0"/>
            </a:endParaRPr>
          </a:p>
        </p:txBody>
      </p:sp>
      <p:sp>
        <p:nvSpPr>
          <p:cNvPr id="3" name="Content Placeholder 2"/>
          <p:cNvSpPr>
            <a:spLocks noGrp="1"/>
          </p:cNvSpPr>
          <p:nvPr>
            <p:ph idx="1"/>
          </p:nvPr>
        </p:nvSpPr>
        <p:spPr/>
        <p:txBody>
          <a:bodyPr/>
          <a:lstStyle/>
          <a:p>
            <a:pPr marL="0" indent="0">
              <a:buNone/>
            </a:pPr>
            <a:r>
              <a:rPr lang="en-GB" dirty="0" smtClean="0">
                <a:latin typeface="Garamond" panose="02020404030301010803" pitchFamily="18" charset="0"/>
              </a:rPr>
              <a:t>Write the 26 letters of the alphabet in a circle – the outer ring below</a:t>
            </a:r>
          </a:p>
          <a:p>
            <a:pPr marL="0" indent="0">
              <a:buNone/>
            </a:pPr>
            <a:r>
              <a:rPr lang="en-GB" dirty="0" smtClean="0">
                <a:latin typeface="Garamond" panose="02020404030301010803" pitchFamily="18" charset="0"/>
              </a:rPr>
              <a:t>Each letter in the alphabet is </a:t>
            </a:r>
            <a:r>
              <a:rPr lang="en-GB" i="1" dirty="0" smtClean="0">
                <a:latin typeface="Garamond" panose="02020404030301010803" pitchFamily="18" charset="0"/>
              </a:rPr>
              <a:t>shifted</a:t>
            </a:r>
            <a:r>
              <a:rPr lang="en-GB" dirty="0" smtClean="0">
                <a:latin typeface="Garamond" panose="02020404030301010803" pitchFamily="18" charset="0"/>
              </a:rPr>
              <a:t> 13 clockwise – the inner ring below</a:t>
            </a:r>
          </a:p>
          <a:p>
            <a:pPr marL="0" indent="0">
              <a:buNone/>
            </a:pPr>
            <a:endParaRPr lang="en-GB" dirty="0" smtClean="0">
              <a:latin typeface="Garamond" panose="02020404030301010803" pitchFamily="18" charset="0"/>
            </a:endParaRPr>
          </a:p>
          <a:p>
            <a:pPr marL="0" indent="0">
              <a:buNone/>
            </a:pPr>
            <a:r>
              <a:rPr lang="en-GB" dirty="0" smtClean="0">
                <a:latin typeface="Courier New" panose="02070309020205020404" pitchFamily="49" charset="0"/>
                <a:cs typeface="Courier New" panose="02070309020205020404" pitchFamily="49" charset="0"/>
              </a:rPr>
              <a:t>GRESHAM COLLEGE</a:t>
            </a:r>
          </a:p>
          <a:p>
            <a:pPr marL="0" indent="0">
              <a:buNone/>
            </a:pPr>
            <a:r>
              <a:rPr lang="en-GB" dirty="0">
                <a:latin typeface="Garamond" panose="02020404030301010803" pitchFamily="18" charset="0"/>
              </a:rPr>
              <a:t>b</a:t>
            </a:r>
            <a:r>
              <a:rPr lang="en-GB" dirty="0" smtClean="0">
                <a:latin typeface="Garamond" panose="02020404030301010803" pitchFamily="18" charset="0"/>
              </a:rPr>
              <a:t>ecomes</a:t>
            </a:r>
          </a:p>
          <a:p>
            <a:pPr marL="0" indent="0">
              <a:buNone/>
            </a:pPr>
            <a:r>
              <a:rPr lang="en-GB" dirty="0">
                <a:latin typeface="Courier New" panose="02070309020205020404" pitchFamily="49" charset="0"/>
                <a:cs typeface="Courier New" panose="02070309020205020404" pitchFamily="49" charset="0"/>
              </a:rPr>
              <a:t>TERFUNZ PBYYRTR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1246" y="3645024"/>
            <a:ext cx="3193202" cy="3168352"/>
          </a:xfrm>
          <a:prstGeom prst="rect">
            <a:avLst/>
          </a:prstGeom>
        </p:spPr>
      </p:pic>
    </p:spTree>
    <p:extLst>
      <p:ext uri="{BB962C8B-B14F-4D97-AF65-F5344CB8AC3E}">
        <p14:creationId xmlns:p14="http://schemas.microsoft.com/office/powerpoint/2010/main" val="18346746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66FF"/>
                </a:solidFill>
                <a:latin typeface="Garamond" panose="02020404030301010803" pitchFamily="18" charset="0"/>
              </a:rPr>
              <a:t>Caesar Cipher with encryption key 3</a:t>
            </a:r>
            <a:endParaRPr lang="en-GB" dirty="0">
              <a:solidFill>
                <a:srgbClr val="0066FF"/>
              </a:solidFill>
              <a:latin typeface="Garamond" panose="02020404030301010803" pitchFamily="18" charset="0"/>
            </a:endParaRPr>
          </a:p>
        </p:txBody>
      </p:sp>
      <p:sp>
        <p:nvSpPr>
          <p:cNvPr id="4" name="TextBox 3"/>
          <p:cNvSpPr txBox="1"/>
          <p:nvPr/>
        </p:nvSpPr>
        <p:spPr>
          <a:xfrm>
            <a:off x="1562706" y="4902259"/>
            <a:ext cx="1454244" cy="1200329"/>
          </a:xfrm>
          <a:prstGeom prst="rect">
            <a:avLst/>
          </a:prstGeom>
          <a:noFill/>
          <a:ln w="38100">
            <a:solidFill>
              <a:schemeClr val="accent1"/>
            </a:solidFill>
          </a:ln>
        </p:spPr>
        <p:txBody>
          <a:bodyPr wrap="none" rtlCol="0">
            <a:spAutoFit/>
          </a:bodyPr>
          <a:lstStyle/>
          <a:p>
            <a:pPr algn="ctr"/>
            <a:r>
              <a:rPr lang="en-GB" sz="2400" b="1" dirty="0" smtClean="0">
                <a:latin typeface="Garamond" panose="02020404030301010803" pitchFamily="18" charset="0"/>
              </a:rPr>
              <a:t>Rotate </a:t>
            </a:r>
          </a:p>
          <a:p>
            <a:pPr algn="ctr"/>
            <a:r>
              <a:rPr lang="en-GB" sz="2400" b="1" dirty="0" smtClean="0">
                <a:latin typeface="Garamond" panose="02020404030301010803" pitchFamily="18" charset="0"/>
              </a:rPr>
              <a:t>clockwise</a:t>
            </a:r>
          </a:p>
          <a:p>
            <a:pPr algn="ctr"/>
            <a:r>
              <a:rPr lang="en-GB" sz="2400" b="1" dirty="0" smtClean="0">
                <a:latin typeface="Garamond" panose="02020404030301010803" pitchFamily="18" charset="0"/>
              </a:rPr>
              <a:t>By 3</a:t>
            </a:r>
            <a:endParaRPr lang="en-GB" sz="2400" b="1" dirty="0">
              <a:latin typeface="Garamond" panose="02020404030301010803" pitchFamily="18" charset="0"/>
            </a:endParaRPr>
          </a:p>
        </p:txBody>
      </p:sp>
      <p:sp>
        <p:nvSpPr>
          <p:cNvPr id="5" name="TextBox 4"/>
          <p:cNvSpPr txBox="1"/>
          <p:nvPr/>
        </p:nvSpPr>
        <p:spPr>
          <a:xfrm>
            <a:off x="5627818" y="4902259"/>
            <a:ext cx="1454244" cy="1200329"/>
          </a:xfrm>
          <a:prstGeom prst="rect">
            <a:avLst/>
          </a:prstGeom>
          <a:noFill/>
          <a:ln w="38100">
            <a:solidFill>
              <a:schemeClr val="accent1"/>
            </a:solidFill>
          </a:ln>
        </p:spPr>
        <p:txBody>
          <a:bodyPr wrap="none" rtlCol="0">
            <a:spAutoFit/>
          </a:bodyPr>
          <a:lstStyle/>
          <a:p>
            <a:pPr algn="ctr"/>
            <a:r>
              <a:rPr lang="en-GB" sz="2400" b="1" dirty="0" smtClean="0">
                <a:latin typeface="Garamond" panose="02020404030301010803" pitchFamily="18" charset="0"/>
              </a:rPr>
              <a:t>Rotate </a:t>
            </a:r>
          </a:p>
          <a:p>
            <a:pPr algn="ctr"/>
            <a:r>
              <a:rPr lang="en-GB" sz="2400" b="1" dirty="0" smtClean="0">
                <a:latin typeface="Garamond" panose="02020404030301010803" pitchFamily="18" charset="0"/>
              </a:rPr>
              <a:t>clockwise</a:t>
            </a:r>
          </a:p>
          <a:p>
            <a:pPr algn="ctr"/>
            <a:r>
              <a:rPr lang="en-GB" sz="2400" b="1" dirty="0">
                <a:latin typeface="Garamond" panose="02020404030301010803" pitchFamily="18" charset="0"/>
              </a:rPr>
              <a:t>b</a:t>
            </a:r>
            <a:r>
              <a:rPr lang="en-GB" sz="2400" b="1" dirty="0" smtClean="0">
                <a:latin typeface="Garamond" panose="02020404030301010803" pitchFamily="18" charset="0"/>
              </a:rPr>
              <a:t>y 23</a:t>
            </a:r>
            <a:endParaRPr lang="en-GB" sz="2400" b="1" dirty="0">
              <a:latin typeface="Garamond" panose="02020404030301010803" pitchFamily="18" charset="0"/>
            </a:endParaRPr>
          </a:p>
        </p:txBody>
      </p:sp>
      <p:sp>
        <p:nvSpPr>
          <p:cNvPr id="6" name="TextBox 5"/>
          <p:cNvSpPr txBox="1"/>
          <p:nvPr/>
        </p:nvSpPr>
        <p:spPr>
          <a:xfrm>
            <a:off x="-36512" y="4869160"/>
            <a:ext cx="1573957" cy="461665"/>
          </a:xfrm>
          <a:prstGeom prst="rect">
            <a:avLst/>
          </a:prstGeom>
          <a:noFill/>
        </p:spPr>
        <p:txBody>
          <a:bodyPr wrap="none" rtlCol="0">
            <a:spAutoFit/>
          </a:bodyPr>
          <a:lstStyle/>
          <a:p>
            <a:r>
              <a:rPr lang="en-GB" sz="2400" dirty="0" smtClean="0">
                <a:latin typeface="Garamond" panose="02020404030301010803" pitchFamily="18" charset="0"/>
              </a:rPr>
              <a:t>MESSAGE</a:t>
            </a:r>
            <a:endParaRPr lang="en-GB" sz="2400" dirty="0">
              <a:latin typeface="Garamond" panose="02020404030301010803" pitchFamily="18" charset="0"/>
            </a:endParaRPr>
          </a:p>
        </p:txBody>
      </p:sp>
      <p:sp>
        <p:nvSpPr>
          <p:cNvPr id="7" name="TextBox 6"/>
          <p:cNvSpPr txBox="1"/>
          <p:nvPr/>
        </p:nvSpPr>
        <p:spPr>
          <a:xfrm>
            <a:off x="3563888" y="4869160"/>
            <a:ext cx="1634294" cy="461665"/>
          </a:xfrm>
          <a:prstGeom prst="rect">
            <a:avLst/>
          </a:prstGeom>
          <a:noFill/>
        </p:spPr>
        <p:txBody>
          <a:bodyPr wrap="none" rtlCol="0">
            <a:spAutoFit/>
          </a:bodyPr>
          <a:lstStyle/>
          <a:p>
            <a:r>
              <a:rPr lang="en-GB" sz="2400" dirty="0">
                <a:latin typeface="Garamond" panose="02020404030301010803" pitchFamily="18" charset="0"/>
              </a:rPr>
              <a:t>PHVVDJH</a:t>
            </a:r>
          </a:p>
        </p:txBody>
      </p:sp>
      <p:sp>
        <p:nvSpPr>
          <p:cNvPr id="8" name="TextBox 7"/>
          <p:cNvSpPr txBox="1"/>
          <p:nvPr/>
        </p:nvSpPr>
        <p:spPr>
          <a:xfrm>
            <a:off x="7308304" y="4869160"/>
            <a:ext cx="1573957" cy="461665"/>
          </a:xfrm>
          <a:prstGeom prst="rect">
            <a:avLst/>
          </a:prstGeom>
          <a:noFill/>
        </p:spPr>
        <p:txBody>
          <a:bodyPr wrap="none" rtlCol="0">
            <a:spAutoFit/>
          </a:bodyPr>
          <a:lstStyle/>
          <a:p>
            <a:r>
              <a:rPr lang="en-GB" sz="2400" dirty="0" smtClean="0">
                <a:latin typeface="Garamond" panose="02020404030301010803" pitchFamily="18" charset="0"/>
              </a:rPr>
              <a:t>MESSAGE</a:t>
            </a:r>
            <a:endParaRPr lang="en-GB" sz="2400" dirty="0">
              <a:latin typeface="Garamond" panose="02020404030301010803" pitchFamily="18" charset="0"/>
            </a:endParaRPr>
          </a:p>
        </p:txBody>
      </p:sp>
      <p:sp>
        <p:nvSpPr>
          <p:cNvPr id="9" name="TextBox 8"/>
          <p:cNvSpPr txBox="1"/>
          <p:nvPr/>
        </p:nvSpPr>
        <p:spPr>
          <a:xfrm>
            <a:off x="1588596" y="2093947"/>
            <a:ext cx="1543244" cy="830997"/>
          </a:xfrm>
          <a:prstGeom prst="rect">
            <a:avLst/>
          </a:prstGeom>
          <a:noFill/>
        </p:spPr>
        <p:txBody>
          <a:bodyPr wrap="none" rtlCol="0">
            <a:spAutoFit/>
          </a:bodyPr>
          <a:lstStyle/>
          <a:p>
            <a:pPr algn="ctr"/>
            <a:r>
              <a:rPr lang="en-GB" sz="2400" dirty="0" smtClean="0">
                <a:latin typeface="Garamond" panose="02020404030301010803" pitchFamily="18" charset="0"/>
              </a:rPr>
              <a:t>Encryption</a:t>
            </a:r>
          </a:p>
          <a:p>
            <a:pPr algn="ctr"/>
            <a:r>
              <a:rPr lang="en-GB" sz="2400" dirty="0" smtClean="0">
                <a:latin typeface="Garamond" panose="02020404030301010803" pitchFamily="18" charset="0"/>
              </a:rPr>
              <a:t>Key is 3</a:t>
            </a:r>
            <a:endParaRPr lang="en-GB" sz="2400" dirty="0">
              <a:latin typeface="Garamond" panose="02020404030301010803" pitchFamily="18" charset="0"/>
            </a:endParaRPr>
          </a:p>
        </p:txBody>
      </p:sp>
      <p:sp>
        <p:nvSpPr>
          <p:cNvPr id="10" name="TextBox 9"/>
          <p:cNvSpPr txBox="1"/>
          <p:nvPr/>
        </p:nvSpPr>
        <p:spPr>
          <a:xfrm>
            <a:off x="5398608" y="2093947"/>
            <a:ext cx="1549656" cy="830997"/>
          </a:xfrm>
          <a:prstGeom prst="rect">
            <a:avLst/>
          </a:prstGeom>
          <a:noFill/>
        </p:spPr>
        <p:txBody>
          <a:bodyPr wrap="none" rtlCol="0">
            <a:spAutoFit/>
          </a:bodyPr>
          <a:lstStyle/>
          <a:p>
            <a:pPr algn="ctr"/>
            <a:r>
              <a:rPr lang="en-GB" sz="2400" dirty="0" smtClean="0">
                <a:latin typeface="Garamond" panose="02020404030301010803" pitchFamily="18" charset="0"/>
              </a:rPr>
              <a:t>Decryption</a:t>
            </a:r>
          </a:p>
          <a:p>
            <a:pPr algn="ctr"/>
            <a:r>
              <a:rPr lang="en-GB" sz="2400" dirty="0" smtClean="0">
                <a:latin typeface="Garamond" panose="02020404030301010803" pitchFamily="18" charset="0"/>
              </a:rPr>
              <a:t>Key is 23</a:t>
            </a:r>
            <a:endParaRPr lang="en-GB" sz="2400" dirty="0">
              <a:latin typeface="Garamond" panose="02020404030301010803" pitchFamily="18"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3434" y="3129133"/>
            <a:ext cx="1022382" cy="1019947"/>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9858" y="3124264"/>
            <a:ext cx="1022382" cy="1024816"/>
          </a:xfrm>
          <a:prstGeom prst="rect">
            <a:avLst/>
          </a:prstGeom>
        </p:spPr>
      </p:pic>
      <p:cxnSp>
        <p:nvCxnSpPr>
          <p:cNvPr id="14" name="Straight Arrow Connector 13"/>
          <p:cNvCxnSpPr/>
          <p:nvPr/>
        </p:nvCxnSpPr>
        <p:spPr>
          <a:xfrm>
            <a:off x="179512" y="5517232"/>
            <a:ext cx="1152128"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563888" y="5517232"/>
            <a:ext cx="1800200"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409773" y="5445224"/>
            <a:ext cx="1410699"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547664" y="6279703"/>
            <a:ext cx="1402948" cy="461665"/>
          </a:xfrm>
          <a:prstGeom prst="rect">
            <a:avLst/>
          </a:prstGeom>
          <a:noFill/>
        </p:spPr>
        <p:txBody>
          <a:bodyPr wrap="none" rtlCol="0">
            <a:spAutoFit/>
          </a:bodyPr>
          <a:lstStyle/>
          <a:p>
            <a:r>
              <a:rPr lang="en-GB" sz="2400" dirty="0" smtClean="0">
                <a:latin typeface="Garamond" panose="02020404030301010803" pitchFamily="18" charset="0"/>
              </a:rPr>
              <a:t>SENDER</a:t>
            </a:r>
            <a:endParaRPr lang="en-GB" sz="2400" dirty="0">
              <a:latin typeface="Garamond" panose="02020404030301010803" pitchFamily="18" charset="0"/>
            </a:endParaRPr>
          </a:p>
        </p:txBody>
      </p:sp>
      <p:sp>
        <p:nvSpPr>
          <p:cNvPr id="20" name="TextBox 19"/>
          <p:cNvSpPr txBox="1"/>
          <p:nvPr/>
        </p:nvSpPr>
        <p:spPr>
          <a:xfrm>
            <a:off x="5508104" y="6207695"/>
            <a:ext cx="1688283" cy="461665"/>
          </a:xfrm>
          <a:prstGeom prst="rect">
            <a:avLst/>
          </a:prstGeom>
          <a:noFill/>
        </p:spPr>
        <p:txBody>
          <a:bodyPr wrap="none" rtlCol="0">
            <a:spAutoFit/>
          </a:bodyPr>
          <a:lstStyle/>
          <a:p>
            <a:r>
              <a:rPr lang="en-GB" sz="2400" dirty="0" smtClean="0">
                <a:latin typeface="Garamond" panose="02020404030301010803" pitchFamily="18" charset="0"/>
              </a:rPr>
              <a:t>RECEIVER</a:t>
            </a:r>
            <a:endParaRPr lang="en-GB" sz="2400" dirty="0">
              <a:latin typeface="Garamond" panose="02020404030301010803" pitchFamily="18" charset="0"/>
            </a:endParaRPr>
          </a:p>
        </p:txBody>
      </p:sp>
    </p:spTree>
    <p:extLst>
      <p:ext uri="{BB962C8B-B14F-4D97-AF65-F5344CB8AC3E}">
        <p14:creationId xmlns:p14="http://schemas.microsoft.com/office/powerpoint/2010/main" val="21400726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52"/>
            <a:ext cx="8229600" cy="1143000"/>
          </a:xfrm>
        </p:spPr>
        <p:txBody>
          <a:bodyPr/>
          <a:lstStyle/>
          <a:p>
            <a:r>
              <a:rPr lang="en-GB" dirty="0" smtClean="0">
                <a:solidFill>
                  <a:srgbClr val="0066FF"/>
                </a:solidFill>
                <a:latin typeface="Garamond" panose="02020404030301010803" pitchFamily="18" charset="0"/>
              </a:rPr>
              <a:t>Caesar Cipher weaknesses</a:t>
            </a:r>
            <a:endParaRPr lang="en-GB" dirty="0">
              <a:solidFill>
                <a:srgbClr val="0066FF"/>
              </a:solidFill>
              <a:latin typeface="Garamond" panose="02020404030301010803" pitchFamily="18" charset="0"/>
            </a:endParaRPr>
          </a:p>
        </p:txBody>
      </p:sp>
      <p:sp>
        <p:nvSpPr>
          <p:cNvPr id="3" name="Content Placeholder 2"/>
          <p:cNvSpPr>
            <a:spLocks noGrp="1"/>
          </p:cNvSpPr>
          <p:nvPr>
            <p:ph idx="1"/>
          </p:nvPr>
        </p:nvSpPr>
        <p:spPr>
          <a:xfrm>
            <a:off x="457200" y="908720"/>
            <a:ext cx="8229600" cy="1512167"/>
          </a:xfrm>
        </p:spPr>
        <p:txBody>
          <a:bodyPr/>
          <a:lstStyle/>
          <a:p>
            <a:pPr marL="0" indent="0">
              <a:buNone/>
            </a:pPr>
            <a:r>
              <a:rPr lang="en-GB" dirty="0" smtClean="0"/>
              <a:t>Vulnerable to </a:t>
            </a:r>
            <a:r>
              <a:rPr lang="en-GB" i="1" dirty="0" smtClean="0"/>
              <a:t>exhaustive key search </a:t>
            </a:r>
            <a:r>
              <a:rPr lang="en-GB" dirty="0" smtClean="0"/>
              <a:t>or </a:t>
            </a:r>
            <a:r>
              <a:rPr lang="en-GB" i="1" dirty="0" smtClean="0"/>
              <a:t>brute force attack </a:t>
            </a:r>
            <a:r>
              <a:rPr lang="en-GB" dirty="0" smtClean="0"/>
              <a:t>as only 26 keys to try.</a:t>
            </a:r>
          </a:p>
          <a:p>
            <a:pPr marL="0" indent="0" algn="ctr">
              <a:buNone/>
            </a:pPr>
            <a:r>
              <a:rPr lang="en-GB" dirty="0" smtClean="0">
                <a:solidFill>
                  <a:srgbClr val="0066FF"/>
                </a:solidFill>
                <a:latin typeface="Garamond" panose="02020404030301010803" pitchFamily="18" charset="0"/>
              </a:rPr>
              <a:t>Cryptogram: AFCCP</a:t>
            </a:r>
          </a:p>
          <a:p>
            <a:pPr marL="0" indent="0">
              <a:buNone/>
            </a:pPr>
            <a:endParaRPr lang="en-GB"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13409"/>
            <a:ext cx="8229600" cy="437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51474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66FF"/>
                </a:solidFill>
                <a:latin typeface="Garamond" panose="02020404030301010803" pitchFamily="18" charset="0"/>
              </a:rPr>
              <a:t>Caesar Cipher weaknesses</a:t>
            </a:r>
            <a:endParaRPr lang="en-GB" dirty="0">
              <a:solidFill>
                <a:srgbClr val="0066FF"/>
              </a:solidFill>
              <a:latin typeface="Garamond" panose="02020404030301010803" pitchFamily="18" charset="0"/>
            </a:endParaRPr>
          </a:p>
        </p:txBody>
      </p:sp>
      <p:sp>
        <p:nvSpPr>
          <p:cNvPr id="3" name="Content Placeholder 2"/>
          <p:cNvSpPr>
            <a:spLocks noGrp="1"/>
          </p:cNvSpPr>
          <p:nvPr>
            <p:ph idx="1"/>
          </p:nvPr>
        </p:nvSpPr>
        <p:spPr/>
        <p:txBody>
          <a:bodyPr/>
          <a:lstStyle/>
          <a:p>
            <a:r>
              <a:rPr lang="en-GB" dirty="0" smtClean="0"/>
              <a:t>Vulnerable to </a:t>
            </a:r>
            <a:r>
              <a:rPr lang="en-GB" i="1" dirty="0" smtClean="0"/>
              <a:t>exhaustive key search </a:t>
            </a:r>
            <a:r>
              <a:rPr lang="en-GB" dirty="0" smtClean="0"/>
              <a:t>or </a:t>
            </a:r>
            <a:r>
              <a:rPr lang="en-GB" i="1" dirty="0" smtClean="0"/>
              <a:t>brute force attack </a:t>
            </a:r>
            <a:r>
              <a:rPr lang="en-GB" dirty="0" smtClean="0"/>
              <a:t>as only 26 keys to try.</a:t>
            </a:r>
          </a:p>
          <a:p>
            <a:r>
              <a:rPr lang="en-GB" dirty="0" smtClean="0"/>
              <a:t>Need only knowledge of one plaintext letter and corresponding </a:t>
            </a:r>
            <a:r>
              <a:rPr lang="en-GB" dirty="0" err="1" smtClean="0"/>
              <a:t>ciphertext</a:t>
            </a:r>
            <a:r>
              <a:rPr lang="en-GB" dirty="0" smtClean="0"/>
              <a:t> letter to determine the key.</a:t>
            </a:r>
            <a:endParaRPr lang="en-GB" dirty="0"/>
          </a:p>
        </p:txBody>
      </p:sp>
    </p:spTree>
    <p:extLst>
      <p:ext uri="{BB962C8B-B14F-4D97-AF65-F5344CB8AC3E}">
        <p14:creationId xmlns:p14="http://schemas.microsoft.com/office/powerpoint/2010/main" val="10242266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26144</TotalTime>
  <Words>2896</Words>
  <Application>Microsoft Office PowerPoint</Application>
  <PresentationFormat>On-screen Show (4:3)</PresentationFormat>
  <Paragraphs>761</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Public Key Cryptography: Secrecy in Public</vt:lpstr>
      <vt:lpstr>Overview</vt:lpstr>
      <vt:lpstr>Cipher System</vt:lpstr>
      <vt:lpstr>Symmetric versus asymmetric cryptography</vt:lpstr>
      <vt:lpstr>Security</vt:lpstr>
      <vt:lpstr>Caesar Cipher</vt:lpstr>
      <vt:lpstr>Caesar Cipher with encryption key 3</vt:lpstr>
      <vt:lpstr>Caesar Cipher weaknesses</vt:lpstr>
      <vt:lpstr>Caesar Cipher weaknesses</vt:lpstr>
      <vt:lpstr>Caesar Cipher is an Additive Cipher</vt:lpstr>
      <vt:lpstr>Simple Substitution Ciphers</vt:lpstr>
      <vt:lpstr>Simple Substitution Cipher</vt:lpstr>
      <vt:lpstr>Statistics of the English Language an analysis of the letters occurring in the words listed in the main entries of the Concise Oxford Dictionary (11th edition revised, 2004)</vt:lpstr>
      <vt:lpstr>Statistics of the English Language</vt:lpstr>
      <vt:lpstr>Key: ??????????????????????????</vt:lpstr>
      <vt:lpstr>Key: greshamcolfpubitdjknqvwxyz</vt:lpstr>
      <vt:lpstr>Simple Substitution Cipher or Monoalphabetic Cipher</vt:lpstr>
      <vt:lpstr>Polyalphabetic Ciphers</vt:lpstr>
      <vt:lpstr>Vigenère Cipher</vt:lpstr>
      <vt:lpstr>Vigenère Cipher</vt:lpstr>
      <vt:lpstr>Vigenère Cipher</vt:lpstr>
      <vt:lpstr>Vigenère Cipher</vt:lpstr>
      <vt:lpstr>Aged twenty six, Vigenère was sent to Rome on a diplomatic mission. It was here that he became acquainted with the writings of Alberti, Trithemius and Porta, and his interest in cryptography was ignited. For many years, cryptography was nothing more than a tool that helped him in his diplomatic work, but at the age of thirty nine, Vigènere decided that he had amassed enough money to be able to abandon his career and concentrate on a life of study. It was only then that he began research into a new cipher.</vt:lpstr>
      <vt:lpstr>Enigma Machine</vt:lpstr>
      <vt:lpstr>Enigma Cipher System</vt:lpstr>
      <vt:lpstr>Poles break the Enigma System</vt:lpstr>
      <vt:lpstr>Fingerprints!</vt:lpstr>
      <vt:lpstr>Fingerprints!</vt:lpstr>
      <vt:lpstr>Fingerprints!</vt:lpstr>
      <vt:lpstr>Modern Algorithms  Combining bit-strings</vt:lpstr>
      <vt:lpstr>Modern Algorithms  Stream Ciphers</vt:lpstr>
      <vt:lpstr>Modern Algorithms  Block Ciphers</vt:lpstr>
      <vt:lpstr>Cipher Block Chaining</vt:lpstr>
      <vt:lpstr>Whitfield Diffie and Martin E. Hellman </vt:lpstr>
      <vt:lpstr>Discrete logarithms.</vt:lpstr>
      <vt:lpstr>Diffie-Hellman key exchange</vt:lpstr>
      <vt:lpstr>Diffie-Hellman key exchange</vt:lpstr>
      <vt:lpstr>Diffie-Hellman key exchange</vt:lpstr>
      <vt:lpstr>Diffie-Hellman key exchange</vt:lpstr>
      <vt:lpstr>Public key generation</vt:lpstr>
      <vt:lpstr>Public key asymmetric systems</vt:lpstr>
      <vt:lpstr>RSA Algorithm</vt:lpstr>
      <vt:lpstr>RSA Algorithm</vt:lpstr>
      <vt:lpstr>Digital Signatures</vt:lpstr>
      <vt:lpstr>Extortionists using ‘ransomware’ are hijacking files that you can only get back by stumping up. Donna Ferguson looks at what happens when CryptoLocker strikes</vt:lpstr>
      <vt:lpstr>References</vt:lpstr>
      <vt:lpstr>1 pm on Tuesdays at the Museum of London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Ghosts of Departed Quantities: Calculus and its Limits</dc:title>
  <dc:creator>Raymond</dc:creator>
  <cp:lastModifiedBy>Raymond</cp:lastModifiedBy>
  <cp:revision>741</cp:revision>
  <cp:lastPrinted>2013-10-15T14:21:14Z</cp:lastPrinted>
  <dcterms:created xsi:type="dcterms:W3CDTF">2012-07-24T09:09:03Z</dcterms:created>
  <dcterms:modified xsi:type="dcterms:W3CDTF">2013-10-20T17:28:44Z</dcterms:modified>
</cp:coreProperties>
</file>