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Default Extension="pict" ContentType="image/pict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Default Extension="doc" ContentType="application/msword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17" r:id="rId2"/>
    <p:sldId id="577" r:id="rId3"/>
    <p:sldId id="547" r:id="rId4"/>
    <p:sldId id="554" r:id="rId5"/>
    <p:sldId id="548" r:id="rId6"/>
    <p:sldId id="550" r:id="rId7"/>
    <p:sldId id="555" r:id="rId8"/>
    <p:sldId id="557" r:id="rId9"/>
    <p:sldId id="551" r:id="rId10"/>
    <p:sldId id="552" r:id="rId11"/>
    <p:sldId id="553" r:id="rId12"/>
    <p:sldId id="558" r:id="rId13"/>
    <p:sldId id="559" r:id="rId14"/>
    <p:sldId id="486" r:id="rId15"/>
    <p:sldId id="546" r:id="rId16"/>
    <p:sldId id="578" r:id="rId17"/>
    <p:sldId id="560" r:id="rId18"/>
    <p:sldId id="575" r:id="rId19"/>
    <p:sldId id="561" r:id="rId20"/>
    <p:sldId id="562" r:id="rId21"/>
    <p:sldId id="544" r:id="rId22"/>
    <p:sldId id="545" r:id="rId23"/>
    <p:sldId id="543" r:id="rId24"/>
    <p:sldId id="565" r:id="rId25"/>
    <p:sldId id="567" r:id="rId26"/>
    <p:sldId id="568" r:id="rId27"/>
    <p:sldId id="569" r:id="rId28"/>
    <p:sldId id="573" r:id="rId29"/>
    <p:sldId id="576" r:id="rId30"/>
    <p:sldId id="574" r:id="rId31"/>
    <p:sldId id="564" r:id="rId32"/>
    <p:sldId id="580" r:id="rId33"/>
    <p:sldId id="570" r:id="rId34"/>
    <p:sldId id="571" r:id="rId35"/>
    <p:sldId id="579" r:id="rId36"/>
    <p:sldId id="572" r:id="rId37"/>
    <p:sldId id="485" r:id="rId38"/>
  </p:sldIdLst>
  <p:sldSz cx="9144000" cy="6858000" type="screen4x3"/>
  <p:notesSz cx="6881813" cy="100155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66FF"/>
    <a:srgbClr val="0099CC"/>
    <a:srgbClr val="3333FF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9247" autoAdjust="0"/>
  </p:normalViewPr>
  <p:slideViewPr>
    <p:cSldViewPr>
      <p:cViewPr varScale="1">
        <p:scale>
          <a:sx n="139" d="100"/>
          <a:sy n="139" d="100"/>
        </p:scale>
        <p:origin x="-8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890C514-15D3-4249-9E58-04F04882ABCF}" type="datetimeFigureOut">
              <a:rPr lang="en-GB"/>
              <a:pPr>
                <a:defRPr/>
              </a:pPr>
              <a:t>11/21/13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12667C5-D212-475B-BCB7-D7ED9C0210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B86E2A-0860-4692-9539-928223E80B97}" type="datetimeFigureOut">
              <a:rPr lang="en-GB"/>
              <a:pPr>
                <a:defRPr/>
              </a:pPr>
              <a:t>11/21/13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51" tIns="48276" rIns="96551" bIns="48276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7738"/>
            <a:ext cx="5505450" cy="4506912"/>
          </a:xfrm>
          <a:prstGeom prst="rect">
            <a:avLst/>
          </a:prstGeom>
        </p:spPr>
        <p:txBody>
          <a:bodyPr vert="horz" lIns="96551" tIns="48276" rIns="96551" bIns="4827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E6A551-F916-48D9-AE93-9C78D9965E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B92BF8-765F-410C-B6F0-80D42E29A28B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9E7A4-D45B-4ADD-92E0-130BA99E76AE}" type="datetimeFigureOut">
              <a:rPr lang="en-GB"/>
              <a:pPr>
                <a:defRPr/>
              </a:pPr>
              <a:t>11/21/13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D9053-7808-448B-960E-2CB1AF24DB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5E2A-3951-47DA-A7E0-AF0B201B2D66}" type="datetimeFigureOut">
              <a:rPr lang="en-GB"/>
              <a:pPr>
                <a:defRPr/>
              </a:pPr>
              <a:t>11/21/13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CF4DB-4BDB-4375-9E1D-E8E324FFAF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41AD3-2E0B-4BEE-9284-AB96EDD94344}" type="datetimeFigureOut">
              <a:rPr lang="en-GB"/>
              <a:pPr>
                <a:defRPr/>
              </a:pPr>
              <a:t>11/21/13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CBC69-A6CE-4727-B078-02D0BA25BDB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9CD7A-8142-46D9-A8A3-38DF68E5ABA8}" type="datetimeFigureOut">
              <a:rPr lang="en-GB"/>
              <a:pPr>
                <a:defRPr/>
              </a:pPr>
              <a:t>11/21/13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C9D7-76F7-46E8-B702-895A083ED6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17D49-9724-4FCD-A4E8-5DA61BEA88EB}" type="datetimeFigureOut">
              <a:rPr lang="en-GB"/>
              <a:pPr>
                <a:defRPr/>
              </a:pPr>
              <a:t>11/21/13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4C77D-3C4E-4375-B776-4F083A558C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66D59-B555-4CF0-BC4E-2D70B65B7001}" type="datetimeFigureOut">
              <a:rPr lang="en-GB"/>
              <a:pPr>
                <a:defRPr/>
              </a:pPr>
              <a:t>11/21/13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CD42E-4027-424F-BA19-0E1A593824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15F65-43E2-4FE6-A5E0-AE91761DF06E}" type="datetimeFigureOut">
              <a:rPr lang="en-GB"/>
              <a:pPr>
                <a:defRPr/>
              </a:pPr>
              <a:t>11/21/13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938D-27BA-4106-A3F3-579A060143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C1EBE-BBAC-4240-B638-C4F5E47D380C}" type="datetimeFigureOut">
              <a:rPr lang="en-GB"/>
              <a:pPr>
                <a:defRPr/>
              </a:pPr>
              <a:t>11/21/13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76F41-0282-46AA-8385-24F45F3F82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A9E8-548A-41AE-98B4-0E15E7B63C4B}" type="datetimeFigureOut">
              <a:rPr lang="en-GB"/>
              <a:pPr>
                <a:defRPr/>
              </a:pPr>
              <a:t>11/21/13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6053C-963F-4BC8-989F-FC95ECFF41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BB6D-C62D-4217-807E-B62EF2EF80A0}" type="datetimeFigureOut">
              <a:rPr lang="en-GB"/>
              <a:pPr>
                <a:defRPr/>
              </a:pPr>
              <a:t>11/21/13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A5F2-56EA-4DB0-BFE2-6C8E9180DA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B424-DA62-4385-92BB-2E04748C30B4}" type="datetimeFigureOut">
              <a:rPr lang="en-GB"/>
              <a:pPr>
                <a:defRPr/>
              </a:pPr>
              <a:t>11/21/13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CADDA-6AB1-4C18-A46C-370646AF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431F93-00CD-45A2-A081-CAC7715C88FF}" type="datetimeFigureOut">
              <a:rPr lang="en-GB"/>
              <a:pPr>
                <a:defRPr/>
              </a:pPr>
              <a:t>11/21/13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AC1C64-C99B-4075-8E42-7C769A118C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72" charset="-128"/>
          <a:cs typeface="ＭＳ Ｐゴシック" pitchFamily="-7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72" charset="-128"/>
          <a:cs typeface="ＭＳ Ｐゴシック" pitchFamily="-7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72" charset="-128"/>
          <a:cs typeface="ＭＳ Ｐゴシック" pitchFamily="-7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doc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 idx="4294967295"/>
          </p:nvPr>
        </p:nvSpPr>
        <p:spPr>
          <a:xfrm>
            <a:off x="250825" y="2278063"/>
            <a:ext cx="8642350" cy="19431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GB" sz="5400" smtClean="0">
                <a:solidFill>
                  <a:srgbClr val="0066FF"/>
                </a:solidFill>
                <a:latin typeface="Garamond" pitchFamily="-72" charset="0"/>
              </a:rPr>
              <a:t>Symmetries and Groups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4294967295"/>
          </p:nvPr>
        </p:nvSpPr>
        <p:spPr>
          <a:xfrm>
            <a:off x="1258888" y="4308475"/>
            <a:ext cx="6626225" cy="1857375"/>
          </a:xfrm>
        </p:spPr>
        <p:txBody>
          <a:bodyPr/>
          <a:lstStyle/>
          <a:p>
            <a:pPr marL="0" indent="0" algn="ctr" eaLnBrk="1" hangingPunct="1">
              <a:buFont typeface="Arial" pitchFamily="-72" charset="0"/>
              <a:buNone/>
            </a:pPr>
            <a:r>
              <a:rPr lang="en-GB" sz="4000" smtClean="0">
                <a:latin typeface="Garamond" pitchFamily="-72" charset="0"/>
              </a:rPr>
              <a:t>Raymond Flood</a:t>
            </a:r>
          </a:p>
          <a:p>
            <a:pPr marL="0" indent="0" algn="ctr" eaLnBrk="1" hangingPunct="1">
              <a:buFont typeface="Arial" pitchFamily="-72" charset="0"/>
              <a:buNone/>
            </a:pPr>
            <a:r>
              <a:rPr lang="en-GB" sz="3500" smtClean="0">
                <a:latin typeface="Garamond" pitchFamily="-72" charset="0"/>
              </a:rPr>
              <a:t>Gresham Professor of Geometry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971800" y="381000"/>
          <a:ext cx="3163888" cy="1905000"/>
        </p:xfrm>
        <a:graphic>
          <a:graphicData uri="http://schemas.openxmlformats.org/presentationml/2006/ole">
            <p:oleObj spid="_x0000_s15364" name="Document" r:id="rId4" imgW="3163824" imgH="190500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301750"/>
          </a:xfrm>
        </p:spPr>
        <p:txBody>
          <a:bodyPr/>
          <a:lstStyle/>
          <a:p>
            <a:r>
              <a:rPr lang="en-GB" sz="3200" smtClean="0">
                <a:solidFill>
                  <a:srgbClr val="0066FF"/>
                </a:solidFill>
                <a:latin typeface="Garamond" pitchFamily="-72" charset="0"/>
              </a:rPr>
              <a:t>One symmetry transformation followed by another symmetry transformation is a symmetry transformation, Example of </a:t>
            </a:r>
            <a:r>
              <a:rPr lang="en-GB" sz="3200" i="1" smtClean="0">
                <a:solidFill>
                  <a:srgbClr val="0066FF"/>
                </a:solidFill>
                <a:latin typeface="Garamond" pitchFamily="-72" charset="0"/>
              </a:rPr>
              <a:t>TR</a:t>
            </a:r>
            <a:endParaRPr lang="en-GB" sz="3200" smtClean="0">
              <a:solidFill>
                <a:srgbClr val="0066FF"/>
              </a:solidFill>
              <a:latin typeface="Garamond" pitchFamily="-72" charset="0"/>
            </a:endParaRPr>
          </a:p>
        </p:txBody>
      </p:sp>
      <p:pic>
        <p:nvPicPr>
          <p:cNvPr id="2457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725" y="2708275"/>
            <a:ext cx="17668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058988" y="3068638"/>
            <a:ext cx="107315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2312988" y="2627313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b="1" i="1"/>
              <a:t>R</a:t>
            </a:r>
          </a:p>
        </p:txBody>
      </p:sp>
      <p:pic>
        <p:nvPicPr>
          <p:cNvPr id="2458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64163" y="2997200"/>
            <a:ext cx="1098550" cy="566738"/>
          </a:xfrm>
        </p:spPr>
      </p:pic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735263"/>
            <a:ext cx="1768475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5463" y="2662238"/>
            <a:ext cx="184785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5724525" y="2636838"/>
            <a:ext cx="298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b="1"/>
              <a:t>T</a:t>
            </a:r>
          </a:p>
        </p:txBody>
      </p:sp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957263" y="22764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  <p:sp>
        <p:nvSpPr>
          <p:cNvPr id="24586" name="TextBox 12"/>
          <p:cNvSpPr txBox="1">
            <a:spLocks noChangeArrowheads="1"/>
          </p:cNvSpPr>
          <p:nvPr/>
        </p:nvSpPr>
        <p:spPr bwMode="auto">
          <a:xfrm>
            <a:off x="-36513" y="3924300"/>
            <a:ext cx="30162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sp>
        <p:nvSpPr>
          <p:cNvPr id="24587" name="TextBox 13"/>
          <p:cNvSpPr txBox="1">
            <a:spLocks noChangeArrowheads="1"/>
          </p:cNvSpPr>
          <p:nvPr/>
        </p:nvSpPr>
        <p:spPr bwMode="auto">
          <a:xfrm>
            <a:off x="1893888" y="3924300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sp>
        <p:nvSpPr>
          <p:cNvPr id="24588" name="TextBox 14"/>
          <p:cNvSpPr txBox="1">
            <a:spLocks noChangeArrowheads="1"/>
          </p:cNvSpPr>
          <p:nvPr/>
        </p:nvSpPr>
        <p:spPr bwMode="auto">
          <a:xfrm>
            <a:off x="3995738" y="22764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sp>
        <p:nvSpPr>
          <p:cNvPr id="24589" name="TextBox 15"/>
          <p:cNvSpPr txBox="1">
            <a:spLocks noChangeArrowheads="1"/>
          </p:cNvSpPr>
          <p:nvPr/>
        </p:nvSpPr>
        <p:spPr bwMode="auto">
          <a:xfrm>
            <a:off x="5003800" y="3933825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sp>
        <p:nvSpPr>
          <p:cNvPr id="24590" name="TextBox 16"/>
          <p:cNvSpPr txBox="1">
            <a:spLocks noChangeArrowheads="1"/>
          </p:cNvSpPr>
          <p:nvPr/>
        </p:nvSpPr>
        <p:spPr bwMode="auto">
          <a:xfrm>
            <a:off x="2987675" y="3933825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  <p:sp>
        <p:nvSpPr>
          <p:cNvPr id="24591" name="TextBox 17"/>
          <p:cNvSpPr txBox="1">
            <a:spLocks noChangeArrowheads="1"/>
          </p:cNvSpPr>
          <p:nvPr/>
        </p:nvSpPr>
        <p:spPr bwMode="auto">
          <a:xfrm>
            <a:off x="7654925" y="2349500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sp>
        <p:nvSpPr>
          <p:cNvPr id="24592" name="TextBox 18"/>
          <p:cNvSpPr txBox="1">
            <a:spLocks noChangeArrowheads="1"/>
          </p:cNvSpPr>
          <p:nvPr/>
        </p:nvSpPr>
        <p:spPr bwMode="auto">
          <a:xfrm>
            <a:off x="6516688" y="3933825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sp>
        <p:nvSpPr>
          <p:cNvPr id="24593" name="TextBox 19"/>
          <p:cNvSpPr txBox="1">
            <a:spLocks noChangeArrowheads="1"/>
          </p:cNvSpPr>
          <p:nvPr/>
        </p:nvSpPr>
        <p:spPr bwMode="auto">
          <a:xfrm>
            <a:off x="8748713" y="3933825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  <p:sp>
        <p:nvSpPr>
          <p:cNvPr id="24594" name="TextBox 20"/>
          <p:cNvSpPr txBox="1">
            <a:spLocks noChangeArrowheads="1"/>
          </p:cNvSpPr>
          <p:nvPr/>
        </p:nvSpPr>
        <p:spPr bwMode="auto">
          <a:xfrm>
            <a:off x="107950" y="4437063"/>
            <a:ext cx="37433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Garamond" pitchFamily="-72" charset="0"/>
              </a:rPr>
              <a:t>So </a:t>
            </a:r>
            <a:r>
              <a:rPr lang="en-GB" sz="3200" i="1">
                <a:latin typeface="Garamond" pitchFamily="-72" charset="0"/>
              </a:rPr>
              <a:t>TR</a:t>
            </a:r>
            <a:r>
              <a:rPr lang="en-GB" sz="3200">
                <a:latin typeface="Garamond" pitchFamily="-72" charset="0"/>
              </a:rPr>
              <a:t> is the same as turning over leaving the bottom left vertex fixed</a:t>
            </a:r>
          </a:p>
        </p:txBody>
      </p:sp>
      <p:pic>
        <p:nvPicPr>
          <p:cNvPr id="24595" name="Picture 2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76825" y="4592638"/>
            <a:ext cx="22923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6" name="TextBox 24"/>
          <p:cNvSpPr txBox="1">
            <a:spLocks noChangeArrowheads="1"/>
          </p:cNvSpPr>
          <p:nvPr/>
        </p:nvSpPr>
        <p:spPr bwMode="auto">
          <a:xfrm>
            <a:off x="5940425" y="42926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sp>
        <p:nvSpPr>
          <p:cNvPr id="24597" name="TextBox 25"/>
          <p:cNvSpPr txBox="1">
            <a:spLocks noChangeArrowheads="1"/>
          </p:cNvSpPr>
          <p:nvPr/>
        </p:nvSpPr>
        <p:spPr bwMode="auto">
          <a:xfrm>
            <a:off x="4787900" y="64531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sp>
        <p:nvSpPr>
          <p:cNvPr id="24598" name="TextBox 26"/>
          <p:cNvSpPr txBox="1">
            <a:spLocks noChangeArrowheads="1"/>
          </p:cNvSpPr>
          <p:nvPr/>
        </p:nvSpPr>
        <p:spPr bwMode="auto">
          <a:xfrm>
            <a:off x="7451725" y="6381750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301750"/>
          </a:xfrm>
        </p:spPr>
        <p:txBody>
          <a:bodyPr/>
          <a:lstStyle/>
          <a:p>
            <a:r>
              <a:rPr lang="en-GB" sz="3200" smtClean="0">
                <a:solidFill>
                  <a:srgbClr val="0066FF"/>
                </a:solidFill>
                <a:latin typeface="Garamond" pitchFamily="-72" charset="0"/>
              </a:rPr>
              <a:t>One symmetry transformation followed by another symmetry transformation is a symmetry transformation, example of </a:t>
            </a:r>
            <a:r>
              <a:rPr lang="en-GB" sz="3200" i="1" smtClean="0">
                <a:solidFill>
                  <a:srgbClr val="0066FF"/>
                </a:solidFill>
                <a:latin typeface="Garamond" pitchFamily="-72" charset="0"/>
              </a:rPr>
              <a:t>RT</a:t>
            </a:r>
            <a:endParaRPr lang="en-GB" sz="3200" smtClean="0">
              <a:solidFill>
                <a:srgbClr val="0066FF"/>
              </a:solidFill>
              <a:latin typeface="Garamond" pitchFamily="-72" charset="0"/>
            </a:endParaRPr>
          </a:p>
        </p:txBody>
      </p:sp>
      <p:pic>
        <p:nvPicPr>
          <p:cNvPr id="2560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0" y="2708275"/>
            <a:ext cx="17653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2058988" y="3068638"/>
            <a:ext cx="1073150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2312988" y="2627313"/>
            <a:ext cx="298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b="1" i="1"/>
              <a:t>T</a:t>
            </a:r>
          </a:p>
        </p:txBody>
      </p:sp>
      <p:pic>
        <p:nvPicPr>
          <p:cNvPr id="2560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64163" y="2997200"/>
            <a:ext cx="1098550" cy="566738"/>
          </a:xfrm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735263"/>
            <a:ext cx="1770062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5463" y="2662238"/>
            <a:ext cx="184785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Box 10"/>
          <p:cNvSpPr txBox="1">
            <a:spLocks noChangeArrowheads="1"/>
          </p:cNvSpPr>
          <p:nvPr/>
        </p:nvSpPr>
        <p:spPr bwMode="auto">
          <a:xfrm>
            <a:off x="5724525" y="2636838"/>
            <a:ext cx="31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b="1"/>
              <a:t>R</a:t>
            </a:r>
          </a:p>
        </p:txBody>
      </p:sp>
      <p:sp>
        <p:nvSpPr>
          <p:cNvPr id="25609" name="TextBox 11"/>
          <p:cNvSpPr txBox="1">
            <a:spLocks noChangeArrowheads="1"/>
          </p:cNvSpPr>
          <p:nvPr/>
        </p:nvSpPr>
        <p:spPr bwMode="auto">
          <a:xfrm>
            <a:off x="900113" y="2339975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  <p:sp>
        <p:nvSpPr>
          <p:cNvPr id="25610" name="TextBox 12"/>
          <p:cNvSpPr txBox="1">
            <a:spLocks noChangeArrowheads="1"/>
          </p:cNvSpPr>
          <p:nvPr/>
        </p:nvSpPr>
        <p:spPr bwMode="auto">
          <a:xfrm>
            <a:off x="-36513" y="3924300"/>
            <a:ext cx="30162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sp>
        <p:nvSpPr>
          <p:cNvPr id="25611" name="TextBox 13"/>
          <p:cNvSpPr txBox="1">
            <a:spLocks noChangeArrowheads="1"/>
          </p:cNvSpPr>
          <p:nvPr/>
        </p:nvSpPr>
        <p:spPr bwMode="auto">
          <a:xfrm>
            <a:off x="1893888" y="3924300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sp>
        <p:nvSpPr>
          <p:cNvPr id="25612" name="TextBox 14"/>
          <p:cNvSpPr txBox="1">
            <a:spLocks noChangeArrowheads="1"/>
          </p:cNvSpPr>
          <p:nvPr/>
        </p:nvSpPr>
        <p:spPr bwMode="auto">
          <a:xfrm>
            <a:off x="3995738" y="22764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  <p:sp>
        <p:nvSpPr>
          <p:cNvPr id="25613" name="TextBox 15"/>
          <p:cNvSpPr txBox="1">
            <a:spLocks noChangeArrowheads="1"/>
          </p:cNvSpPr>
          <p:nvPr/>
        </p:nvSpPr>
        <p:spPr bwMode="auto">
          <a:xfrm>
            <a:off x="5003800" y="3933825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sp>
        <p:nvSpPr>
          <p:cNvPr id="25614" name="TextBox 16"/>
          <p:cNvSpPr txBox="1">
            <a:spLocks noChangeArrowheads="1"/>
          </p:cNvSpPr>
          <p:nvPr/>
        </p:nvSpPr>
        <p:spPr bwMode="auto">
          <a:xfrm>
            <a:off x="2987675" y="3933825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sp>
        <p:nvSpPr>
          <p:cNvPr id="25615" name="TextBox 17"/>
          <p:cNvSpPr txBox="1">
            <a:spLocks noChangeArrowheads="1"/>
          </p:cNvSpPr>
          <p:nvPr/>
        </p:nvSpPr>
        <p:spPr bwMode="auto">
          <a:xfrm>
            <a:off x="7654925" y="2349500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sp>
        <p:nvSpPr>
          <p:cNvPr id="25616" name="TextBox 18"/>
          <p:cNvSpPr txBox="1">
            <a:spLocks noChangeArrowheads="1"/>
          </p:cNvSpPr>
          <p:nvPr/>
        </p:nvSpPr>
        <p:spPr bwMode="auto">
          <a:xfrm>
            <a:off x="6516688" y="3933825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  <p:sp>
        <p:nvSpPr>
          <p:cNvPr id="25617" name="TextBox 19"/>
          <p:cNvSpPr txBox="1">
            <a:spLocks noChangeArrowheads="1"/>
          </p:cNvSpPr>
          <p:nvPr/>
        </p:nvSpPr>
        <p:spPr bwMode="auto">
          <a:xfrm>
            <a:off x="8748713" y="3933825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sp>
        <p:nvSpPr>
          <p:cNvPr id="25618" name="TextBox 20"/>
          <p:cNvSpPr txBox="1">
            <a:spLocks noChangeArrowheads="1"/>
          </p:cNvSpPr>
          <p:nvPr/>
        </p:nvSpPr>
        <p:spPr bwMode="auto">
          <a:xfrm>
            <a:off x="107950" y="4437063"/>
            <a:ext cx="374332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Garamond" pitchFamily="-72" charset="0"/>
              </a:rPr>
              <a:t>So </a:t>
            </a:r>
            <a:r>
              <a:rPr lang="en-GB" sz="3200" b="1" i="1">
                <a:latin typeface="Garamond" pitchFamily="-72" charset="0"/>
              </a:rPr>
              <a:t>RT </a:t>
            </a:r>
            <a:r>
              <a:rPr lang="en-GB" sz="3200">
                <a:latin typeface="Garamond" pitchFamily="-72" charset="0"/>
              </a:rPr>
              <a:t> is the same as turning over leaving the bottom right vertex fixed</a:t>
            </a:r>
          </a:p>
        </p:txBody>
      </p:sp>
      <p:sp>
        <p:nvSpPr>
          <p:cNvPr id="25619" name="TextBox 24"/>
          <p:cNvSpPr txBox="1">
            <a:spLocks noChangeArrowheads="1"/>
          </p:cNvSpPr>
          <p:nvPr/>
        </p:nvSpPr>
        <p:spPr bwMode="auto">
          <a:xfrm>
            <a:off x="5076825" y="45720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sp>
        <p:nvSpPr>
          <p:cNvPr id="25620" name="TextBox 25"/>
          <p:cNvSpPr txBox="1">
            <a:spLocks noChangeArrowheads="1"/>
          </p:cNvSpPr>
          <p:nvPr/>
        </p:nvSpPr>
        <p:spPr bwMode="auto">
          <a:xfrm>
            <a:off x="3995738" y="64531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  <p:sp>
        <p:nvSpPr>
          <p:cNvPr id="25621" name="TextBox 26"/>
          <p:cNvSpPr txBox="1">
            <a:spLocks noChangeArrowheads="1"/>
          </p:cNvSpPr>
          <p:nvPr/>
        </p:nvSpPr>
        <p:spPr bwMode="auto">
          <a:xfrm>
            <a:off x="6227763" y="6381750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pic>
        <p:nvPicPr>
          <p:cNvPr id="25622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1638" y="4922838"/>
            <a:ext cx="19780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smtClean="0"/>
              <a:t>TR </a:t>
            </a:r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is not equal to </a:t>
            </a:r>
            <a:r>
              <a:rPr lang="en-GB" b="1" i="1" smtClean="0"/>
              <a:t>RT</a:t>
            </a:r>
          </a:p>
        </p:txBody>
      </p:sp>
      <p:pic>
        <p:nvPicPr>
          <p:cNvPr id="2662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844675"/>
            <a:ext cx="229235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4787900" y="370522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7451725" y="36337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5926138" y="1557338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1908175" y="2919413"/>
            <a:ext cx="1387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4400" b="1" i="1"/>
              <a:t>TR</a:t>
            </a:r>
            <a:r>
              <a:rPr lang="en-GB" sz="4400"/>
              <a:t> is </a:t>
            </a:r>
          </a:p>
        </p:txBody>
      </p:sp>
      <p:sp>
        <p:nvSpPr>
          <p:cNvPr id="26631" name="TextBox 12"/>
          <p:cNvSpPr txBox="1">
            <a:spLocks noChangeArrowheads="1"/>
          </p:cNvSpPr>
          <p:nvPr/>
        </p:nvSpPr>
        <p:spPr bwMode="auto">
          <a:xfrm>
            <a:off x="6142038" y="40767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sp>
        <p:nvSpPr>
          <p:cNvPr id="26632" name="TextBox 13"/>
          <p:cNvSpPr txBox="1">
            <a:spLocks noChangeArrowheads="1"/>
          </p:cNvSpPr>
          <p:nvPr/>
        </p:nvSpPr>
        <p:spPr bwMode="auto">
          <a:xfrm>
            <a:off x="7294563" y="588645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pic>
        <p:nvPicPr>
          <p:cNvPr id="26633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9063" y="4427538"/>
            <a:ext cx="2181225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2051050" y="5589588"/>
            <a:ext cx="1389063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4400" b="1" i="1"/>
              <a:t>RT </a:t>
            </a:r>
            <a:r>
              <a:rPr lang="en-GB" sz="4400"/>
              <a:t>is </a:t>
            </a:r>
          </a:p>
        </p:txBody>
      </p:sp>
      <p:sp>
        <p:nvSpPr>
          <p:cNvPr id="26635" name="TextBox 15"/>
          <p:cNvSpPr txBox="1">
            <a:spLocks noChangeArrowheads="1"/>
          </p:cNvSpPr>
          <p:nvPr/>
        </p:nvSpPr>
        <p:spPr bwMode="auto">
          <a:xfrm>
            <a:off x="4932363" y="6165850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rgbClr val="0066FF"/>
                </a:solidFill>
                <a:latin typeface="Garamond" pitchFamily="-72" charset="0"/>
              </a:rPr>
              <a:t>Six symmetries of the equilateral triangle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GB" sz="2800" i="1" dirty="0">
                <a:latin typeface="Garamond" panose="02020404030301010803" pitchFamily="18" charset="0"/>
                <a:ea typeface="+mn-ea"/>
                <a:cs typeface="+mn-cs"/>
              </a:rPr>
              <a:t>I</a:t>
            </a:r>
            <a:r>
              <a:rPr lang="en-GB" sz="2800" dirty="0">
                <a:latin typeface="Garamond" panose="02020404030301010803" pitchFamily="18" charset="0"/>
                <a:ea typeface="+mn-ea"/>
                <a:cs typeface="+mn-cs"/>
              </a:rPr>
              <a:t>: Do nothing</a:t>
            </a:r>
          </a:p>
          <a:p>
            <a:pPr>
              <a:buFont typeface="Arial" charset="0"/>
              <a:buChar char="•"/>
              <a:defRPr/>
            </a:pPr>
            <a:r>
              <a:rPr lang="en-GB" sz="2800" i="1" dirty="0">
                <a:latin typeface="Garamond" panose="02020404030301010803" pitchFamily="18" charset="0"/>
                <a:ea typeface="+mn-ea"/>
                <a:cs typeface="+mn-cs"/>
              </a:rPr>
              <a:t>R</a:t>
            </a:r>
            <a:r>
              <a:rPr lang="en-GB" sz="2800" dirty="0">
                <a:latin typeface="Garamond" panose="02020404030301010803" pitchFamily="18" charset="0"/>
                <a:ea typeface="+mn-ea"/>
                <a:cs typeface="+mn-cs"/>
              </a:rPr>
              <a:t>: rotate 120° anticlockwise about the centre of the triangle</a:t>
            </a:r>
          </a:p>
          <a:p>
            <a:pPr>
              <a:buFont typeface="Arial" charset="0"/>
              <a:buChar char="•"/>
              <a:defRPr/>
            </a:pPr>
            <a:r>
              <a:rPr lang="en-GB" sz="2800" i="1" dirty="0">
                <a:latin typeface="Garamond" panose="02020404030301010803" pitchFamily="18" charset="0"/>
                <a:ea typeface="+mn-ea"/>
                <a:cs typeface="+mn-cs"/>
              </a:rPr>
              <a:t>R</a:t>
            </a:r>
            <a:r>
              <a:rPr lang="en-GB" sz="2800" i="1" baseline="30000" dirty="0"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lang="en-GB" sz="2800" dirty="0">
                <a:latin typeface="Garamond" panose="02020404030301010803" pitchFamily="18" charset="0"/>
                <a:ea typeface="+mn-ea"/>
                <a:cs typeface="+mn-cs"/>
              </a:rPr>
              <a:t>: rotate 240° anticlockwise about the centre of the triangle</a:t>
            </a:r>
          </a:p>
          <a:p>
            <a:pPr>
              <a:buFont typeface="Arial" charset="0"/>
              <a:buChar char="•"/>
              <a:defRPr/>
            </a:pPr>
            <a:r>
              <a:rPr lang="en-GB" sz="2800" i="1" dirty="0">
                <a:latin typeface="Garamond" panose="02020404030301010803" pitchFamily="18" charset="0"/>
                <a:ea typeface="+mn-ea"/>
                <a:cs typeface="+mn-cs"/>
              </a:rPr>
              <a:t>T</a:t>
            </a:r>
            <a:r>
              <a:rPr lang="en-GB" sz="2800" dirty="0">
                <a:latin typeface="Garamond" panose="02020404030301010803" pitchFamily="18" charset="0"/>
                <a:ea typeface="+mn-ea"/>
                <a:cs typeface="+mn-cs"/>
              </a:rPr>
              <a:t>: turns the triangle over, keeping the line joining the top vertex to the centre fixed</a:t>
            </a:r>
          </a:p>
          <a:p>
            <a:pPr>
              <a:buFont typeface="Arial" charset="0"/>
              <a:buChar char="•"/>
              <a:defRPr/>
            </a:pPr>
            <a:r>
              <a:rPr lang="en-GB" sz="2800" i="1" dirty="0">
                <a:latin typeface="Garamond" panose="02020404030301010803" pitchFamily="18" charset="0"/>
                <a:ea typeface="+mn-ea"/>
                <a:cs typeface="+mn-cs"/>
              </a:rPr>
              <a:t>TR</a:t>
            </a:r>
            <a:r>
              <a:rPr lang="en-GB" sz="2800" dirty="0">
                <a:latin typeface="Garamond" panose="02020404030301010803" pitchFamily="18" charset="0"/>
                <a:ea typeface="+mn-ea"/>
                <a:cs typeface="+mn-cs"/>
              </a:rPr>
              <a:t>: turns the triangle over, keeping the line joining the bottom left vertex to the centre fixed</a:t>
            </a:r>
          </a:p>
          <a:p>
            <a:pPr>
              <a:buFont typeface="Arial" charset="0"/>
              <a:buChar char="•"/>
              <a:defRPr/>
            </a:pPr>
            <a:r>
              <a:rPr lang="en-GB" sz="2800" i="1" dirty="0">
                <a:latin typeface="Garamond" panose="02020404030301010803" pitchFamily="18" charset="0"/>
                <a:ea typeface="+mn-ea"/>
                <a:cs typeface="+mn-cs"/>
              </a:rPr>
              <a:t>RT</a:t>
            </a:r>
            <a:r>
              <a:rPr lang="en-GB" sz="2800" dirty="0">
                <a:latin typeface="Garamond" panose="02020404030301010803" pitchFamily="18" charset="0"/>
                <a:ea typeface="+mn-ea"/>
                <a:cs typeface="+mn-cs"/>
              </a:rPr>
              <a:t>: turns the triangle over, keeping the line joining the bottom right vertex to the centre fixed.</a:t>
            </a:r>
          </a:p>
          <a:p>
            <a:pPr marL="0" indent="0">
              <a:buFont typeface="Arial" charset="0"/>
              <a:buNone/>
              <a:defRPr/>
            </a:pPr>
            <a:endParaRPr lang="en-GB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rgbClr val="0066FF"/>
                </a:solidFill>
                <a:latin typeface="Garamond" pitchFamily="-72" charset="0"/>
              </a:rPr>
              <a:t>Composition table for the symmetries of the equilateral triangle</a:t>
            </a:r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388" y="1700213"/>
          <a:ext cx="8507412" cy="320040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453345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Do first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GB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740" name="TextBox 2"/>
          <p:cNvSpPr txBox="1">
            <a:spLocks noChangeArrowheads="1"/>
          </p:cNvSpPr>
          <p:nvPr/>
        </p:nvSpPr>
        <p:spPr bwMode="auto">
          <a:xfrm>
            <a:off x="2555875" y="5516563"/>
            <a:ext cx="3132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2800" i="1"/>
              <a:t>(TR)R</a:t>
            </a:r>
            <a:r>
              <a:rPr lang="en-GB" sz="2800" i="1" baseline="30000"/>
              <a:t>2</a:t>
            </a:r>
            <a:r>
              <a:rPr lang="en-GB" sz="2800" i="1"/>
              <a:t> = TR</a:t>
            </a:r>
            <a:r>
              <a:rPr lang="en-GB" sz="2800" i="1" baseline="30000"/>
              <a:t>3</a:t>
            </a:r>
            <a:r>
              <a:rPr lang="en-GB" sz="2800" i="1"/>
              <a:t> = TI =</a:t>
            </a:r>
            <a:r>
              <a:rPr lang="en-GB" sz="2800" i="1">
                <a:solidFill>
                  <a:srgbClr val="FF0000"/>
                </a:solidFill>
              </a:rPr>
              <a:t> T </a:t>
            </a:r>
          </a:p>
        </p:txBody>
      </p:sp>
      <p:sp>
        <p:nvSpPr>
          <p:cNvPr id="5" name="Down Arrow 4"/>
          <p:cNvSpPr/>
          <p:nvPr/>
        </p:nvSpPr>
        <p:spPr>
          <a:xfrm>
            <a:off x="1258888" y="1773238"/>
            <a:ext cx="217487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Arthur Cayley</a:t>
            </a:r>
            <a:br>
              <a:rPr lang="en-GB" smtClean="0">
                <a:solidFill>
                  <a:srgbClr val="0066FF"/>
                </a:solidFill>
                <a:latin typeface="Garamond" pitchFamily="-72" charset="0"/>
              </a:rPr>
            </a:br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1821– 95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557338"/>
            <a:ext cx="40322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rgbClr val="0066FF"/>
                </a:solidFill>
                <a:latin typeface="Garamond" pitchFamily="-72" charset="0"/>
              </a:rPr>
              <a:t>Composition table for the symmetries of the equilateral triangle</a:t>
            </a:r>
            <a:endParaRPr lang="en-GB" smtClean="0">
              <a:solidFill>
                <a:srgbClr val="0066FF"/>
              </a:solidFill>
              <a:latin typeface="Garamond" pitchFamily="-7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388" y="1700213"/>
          <a:ext cx="8507412" cy="320040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453345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Do first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GB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88" name="TextBox 2"/>
          <p:cNvSpPr txBox="1">
            <a:spLocks noChangeArrowheads="1"/>
          </p:cNvSpPr>
          <p:nvPr/>
        </p:nvSpPr>
        <p:spPr bwMode="auto">
          <a:xfrm>
            <a:off x="1692275" y="5013325"/>
            <a:ext cx="72723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800" i="1"/>
              <a:t>Two elements of order 3: 		R and R</a:t>
            </a:r>
            <a:r>
              <a:rPr lang="en-GB" sz="2800" i="1" baseline="30000"/>
              <a:t>2</a:t>
            </a:r>
          </a:p>
          <a:p>
            <a:r>
              <a:rPr lang="en-GB" sz="2800" i="1"/>
              <a:t>Three elements of order 2: 	T, RT and TR</a:t>
            </a:r>
          </a:p>
          <a:p>
            <a:r>
              <a:rPr lang="en-GB" sz="2800" i="1"/>
              <a:t>One element of order 1:		 I, the identity</a:t>
            </a:r>
          </a:p>
        </p:txBody>
      </p:sp>
      <p:sp>
        <p:nvSpPr>
          <p:cNvPr id="5" name="Down Arrow 4"/>
          <p:cNvSpPr/>
          <p:nvPr/>
        </p:nvSpPr>
        <p:spPr>
          <a:xfrm>
            <a:off x="1258888" y="1773238"/>
            <a:ext cx="217487" cy="360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The Symmetries of an equilateral triangle form a </a:t>
            </a:r>
            <a:r>
              <a:rPr lang="en-GB" b="1" i="1" smtClean="0">
                <a:solidFill>
                  <a:srgbClr val="0066FF"/>
                </a:solidFill>
                <a:latin typeface="Garamond" pitchFamily="-72" charset="0"/>
              </a:rPr>
              <a:t>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GB" sz="2900" dirty="0" smtClean="0">
                <a:latin typeface="Garamond" panose="02020404030301010803" pitchFamily="18" charset="0"/>
                <a:ea typeface="+mn-ea"/>
                <a:cs typeface="+mn-cs"/>
              </a:rPr>
              <a:t>There is a way of combining two symmetries and when we do the combining we get another symmetry.</a:t>
            </a:r>
          </a:p>
          <a:p>
            <a:pPr>
              <a:buFont typeface="Arial" charset="0"/>
              <a:buChar char="•"/>
              <a:defRPr/>
            </a:pPr>
            <a:r>
              <a:rPr lang="en-GB" sz="2900" dirty="0" smtClean="0">
                <a:latin typeface="Garamond" panose="02020404030301010803" pitchFamily="18" charset="0"/>
                <a:ea typeface="+mn-ea"/>
                <a:cs typeface="+mn-cs"/>
              </a:rPr>
              <a:t>There is a symmetry, called the identity, which when combined with any other leaves it unchanged.</a:t>
            </a:r>
          </a:p>
          <a:p>
            <a:pPr>
              <a:buFont typeface="Arial" charset="0"/>
              <a:buChar char="•"/>
              <a:defRPr/>
            </a:pPr>
            <a:r>
              <a:rPr lang="en-GB" sz="2900" dirty="0" smtClean="0">
                <a:latin typeface="Garamond" panose="02020404030301010803" pitchFamily="18" charset="0"/>
                <a:ea typeface="+mn-ea"/>
                <a:cs typeface="+mn-cs"/>
              </a:rPr>
              <a:t>Every symmetry has an inverse, i.e. another symmetry so that when the two are combined you get the identity.</a:t>
            </a:r>
          </a:p>
          <a:p>
            <a:pPr>
              <a:buFont typeface="Arial" charset="0"/>
              <a:buChar char="•"/>
              <a:defRPr/>
            </a:pPr>
            <a:r>
              <a:rPr lang="en-GB" sz="2900" dirty="0" smtClean="0">
                <a:latin typeface="Garamond" panose="02020404030301010803" pitchFamily="18" charset="0"/>
                <a:ea typeface="+mn-ea"/>
                <a:cs typeface="+mn-cs"/>
              </a:rPr>
              <a:t>Combining symmetries is associative so that if </a:t>
            </a:r>
            <a:r>
              <a:rPr lang="en-GB" sz="2900" i="1" dirty="0" smtClean="0">
                <a:latin typeface="Garamond" panose="02020404030301010803" pitchFamily="18" charset="0"/>
                <a:ea typeface="+mn-ea"/>
                <a:cs typeface="+mn-cs"/>
              </a:rPr>
              <a:t>A, B </a:t>
            </a:r>
            <a:r>
              <a:rPr lang="en-GB" sz="2900" dirty="0" smtClean="0">
                <a:latin typeface="Garamond" panose="02020404030301010803" pitchFamily="18" charset="0"/>
                <a:ea typeface="+mn-ea"/>
                <a:cs typeface="+mn-cs"/>
              </a:rPr>
              <a:t>and</a:t>
            </a:r>
            <a:r>
              <a:rPr lang="en-GB" sz="2900" i="1" dirty="0" smtClean="0">
                <a:latin typeface="Garamond" panose="02020404030301010803" pitchFamily="18" charset="0"/>
                <a:ea typeface="+mn-ea"/>
                <a:cs typeface="+mn-cs"/>
              </a:rPr>
              <a:t> C </a:t>
            </a:r>
            <a:r>
              <a:rPr lang="en-GB" sz="2900" dirty="0" smtClean="0">
                <a:latin typeface="Garamond" panose="02020404030301010803" pitchFamily="18" charset="0"/>
                <a:ea typeface="+mn-ea"/>
                <a:cs typeface="+mn-cs"/>
              </a:rPr>
              <a:t> are three symmetries then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GB" sz="2900" i="1" dirty="0" smtClean="0">
                <a:latin typeface="Garamond" panose="02020404030301010803" pitchFamily="18" charset="0"/>
                <a:ea typeface="+mn-ea"/>
                <a:cs typeface="+mn-cs"/>
              </a:rPr>
              <a:t>(AB)C </a:t>
            </a:r>
            <a:r>
              <a:rPr lang="en-GB" sz="2900" dirty="0" smtClean="0">
                <a:latin typeface="Garamond" panose="02020404030301010803" pitchFamily="18" charset="0"/>
                <a:ea typeface="+mn-ea"/>
                <a:cs typeface="+mn-cs"/>
              </a:rPr>
              <a:t>= </a:t>
            </a:r>
            <a:r>
              <a:rPr lang="en-GB" sz="2900" i="1" dirty="0" smtClean="0">
                <a:latin typeface="Garamond" panose="02020404030301010803" pitchFamily="18" charset="0"/>
                <a:ea typeface="+mn-ea"/>
                <a:cs typeface="+mn-cs"/>
              </a:rPr>
              <a:t>A(BC</a:t>
            </a:r>
            <a:r>
              <a:rPr lang="en-GB" sz="2900" dirty="0" smtClean="0">
                <a:latin typeface="Garamond" panose="02020404030301010803" pitchFamily="18" charset="0"/>
                <a:ea typeface="+mn-ea"/>
                <a:cs typeface="+mn-cs"/>
              </a:rPr>
              <a:t>)</a:t>
            </a:r>
            <a:endParaRPr lang="en-GB" sz="2900" dirty="0"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435975" cy="1557337"/>
          </a:xfrm>
        </p:spPr>
        <p:txBody>
          <a:bodyPr/>
          <a:lstStyle/>
          <a:p>
            <a:r>
              <a:rPr lang="en-GB" sz="3200" smtClean="0">
                <a:solidFill>
                  <a:srgbClr val="0066FF"/>
                </a:solidFill>
                <a:latin typeface="Garamond" pitchFamily="-72" charset="0"/>
                <a:ea typeface="Arial" pitchFamily="-72" charset="0"/>
                <a:cs typeface="Arial" pitchFamily="-72" charset="0"/>
              </a:rPr>
              <a:t>A </a:t>
            </a:r>
            <a:r>
              <a:rPr lang="en-GB" sz="3200" i="1" smtClean="0">
                <a:solidFill>
                  <a:srgbClr val="0066FF"/>
                </a:solidFill>
                <a:latin typeface="Garamond" pitchFamily="-72" charset="0"/>
                <a:ea typeface="Arial" pitchFamily="-72" charset="0"/>
                <a:cs typeface="Arial" pitchFamily="-72" charset="0"/>
              </a:rPr>
              <a:t>group </a:t>
            </a:r>
            <a:r>
              <a:rPr lang="en-GB" sz="3200" smtClean="0">
                <a:solidFill>
                  <a:srgbClr val="0066FF"/>
                </a:solidFill>
                <a:latin typeface="Garamond" pitchFamily="-72" charset="0"/>
                <a:ea typeface="Arial" pitchFamily="-72" charset="0"/>
                <a:cs typeface="Arial" pitchFamily="-72" charset="0"/>
              </a:rPr>
              <a:t>is a set G together with an operation </a:t>
            </a:r>
            <a:r>
              <a:rPr lang="en-GB" sz="3200" b="1" smtClean="0">
                <a:solidFill>
                  <a:srgbClr val="0066FF"/>
                </a:solidFill>
                <a:latin typeface="Garamond" pitchFamily="-72" charset="0"/>
                <a:ea typeface="Arial" pitchFamily="-72" charset="0"/>
                <a:cs typeface="Arial" pitchFamily="-72" charset="0"/>
              </a:rPr>
              <a:t>* </a:t>
            </a:r>
            <a:r>
              <a:rPr lang="en-GB" sz="3200" smtClean="0">
                <a:solidFill>
                  <a:srgbClr val="0066FF"/>
                </a:solidFill>
                <a:latin typeface="Garamond" pitchFamily="-72" charset="0"/>
                <a:ea typeface="Arial" pitchFamily="-72" charset="0"/>
                <a:cs typeface="Arial" pitchFamily="-72" charset="0"/>
              </a:rPr>
              <a:t>that combines any two elements </a:t>
            </a:r>
            <a:r>
              <a:rPr lang="en-GB" sz="3200" i="1" smtClean="0">
                <a:solidFill>
                  <a:srgbClr val="0066FF"/>
                </a:solidFill>
                <a:latin typeface="Garamond" pitchFamily="-72" charset="0"/>
                <a:ea typeface="Arial" pitchFamily="-72" charset="0"/>
                <a:cs typeface="Arial" pitchFamily="-72" charset="0"/>
              </a:rPr>
              <a:t>g</a:t>
            </a:r>
            <a:r>
              <a:rPr lang="en-GB" sz="3200" smtClean="0">
                <a:solidFill>
                  <a:srgbClr val="0066FF"/>
                </a:solidFill>
                <a:latin typeface="Garamond" pitchFamily="-72" charset="0"/>
                <a:ea typeface="Arial" pitchFamily="-72" charset="0"/>
                <a:cs typeface="Arial" pitchFamily="-72" charset="0"/>
              </a:rPr>
              <a:t> and </a:t>
            </a:r>
            <a:r>
              <a:rPr lang="en-GB" sz="3200" i="1" smtClean="0">
                <a:solidFill>
                  <a:srgbClr val="0066FF"/>
                </a:solidFill>
                <a:latin typeface="Garamond" pitchFamily="-72" charset="0"/>
                <a:ea typeface="Arial" pitchFamily="-72" charset="0"/>
                <a:cs typeface="Arial" pitchFamily="-72" charset="0"/>
              </a:rPr>
              <a:t>h</a:t>
            </a:r>
            <a:r>
              <a:rPr lang="en-GB" sz="3200" smtClean="0">
                <a:solidFill>
                  <a:srgbClr val="0066FF"/>
                </a:solidFill>
                <a:latin typeface="Garamond" pitchFamily="-72" charset="0"/>
                <a:ea typeface="Arial" pitchFamily="-72" charset="0"/>
                <a:cs typeface="Arial" pitchFamily="-72" charset="0"/>
              </a:rPr>
              <a:t> of G to give an element written </a:t>
            </a:r>
            <a:r>
              <a:rPr lang="en-GB" sz="3200" i="1" smtClean="0">
                <a:solidFill>
                  <a:srgbClr val="0066FF"/>
                </a:solidFill>
                <a:latin typeface="Garamond" pitchFamily="-72" charset="0"/>
                <a:ea typeface="Arial" pitchFamily="-72" charset="0"/>
                <a:cs typeface="Arial" pitchFamily="-72" charset="0"/>
              </a:rPr>
              <a:t>g</a:t>
            </a:r>
            <a:r>
              <a:rPr lang="en-GB" sz="3200" b="1" smtClean="0">
                <a:solidFill>
                  <a:srgbClr val="0066FF"/>
                </a:solidFill>
                <a:latin typeface="Garamond" pitchFamily="-72" charset="0"/>
                <a:ea typeface="Arial" pitchFamily="-72" charset="0"/>
                <a:cs typeface="Arial" pitchFamily="-72" charset="0"/>
              </a:rPr>
              <a:t>*</a:t>
            </a:r>
            <a:r>
              <a:rPr lang="en-GB" sz="3200" i="1" smtClean="0">
                <a:solidFill>
                  <a:srgbClr val="0066FF"/>
                </a:solidFill>
                <a:latin typeface="Garamond" pitchFamily="-72" charset="0"/>
                <a:ea typeface="Arial" pitchFamily="-72" charset="0"/>
                <a:cs typeface="Arial" pitchFamily="-72" charset="0"/>
              </a:rPr>
              <a:t>h</a:t>
            </a:r>
            <a:r>
              <a:rPr lang="en-GB" sz="3200" smtClean="0">
                <a:solidFill>
                  <a:srgbClr val="0066FF"/>
                </a:solidFill>
                <a:latin typeface="Garamond" pitchFamily="-72" charset="0"/>
                <a:ea typeface="Arial" pitchFamily="-72" charset="0"/>
                <a:cs typeface="Arial" pitchFamily="-72" charset="0"/>
              </a:rPr>
              <a:t> of G.</a:t>
            </a:r>
            <a:endParaRPr lang="en-GB" sz="3200" b="1" smtClean="0">
              <a:solidFill>
                <a:srgbClr val="0066FF"/>
              </a:solidFill>
              <a:latin typeface="Garamond" pitchFamily="-72" charset="0"/>
              <a:ea typeface="Arial" pitchFamily="-72" charset="0"/>
              <a:cs typeface="Arial" pitchFamily="-72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68313" y="1800225"/>
            <a:ext cx="8229600" cy="5084763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GB" b="1" smtClean="0">
                <a:latin typeface="Garamond" pitchFamily="-72" charset="0"/>
              </a:rPr>
              <a:t>An Identity exists: </a:t>
            </a:r>
            <a:r>
              <a:rPr lang="en-GB" smtClean="0">
                <a:latin typeface="Garamond" pitchFamily="-72" charset="0"/>
              </a:rPr>
              <a:t>There is a special element in G called the identity written </a:t>
            </a:r>
            <a:r>
              <a:rPr lang="en-GB" i="1" smtClean="0">
                <a:latin typeface="Garamond" pitchFamily="-72" charset="0"/>
              </a:rPr>
              <a:t>I </a:t>
            </a:r>
            <a:r>
              <a:rPr lang="en-GB" smtClean="0">
                <a:latin typeface="Garamond" pitchFamily="-72" charset="0"/>
              </a:rPr>
              <a:t> with the property</a:t>
            </a:r>
          </a:p>
          <a:p>
            <a:pPr marL="0" indent="0" algn="ctr">
              <a:buFont typeface="Arial" pitchFamily="-72" charset="0"/>
              <a:buNone/>
            </a:pPr>
            <a:r>
              <a:rPr lang="en-GB" i="1" smtClean="0">
                <a:latin typeface="Garamond" pitchFamily="-72" charset="0"/>
              </a:rPr>
              <a:t>I</a:t>
            </a:r>
            <a:r>
              <a:rPr lang="en-GB" b="1" i="1" smtClean="0">
                <a:latin typeface="Garamond" pitchFamily="-72" charset="0"/>
              </a:rPr>
              <a:t>*</a:t>
            </a:r>
            <a:r>
              <a:rPr lang="en-GB" i="1" smtClean="0">
                <a:latin typeface="Garamond" pitchFamily="-72" charset="0"/>
              </a:rPr>
              <a:t>g </a:t>
            </a:r>
            <a:r>
              <a:rPr lang="en-GB" smtClean="0">
                <a:latin typeface="Garamond" pitchFamily="-72" charset="0"/>
              </a:rPr>
              <a:t>=</a:t>
            </a:r>
            <a:r>
              <a:rPr lang="en-GB" i="1" smtClean="0">
                <a:latin typeface="Garamond" pitchFamily="-72" charset="0"/>
              </a:rPr>
              <a:t> g </a:t>
            </a:r>
            <a:r>
              <a:rPr lang="en-GB" smtClean="0">
                <a:latin typeface="Garamond" pitchFamily="-72" charset="0"/>
              </a:rPr>
              <a:t>and</a:t>
            </a:r>
            <a:r>
              <a:rPr lang="en-GB" i="1" smtClean="0">
                <a:latin typeface="Garamond" pitchFamily="-72" charset="0"/>
              </a:rPr>
              <a:t> g</a:t>
            </a:r>
            <a:r>
              <a:rPr lang="en-GB" b="1" i="1" smtClean="0">
                <a:latin typeface="Garamond" pitchFamily="-72" charset="0"/>
              </a:rPr>
              <a:t>*</a:t>
            </a:r>
            <a:r>
              <a:rPr lang="en-GB" i="1" smtClean="0">
                <a:latin typeface="Garamond" pitchFamily="-72" charset="0"/>
              </a:rPr>
              <a:t>I </a:t>
            </a:r>
            <a:r>
              <a:rPr lang="en-GB" smtClean="0">
                <a:latin typeface="Garamond" pitchFamily="-72" charset="0"/>
              </a:rPr>
              <a:t>=</a:t>
            </a:r>
            <a:r>
              <a:rPr lang="en-GB" i="1" smtClean="0">
                <a:latin typeface="Garamond" pitchFamily="-72" charset="0"/>
              </a:rPr>
              <a:t> g </a:t>
            </a:r>
            <a:r>
              <a:rPr lang="en-GB" smtClean="0">
                <a:latin typeface="Garamond" pitchFamily="-72" charset="0"/>
              </a:rPr>
              <a:t>for all </a:t>
            </a:r>
            <a:r>
              <a:rPr lang="en-GB" i="1" smtClean="0">
                <a:latin typeface="Garamond" pitchFamily="-72" charset="0"/>
              </a:rPr>
              <a:t>g</a:t>
            </a:r>
            <a:r>
              <a:rPr lang="en-GB" smtClean="0">
                <a:latin typeface="Garamond" pitchFamily="-72" charset="0"/>
              </a:rPr>
              <a:t> in G.</a:t>
            </a:r>
          </a:p>
          <a:p>
            <a:pPr marL="0" indent="0" algn="ctr">
              <a:buFont typeface="Arial" pitchFamily="-72" charset="0"/>
              <a:buNone/>
            </a:pPr>
            <a:endParaRPr lang="en-GB" smtClean="0">
              <a:latin typeface="Garamond" pitchFamily="-72" charset="0"/>
            </a:endParaRPr>
          </a:p>
          <a:p>
            <a:pPr marL="0" indent="0">
              <a:buFont typeface="Arial" pitchFamily="-72" charset="0"/>
              <a:buNone/>
            </a:pPr>
            <a:r>
              <a:rPr lang="en-GB" b="1" smtClean="0">
                <a:latin typeface="Garamond" pitchFamily="-72" charset="0"/>
              </a:rPr>
              <a:t>Inverses exist: </a:t>
            </a:r>
            <a:r>
              <a:rPr lang="en-GB" smtClean="0">
                <a:latin typeface="Garamond" pitchFamily="-72" charset="0"/>
              </a:rPr>
              <a:t>For every </a:t>
            </a:r>
            <a:r>
              <a:rPr lang="en-GB" i="1" smtClean="0">
                <a:latin typeface="Garamond" pitchFamily="-72" charset="0"/>
              </a:rPr>
              <a:t>g </a:t>
            </a:r>
            <a:r>
              <a:rPr lang="en-GB" smtClean="0">
                <a:latin typeface="Garamond" pitchFamily="-72" charset="0"/>
              </a:rPr>
              <a:t>in G there is a </a:t>
            </a:r>
            <a:r>
              <a:rPr lang="en-GB" i="1" smtClean="0">
                <a:latin typeface="Garamond" pitchFamily="-72" charset="0"/>
              </a:rPr>
              <a:t>h </a:t>
            </a:r>
            <a:r>
              <a:rPr lang="en-GB" smtClean="0">
                <a:latin typeface="Garamond" pitchFamily="-72" charset="0"/>
              </a:rPr>
              <a:t> in G with </a:t>
            </a:r>
            <a:r>
              <a:rPr lang="en-GB" i="1" smtClean="0">
                <a:latin typeface="Garamond" pitchFamily="-72" charset="0"/>
                <a:ea typeface="Arial" pitchFamily="-72" charset="0"/>
                <a:cs typeface="Arial" pitchFamily="-72" charset="0"/>
              </a:rPr>
              <a:t>g</a:t>
            </a:r>
            <a:r>
              <a:rPr lang="en-GB" b="1" smtClean="0">
                <a:latin typeface="Garamond" pitchFamily="-72" charset="0"/>
                <a:ea typeface="Arial" pitchFamily="-72" charset="0"/>
                <a:cs typeface="Arial" pitchFamily="-72" charset="0"/>
              </a:rPr>
              <a:t>*</a:t>
            </a:r>
            <a:r>
              <a:rPr lang="en-GB" i="1" smtClean="0">
                <a:latin typeface="Garamond" pitchFamily="-72" charset="0"/>
                <a:ea typeface="Arial" pitchFamily="-72" charset="0"/>
                <a:cs typeface="Arial" pitchFamily="-72" charset="0"/>
              </a:rPr>
              <a:t>h = I</a:t>
            </a:r>
            <a:r>
              <a:rPr lang="en-GB" smtClean="0">
                <a:latin typeface="Garamond" pitchFamily="-72" charset="0"/>
                <a:ea typeface="Arial" pitchFamily="-72" charset="0"/>
                <a:cs typeface="Arial" pitchFamily="-72" charset="0"/>
              </a:rPr>
              <a:t> and </a:t>
            </a:r>
            <a:r>
              <a:rPr lang="en-GB" i="1" smtClean="0">
                <a:latin typeface="Garamond" pitchFamily="-72" charset="0"/>
                <a:ea typeface="Arial" pitchFamily="-72" charset="0"/>
                <a:cs typeface="Arial" pitchFamily="-72" charset="0"/>
              </a:rPr>
              <a:t>h</a:t>
            </a:r>
            <a:r>
              <a:rPr lang="en-GB" b="1" i="1" smtClean="0">
                <a:latin typeface="Garamond" pitchFamily="-72" charset="0"/>
                <a:ea typeface="Arial" pitchFamily="-72" charset="0"/>
                <a:cs typeface="Arial" pitchFamily="-72" charset="0"/>
              </a:rPr>
              <a:t>*</a:t>
            </a:r>
            <a:r>
              <a:rPr lang="en-GB" i="1" smtClean="0">
                <a:latin typeface="Garamond" pitchFamily="-72" charset="0"/>
                <a:ea typeface="Arial" pitchFamily="-72" charset="0"/>
                <a:cs typeface="Arial" pitchFamily="-72" charset="0"/>
              </a:rPr>
              <a:t>g = I</a:t>
            </a:r>
          </a:p>
          <a:p>
            <a:pPr marL="0" indent="0">
              <a:buFont typeface="Arial" pitchFamily="-72" charset="0"/>
              <a:buNone/>
            </a:pPr>
            <a:endParaRPr lang="en-GB" i="1" smtClean="0">
              <a:latin typeface="Garamond" pitchFamily="-72" charset="0"/>
              <a:ea typeface="Arial" pitchFamily="-72" charset="0"/>
              <a:cs typeface="Arial" pitchFamily="-72" charset="0"/>
            </a:endParaRPr>
          </a:p>
          <a:p>
            <a:pPr marL="0" indent="0">
              <a:buFont typeface="Arial" pitchFamily="-72" charset="0"/>
              <a:buNone/>
            </a:pPr>
            <a:r>
              <a:rPr lang="en-GB" b="1" smtClean="0">
                <a:latin typeface="Garamond" pitchFamily="-72" charset="0"/>
                <a:ea typeface="Arial" pitchFamily="-72" charset="0"/>
                <a:cs typeface="Arial" pitchFamily="-72" charset="0"/>
              </a:rPr>
              <a:t>Associative law: </a:t>
            </a:r>
            <a:r>
              <a:rPr lang="en-GB" smtClean="0">
                <a:latin typeface="Garamond" pitchFamily="-72" charset="0"/>
                <a:ea typeface="Arial" pitchFamily="-72" charset="0"/>
                <a:cs typeface="Arial" pitchFamily="-72" charset="0"/>
              </a:rPr>
              <a:t>For any </a:t>
            </a:r>
            <a:r>
              <a:rPr lang="en-GB" i="1" smtClean="0">
                <a:latin typeface="Garamond" pitchFamily="-72" charset="0"/>
                <a:ea typeface="Arial" pitchFamily="-72" charset="0"/>
                <a:cs typeface="Arial" pitchFamily="-72" charset="0"/>
              </a:rPr>
              <a:t>g, h </a:t>
            </a:r>
            <a:r>
              <a:rPr lang="en-GB" smtClean="0">
                <a:latin typeface="Garamond" pitchFamily="-72" charset="0"/>
                <a:ea typeface="Arial" pitchFamily="-72" charset="0"/>
                <a:cs typeface="Arial" pitchFamily="-72" charset="0"/>
              </a:rPr>
              <a:t>and </a:t>
            </a:r>
            <a:r>
              <a:rPr lang="en-GB" i="1" smtClean="0">
                <a:latin typeface="Garamond" pitchFamily="-72" charset="0"/>
                <a:ea typeface="Arial" pitchFamily="-72" charset="0"/>
                <a:cs typeface="Arial" pitchFamily="-72" charset="0"/>
              </a:rPr>
              <a:t>k</a:t>
            </a:r>
            <a:r>
              <a:rPr lang="en-GB" smtClean="0">
                <a:latin typeface="Garamond" pitchFamily="-72" charset="0"/>
                <a:ea typeface="Arial" pitchFamily="-72" charset="0"/>
                <a:cs typeface="Arial" pitchFamily="-72" charset="0"/>
              </a:rPr>
              <a:t> in G</a:t>
            </a:r>
          </a:p>
          <a:p>
            <a:pPr marL="0" indent="0" algn="ctr">
              <a:buFont typeface="Arial" pitchFamily="-72" charset="0"/>
              <a:buNone/>
            </a:pPr>
            <a:r>
              <a:rPr lang="en-GB" i="1" smtClean="0">
                <a:latin typeface="Garamond" pitchFamily="-72" charset="0"/>
                <a:ea typeface="Arial" pitchFamily="-72" charset="0"/>
                <a:cs typeface="Arial" pitchFamily="-72" charset="0"/>
              </a:rPr>
              <a:t>g*(h*k) = (g*h)*k</a:t>
            </a:r>
            <a:endParaRPr lang="en-GB" i="1" smtClean="0">
              <a:latin typeface="Garamond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385763" y="274638"/>
            <a:ext cx="8434387" cy="1143000"/>
          </a:xfrm>
        </p:spPr>
        <p:txBody>
          <a:bodyPr/>
          <a:lstStyle/>
          <a:p>
            <a:r>
              <a:rPr lang="en-GB" sz="3600" smtClean="0">
                <a:solidFill>
                  <a:srgbClr val="0066FF"/>
                </a:solidFill>
                <a:latin typeface="Garamond" pitchFamily="-72" charset="0"/>
              </a:rPr>
              <a:t>r is rotating 60° anticlockwise about the centre</a:t>
            </a:r>
          </a:p>
        </p:txBody>
      </p:sp>
      <p:pic>
        <p:nvPicPr>
          <p:cNvPr id="33794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855788"/>
            <a:ext cx="4308475" cy="4525962"/>
          </a:xfrm>
        </p:spPr>
      </p:pic>
      <p:sp>
        <p:nvSpPr>
          <p:cNvPr id="33795" name="TextBox 6"/>
          <p:cNvSpPr txBox="1">
            <a:spLocks noChangeArrowheads="1"/>
          </p:cNvSpPr>
          <p:nvPr/>
        </p:nvSpPr>
        <p:spPr bwMode="auto">
          <a:xfrm>
            <a:off x="179388" y="5059363"/>
            <a:ext cx="44640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Garamond" pitchFamily="-72" charset="0"/>
              </a:rPr>
              <a:t>The Symmetry group has </a:t>
            </a:r>
          </a:p>
          <a:p>
            <a:r>
              <a:rPr lang="en-GB" sz="3200">
                <a:latin typeface="Garamond" pitchFamily="-72" charset="0"/>
              </a:rPr>
              <a:t>the 6 elements:</a:t>
            </a:r>
          </a:p>
          <a:p>
            <a:r>
              <a:rPr lang="en-GB" sz="3200">
                <a:latin typeface="Garamond" pitchFamily="-72" charset="0"/>
              </a:rPr>
              <a:t>{</a:t>
            </a:r>
            <a:r>
              <a:rPr lang="en-GB" sz="3200" i="1">
                <a:latin typeface="Garamond" pitchFamily="-72" charset="0"/>
              </a:rPr>
              <a:t>I, r, r</a:t>
            </a:r>
            <a:r>
              <a:rPr lang="en-GB" sz="3200" i="1" baseline="30000">
                <a:latin typeface="Garamond" pitchFamily="-72" charset="0"/>
              </a:rPr>
              <a:t>2</a:t>
            </a:r>
            <a:r>
              <a:rPr lang="en-GB" sz="3200" i="1">
                <a:latin typeface="Garamond" pitchFamily="-72" charset="0"/>
              </a:rPr>
              <a:t>, r</a:t>
            </a:r>
            <a:r>
              <a:rPr lang="en-GB" sz="3200" i="1" baseline="30000">
                <a:latin typeface="Garamond" pitchFamily="-72" charset="0"/>
              </a:rPr>
              <a:t>3</a:t>
            </a:r>
            <a:r>
              <a:rPr lang="en-GB" sz="3200" i="1">
                <a:latin typeface="Garamond" pitchFamily="-72" charset="0"/>
              </a:rPr>
              <a:t>, r</a:t>
            </a:r>
            <a:r>
              <a:rPr lang="en-GB" sz="3200" i="1" baseline="30000">
                <a:latin typeface="Garamond" pitchFamily="-72" charset="0"/>
              </a:rPr>
              <a:t>4</a:t>
            </a:r>
            <a:r>
              <a:rPr lang="en-GB" sz="3200" i="1">
                <a:latin typeface="Garamond" pitchFamily="-72" charset="0"/>
              </a:rPr>
              <a:t>, r</a:t>
            </a:r>
            <a:r>
              <a:rPr lang="en-GB" sz="3200" i="1" baseline="30000">
                <a:latin typeface="Garamond" pitchFamily="-72" charset="0"/>
              </a:rPr>
              <a:t>5</a:t>
            </a:r>
            <a:r>
              <a:rPr lang="en-GB" sz="3200" i="1">
                <a:latin typeface="Garamond" pitchFamily="-72" charset="0"/>
              </a:rPr>
              <a:t> }</a:t>
            </a:r>
            <a:endParaRPr lang="en-GB" sz="3200">
              <a:latin typeface="Garamond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Overview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en-GB">
                <a:latin typeface="Garamond" pitchFamily="-72" charset="0"/>
              </a:rPr>
              <a:t>Group of Symmetries of the equilateral triangle</a:t>
            </a:r>
          </a:p>
          <a:p>
            <a:r>
              <a:rPr lang="en-GB">
                <a:latin typeface="Garamond" pitchFamily="-72" charset="0"/>
              </a:rPr>
              <a:t>Compare the group of symmetries of a square and a rectangle</a:t>
            </a:r>
          </a:p>
          <a:p>
            <a:r>
              <a:rPr lang="en-GB">
                <a:latin typeface="Garamond" pitchFamily="-72" charset="0"/>
              </a:rPr>
              <a:t>Symmetries of the platonic solids</a:t>
            </a:r>
          </a:p>
          <a:p>
            <a:r>
              <a:rPr lang="en-GB">
                <a:latin typeface="Garamond" pitchFamily="-72" charset="0"/>
              </a:rPr>
              <a:t>Subgroups and Lagrange’s Theorem.</a:t>
            </a:r>
          </a:p>
          <a:p>
            <a:r>
              <a:rPr lang="en-GB">
                <a:latin typeface="Garamond" pitchFamily="-72" charset="0"/>
              </a:rPr>
              <a:t>Modular Arithmetic and Fermat’s Little Theorem.</a:t>
            </a:r>
          </a:p>
          <a:p>
            <a:r>
              <a:rPr lang="en-GB">
                <a:latin typeface="Garamond" pitchFamily="-72" charset="0"/>
              </a:rPr>
              <a:t>RSA encryption</a:t>
            </a:r>
          </a:p>
          <a:p>
            <a:r>
              <a:rPr lang="en-GB">
                <a:latin typeface="Garamond" pitchFamily="-72" charset="0"/>
              </a:rPr>
              <a:t>Infinite groups and some applications.</a:t>
            </a:r>
          </a:p>
          <a:p>
            <a:endParaRPr lang="en-GB" sz="2000">
              <a:latin typeface="Garamond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385763" y="274638"/>
            <a:ext cx="8434387" cy="1143000"/>
          </a:xfrm>
        </p:spPr>
        <p:txBody>
          <a:bodyPr/>
          <a:lstStyle/>
          <a:p>
            <a:r>
              <a:rPr lang="en-GB" sz="3600" smtClean="0">
                <a:solidFill>
                  <a:srgbClr val="0066FF"/>
                </a:solidFill>
                <a:latin typeface="Garamond" pitchFamily="-72" charset="0"/>
              </a:rPr>
              <a:t>r is rotating 60° anticlockwise about the centre</a:t>
            </a:r>
          </a:p>
        </p:txBody>
      </p:sp>
      <p:pic>
        <p:nvPicPr>
          <p:cNvPr id="34818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91175" y="4640263"/>
            <a:ext cx="1933575" cy="2028825"/>
          </a:xfrm>
        </p:spPr>
      </p:pic>
      <p:sp>
        <p:nvSpPr>
          <p:cNvPr id="34819" name="TextBox 6"/>
          <p:cNvSpPr txBox="1">
            <a:spLocks noChangeArrowheads="1"/>
          </p:cNvSpPr>
          <p:nvPr/>
        </p:nvSpPr>
        <p:spPr bwMode="auto">
          <a:xfrm>
            <a:off x="179388" y="4508500"/>
            <a:ext cx="5184775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3000">
                <a:latin typeface="Garamond" pitchFamily="-72" charset="0"/>
              </a:rPr>
              <a:t>The Symmetry group has the 6 elements: {</a:t>
            </a:r>
            <a:r>
              <a:rPr lang="en-GB" sz="3000" i="1">
                <a:latin typeface="Garamond" pitchFamily="-72" charset="0"/>
              </a:rPr>
              <a:t>I, r, r</a:t>
            </a:r>
            <a:r>
              <a:rPr lang="en-GB" sz="3000" i="1" baseline="30000">
                <a:latin typeface="Garamond" pitchFamily="-72" charset="0"/>
              </a:rPr>
              <a:t>2</a:t>
            </a:r>
            <a:r>
              <a:rPr lang="en-GB" sz="3000" i="1">
                <a:latin typeface="Garamond" pitchFamily="-72" charset="0"/>
              </a:rPr>
              <a:t>, r</a:t>
            </a:r>
            <a:r>
              <a:rPr lang="en-GB" sz="3000" i="1" baseline="30000">
                <a:latin typeface="Garamond" pitchFamily="-72" charset="0"/>
              </a:rPr>
              <a:t>3</a:t>
            </a:r>
            <a:r>
              <a:rPr lang="en-GB" sz="3000" i="1">
                <a:latin typeface="Garamond" pitchFamily="-72" charset="0"/>
              </a:rPr>
              <a:t>, r</a:t>
            </a:r>
            <a:r>
              <a:rPr lang="en-GB" sz="3000" i="1" baseline="30000">
                <a:latin typeface="Garamond" pitchFamily="-72" charset="0"/>
              </a:rPr>
              <a:t>4</a:t>
            </a:r>
            <a:r>
              <a:rPr lang="en-GB" sz="3000" i="1">
                <a:latin typeface="Garamond" pitchFamily="-72" charset="0"/>
              </a:rPr>
              <a:t>, r</a:t>
            </a:r>
            <a:r>
              <a:rPr lang="en-GB" sz="3000" i="1" baseline="30000">
                <a:latin typeface="Garamond" pitchFamily="-72" charset="0"/>
              </a:rPr>
              <a:t>5</a:t>
            </a:r>
            <a:r>
              <a:rPr lang="en-GB" sz="3000" i="1">
                <a:latin typeface="Garamond" pitchFamily="-72" charset="0"/>
              </a:rPr>
              <a:t>}</a:t>
            </a:r>
          </a:p>
          <a:p>
            <a:r>
              <a:rPr lang="en-GB" sz="3000" i="1">
                <a:latin typeface="Garamond" pitchFamily="-72" charset="0"/>
              </a:rPr>
              <a:t>r </a:t>
            </a:r>
            <a:r>
              <a:rPr lang="en-GB" sz="3000">
                <a:latin typeface="Garamond" pitchFamily="-72" charset="0"/>
              </a:rPr>
              <a:t>and </a:t>
            </a:r>
            <a:r>
              <a:rPr lang="en-GB" sz="3000" i="1">
                <a:latin typeface="Garamond" pitchFamily="-72" charset="0"/>
              </a:rPr>
              <a:t>r</a:t>
            </a:r>
            <a:r>
              <a:rPr lang="en-GB" sz="3000" i="1" baseline="30000">
                <a:latin typeface="Garamond" pitchFamily="-72" charset="0"/>
              </a:rPr>
              <a:t>5 </a:t>
            </a:r>
            <a:r>
              <a:rPr lang="en-GB" sz="3000">
                <a:latin typeface="Garamond" pitchFamily="-72" charset="0"/>
              </a:rPr>
              <a:t>of order 6</a:t>
            </a:r>
          </a:p>
          <a:p>
            <a:r>
              <a:rPr lang="en-GB" sz="3000" i="1">
                <a:latin typeface="Garamond" pitchFamily="-72" charset="0"/>
              </a:rPr>
              <a:t>r</a:t>
            </a:r>
            <a:r>
              <a:rPr lang="en-GB" sz="3000" i="1" baseline="30000">
                <a:latin typeface="Garamond" pitchFamily="-72" charset="0"/>
              </a:rPr>
              <a:t>2 </a:t>
            </a:r>
            <a:r>
              <a:rPr lang="en-GB" sz="3000">
                <a:latin typeface="Garamond" pitchFamily="-72" charset="0"/>
              </a:rPr>
              <a:t>and </a:t>
            </a:r>
            <a:r>
              <a:rPr lang="en-GB" sz="3000" i="1">
                <a:latin typeface="Garamond" pitchFamily="-72" charset="0"/>
              </a:rPr>
              <a:t>r</a:t>
            </a:r>
            <a:r>
              <a:rPr lang="en-GB" sz="3000" i="1" baseline="30000">
                <a:latin typeface="Garamond" pitchFamily="-72" charset="0"/>
              </a:rPr>
              <a:t>4</a:t>
            </a:r>
            <a:r>
              <a:rPr lang="en-GB" sz="3000" i="1">
                <a:latin typeface="Garamond" pitchFamily="-72" charset="0"/>
              </a:rPr>
              <a:t> </a:t>
            </a:r>
            <a:r>
              <a:rPr lang="en-GB" sz="3000">
                <a:latin typeface="Garamond" pitchFamily="-72" charset="0"/>
              </a:rPr>
              <a:t>of order 3 </a:t>
            </a:r>
          </a:p>
          <a:p>
            <a:r>
              <a:rPr lang="en-GB" sz="3000" i="1">
                <a:latin typeface="Garamond" pitchFamily="-72" charset="0"/>
              </a:rPr>
              <a:t>r</a:t>
            </a:r>
            <a:r>
              <a:rPr lang="en-GB" sz="3000" i="1" baseline="30000">
                <a:latin typeface="Garamond" pitchFamily="-72" charset="0"/>
              </a:rPr>
              <a:t>3</a:t>
            </a:r>
            <a:r>
              <a:rPr lang="en-GB" sz="3000" i="1">
                <a:latin typeface="Garamond" pitchFamily="-72" charset="0"/>
              </a:rPr>
              <a:t> of order 2</a:t>
            </a:r>
            <a:endParaRPr lang="en-GB" sz="3200">
              <a:latin typeface="Garamond" pitchFamily="-72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79388" y="1236663"/>
          <a:ext cx="8507412" cy="320040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453345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en-GB" sz="2400" i="1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281112"/>
          </a:xfrm>
        </p:spPr>
        <p:txBody>
          <a:bodyPr/>
          <a:lstStyle/>
          <a:p>
            <a:r>
              <a:rPr lang="en-GB" sz="3200" smtClean="0">
                <a:solidFill>
                  <a:srgbClr val="0066FF"/>
                </a:solidFill>
                <a:latin typeface="Garamond" pitchFamily="-72" charset="0"/>
              </a:rPr>
              <a:t>Abelian groups are groups in which the order of combining elements does not matter.</a:t>
            </a:r>
            <a:r>
              <a:rPr lang="en-GB" sz="3600" smtClean="0">
                <a:solidFill>
                  <a:srgbClr val="0066FF"/>
                </a:solidFill>
                <a:latin typeface="Garamond" pitchFamily="-72" charset="0"/>
              </a:rPr>
              <a:t/>
            </a:r>
            <a:br>
              <a:rPr lang="en-GB" sz="3600" smtClean="0">
                <a:solidFill>
                  <a:srgbClr val="0066FF"/>
                </a:solidFill>
                <a:latin typeface="Garamond" pitchFamily="-72" charset="0"/>
              </a:rPr>
            </a:br>
            <a:r>
              <a:rPr lang="en-GB" sz="3200" smtClean="0">
                <a:solidFill>
                  <a:srgbClr val="0066FF"/>
                </a:solidFill>
                <a:latin typeface="Garamond" pitchFamily="-72" charset="0"/>
              </a:rPr>
              <a:t>Named after Niels Henrik Abel 1802–1829</a:t>
            </a:r>
          </a:p>
        </p:txBody>
      </p:sp>
      <p:pic>
        <p:nvPicPr>
          <p:cNvPr id="35842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65738" y="1527175"/>
            <a:ext cx="3554412" cy="4062413"/>
          </a:xfrm>
        </p:spPr>
      </p:pic>
      <p:pic>
        <p:nvPicPr>
          <p:cNvPr id="35843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366713" y="2006600"/>
            <a:ext cx="4421187" cy="3798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en-GB">
                <a:solidFill>
                  <a:srgbClr val="0066FF"/>
                </a:solidFill>
                <a:latin typeface="Garamond" pitchFamily="-72" charset="0"/>
              </a:rPr>
              <a:t>ABEL PRIZEWINNERS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975" cy="5589588"/>
          </a:xfrm>
        </p:spPr>
        <p:txBody>
          <a:bodyPr/>
          <a:lstStyle/>
          <a:p>
            <a:r>
              <a:rPr lang="en-GB" sz="2800">
                <a:latin typeface="Garamond" pitchFamily="-72" charset="0"/>
              </a:rPr>
              <a:t>2003: Jean-Pierre Serre (France)</a:t>
            </a:r>
          </a:p>
          <a:p>
            <a:r>
              <a:rPr lang="en-GB" sz="2800">
                <a:latin typeface="Garamond" pitchFamily="-72" charset="0"/>
              </a:rPr>
              <a:t>2004: Michael Atiyah (UK) and Isadore Singer (USA)</a:t>
            </a:r>
          </a:p>
          <a:p>
            <a:r>
              <a:rPr lang="en-GB" sz="2800">
                <a:latin typeface="Garamond" pitchFamily="-72" charset="0"/>
              </a:rPr>
              <a:t>2005: Peter Lax (Hungary/USA)</a:t>
            </a:r>
          </a:p>
          <a:p>
            <a:r>
              <a:rPr lang="en-GB" sz="2800">
                <a:latin typeface="Garamond" pitchFamily="-72" charset="0"/>
              </a:rPr>
              <a:t>2006: Lennart Carleson (Sweden)</a:t>
            </a:r>
          </a:p>
          <a:p>
            <a:r>
              <a:rPr lang="en-GB" sz="2800">
                <a:latin typeface="Garamond" pitchFamily="-72" charset="0"/>
              </a:rPr>
              <a:t>2007: Srinivasa Varadhan (India/USA)</a:t>
            </a:r>
          </a:p>
          <a:p>
            <a:r>
              <a:rPr lang="en-GB" sz="2800">
                <a:latin typeface="Garamond" pitchFamily="-72" charset="0"/>
              </a:rPr>
              <a:t>2008: John Thompson (USA) and Jacques Tits (France)</a:t>
            </a:r>
          </a:p>
          <a:p>
            <a:r>
              <a:rPr lang="en-GB" sz="2800">
                <a:latin typeface="Garamond" pitchFamily="-72" charset="0"/>
              </a:rPr>
              <a:t>2009: Mikhail Gromov (Russia)</a:t>
            </a:r>
          </a:p>
          <a:p>
            <a:r>
              <a:rPr lang="en-GB" sz="2800">
                <a:latin typeface="Garamond" pitchFamily="-72" charset="0"/>
              </a:rPr>
              <a:t>2010: John Tate (USA)</a:t>
            </a:r>
          </a:p>
          <a:p>
            <a:r>
              <a:rPr lang="en-GB" sz="2800">
                <a:latin typeface="Garamond" pitchFamily="-72" charset="0"/>
              </a:rPr>
              <a:t>2011: John Milnor (USA)</a:t>
            </a:r>
          </a:p>
          <a:p>
            <a:r>
              <a:rPr lang="en-GB" sz="2800">
                <a:latin typeface="Garamond" pitchFamily="-72" charset="0"/>
              </a:rPr>
              <a:t>2012: Endre Szemerédi (Hungary)</a:t>
            </a:r>
          </a:p>
          <a:p>
            <a:r>
              <a:rPr lang="en-GB" sz="2800">
                <a:latin typeface="Garamond" pitchFamily="-72" charset="0"/>
              </a:rPr>
              <a:t>2013: Pierre Deligne (Belgium)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Symmetries of a square</a:t>
            </a:r>
          </a:p>
        </p:txBody>
      </p:sp>
      <p:pic>
        <p:nvPicPr>
          <p:cNvPr id="37890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341438"/>
            <a:ext cx="1301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75125" y="1444625"/>
            <a:ext cx="1211263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9325" y="1484313"/>
            <a:ext cx="12017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341438"/>
            <a:ext cx="12414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92325" y="3644900"/>
            <a:ext cx="1216025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75" y="4076700"/>
            <a:ext cx="2089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21113" y="3573463"/>
            <a:ext cx="190341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1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856288" y="3500438"/>
            <a:ext cx="2316162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Symmetries of a rectangle</a:t>
            </a:r>
          </a:p>
        </p:txBody>
      </p:sp>
      <p:pic>
        <p:nvPicPr>
          <p:cNvPr id="3891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844675"/>
            <a:ext cx="1219200" cy="2439988"/>
          </a:xfrm>
        </p:spPr>
      </p:pic>
      <p:pic>
        <p:nvPicPr>
          <p:cNvPr id="3891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0638" y="1773238"/>
            <a:ext cx="121920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844675"/>
            <a:ext cx="12192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3250" y="1773238"/>
            <a:ext cx="121920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2630488" y="4292600"/>
            <a:ext cx="1033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Garamond" pitchFamily="-72" charset="0"/>
              </a:rPr>
              <a:t>Rotate by</a:t>
            </a:r>
          </a:p>
          <a:p>
            <a:r>
              <a:rPr lang="en-GB" sz="1800">
                <a:latin typeface="Garamond" pitchFamily="-72" charset="0"/>
              </a:rPr>
              <a:t> 180°, R</a:t>
            </a:r>
          </a:p>
        </p:txBody>
      </p:sp>
      <p:sp>
        <p:nvSpPr>
          <p:cNvPr id="38919" name="TextBox 9"/>
          <p:cNvSpPr txBox="1">
            <a:spLocks noChangeArrowheads="1"/>
          </p:cNvSpPr>
          <p:nvPr/>
        </p:nvSpPr>
        <p:spPr bwMode="auto">
          <a:xfrm>
            <a:off x="684213" y="4356100"/>
            <a:ext cx="1062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Garamond" pitchFamily="-72" charset="0"/>
              </a:rPr>
              <a:t>Identity, I</a:t>
            </a:r>
          </a:p>
        </p:txBody>
      </p:sp>
      <p:sp>
        <p:nvSpPr>
          <p:cNvPr id="38920" name="TextBox 10"/>
          <p:cNvSpPr txBox="1">
            <a:spLocks noChangeArrowheads="1"/>
          </p:cNvSpPr>
          <p:nvPr/>
        </p:nvSpPr>
        <p:spPr bwMode="auto">
          <a:xfrm>
            <a:off x="4495800" y="4292600"/>
            <a:ext cx="1516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Garamond" pitchFamily="-72" charset="0"/>
              </a:rPr>
              <a:t>Turn about </a:t>
            </a:r>
          </a:p>
          <a:p>
            <a:r>
              <a:rPr lang="en-GB" sz="1800">
                <a:latin typeface="Garamond" pitchFamily="-72" charset="0"/>
              </a:rPr>
              <a:t>vertical axis, V</a:t>
            </a:r>
          </a:p>
        </p:txBody>
      </p:sp>
      <p:sp>
        <p:nvSpPr>
          <p:cNvPr id="38921" name="TextBox 12"/>
          <p:cNvSpPr txBox="1">
            <a:spLocks noChangeArrowheads="1"/>
          </p:cNvSpPr>
          <p:nvPr/>
        </p:nvSpPr>
        <p:spPr bwMode="auto">
          <a:xfrm>
            <a:off x="6888163" y="4292600"/>
            <a:ext cx="1860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Garamond" pitchFamily="-72" charset="0"/>
              </a:rPr>
              <a:t>Turn about </a:t>
            </a:r>
          </a:p>
          <a:p>
            <a:r>
              <a:rPr lang="en-GB" sz="1800">
                <a:latin typeface="Garamond" pitchFamily="-72" charset="0"/>
              </a:rPr>
              <a:t>Horizontal axis, 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Symmetries of a rectangle</a:t>
            </a:r>
          </a:p>
        </p:txBody>
      </p:sp>
      <p:pic>
        <p:nvPicPr>
          <p:cNvPr id="39938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844675"/>
            <a:ext cx="1219200" cy="2439988"/>
          </a:xfrm>
        </p:spPr>
      </p:pic>
      <p:pic>
        <p:nvPicPr>
          <p:cNvPr id="39939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0638" y="1773238"/>
            <a:ext cx="121920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844675"/>
            <a:ext cx="121920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53250" y="1773238"/>
            <a:ext cx="1219200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Box 7"/>
          <p:cNvSpPr txBox="1">
            <a:spLocks noChangeArrowheads="1"/>
          </p:cNvSpPr>
          <p:nvPr/>
        </p:nvSpPr>
        <p:spPr bwMode="auto">
          <a:xfrm>
            <a:off x="2630488" y="4292600"/>
            <a:ext cx="1033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Garamond" pitchFamily="-72" charset="0"/>
              </a:rPr>
              <a:t>Rotate by</a:t>
            </a:r>
          </a:p>
          <a:p>
            <a:r>
              <a:rPr lang="en-GB" sz="1800">
                <a:latin typeface="Garamond" pitchFamily="-72" charset="0"/>
              </a:rPr>
              <a:t> 180°, R</a:t>
            </a:r>
          </a:p>
        </p:txBody>
      </p:sp>
      <p:sp>
        <p:nvSpPr>
          <p:cNvPr id="39943" name="TextBox 9"/>
          <p:cNvSpPr txBox="1">
            <a:spLocks noChangeArrowheads="1"/>
          </p:cNvSpPr>
          <p:nvPr/>
        </p:nvSpPr>
        <p:spPr bwMode="auto">
          <a:xfrm>
            <a:off x="684213" y="4356100"/>
            <a:ext cx="1062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Garamond" pitchFamily="-72" charset="0"/>
              </a:rPr>
              <a:t>Identity, I</a:t>
            </a:r>
          </a:p>
        </p:txBody>
      </p:sp>
      <p:sp>
        <p:nvSpPr>
          <p:cNvPr id="39944" name="TextBox 10"/>
          <p:cNvSpPr txBox="1">
            <a:spLocks noChangeArrowheads="1"/>
          </p:cNvSpPr>
          <p:nvPr/>
        </p:nvSpPr>
        <p:spPr bwMode="auto">
          <a:xfrm>
            <a:off x="4495800" y="4292600"/>
            <a:ext cx="1516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Garamond" pitchFamily="-72" charset="0"/>
              </a:rPr>
              <a:t>Turn about </a:t>
            </a:r>
          </a:p>
          <a:p>
            <a:r>
              <a:rPr lang="en-GB" sz="1800">
                <a:latin typeface="Garamond" pitchFamily="-72" charset="0"/>
              </a:rPr>
              <a:t>vertical axis, V</a:t>
            </a:r>
          </a:p>
        </p:txBody>
      </p:sp>
      <p:sp>
        <p:nvSpPr>
          <p:cNvPr id="39945" name="TextBox 12"/>
          <p:cNvSpPr txBox="1">
            <a:spLocks noChangeArrowheads="1"/>
          </p:cNvSpPr>
          <p:nvPr/>
        </p:nvSpPr>
        <p:spPr bwMode="auto">
          <a:xfrm>
            <a:off x="6888163" y="4292600"/>
            <a:ext cx="1860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Garamond" pitchFamily="-72" charset="0"/>
              </a:rPr>
              <a:t>Turn about </a:t>
            </a:r>
          </a:p>
          <a:p>
            <a:r>
              <a:rPr lang="en-GB" sz="1800">
                <a:latin typeface="Garamond" pitchFamily="-72" charset="0"/>
              </a:rPr>
              <a:t>Horizontal axis, H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524000" y="4959350"/>
          <a:ext cx="6096000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I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R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V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H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Garamond" panose="02020404030301010803" pitchFamily="18" charset="0"/>
                        </a:rPr>
                        <a:t>I</a:t>
                      </a:r>
                      <a:endParaRPr lang="en-GB" b="1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I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R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V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H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Garamond" panose="02020404030301010803" pitchFamily="18" charset="0"/>
                        </a:rPr>
                        <a:t>R</a:t>
                      </a:r>
                      <a:endParaRPr lang="en-GB" b="1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R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I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H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V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Garamond" panose="02020404030301010803" pitchFamily="18" charset="0"/>
                        </a:rPr>
                        <a:t>V</a:t>
                      </a:r>
                      <a:endParaRPr lang="en-GB" b="1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V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H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I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R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Garamond" panose="02020404030301010803" pitchFamily="18" charset="0"/>
                        </a:rPr>
                        <a:t>H</a:t>
                      </a:r>
                      <a:endParaRPr lang="en-GB" b="1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H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V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R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Garamond" panose="02020404030301010803" pitchFamily="18" charset="0"/>
                        </a:rPr>
                        <a:t>I</a:t>
                      </a:r>
                      <a:endParaRPr lang="en-GB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The Five regular or Platonic Solids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07950" y="1600200"/>
            <a:ext cx="3743325" cy="4637088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GB" sz="2700" i="1" smtClean="0">
                <a:latin typeface="Garamond" pitchFamily="-72" charset="0"/>
              </a:rPr>
              <a:t>Tetrahedron </a:t>
            </a:r>
            <a:r>
              <a:rPr lang="en-GB" sz="2700" smtClean="0">
                <a:latin typeface="Garamond" pitchFamily="-72" charset="0"/>
              </a:rPr>
              <a:t>– four faces each an equilateral triangle</a:t>
            </a:r>
          </a:p>
          <a:p>
            <a:pPr marL="0" indent="0">
              <a:buFont typeface="Arial" pitchFamily="-72" charset="0"/>
              <a:buNone/>
            </a:pPr>
            <a:r>
              <a:rPr lang="en-GB" sz="2700" i="1" smtClean="0">
                <a:latin typeface="Garamond" pitchFamily="-72" charset="0"/>
              </a:rPr>
              <a:t>Cube </a:t>
            </a:r>
            <a:r>
              <a:rPr lang="en-GB" sz="2700" smtClean="0">
                <a:latin typeface="Garamond" pitchFamily="-72" charset="0"/>
              </a:rPr>
              <a:t>– six faces, each a square</a:t>
            </a:r>
          </a:p>
          <a:p>
            <a:pPr marL="0" indent="0">
              <a:buFont typeface="Arial" pitchFamily="-72" charset="0"/>
              <a:buNone/>
            </a:pPr>
            <a:r>
              <a:rPr lang="en-GB" sz="2700" i="1" smtClean="0">
                <a:latin typeface="Garamond" pitchFamily="-72" charset="0"/>
              </a:rPr>
              <a:t>Octahedron – </a:t>
            </a:r>
            <a:r>
              <a:rPr lang="en-GB" sz="2700" smtClean="0">
                <a:latin typeface="Garamond" pitchFamily="-72" charset="0"/>
              </a:rPr>
              <a:t>eight faces each an equilateral triangle</a:t>
            </a:r>
          </a:p>
          <a:p>
            <a:pPr marL="0" indent="0">
              <a:buFont typeface="Arial" pitchFamily="-72" charset="0"/>
              <a:buNone/>
            </a:pPr>
            <a:r>
              <a:rPr lang="en-GB" sz="2700" i="1" smtClean="0">
                <a:latin typeface="Garamond" pitchFamily="-72" charset="0"/>
              </a:rPr>
              <a:t>Dodecahedron</a:t>
            </a:r>
            <a:r>
              <a:rPr lang="en-GB" sz="2700" smtClean="0">
                <a:latin typeface="Garamond" pitchFamily="-72" charset="0"/>
              </a:rPr>
              <a:t> – twelve faces each a regular pentagon</a:t>
            </a:r>
          </a:p>
          <a:p>
            <a:pPr marL="0" indent="0">
              <a:buFont typeface="Arial" pitchFamily="-72" charset="0"/>
              <a:buNone/>
            </a:pPr>
            <a:r>
              <a:rPr lang="en-GB" sz="2700" i="1" smtClean="0">
                <a:latin typeface="Garamond" pitchFamily="-72" charset="0"/>
              </a:rPr>
              <a:t>Icosahedron</a:t>
            </a:r>
            <a:r>
              <a:rPr lang="en-GB" sz="2700" smtClean="0">
                <a:latin typeface="Garamond" pitchFamily="-72" charset="0"/>
              </a:rPr>
              <a:t> – twenty faces each an equilateral triangle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/>
          <a:srcRect l="1978" t="-14069" r="-1978" b="14069"/>
          <a:stretch>
            <a:fillRect/>
          </a:stretch>
        </p:blipFill>
        <p:spPr bwMode="auto">
          <a:xfrm>
            <a:off x="3995738" y="1774825"/>
            <a:ext cx="467995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Symmetries of the Five regular or Platonic Solids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850" y="1844675"/>
          <a:ext cx="5400675" cy="3794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188132"/>
                <a:gridCol w="1350150"/>
                <a:gridCol w="135015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SOLID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of Faces, 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</a:t>
                      </a:r>
                      <a:r>
                        <a:rPr lang="en-GB" baseline="0" dirty="0" smtClean="0"/>
                        <a:t> of edges in a face, E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Number of symmetries</a:t>
                      </a:r>
                    </a:p>
                    <a:p>
                      <a:pPr algn="ctr"/>
                      <a:r>
                        <a:rPr lang="en-GB" dirty="0" smtClean="0"/>
                        <a:t>=</a:t>
                      </a:r>
                      <a:r>
                        <a:rPr lang="en-GB" baseline="0" dirty="0" smtClean="0"/>
                        <a:t> 2EF</a:t>
                      </a:r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GB" sz="1800" i="0" dirty="0" smtClean="0">
                          <a:latin typeface="Garamond" panose="02020404030301010803" pitchFamily="18" charset="0"/>
                        </a:rPr>
                        <a:t>Tetrahedron</a:t>
                      </a:r>
                      <a:endParaRPr lang="en-GB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24</a:t>
                      </a:r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GB" i="0" dirty="0" smtClean="0"/>
                        <a:t>Cube</a:t>
                      </a:r>
                      <a:endParaRPr lang="en-GB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48</a:t>
                      </a:r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GB" sz="1800" i="0" dirty="0" smtClean="0">
                          <a:latin typeface="Garamond" panose="02020404030301010803" pitchFamily="18" charset="0"/>
                        </a:rPr>
                        <a:t>Octahedron</a:t>
                      </a:r>
                      <a:endParaRPr lang="en-GB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48</a:t>
                      </a:r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GB" sz="1800" i="0" dirty="0" smtClean="0">
                          <a:latin typeface="Garamond" panose="02020404030301010803" pitchFamily="18" charset="0"/>
                        </a:rPr>
                        <a:t>Dodecahedron</a:t>
                      </a:r>
                      <a:endParaRPr lang="en-GB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120</a:t>
                      </a:r>
                      <a:endParaRPr lang="en-GB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en-GB" sz="1800" i="0" dirty="0" smtClean="0">
                          <a:latin typeface="Garamond" panose="02020404030301010803" pitchFamily="18" charset="0"/>
                        </a:rPr>
                        <a:t>Icosahedron</a:t>
                      </a:r>
                      <a:endParaRPr lang="en-GB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2023" name="Picture 2"/>
          <p:cNvPicPr>
            <a:picLocks noChangeAspect="1" noChangeArrowheads="1"/>
          </p:cNvPicPr>
          <p:nvPr/>
        </p:nvPicPr>
        <p:blipFill>
          <a:blip r:embed="rId3"/>
          <a:srcRect l="1978" t="-14069" r="-1978" b="14069"/>
          <a:stretch>
            <a:fillRect/>
          </a:stretch>
        </p:blipFill>
        <p:spPr bwMode="auto">
          <a:xfrm>
            <a:off x="6875463" y="981075"/>
            <a:ext cx="1728787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24" name="TextBox 4"/>
          <p:cNvSpPr txBox="1">
            <a:spLocks noChangeArrowheads="1"/>
          </p:cNvSpPr>
          <p:nvPr/>
        </p:nvSpPr>
        <p:spPr bwMode="auto">
          <a:xfrm>
            <a:off x="34925" y="5661025"/>
            <a:ext cx="69135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000">
                <a:latin typeface="Garamond" pitchFamily="-72" charset="0"/>
              </a:rPr>
              <a:t>Centres of the faces of a cube form the vertices of an octahedron</a:t>
            </a:r>
          </a:p>
          <a:p>
            <a:r>
              <a:rPr lang="en-GB" sz="2000">
                <a:latin typeface="Garamond" pitchFamily="-72" charset="0"/>
              </a:rPr>
              <a:t>Centres of the faces of an octahedron form the vertices of a cube</a:t>
            </a:r>
          </a:p>
          <a:p>
            <a:r>
              <a:rPr lang="en-GB" sz="2000">
                <a:latin typeface="Garamond" pitchFamily="-72" charset="0"/>
              </a:rPr>
              <a:t>Similarly for a dodecahedron and icosahedron.</a:t>
            </a:r>
          </a:p>
        </p:txBody>
      </p:sp>
      <p:pic>
        <p:nvPicPr>
          <p:cNvPr id="42025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4475" y="2492375"/>
            <a:ext cx="23701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26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4724400"/>
            <a:ext cx="19875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Subgroup – a </a:t>
            </a:r>
            <a:r>
              <a:rPr lang="en-GB" i="1" smtClean="0">
                <a:solidFill>
                  <a:srgbClr val="0066FF"/>
                </a:solidFill>
                <a:latin typeface="Garamond" pitchFamily="-72" charset="0"/>
              </a:rPr>
              <a:t>little</a:t>
            </a:r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 group inside the </a:t>
            </a:r>
            <a:r>
              <a:rPr lang="en-GB" i="1" smtClean="0">
                <a:solidFill>
                  <a:srgbClr val="0066FF"/>
                </a:solidFill>
                <a:latin typeface="Garamond" pitchFamily="-72" charset="0"/>
              </a:rPr>
              <a:t>big</a:t>
            </a:r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 group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07950" y="1600200"/>
            <a:ext cx="8856663" cy="5141913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GB" sz="2400" smtClean="0">
                <a:latin typeface="Garamond" pitchFamily="-72" charset="0"/>
              </a:rPr>
              <a:t>A subgroup of a group is  a subset of the group elements which is itself a group under the group operation.</a:t>
            </a:r>
          </a:p>
          <a:p>
            <a:pPr marL="0" indent="0">
              <a:buFont typeface="Arial" pitchFamily="-72" charset="0"/>
              <a:buNone/>
            </a:pPr>
            <a:r>
              <a:rPr lang="en-GB" sz="2400" smtClean="0">
                <a:latin typeface="Garamond" pitchFamily="-72" charset="0"/>
              </a:rPr>
              <a:t>Below {</a:t>
            </a:r>
            <a:r>
              <a:rPr lang="en-GB" sz="2400" i="1" smtClean="0">
                <a:latin typeface="Garamond" pitchFamily="-72" charset="0"/>
              </a:rPr>
              <a:t>I, R</a:t>
            </a:r>
            <a:r>
              <a:rPr lang="en-GB" sz="2400" smtClean="0">
                <a:latin typeface="Garamond" pitchFamily="-72" charset="0"/>
              </a:rPr>
              <a:t>, </a:t>
            </a:r>
            <a:r>
              <a:rPr lang="en-GB" sz="2400" i="1" smtClean="0">
                <a:latin typeface="Garamond" pitchFamily="-72" charset="0"/>
              </a:rPr>
              <a:t>R</a:t>
            </a:r>
            <a:r>
              <a:rPr lang="en-GB" sz="2400" i="1" baseline="30000" smtClean="0">
                <a:latin typeface="Garamond" pitchFamily="-72" charset="0"/>
              </a:rPr>
              <a:t>2</a:t>
            </a:r>
            <a:r>
              <a:rPr lang="en-GB" sz="2400" i="1" smtClean="0">
                <a:latin typeface="Garamond" pitchFamily="-72" charset="0"/>
              </a:rPr>
              <a:t>} </a:t>
            </a:r>
            <a:r>
              <a:rPr lang="en-GB" sz="2400" smtClean="0">
                <a:latin typeface="Garamond" pitchFamily="-72" charset="0"/>
              </a:rPr>
              <a:t>is a subgroup of the group of symmetries of the equilateral triangle.</a:t>
            </a:r>
            <a:endParaRPr lang="en-GB" sz="2400" i="1" smtClean="0">
              <a:latin typeface="Garamond" pitchFamily="-72" charset="0"/>
            </a:endParaRPr>
          </a:p>
          <a:p>
            <a:pPr marL="0" indent="0">
              <a:buFont typeface="Arial" pitchFamily="-72" charset="0"/>
              <a:buNone/>
            </a:pPr>
            <a:endParaRPr lang="en-GB" smtClean="0">
              <a:latin typeface="Garamond" pitchFamily="-72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179388" y="3397250"/>
          <a:ext cx="8507412" cy="320040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453345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Do first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GB" sz="2400" i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GB" sz="2400" i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GB" sz="2400" i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GB" sz="2400" i="1" baseline="300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Subgroup – a </a:t>
            </a:r>
            <a:r>
              <a:rPr lang="en-GB" i="1" smtClean="0">
                <a:solidFill>
                  <a:srgbClr val="0066FF"/>
                </a:solidFill>
                <a:latin typeface="Garamond" pitchFamily="-72" charset="0"/>
              </a:rPr>
              <a:t>little</a:t>
            </a:r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 group inside the </a:t>
            </a:r>
            <a:r>
              <a:rPr lang="en-GB" i="1" smtClean="0">
                <a:solidFill>
                  <a:srgbClr val="0066FF"/>
                </a:solidFill>
                <a:latin typeface="Garamond" pitchFamily="-72" charset="0"/>
              </a:rPr>
              <a:t>big</a:t>
            </a:r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 group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07950" y="1600200"/>
            <a:ext cx="8856663" cy="5141913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GB" sz="2400" smtClean="0">
                <a:latin typeface="Garamond" pitchFamily="-72" charset="0"/>
              </a:rPr>
              <a:t>A subgroup of a group is  a subset of the group elements which is itself a group under the group operation.</a:t>
            </a:r>
          </a:p>
          <a:p>
            <a:pPr marL="0" indent="0">
              <a:buFont typeface="Arial" pitchFamily="-72" charset="0"/>
              <a:buNone/>
            </a:pPr>
            <a:r>
              <a:rPr lang="en-GB" sz="2400" smtClean="0">
                <a:latin typeface="Garamond" pitchFamily="-72" charset="0"/>
              </a:rPr>
              <a:t>Below {</a:t>
            </a:r>
            <a:r>
              <a:rPr lang="en-GB" sz="2400" i="1" smtClean="0">
                <a:latin typeface="Garamond" pitchFamily="-72" charset="0"/>
              </a:rPr>
              <a:t>I, T} </a:t>
            </a:r>
            <a:r>
              <a:rPr lang="en-GB" sz="2400" smtClean="0">
                <a:latin typeface="Garamond" pitchFamily="-72" charset="0"/>
              </a:rPr>
              <a:t>is a subgroup of the group of symmetries of the equilateral triangle.</a:t>
            </a:r>
            <a:endParaRPr lang="en-GB" sz="2400" i="1" smtClean="0">
              <a:latin typeface="Garamond" pitchFamily="-72" charset="0"/>
            </a:endParaRPr>
          </a:p>
          <a:p>
            <a:pPr marL="0" indent="0">
              <a:buFont typeface="Arial" pitchFamily="-72" charset="0"/>
              <a:buNone/>
            </a:pPr>
            <a:endParaRPr lang="en-GB" smtClean="0">
              <a:latin typeface="Garamond" pitchFamily="-72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179388" y="3397250"/>
          <a:ext cx="8507412" cy="320040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453345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Do first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Equilateral triangle</a:t>
            </a:r>
          </a:p>
        </p:txBody>
      </p:sp>
      <p:pic>
        <p:nvPicPr>
          <p:cNvPr id="17410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21025" y="2647950"/>
            <a:ext cx="2901950" cy="2430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Lagrange’s theorem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400675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GB" b="1" smtClean="0">
                <a:latin typeface="Garamond" pitchFamily="-72" charset="0"/>
              </a:rPr>
              <a:t>Definition: </a:t>
            </a:r>
            <a:r>
              <a:rPr lang="en-GB" smtClean="0">
                <a:latin typeface="Garamond" pitchFamily="-72" charset="0"/>
              </a:rPr>
              <a:t>the </a:t>
            </a:r>
            <a:r>
              <a:rPr lang="en-GB" i="1" smtClean="0">
                <a:latin typeface="Garamond" pitchFamily="-72" charset="0"/>
              </a:rPr>
              <a:t>order</a:t>
            </a:r>
            <a:r>
              <a:rPr lang="en-GB" smtClean="0">
                <a:latin typeface="Garamond" pitchFamily="-72" charset="0"/>
              </a:rPr>
              <a:t> of a group is the number of elements it contains.</a:t>
            </a:r>
          </a:p>
          <a:p>
            <a:pPr marL="0" indent="0">
              <a:buFont typeface="Arial" pitchFamily="-72" charset="0"/>
              <a:buNone/>
            </a:pPr>
            <a:r>
              <a:rPr lang="en-GB" sz="2800" smtClean="0">
                <a:latin typeface="Garamond" pitchFamily="-72" charset="0"/>
              </a:rPr>
              <a:t>Symmetry group of equilateral triangle has order 6</a:t>
            </a:r>
          </a:p>
          <a:p>
            <a:pPr marL="0" indent="0">
              <a:buFont typeface="Arial" pitchFamily="-72" charset="0"/>
              <a:buNone/>
            </a:pPr>
            <a:r>
              <a:rPr lang="en-GB" sz="2800" smtClean="0">
                <a:latin typeface="Garamond" pitchFamily="-72" charset="0"/>
              </a:rPr>
              <a:t>Symmetry group of square has order 8</a:t>
            </a:r>
          </a:p>
          <a:p>
            <a:pPr marL="0" indent="0">
              <a:buFont typeface="Arial" pitchFamily="-72" charset="0"/>
              <a:buNone/>
            </a:pPr>
            <a:r>
              <a:rPr lang="en-GB" sz="2800" smtClean="0">
                <a:latin typeface="Garamond" pitchFamily="-72" charset="0"/>
              </a:rPr>
              <a:t>Symmetry group of rectangle has order 4</a:t>
            </a:r>
          </a:p>
          <a:p>
            <a:pPr marL="0" indent="0">
              <a:buFont typeface="Arial" pitchFamily="-72" charset="0"/>
              <a:buNone/>
            </a:pPr>
            <a:r>
              <a:rPr lang="en-GB" b="1" smtClean="0">
                <a:latin typeface="Garamond" pitchFamily="-72" charset="0"/>
              </a:rPr>
              <a:t>Lagrange’s Theorem:</a:t>
            </a:r>
          </a:p>
          <a:p>
            <a:pPr marL="0" indent="0">
              <a:buFont typeface="Arial" pitchFamily="-72" charset="0"/>
              <a:buNone/>
            </a:pPr>
            <a:r>
              <a:rPr lang="en-GB" smtClean="0">
                <a:latin typeface="Garamond" pitchFamily="-72" charset="0"/>
              </a:rPr>
              <a:t>The order of a subgroup divides the order of the group.</a:t>
            </a:r>
          </a:p>
          <a:p>
            <a:pPr marL="0" indent="0">
              <a:buFont typeface="Arial" pitchFamily="-72" charset="0"/>
              <a:buNone/>
            </a:pPr>
            <a:r>
              <a:rPr lang="en-GB" sz="2400" b="1" smtClean="0">
                <a:latin typeface="Garamond" pitchFamily="-72" charset="0"/>
              </a:rPr>
              <a:t>Example: </a:t>
            </a:r>
            <a:r>
              <a:rPr lang="en-GB" sz="2400" smtClean="0">
                <a:latin typeface="Garamond" pitchFamily="-72" charset="0"/>
              </a:rPr>
              <a:t>The group of symmetries of the equilateral triangle has order 6 and the subgroups {</a:t>
            </a:r>
            <a:r>
              <a:rPr lang="en-GB" sz="2400" i="1" smtClean="0">
                <a:latin typeface="Garamond" pitchFamily="-72" charset="0"/>
              </a:rPr>
              <a:t>I, R</a:t>
            </a:r>
            <a:r>
              <a:rPr lang="en-GB" sz="2400" smtClean="0">
                <a:latin typeface="Garamond" pitchFamily="-72" charset="0"/>
              </a:rPr>
              <a:t>, </a:t>
            </a:r>
            <a:r>
              <a:rPr lang="en-GB" sz="2400" i="1" smtClean="0">
                <a:latin typeface="Garamond" pitchFamily="-72" charset="0"/>
              </a:rPr>
              <a:t>R</a:t>
            </a:r>
            <a:r>
              <a:rPr lang="en-GB" sz="2400" i="1" baseline="30000" smtClean="0">
                <a:latin typeface="Garamond" pitchFamily="-72" charset="0"/>
              </a:rPr>
              <a:t>2</a:t>
            </a:r>
            <a:r>
              <a:rPr lang="en-GB" sz="2400" i="1" smtClean="0">
                <a:latin typeface="Garamond" pitchFamily="-72" charset="0"/>
              </a:rPr>
              <a:t>} </a:t>
            </a:r>
            <a:r>
              <a:rPr lang="en-GB" sz="2400" smtClean="0">
                <a:latin typeface="Garamond" pitchFamily="-72" charset="0"/>
              </a:rPr>
              <a:t> has order 3 which divides 6 and {</a:t>
            </a:r>
            <a:r>
              <a:rPr lang="en-GB" sz="2400" i="1" smtClean="0">
                <a:latin typeface="Garamond" pitchFamily="-72" charset="0"/>
              </a:rPr>
              <a:t>I, T} </a:t>
            </a:r>
            <a:r>
              <a:rPr lang="en-GB" sz="2400" smtClean="0">
                <a:latin typeface="Garamond" pitchFamily="-72" charset="0"/>
              </a:rPr>
              <a:t>has order 2 which divides 6.</a:t>
            </a:r>
            <a:endParaRPr lang="en-GB" smtClean="0">
              <a:latin typeface="Garamond" pitchFamily="-7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rgbClr val="0066FF"/>
                </a:solidFill>
                <a:latin typeface="Garamond" pitchFamily="-72" charset="0"/>
              </a:rPr>
              <a:t>The order of an element divides the order of the group.</a:t>
            </a:r>
            <a:endParaRPr lang="en-GB" smtClean="0">
              <a:solidFill>
                <a:srgbClr val="0066FF"/>
              </a:solidFill>
              <a:latin typeface="Garamond" pitchFamily="-7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388" y="3324225"/>
          <a:ext cx="5905500" cy="3200400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008724"/>
                <a:gridCol w="815989"/>
                <a:gridCol w="815989"/>
                <a:gridCol w="815989"/>
                <a:gridCol w="815989"/>
                <a:gridCol w="815989"/>
                <a:gridCol w="815989"/>
              </a:tblGrid>
              <a:tr h="128021">
                <a:tc>
                  <a:txBody>
                    <a:bodyPr/>
                    <a:lstStyle/>
                    <a:p>
                      <a:pPr algn="l"/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8021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8021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8021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GB" sz="2400" i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1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GB" sz="2400" b="1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28021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</a:tr>
              <a:tr h="128021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8021"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RT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2400" i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GB" sz="2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148" name="TextBox 2"/>
          <p:cNvSpPr txBox="1">
            <a:spLocks noChangeArrowheads="1"/>
          </p:cNvSpPr>
          <p:nvPr/>
        </p:nvSpPr>
        <p:spPr bwMode="auto">
          <a:xfrm>
            <a:off x="6084888" y="3784600"/>
            <a:ext cx="302418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i="1">
                <a:latin typeface="Garamond" pitchFamily="-72" charset="0"/>
              </a:rPr>
              <a:t>Two elements of order 3:</a:t>
            </a:r>
          </a:p>
          <a:p>
            <a:pPr algn="ctr"/>
            <a:r>
              <a:rPr lang="en-GB" i="1">
                <a:latin typeface="Garamond" pitchFamily="-72" charset="0"/>
              </a:rPr>
              <a:t>R and R</a:t>
            </a:r>
            <a:r>
              <a:rPr lang="en-GB" i="1" baseline="30000">
                <a:latin typeface="Garamond" pitchFamily="-72" charset="0"/>
              </a:rPr>
              <a:t>2</a:t>
            </a:r>
          </a:p>
          <a:p>
            <a:pPr algn="ctr"/>
            <a:r>
              <a:rPr lang="en-GB" i="1">
                <a:latin typeface="Garamond" pitchFamily="-72" charset="0"/>
              </a:rPr>
              <a:t>Three elements of order 2: </a:t>
            </a:r>
          </a:p>
          <a:p>
            <a:pPr algn="ctr"/>
            <a:r>
              <a:rPr lang="en-GB" i="1">
                <a:latin typeface="Garamond" pitchFamily="-72" charset="0"/>
              </a:rPr>
              <a:t>T, RT and TR</a:t>
            </a:r>
          </a:p>
          <a:p>
            <a:pPr algn="ctr"/>
            <a:r>
              <a:rPr lang="en-GB" i="1">
                <a:latin typeface="Garamond" pitchFamily="-72" charset="0"/>
              </a:rPr>
              <a:t>One element of order 1:</a:t>
            </a:r>
          </a:p>
          <a:p>
            <a:pPr algn="ctr"/>
            <a:r>
              <a:rPr lang="en-GB" i="1">
                <a:latin typeface="Garamond" pitchFamily="-72" charset="0"/>
              </a:rPr>
              <a:t> I, the identity</a:t>
            </a:r>
          </a:p>
        </p:txBody>
      </p:sp>
      <p:sp>
        <p:nvSpPr>
          <p:cNvPr id="46149" name="TextBox 5"/>
          <p:cNvSpPr txBox="1">
            <a:spLocks noChangeArrowheads="1"/>
          </p:cNvSpPr>
          <p:nvPr/>
        </p:nvSpPr>
        <p:spPr bwMode="auto">
          <a:xfrm>
            <a:off x="539750" y="1628775"/>
            <a:ext cx="83677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3200">
                <a:latin typeface="Garamond" pitchFamily="-72" charset="0"/>
              </a:rPr>
              <a:t>Consider the subset:</a:t>
            </a:r>
          </a:p>
          <a:p>
            <a:r>
              <a:rPr lang="en-GB" sz="3200">
                <a:latin typeface="Garamond" pitchFamily="-72" charset="0"/>
              </a:rPr>
              <a:t>{g, g times g, g times g times g times, … , identity} </a:t>
            </a:r>
          </a:p>
          <a:p>
            <a:r>
              <a:rPr lang="en-GB" sz="3200">
                <a:latin typeface="Garamond" pitchFamily="-72" charset="0"/>
              </a:rPr>
              <a:t>it forms a subgroup with size the order of 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rgbClr val="0066FF"/>
                </a:solidFill>
                <a:latin typeface="Garamond" pitchFamily="-72" charset="0"/>
              </a:rPr>
              <a:t>The order of an element divides the order of the group.</a:t>
            </a:r>
            <a:endParaRPr lang="en-GB" smtClean="0">
              <a:solidFill>
                <a:srgbClr val="0066FF"/>
              </a:solidFill>
              <a:latin typeface="Garamond" pitchFamily="-72" charset="0"/>
            </a:endParaRPr>
          </a:p>
        </p:txBody>
      </p:sp>
      <p:sp>
        <p:nvSpPr>
          <p:cNvPr id="47106" name="Content Placeholder 4"/>
          <p:cNvSpPr>
            <a:spLocks noGrp="1"/>
          </p:cNvSpPr>
          <p:nvPr>
            <p:ph idx="1"/>
          </p:nvPr>
        </p:nvSpPr>
        <p:spPr>
          <a:xfrm>
            <a:off x="663575" y="1600200"/>
            <a:ext cx="8229600" cy="5068888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GB" sz="3000" b="1" smtClean="0">
                <a:latin typeface="Garamond" pitchFamily="-72" charset="0"/>
              </a:rPr>
              <a:t>Consequence:</a:t>
            </a:r>
          </a:p>
          <a:p>
            <a:pPr marL="0" indent="0">
              <a:buFont typeface="Arial" pitchFamily="-72" charset="0"/>
              <a:buNone/>
            </a:pPr>
            <a:r>
              <a:rPr lang="en-GB" sz="3000" smtClean="0">
                <a:latin typeface="Garamond" pitchFamily="-72" charset="0"/>
              </a:rPr>
              <a:t>Denote the order of the group as </a:t>
            </a:r>
            <a:r>
              <a:rPr lang="en-GB" sz="3000" smtClean="0">
                <a:latin typeface="Garamond" pitchFamily="-72" charset="0"/>
                <a:sym typeface="Symbol" pitchFamily="-72" charset="2"/>
              </a:rPr>
              <a:t></a:t>
            </a:r>
            <a:r>
              <a:rPr lang="en-GB" sz="3000" smtClean="0">
                <a:latin typeface="Garamond" pitchFamily="-72" charset="0"/>
              </a:rPr>
              <a:t>G</a:t>
            </a:r>
            <a:r>
              <a:rPr lang="en-GB" sz="3000" smtClean="0">
                <a:latin typeface="Garamond" pitchFamily="-72" charset="0"/>
                <a:sym typeface="Symbol" pitchFamily="-72" charset="2"/>
              </a:rPr>
              <a:t></a:t>
            </a:r>
            <a:r>
              <a:rPr lang="en-GB" sz="3000" smtClean="0">
                <a:latin typeface="Garamond" pitchFamily="-72" charset="0"/>
              </a:rPr>
              <a:t>.</a:t>
            </a:r>
          </a:p>
          <a:p>
            <a:pPr marL="0" indent="0">
              <a:buFont typeface="Arial" pitchFamily="-72" charset="0"/>
              <a:buNone/>
            </a:pPr>
            <a:endParaRPr lang="en-GB" sz="3000" smtClean="0">
              <a:latin typeface="Garamond" pitchFamily="-72" charset="0"/>
            </a:endParaRPr>
          </a:p>
          <a:p>
            <a:pPr marL="0" indent="0" algn="ctr">
              <a:buFont typeface="Arial" pitchFamily="-72" charset="0"/>
              <a:buNone/>
            </a:pPr>
            <a:r>
              <a:rPr lang="en-GB" sz="3000" b="1" i="1" smtClean="0">
                <a:latin typeface="Garamond" pitchFamily="-72" charset="0"/>
              </a:rPr>
              <a:t>In any group any element combined with itself </a:t>
            </a:r>
            <a:r>
              <a:rPr lang="en-GB" sz="3000" b="1" i="1" smtClean="0">
                <a:latin typeface="Garamond" pitchFamily="-72" charset="0"/>
                <a:sym typeface="Symbol" pitchFamily="-72" charset="2"/>
              </a:rPr>
              <a:t></a:t>
            </a:r>
            <a:r>
              <a:rPr lang="en-GB" sz="3000" b="1" i="1" smtClean="0">
                <a:latin typeface="Garamond" pitchFamily="-72" charset="0"/>
              </a:rPr>
              <a:t>G</a:t>
            </a:r>
            <a:r>
              <a:rPr lang="en-GB" sz="3000" b="1" i="1" smtClean="0">
                <a:latin typeface="Garamond" pitchFamily="-72" charset="0"/>
                <a:sym typeface="Symbol" pitchFamily="-72" charset="2"/>
              </a:rPr>
              <a:t></a:t>
            </a:r>
            <a:r>
              <a:rPr lang="en-GB" sz="3000" b="1" i="1" smtClean="0">
                <a:latin typeface="Garamond" pitchFamily="-72" charset="0"/>
              </a:rPr>
              <a:t> times will give the identity.</a:t>
            </a:r>
          </a:p>
          <a:p>
            <a:pPr marL="0" indent="0">
              <a:buFont typeface="Arial" pitchFamily="-72" charset="0"/>
              <a:buNone/>
            </a:pPr>
            <a:endParaRPr lang="en-GB" sz="3000" smtClean="0">
              <a:latin typeface="Garamond" pitchFamily="-72" charset="0"/>
            </a:endParaRPr>
          </a:p>
          <a:p>
            <a:pPr marL="0" indent="0">
              <a:buFont typeface="Arial" pitchFamily="-72" charset="0"/>
              <a:buNone/>
            </a:pPr>
            <a:r>
              <a:rPr lang="en-GB" sz="2800" smtClean="0">
                <a:latin typeface="Garamond" pitchFamily="-72" charset="0"/>
              </a:rPr>
              <a:t>Suppose the order of the group is 12, and the order of the element, g, is 4.</a:t>
            </a:r>
          </a:p>
          <a:p>
            <a:pPr marL="0" indent="0">
              <a:buFont typeface="Arial" pitchFamily="-72" charset="0"/>
              <a:buNone/>
            </a:pPr>
            <a:r>
              <a:rPr lang="en-GB" sz="2800" smtClean="0">
                <a:latin typeface="Garamond" pitchFamily="-72" charset="0"/>
              </a:rPr>
              <a:t>Then g combined with itself 4 times gives the identity so g combined with itself 12 times will also give the identity.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rgbClr val="0066FF"/>
                </a:solidFill>
                <a:latin typeface="Garamond" pitchFamily="-72" charset="0"/>
              </a:rPr>
              <a:t>Remainders form a group under addition 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257800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GB" sz="3000" smtClean="0">
                <a:latin typeface="Garamond" pitchFamily="-72" charset="0"/>
              </a:rPr>
              <a:t>Pick integer n. The remainders are the remainders on dividing integers by n which are {0, 1, 2, … , n-1}</a:t>
            </a:r>
          </a:p>
          <a:p>
            <a:pPr marL="0" indent="0">
              <a:buFont typeface="Arial" pitchFamily="-72" charset="0"/>
              <a:buNone/>
            </a:pPr>
            <a:r>
              <a:rPr lang="en-GB" sz="3000" smtClean="0">
                <a:latin typeface="Garamond" pitchFamily="-72" charset="0"/>
              </a:rPr>
              <a:t>Denote the group operation by </a:t>
            </a:r>
            <a:r>
              <a:rPr lang="en-GB" sz="3000" smtClean="0">
                <a:latin typeface="Garamond" pitchFamily="-72" charset="0"/>
                <a:sym typeface="Symbol" pitchFamily="-72" charset="2"/>
              </a:rPr>
              <a:t> defined as</a:t>
            </a:r>
            <a:r>
              <a:rPr lang="en-GB" sz="3000" smtClean="0">
                <a:latin typeface="Garamond" pitchFamily="-72" charset="0"/>
              </a:rPr>
              <a:t>: </a:t>
            </a:r>
          </a:p>
          <a:p>
            <a:pPr marL="0" indent="0">
              <a:buFont typeface="Arial" pitchFamily="-72" charset="0"/>
              <a:buNone/>
            </a:pPr>
            <a:r>
              <a:rPr lang="en-GB" sz="3000" smtClean="0">
                <a:latin typeface="Garamond" pitchFamily="-72" charset="0"/>
              </a:rPr>
              <a:t>a </a:t>
            </a:r>
            <a:r>
              <a:rPr lang="en-GB" sz="3000" smtClean="0">
                <a:latin typeface="Garamond" pitchFamily="-72" charset="0"/>
                <a:sym typeface="Symbol" pitchFamily="-72" charset="2"/>
              </a:rPr>
              <a:t> b is the remainder obtained when a + b is divided by n.</a:t>
            </a:r>
          </a:p>
          <a:p>
            <a:pPr marL="0" indent="0">
              <a:buFont typeface="Arial" pitchFamily="-72" charset="0"/>
              <a:buNone/>
            </a:pPr>
            <a:r>
              <a:rPr lang="en-GB" sz="3000" smtClean="0">
                <a:latin typeface="Garamond" pitchFamily="-72" charset="0"/>
                <a:sym typeface="Symbol" pitchFamily="-72" charset="2"/>
              </a:rPr>
              <a:t>Suppose n is 24: The group is </a:t>
            </a:r>
          </a:p>
          <a:p>
            <a:pPr marL="0" indent="0">
              <a:buFont typeface="Arial" pitchFamily="-72" charset="0"/>
              <a:buNone/>
            </a:pPr>
            <a:r>
              <a:rPr lang="en-GB" sz="3000" smtClean="0">
                <a:latin typeface="Garamond" pitchFamily="-72" charset="0"/>
                <a:sym typeface="Symbol" pitchFamily="-72" charset="2"/>
              </a:rPr>
              <a:t>{</a:t>
            </a:r>
            <a:r>
              <a:rPr lang="en-GB" sz="2000" smtClean="0">
                <a:latin typeface="Garamond" pitchFamily="-72" charset="0"/>
                <a:sym typeface="Symbol" pitchFamily="-72" charset="2"/>
              </a:rPr>
              <a:t>0, 1, 2, 3, 4, 5, 6, 7, 8, 9, 10, 11, 12, 13, 14, 15, 16, 17, 18, 19, 20, 21, 22, 23</a:t>
            </a:r>
            <a:r>
              <a:rPr lang="en-GB" sz="3000" smtClean="0">
                <a:latin typeface="Garamond" pitchFamily="-72" charset="0"/>
                <a:sym typeface="Symbol" pitchFamily="-72" charset="2"/>
              </a:rPr>
              <a:t>}</a:t>
            </a:r>
          </a:p>
          <a:p>
            <a:pPr marL="0" indent="0">
              <a:buFont typeface="Arial" pitchFamily="-72" charset="0"/>
              <a:buNone/>
            </a:pPr>
            <a:r>
              <a:rPr lang="en-GB" sz="3000" smtClean="0">
                <a:latin typeface="Garamond" pitchFamily="-72" charset="0"/>
              </a:rPr>
              <a:t>7 </a:t>
            </a:r>
            <a:r>
              <a:rPr lang="en-GB" sz="3000" smtClean="0">
                <a:latin typeface="Garamond" pitchFamily="-72" charset="0"/>
                <a:sym typeface="Symbol" pitchFamily="-72" charset="2"/>
              </a:rPr>
              <a:t> 21 = 4		15</a:t>
            </a:r>
            <a:r>
              <a:rPr lang="en-GB" sz="3000" smtClean="0">
                <a:latin typeface="Garamond" pitchFamily="-72" charset="0"/>
              </a:rPr>
              <a:t> </a:t>
            </a:r>
            <a:r>
              <a:rPr lang="en-GB" sz="3000" smtClean="0">
                <a:latin typeface="Garamond" pitchFamily="-72" charset="0"/>
                <a:sym typeface="Symbol" pitchFamily="-72" charset="2"/>
              </a:rPr>
              <a:t> 10 = 1</a:t>
            </a:r>
          </a:p>
          <a:p>
            <a:pPr marL="0" indent="0">
              <a:buFont typeface="Arial" pitchFamily="-72" charset="0"/>
              <a:buNone/>
            </a:pPr>
            <a:r>
              <a:rPr lang="en-GB" sz="3000" smtClean="0">
                <a:latin typeface="Garamond" pitchFamily="-72" charset="0"/>
                <a:sym typeface="Symbol" pitchFamily="-72" charset="2"/>
              </a:rPr>
              <a:t>The identity is 0.</a:t>
            </a:r>
          </a:p>
          <a:p>
            <a:pPr marL="0" indent="0">
              <a:buFont typeface="Arial" pitchFamily="-72" charset="0"/>
              <a:buNone/>
            </a:pPr>
            <a:r>
              <a:rPr lang="en-GB" sz="3000" smtClean="0">
                <a:latin typeface="Garamond" pitchFamily="-72" charset="0"/>
              </a:rPr>
              <a:t>The inverse of 7 is 17 because 7 </a:t>
            </a:r>
            <a:r>
              <a:rPr lang="en-GB" sz="3000" smtClean="0">
                <a:latin typeface="Garamond" pitchFamily="-72" charset="0"/>
                <a:sym typeface="Symbol" pitchFamily="-72" charset="2"/>
              </a:rPr>
              <a:t> 17 = 0</a:t>
            </a:r>
          </a:p>
          <a:p>
            <a:pPr marL="0" indent="0">
              <a:buFont typeface="Arial" pitchFamily="-72" charset="0"/>
              <a:buNone/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>
                <a:solidFill>
                  <a:srgbClr val="0066FF"/>
                </a:solidFill>
                <a:latin typeface="Garamond" pitchFamily="-72" charset="0"/>
              </a:rPr>
              <a:t>Non-zero remainders of a prime form a group under multiplication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GB" smtClean="0">
                <a:latin typeface="Garamond" pitchFamily="-72" charset="0"/>
              </a:rPr>
              <a:t>Pick a prime p.</a:t>
            </a:r>
          </a:p>
          <a:p>
            <a:pPr marL="0" indent="0">
              <a:buFont typeface="Arial" pitchFamily="-72" charset="0"/>
              <a:buNone/>
            </a:pPr>
            <a:r>
              <a:rPr lang="en-GB" smtClean="0">
                <a:latin typeface="Garamond" pitchFamily="-72" charset="0"/>
              </a:rPr>
              <a:t>The group operation is </a:t>
            </a:r>
            <a:r>
              <a:rPr lang="en-GB" smtClean="0">
                <a:latin typeface="Garamond" pitchFamily="-72" charset="0"/>
                <a:sym typeface="Symbol" pitchFamily="-72" charset="2"/>
              </a:rPr>
              <a:t>: a  b is the remainder obtained when a × b is divided by p.</a:t>
            </a:r>
          </a:p>
          <a:p>
            <a:pPr marL="0" indent="0">
              <a:buFont typeface="Arial" pitchFamily="-72" charset="0"/>
              <a:buNone/>
            </a:pPr>
            <a:r>
              <a:rPr lang="en-GB" smtClean="0">
                <a:latin typeface="Garamond" pitchFamily="-72" charset="0"/>
                <a:sym typeface="Symbol" pitchFamily="-72" charset="2"/>
              </a:rPr>
              <a:t>Example p = 7</a:t>
            </a:r>
          </a:p>
          <a:p>
            <a:pPr marL="0" indent="0">
              <a:buFont typeface="Arial" pitchFamily="-72" charset="0"/>
              <a:buNone/>
            </a:pPr>
            <a:r>
              <a:rPr lang="en-GB" smtClean="0">
                <a:latin typeface="Garamond" pitchFamily="-72" charset="0"/>
                <a:sym typeface="Symbol" pitchFamily="-72" charset="2"/>
              </a:rPr>
              <a:t>Group is {1, 2, 3, 4, 5, 6} with operation </a:t>
            </a:r>
          </a:p>
          <a:p>
            <a:pPr marL="0" indent="0">
              <a:buFont typeface="Arial" pitchFamily="-72" charset="0"/>
              <a:buNone/>
            </a:pPr>
            <a:r>
              <a:rPr lang="en-GB" smtClean="0">
                <a:latin typeface="Garamond" pitchFamily="-72" charset="0"/>
                <a:sym typeface="Symbol" pitchFamily="-72" charset="2"/>
              </a:rPr>
              <a:t>So 2  5 = 3	4  4 = 2</a:t>
            </a:r>
          </a:p>
          <a:p>
            <a:pPr marL="0" indent="0">
              <a:buFont typeface="Arial" pitchFamily="-72" charset="0"/>
              <a:buNone/>
            </a:pPr>
            <a:r>
              <a:rPr lang="en-GB" smtClean="0">
                <a:latin typeface="Garamond" pitchFamily="-72" charset="0"/>
                <a:sym typeface="Symbol" pitchFamily="-72" charset="2"/>
              </a:rPr>
              <a:t>The identity is 1.</a:t>
            </a:r>
          </a:p>
          <a:p>
            <a:pPr marL="0" indent="0">
              <a:buFont typeface="Arial" pitchFamily="-72" charset="0"/>
              <a:buNone/>
            </a:pPr>
            <a:r>
              <a:rPr lang="en-GB" smtClean="0">
                <a:latin typeface="Garamond" pitchFamily="-72" charset="0"/>
                <a:sym typeface="Symbol" pitchFamily="-72" charset="2"/>
              </a:rPr>
              <a:t>The inverse of 2 is 4, of 3 is 5, and of 6 is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Fermat’s Little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96975"/>
            <a:ext cx="8569325" cy="56610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sz="2800" dirty="0" smtClean="0">
                <a:latin typeface="Garamond" panose="02020404030301010803" pitchFamily="18" charset="0"/>
                <a:ea typeface="+mn-ea"/>
                <a:cs typeface="+mn-cs"/>
              </a:rPr>
              <a:t>Pick any </a:t>
            </a:r>
            <a:r>
              <a:rPr lang="en-GB" sz="2800" dirty="0">
                <a:latin typeface="Garamond" panose="02020404030301010803" pitchFamily="18" charset="0"/>
                <a:ea typeface="+mn-ea"/>
                <a:cs typeface="+mn-cs"/>
              </a:rPr>
              <a:t>prime, </a:t>
            </a:r>
            <a:r>
              <a:rPr lang="en-GB" sz="2800" dirty="0" smtClean="0">
                <a:latin typeface="Garamond" panose="02020404030301010803" pitchFamily="18" charset="0"/>
                <a:ea typeface="+mn-ea"/>
                <a:cs typeface="+mn-cs"/>
              </a:rPr>
              <a:t>p and any </a:t>
            </a:r>
            <a:r>
              <a:rPr lang="en-GB" sz="2800" dirty="0">
                <a:latin typeface="Garamond" panose="02020404030301010803" pitchFamily="18" charset="0"/>
                <a:ea typeface="+mn-ea"/>
                <a:cs typeface="+mn-cs"/>
              </a:rPr>
              <a:t>integer, k, smaller than p.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800" dirty="0">
                <a:latin typeface="Garamond" panose="02020404030301010803" pitchFamily="18" charset="0"/>
                <a:ea typeface="+mn-ea"/>
                <a:cs typeface="+mn-cs"/>
              </a:rPr>
              <a:t>Raise k to the power of p -1 and find its remainder on dividing by </a:t>
            </a:r>
            <a:r>
              <a:rPr lang="en-GB" sz="2800" dirty="0" smtClean="0">
                <a:latin typeface="Garamond" panose="02020404030301010803" pitchFamily="18" charset="0"/>
                <a:ea typeface="+mn-ea"/>
                <a:cs typeface="+mn-cs"/>
              </a:rPr>
              <a:t>p</a:t>
            </a:r>
            <a:r>
              <a:rPr lang="en-GB" sz="2800" dirty="0">
                <a:latin typeface="Garamond" panose="02020404030301010803" pitchFamily="18" charset="0"/>
                <a:ea typeface="+mn-ea"/>
                <a:cs typeface="+mn-cs"/>
              </a:rPr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800" dirty="0">
                <a:latin typeface="Garamond" panose="02020404030301010803" pitchFamily="18" charset="0"/>
                <a:ea typeface="+mn-ea"/>
                <a:cs typeface="+mn-cs"/>
              </a:rPr>
              <a:t>The answer is always 1 no matter what p is or k is</a:t>
            </a:r>
            <a:r>
              <a:rPr lang="en-GB" sz="2800" dirty="0" smtClean="0">
                <a:latin typeface="Garamond" panose="02020404030301010803" pitchFamily="18" charset="0"/>
                <a:ea typeface="+mn-ea"/>
                <a:cs typeface="+mn-cs"/>
              </a:rPr>
              <a:t>!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GB" sz="2800" b="1" i="1" dirty="0" smtClean="0">
                <a:latin typeface="Garamond" panose="02020404030301010803" pitchFamily="18" charset="0"/>
                <a:ea typeface="+mn-ea"/>
                <a:cs typeface="+mn-cs"/>
              </a:rPr>
              <a:t>In </a:t>
            </a:r>
            <a:r>
              <a:rPr lang="en-GB" sz="2800" b="1" i="1" dirty="0">
                <a:latin typeface="Garamond" panose="02020404030301010803" pitchFamily="18" charset="0"/>
                <a:ea typeface="+mn-ea"/>
                <a:cs typeface="+mn-cs"/>
              </a:rPr>
              <a:t>any group any element combined with itself </a:t>
            </a:r>
            <a:r>
              <a:rPr lang="en-GB" sz="2800" b="1" i="1" dirty="0">
                <a:latin typeface="Garamond" panose="02020404030301010803" pitchFamily="18" charset="0"/>
                <a:ea typeface="+mn-ea"/>
                <a:cs typeface="+mn-cs"/>
                <a:sym typeface="Symbol"/>
              </a:rPr>
              <a:t></a:t>
            </a:r>
            <a:r>
              <a:rPr lang="en-GB" sz="2800" b="1" i="1" dirty="0">
                <a:latin typeface="Garamond" panose="02020404030301010803" pitchFamily="18" charset="0"/>
                <a:ea typeface="+mn-ea"/>
                <a:cs typeface="+mn-cs"/>
              </a:rPr>
              <a:t>G</a:t>
            </a:r>
            <a:r>
              <a:rPr lang="en-GB" sz="2800" b="1" i="1" dirty="0">
                <a:latin typeface="Garamond" panose="02020404030301010803" pitchFamily="18" charset="0"/>
                <a:ea typeface="+mn-ea"/>
                <a:cs typeface="+mn-cs"/>
                <a:sym typeface="Symbol"/>
              </a:rPr>
              <a:t></a:t>
            </a:r>
            <a:r>
              <a:rPr lang="en-GB" sz="2800" b="1" i="1" dirty="0">
                <a:latin typeface="Garamond" panose="02020404030301010803" pitchFamily="18" charset="0"/>
                <a:ea typeface="+mn-ea"/>
                <a:cs typeface="+mn-cs"/>
              </a:rPr>
              <a:t> times will give the identity</a:t>
            </a:r>
            <a:r>
              <a:rPr lang="en-GB" sz="2800" b="1" i="1" dirty="0" smtClean="0">
                <a:latin typeface="Garamond" panose="02020404030301010803" pitchFamily="18" charset="0"/>
                <a:ea typeface="+mn-ea"/>
                <a:cs typeface="+mn-cs"/>
              </a:rPr>
              <a:t>.</a:t>
            </a:r>
            <a:endParaRPr lang="en-GB" sz="2800" dirty="0">
              <a:latin typeface="Garamond" panose="02020404030301010803" pitchFamily="18" charset="0"/>
              <a:ea typeface="+mn-ea"/>
              <a:cs typeface="+mn-cs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sz="2800" dirty="0">
                <a:latin typeface="Garamond" panose="02020404030301010803" pitchFamily="18" charset="0"/>
                <a:ea typeface="+mn-ea"/>
                <a:cs typeface="+mn-cs"/>
              </a:rPr>
              <a:t>Pick your </a:t>
            </a:r>
            <a:r>
              <a:rPr lang="en-GB" sz="2800" dirty="0" smtClean="0">
                <a:latin typeface="Garamond" panose="02020404030301010803" pitchFamily="18" charset="0"/>
                <a:ea typeface="+mn-ea"/>
                <a:cs typeface="+mn-cs"/>
              </a:rPr>
              <a:t>p = 17, k = 10</a:t>
            </a:r>
            <a:endParaRPr lang="en-GB" sz="2800" dirty="0">
              <a:latin typeface="Garamond" panose="02020404030301010803" pitchFamily="18" charset="0"/>
              <a:ea typeface="+mn-ea"/>
              <a:cs typeface="+mn-cs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sz="2800" dirty="0" smtClean="0">
                <a:latin typeface="Garamond" panose="02020404030301010803" pitchFamily="18" charset="0"/>
                <a:ea typeface="+mn-ea"/>
                <a:cs typeface="+mn-cs"/>
              </a:rPr>
              <a:t>Then </a:t>
            </a:r>
            <a:r>
              <a:rPr lang="en-GB" sz="2800" dirty="0">
                <a:latin typeface="Garamond" panose="02020404030301010803" pitchFamily="18" charset="0"/>
                <a:ea typeface="+mn-ea"/>
                <a:cs typeface="+mn-cs"/>
              </a:rPr>
              <a:t>we know that 10</a:t>
            </a:r>
            <a:r>
              <a:rPr lang="en-GB" sz="2800" baseline="30000" dirty="0">
                <a:latin typeface="Garamond" panose="02020404030301010803" pitchFamily="18" charset="0"/>
                <a:ea typeface="+mn-ea"/>
                <a:cs typeface="+mn-cs"/>
              </a:rPr>
              <a:t>17 – 1</a:t>
            </a:r>
            <a:r>
              <a:rPr lang="en-GB" sz="2800" dirty="0">
                <a:latin typeface="Garamond" panose="02020404030301010803" pitchFamily="18" charset="0"/>
                <a:ea typeface="+mn-ea"/>
                <a:cs typeface="+mn-cs"/>
              </a:rPr>
              <a:t> = 10</a:t>
            </a:r>
            <a:r>
              <a:rPr lang="en-GB" sz="2800" baseline="30000" dirty="0">
                <a:latin typeface="Garamond" panose="02020404030301010803" pitchFamily="18" charset="0"/>
                <a:ea typeface="+mn-ea"/>
                <a:cs typeface="+mn-cs"/>
              </a:rPr>
              <a:t>16</a:t>
            </a:r>
            <a:r>
              <a:rPr lang="en-GB" sz="2800" dirty="0">
                <a:latin typeface="Garamond" panose="02020404030301010803" pitchFamily="18" charset="0"/>
                <a:ea typeface="+mn-ea"/>
                <a:cs typeface="+mn-cs"/>
              </a:rPr>
              <a:t> leaves a remainder of 1 when divided by 17.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GB" i="1" dirty="0" err="1" smtClean="0">
                <a:solidFill>
                  <a:srgbClr val="0066FF"/>
                </a:solidFill>
                <a:latin typeface="Garamond" panose="02020404030301010803" pitchFamily="18" charset="0"/>
                <a:ea typeface="+mn-ea"/>
                <a:cs typeface="+mn-cs"/>
              </a:rPr>
              <a:t>k</a:t>
            </a:r>
            <a:r>
              <a:rPr lang="en-GB" i="1" baseline="30000" dirty="0" err="1" smtClean="0">
                <a:solidFill>
                  <a:srgbClr val="0066FF"/>
                </a:solidFill>
                <a:latin typeface="Garamond" panose="02020404030301010803" pitchFamily="18" charset="0"/>
                <a:ea typeface="+mn-ea"/>
                <a:cs typeface="+mn-cs"/>
              </a:rPr>
              <a:t>p</a:t>
            </a:r>
            <a:r>
              <a:rPr lang="en-GB" i="1" baseline="30000" dirty="0" smtClean="0">
                <a:solidFill>
                  <a:srgbClr val="0066FF"/>
                </a:solidFill>
                <a:latin typeface="Garamond" panose="02020404030301010803" pitchFamily="18" charset="0"/>
                <a:ea typeface="+mn-ea"/>
                <a:cs typeface="+mn-cs"/>
              </a:rPr>
              <a:t> </a:t>
            </a:r>
            <a:r>
              <a:rPr lang="en-GB" i="1" dirty="0">
                <a:solidFill>
                  <a:srgbClr val="0066FF"/>
                </a:solidFill>
                <a:latin typeface="Garamond" panose="02020404030301010803" pitchFamily="18" charset="0"/>
                <a:ea typeface="+mn-ea"/>
                <a:cs typeface="+mn-cs"/>
              </a:rPr>
              <a:t>has the same remainder as k when divided by p for any prime p and integer k</a:t>
            </a:r>
            <a:r>
              <a:rPr lang="en-GB" i="1" dirty="0">
                <a:ea typeface="+mn-ea"/>
                <a:cs typeface="+mn-cs"/>
              </a:rPr>
              <a:t>.</a:t>
            </a:r>
            <a:endParaRPr lang="en-GB" dirty="0">
              <a:ea typeface="+mn-ea"/>
              <a:cs typeface="+mn-cs"/>
            </a:endParaRPr>
          </a:p>
          <a:p>
            <a:pPr>
              <a:buFont typeface="Arial" charset="0"/>
              <a:buChar char="•"/>
              <a:defRPr/>
            </a:pPr>
            <a:endParaRPr lang="en-GB" dirty="0">
              <a:solidFill>
                <a:srgbClr val="0066FF"/>
              </a:solidFill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441450"/>
          </a:xfrm>
        </p:spPr>
        <p:txBody>
          <a:bodyPr/>
          <a:lstStyle/>
          <a:p>
            <a:r>
              <a:rPr lang="en-GB" sz="3400" smtClean="0">
                <a:solidFill>
                  <a:srgbClr val="0066FF"/>
                </a:solidFill>
                <a:latin typeface="Garamond" pitchFamily="-72" charset="0"/>
              </a:rPr>
              <a:t>Non-zero remainders relatively prime to n under multiplication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107950" y="1412875"/>
            <a:ext cx="5111750" cy="4692650"/>
          </a:xfrm>
        </p:spPr>
        <p:txBody>
          <a:bodyPr/>
          <a:lstStyle/>
          <a:p>
            <a:pPr marL="0" indent="0">
              <a:buFont typeface="Arial" pitchFamily="-72" charset="0"/>
              <a:buNone/>
            </a:pPr>
            <a:r>
              <a:rPr lang="en-GB" sz="2500" smtClean="0">
                <a:latin typeface="Garamond" pitchFamily="-72" charset="0"/>
              </a:rPr>
              <a:t>Suppose n is 35 = 5 x 7. </a:t>
            </a:r>
          </a:p>
          <a:p>
            <a:pPr marL="0" indent="0">
              <a:buFont typeface="Arial" pitchFamily="-72" charset="0"/>
              <a:buNone/>
            </a:pPr>
            <a:r>
              <a:rPr lang="en-GB" sz="2500" smtClean="0">
                <a:latin typeface="Garamond" pitchFamily="-72" charset="0"/>
              </a:rPr>
              <a:t>The group, G, is then</a:t>
            </a:r>
          </a:p>
          <a:p>
            <a:pPr marL="0" indent="0">
              <a:buFont typeface="Arial" pitchFamily="-72" charset="0"/>
              <a:buNone/>
            </a:pPr>
            <a:r>
              <a:rPr lang="en-GB" sz="2500" smtClean="0">
                <a:latin typeface="Garamond" pitchFamily="-72" charset="0"/>
              </a:rPr>
              <a:t>{1, 2, 3, 4, 6, 8, 9, 11, 12, 13, 16, 17, 18, 19, 22, 23, 24, 26, 27, 29, 31, 32, 33, 34}</a:t>
            </a:r>
          </a:p>
          <a:p>
            <a:pPr marL="0" indent="0">
              <a:buFont typeface="Arial" pitchFamily="-72" charset="0"/>
              <a:buNone/>
            </a:pPr>
            <a:r>
              <a:rPr lang="en-GB" sz="2500" smtClean="0">
                <a:latin typeface="Garamond" pitchFamily="-72" charset="0"/>
              </a:rPr>
              <a:t>Its order is 24 = (p-1)(q-1)</a:t>
            </a:r>
            <a:r>
              <a:rPr lang="en-GB" sz="2500" smtClean="0">
                <a:latin typeface="Garamond" pitchFamily="-72" charset="0"/>
                <a:sym typeface="Symbol" pitchFamily="-72" charset="2"/>
              </a:rPr>
              <a:t> = 4 x 6 = 24</a:t>
            </a:r>
          </a:p>
          <a:p>
            <a:pPr marL="0" indent="0">
              <a:buFont typeface="Arial" pitchFamily="-72" charset="0"/>
              <a:buNone/>
            </a:pPr>
            <a:r>
              <a:rPr lang="en-GB" sz="2500" smtClean="0">
                <a:latin typeface="Garamond" pitchFamily="-72" charset="0"/>
                <a:sym typeface="Symbol" pitchFamily="-72" charset="2"/>
              </a:rPr>
              <a:t>Any element of G raised to the power of 24 has a remainder of 1 on dividing by 35.</a:t>
            </a:r>
          </a:p>
          <a:p>
            <a:pPr marL="0" indent="0">
              <a:buFont typeface="Arial" pitchFamily="-72" charset="0"/>
              <a:buNone/>
            </a:pPr>
            <a:r>
              <a:rPr lang="en-GB" sz="2500" smtClean="0">
                <a:latin typeface="Garamond" pitchFamily="-72" charset="0"/>
                <a:sym typeface="Symbol" pitchFamily="-72" charset="2"/>
              </a:rPr>
              <a:t>In the RSA algorthm </a:t>
            </a:r>
            <a:r>
              <a:rPr lang="en-GB" sz="2500" i="1" smtClean="0">
                <a:latin typeface="Garamond" pitchFamily="-72" charset="0"/>
                <a:sym typeface="Symbol" pitchFamily="-72" charset="2"/>
              </a:rPr>
              <a:t> e</a:t>
            </a:r>
            <a:r>
              <a:rPr lang="en-GB" sz="2500" smtClean="0">
                <a:latin typeface="Garamond" pitchFamily="-72" charset="0"/>
                <a:sym typeface="Symbol" pitchFamily="-72" charset="2"/>
              </a:rPr>
              <a:t> and </a:t>
            </a:r>
            <a:r>
              <a:rPr lang="en-GB" sz="2500" i="1" smtClean="0">
                <a:latin typeface="Garamond" pitchFamily="-72" charset="0"/>
                <a:sym typeface="Symbol" pitchFamily="-72" charset="2"/>
              </a:rPr>
              <a:t>d </a:t>
            </a:r>
            <a:r>
              <a:rPr lang="en-GB" sz="2500" smtClean="0">
                <a:latin typeface="Garamond" pitchFamily="-72" charset="0"/>
                <a:sym typeface="Symbol" pitchFamily="-72" charset="2"/>
              </a:rPr>
              <a:t> are chosen so that </a:t>
            </a:r>
            <a:r>
              <a:rPr lang="en-GB" sz="2500" i="1" smtClean="0">
                <a:latin typeface="Garamond" pitchFamily="-72" charset="0"/>
                <a:sym typeface="Symbol" pitchFamily="-72" charset="2"/>
              </a:rPr>
              <a:t>ed </a:t>
            </a:r>
            <a:r>
              <a:rPr lang="en-GB" sz="2500" smtClean="0">
                <a:latin typeface="Garamond" pitchFamily="-72" charset="0"/>
                <a:sym typeface="Symbol" pitchFamily="-72" charset="2"/>
              </a:rPr>
              <a:t>is a multiple of 24 plus 1. </a:t>
            </a:r>
            <a:endParaRPr lang="en-GB" sz="2500" i="1" baseline="30000" smtClean="0">
              <a:latin typeface="Garamond" pitchFamily="-72" charset="0"/>
              <a:sym typeface="Symbol" pitchFamily="-72" charset="2"/>
            </a:endParaRP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28775"/>
            <a:ext cx="370205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Box 4"/>
          <p:cNvSpPr txBox="1">
            <a:spLocks noChangeArrowheads="1"/>
          </p:cNvSpPr>
          <p:nvPr/>
        </p:nvSpPr>
        <p:spPr bwMode="auto">
          <a:xfrm>
            <a:off x="179388" y="6105525"/>
            <a:ext cx="87852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600">
                <a:latin typeface="Garamond" pitchFamily="-72" charset="0"/>
                <a:sym typeface="Symbol" pitchFamily="-72" charset="2"/>
              </a:rPr>
              <a:t>This shows M</a:t>
            </a:r>
            <a:r>
              <a:rPr lang="en-GB" sz="2600" i="1" baseline="30000">
                <a:latin typeface="Garamond" pitchFamily="-72" charset="0"/>
                <a:sym typeface="Symbol" pitchFamily="-72" charset="2"/>
              </a:rPr>
              <a:t>ed </a:t>
            </a:r>
            <a:r>
              <a:rPr lang="en-GB" sz="2600">
                <a:latin typeface="Garamond" pitchFamily="-72" charset="0"/>
                <a:sym typeface="Symbol" pitchFamily="-72" charset="2"/>
              </a:rPr>
              <a:t> = M</a:t>
            </a:r>
            <a:r>
              <a:rPr lang="en-GB" sz="2600" baseline="30000">
                <a:latin typeface="Garamond" pitchFamily="-72" charset="0"/>
                <a:sym typeface="Symbol" pitchFamily="-72" charset="2"/>
              </a:rPr>
              <a:t>multiple</a:t>
            </a:r>
            <a:r>
              <a:rPr lang="en-GB" sz="2600">
                <a:latin typeface="Garamond" pitchFamily="-72" charset="0"/>
                <a:sym typeface="Symbol" pitchFamily="-72" charset="2"/>
              </a:rPr>
              <a:t> </a:t>
            </a:r>
            <a:r>
              <a:rPr lang="en-GB" sz="2600" baseline="30000">
                <a:latin typeface="Garamond" pitchFamily="-72" charset="0"/>
                <a:sym typeface="Symbol" pitchFamily="-72" charset="2"/>
              </a:rPr>
              <a:t>of 24 plus 1</a:t>
            </a:r>
            <a:r>
              <a:rPr lang="en-GB" sz="2600">
                <a:latin typeface="Garamond" pitchFamily="-72" charset="0"/>
                <a:sym typeface="Symbol" pitchFamily="-72" charset="2"/>
              </a:rPr>
              <a:t> = M</a:t>
            </a:r>
            <a:r>
              <a:rPr lang="en-GB" sz="2600" baseline="30000">
                <a:latin typeface="Garamond" pitchFamily="-72" charset="0"/>
                <a:sym typeface="Symbol" pitchFamily="-72" charset="2"/>
              </a:rPr>
              <a:t>multiple</a:t>
            </a:r>
            <a:r>
              <a:rPr lang="en-GB" sz="2600">
                <a:latin typeface="Garamond" pitchFamily="-72" charset="0"/>
                <a:sym typeface="Symbol" pitchFamily="-72" charset="2"/>
              </a:rPr>
              <a:t> </a:t>
            </a:r>
            <a:r>
              <a:rPr lang="en-GB" sz="2600" baseline="30000">
                <a:latin typeface="Garamond" pitchFamily="-72" charset="0"/>
                <a:sym typeface="Symbol" pitchFamily="-72" charset="2"/>
              </a:rPr>
              <a:t>of 24 </a:t>
            </a:r>
            <a:r>
              <a:rPr lang="en-GB" sz="2600">
                <a:latin typeface="Garamond" pitchFamily="-72" charset="0"/>
                <a:sym typeface="Symbol" pitchFamily="-72" charset="2"/>
              </a:rPr>
              <a:t>M  = 1 M = M</a:t>
            </a:r>
            <a:endParaRPr lang="en-GB" sz="2600"/>
          </a:p>
        </p:txBody>
      </p:sp>
      <p:sp>
        <p:nvSpPr>
          <p:cNvPr id="51205" name="TextBox 5"/>
          <p:cNvSpPr txBox="1">
            <a:spLocks noChangeArrowheads="1"/>
          </p:cNvSpPr>
          <p:nvPr/>
        </p:nvSpPr>
        <p:spPr bwMode="auto">
          <a:xfrm>
            <a:off x="6156325" y="5013325"/>
            <a:ext cx="19335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>
                <a:latin typeface="Garamond" pitchFamily="-72" charset="0"/>
              </a:rPr>
              <a:t>Public key N and E</a:t>
            </a:r>
          </a:p>
          <a:p>
            <a:r>
              <a:rPr lang="en-GB" sz="1800">
                <a:latin typeface="Garamond" pitchFamily="-72" charset="0"/>
              </a:rPr>
              <a:t>Private key 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1 pm on Tuesdays at the Museum of London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25780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GB" sz="2400" dirty="0">
                <a:solidFill>
                  <a:srgbClr val="0066FF">
                    <a:alpha val="75000"/>
                  </a:srgbClr>
                </a:solidFill>
                <a:latin typeface="Garamond" pitchFamily="18" charset="0"/>
                <a:ea typeface="+mn-ea"/>
                <a:cs typeface="+mn-cs"/>
              </a:rPr>
              <a:t>Butterflies, Chaos and </a:t>
            </a:r>
            <a:r>
              <a:rPr lang="en-GB" sz="2400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  <a:ea typeface="+mn-ea"/>
                <a:cs typeface="+mn-cs"/>
              </a:rPr>
              <a:t>Fractals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GB" sz="2400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  <a:ea typeface="+mn-ea"/>
                <a:cs typeface="+mn-cs"/>
              </a:rPr>
              <a:t>Tuesday </a:t>
            </a:r>
            <a:r>
              <a:rPr lang="en-GB" sz="2400" dirty="0">
                <a:solidFill>
                  <a:srgbClr val="0066FF">
                    <a:alpha val="75000"/>
                  </a:srgbClr>
                </a:solidFill>
                <a:latin typeface="Garamond" pitchFamily="18" charset="0"/>
                <a:ea typeface="+mn-ea"/>
                <a:cs typeface="+mn-cs"/>
              </a:rPr>
              <a:t>17 September 2013 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400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  <a:ea typeface="+mn-ea"/>
                <a:cs typeface="+mn-cs"/>
              </a:rPr>
              <a:t>Public </a:t>
            </a:r>
            <a:r>
              <a:rPr lang="en-GB" sz="2400" dirty="0">
                <a:solidFill>
                  <a:srgbClr val="0066FF">
                    <a:alpha val="75000"/>
                  </a:srgbClr>
                </a:solidFill>
                <a:latin typeface="Garamond" pitchFamily="18" charset="0"/>
                <a:ea typeface="+mn-ea"/>
                <a:cs typeface="+mn-cs"/>
              </a:rPr>
              <a:t>Key Cryptography: Secrecy in Public  </a:t>
            </a:r>
            <a:endParaRPr lang="en-GB" sz="2400" dirty="0" smtClean="0">
              <a:solidFill>
                <a:srgbClr val="0066FF">
                  <a:alpha val="75000"/>
                </a:srgbClr>
              </a:solidFill>
              <a:latin typeface="Garamond" pitchFamily="18" charset="0"/>
              <a:ea typeface="+mn-ea"/>
              <a:cs typeface="+mn-cs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GB" sz="2400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  <a:ea typeface="+mn-ea"/>
                <a:cs typeface="+mn-cs"/>
              </a:rPr>
              <a:t>Tuesday </a:t>
            </a:r>
            <a:r>
              <a:rPr lang="en-GB" sz="2400" dirty="0">
                <a:solidFill>
                  <a:srgbClr val="0066FF">
                    <a:alpha val="75000"/>
                  </a:srgbClr>
                </a:solidFill>
                <a:latin typeface="Garamond" pitchFamily="18" charset="0"/>
                <a:ea typeface="+mn-ea"/>
                <a:cs typeface="+mn-cs"/>
              </a:rPr>
              <a:t>22 October 2013 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400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  <a:ea typeface="+mn-ea"/>
                <a:cs typeface="+mn-cs"/>
              </a:rPr>
              <a:t>Symmetries </a:t>
            </a:r>
            <a:r>
              <a:rPr lang="en-GB" sz="2400" dirty="0">
                <a:solidFill>
                  <a:srgbClr val="0066FF">
                    <a:alpha val="75000"/>
                  </a:srgbClr>
                </a:solidFill>
                <a:latin typeface="Garamond" pitchFamily="18" charset="0"/>
                <a:ea typeface="+mn-ea"/>
                <a:cs typeface="+mn-cs"/>
              </a:rPr>
              <a:t>and Groups </a:t>
            </a:r>
            <a:endParaRPr lang="en-GB" sz="2400" dirty="0" smtClean="0">
              <a:solidFill>
                <a:srgbClr val="0066FF">
                  <a:alpha val="75000"/>
                </a:srgbClr>
              </a:solidFill>
              <a:latin typeface="Garamond" pitchFamily="18" charset="0"/>
              <a:ea typeface="+mn-ea"/>
              <a:cs typeface="+mn-cs"/>
            </a:endParaRPr>
          </a:p>
          <a:p>
            <a:pPr marL="0" indent="0" algn="ctr">
              <a:buFont typeface="Arial" charset="0"/>
              <a:buNone/>
              <a:defRPr/>
            </a:pPr>
            <a:r>
              <a:rPr lang="en-GB" sz="2400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  <a:ea typeface="+mn-ea"/>
                <a:cs typeface="+mn-cs"/>
              </a:rPr>
              <a:t>Tuesday </a:t>
            </a:r>
            <a:r>
              <a:rPr lang="en-GB" sz="2400" dirty="0">
                <a:solidFill>
                  <a:srgbClr val="0066FF">
                    <a:alpha val="75000"/>
                  </a:srgbClr>
                </a:solidFill>
                <a:latin typeface="Garamond" pitchFamily="18" charset="0"/>
                <a:ea typeface="+mn-ea"/>
                <a:cs typeface="+mn-cs"/>
              </a:rPr>
              <a:t>19 November 2013 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0066FF"/>
                </a:solidFill>
                <a:latin typeface="Garamond" pitchFamily="18" charset="0"/>
                <a:ea typeface="+mn-ea"/>
                <a:cs typeface="+mn-cs"/>
              </a:rPr>
              <a:t>Surfaces </a:t>
            </a:r>
            <a:r>
              <a:rPr lang="en-GB" sz="2400" b="1" dirty="0">
                <a:solidFill>
                  <a:srgbClr val="0066FF"/>
                </a:solidFill>
                <a:latin typeface="Garamond" pitchFamily="18" charset="0"/>
                <a:ea typeface="+mn-ea"/>
                <a:cs typeface="+mn-cs"/>
              </a:rPr>
              <a:t>and </a:t>
            </a:r>
            <a:r>
              <a:rPr lang="en-GB" sz="2400" b="1" dirty="0" smtClean="0">
                <a:solidFill>
                  <a:srgbClr val="0066FF"/>
                </a:solidFill>
                <a:latin typeface="Garamond" pitchFamily="18" charset="0"/>
                <a:ea typeface="+mn-ea"/>
                <a:cs typeface="+mn-cs"/>
              </a:rPr>
              <a:t>Topology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0066FF"/>
                </a:solidFill>
                <a:latin typeface="Garamond" pitchFamily="18" charset="0"/>
                <a:ea typeface="+mn-ea"/>
                <a:cs typeface="+mn-cs"/>
              </a:rPr>
              <a:t>Tuesday </a:t>
            </a:r>
            <a:r>
              <a:rPr lang="en-GB" sz="2400" b="1" dirty="0">
                <a:solidFill>
                  <a:srgbClr val="0066FF"/>
                </a:solidFill>
                <a:latin typeface="Garamond" pitchFamily="18" charset="0"/>
                <a:ea typeface="+mn-ea"/>
                <a:cs typeface="+mn-cs"/>
              </a:rPr>
              <a:t>21 January 2014  </a:t>
            </a:r>
          </a:p>
          <a:p>
            <a:pPr marL="0" indent="0">
              <a:buFont typeface="Arial" charset="0"/>
              <a:buNone/>
              <a:defRPr/>
            </a:pPr>
            <a:r>
              <a:rPr lang="en-GB" sz="2400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  <a:ea typeface="+mn-ea"/>
                <a:cs typeface="+mn-cs"/>
              </a:rPr>
              <a:t>Probability </a:t>
            </a:r>
            <a:r>
              <a:rPr lang="en-GB" sz="2400" dirty="0">
                <a:solidFill>
                  <a:srgbClr val="0066FF">
                    <a:alpha val="75000"/>
                  </a:srgbClr>
                </a:solidFill>
                <a:latin typeface="Garamond" pitchFamily="18" charset="0"/>
                <a:ea typeface="+mn-ea"/>
                <a:cs typeface="+mn-cs"/>
              </a:rPr>
              <a:t>and its </a:t>
            </a:r>
            <a:r>
              <a:rPr lang="en-GB" sz="2400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  <a:ea typeface="+mn-ea"/>
                <a:cs typeface="+mn-cs"/>
              </a:rPr>
              <a:t>Limits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GB" sz="2400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  <a:ea typeface="+mn-ea"/>
                <a:cs typeface="+mn-cs"/>
              </a:rPr>
              <a:t>Tuesday </a:t>
            </a:r>
            <a:r>
              <a:rPr lang="en-GB" sz="2400" dirty="0">
                <a:solidFill>
                  <a:srgbClr val="0066FF">
                    <a:alpha val="75000"/>
                  </a:srgbClr>
                </a:solidFill>
                <a:latin typeface="Garamond" pitchFamily="18" charset="0"/>
                <a:ea typeface="+mn-ea"/>
                <a:cs typeface="+mn-cs"/>
              </a:rPr>
              <a:t>18 February 2014 </a:t>
            </a:r>
            <a:endParaRPr lang="en-GB" sz="2400" dirty="0" smtClean="0">
              <a:solidFill>
                <a:srgbClr val="0066FF">
                  <a:alpha val="75000"/>
                </a:srgbClr>
              </a:solidFill>
              <a:latin typeface="Garamond" pitchFamily="18" charset="0"/>
              <a:ea typeface="+mn-ea"/>
              <a:cs typeface="+mn-cs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GB" sz="2400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  <a:ea typeface="+mn-ea"/>
                <a:cs typeface="+mn-cs"/>
              </a:rPr>
              <a:t>Modelling the Spread of Infectious Diseases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n-GB" sz="2400" dirty="0" smtClean="0">
                <a:solidFill>
                  <a:srgbClr val="0066FF">
                    <a:alpha val="75000"/>
                  </a:srgbClr>
                </a:solidFill>
                <a:latin typeface="Garamond" pitchFamily="18" charset="0"/>
                <a:ea typeface="+mn-ea"/>
                <a:cs typeface="+mn-cs"/>
              </a:rPr>
              <a:t>Tuesday 18 March 2014 </a:t>
            </a:r>
          </a:p>
          <a:p>
            <a:pPr>
              <a:buFont typeface="Arial" charset="0"/>
              <a:buChar char="•"/>
              <a:defRPr/>
            </a:pPr>
            <a:endParaRPr lang="en-GB" dirty="0">
              <a:ea typeface="+mn-ea"/>
              <a:cs typeface="+mn-cs"/>
            </a:endParaRPr>
          </a:p>
          <a:p>
            <a:pPr marL="0" indent="0">
              <a:buFont typeface="Arial" charset="0"/>
              <a:buNone/>
              <a:defRPr/>
            </a:pPr>
            <a:endParaRPr lang="en-GB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Equilateral triangle with labels</a:t>
            </a:r>
          </a:p>
        </p:txBody>
      </p:sp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21025" y="2647950"/>
            <a:ext cx="2901950" cy="2430463"/>
          </a:xfrm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4427538" y="22764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6084888" y="485933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2771775" y="48688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The Identity symmetry, </a:t>
            </a:r>
            <a:r>
              <a:rPr lang="en-GB" b="1" i="1" smtClean="0">
                <a:solidFill>
                  <a:srgbClr val="0066FF"/>
                </a:solidFill>
                <a:latin typeface="Garamond" pitchFamily="-72" charset="0"/>
              </a:rPr>
              <a:t>I, </a:t>
            </a:r>
            <a:r>
              <a:rPr lang="en-GB" smtClean="0">
                <a:solidFill>
                  <a:srgbClr val="0066FF"/>
                </a:solidFill>
                <a:latin typeface="Garamond" pitchFamily="-72" charset="0"/>
              </a:rPr>
              <a:t>of the equilateral triangle</a:t>
            </a:r>
          </a:p>
        </p:txBody>
      </p:sp>
      <p:pic>
        <p:nvPicPr>
          <p:cNvPr id="19458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825" y="2647950"/>
            <a:ext cx="2903538" cy="2430463"/>
          </a:xfrm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547813" y="227647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3203575" y="485933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-36513" y="4868863"/>
            <a:ext cx="301626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0313" y="3148013"/>
            <a:ext cx="16033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2"/>
          <p:cNvSpPr txBox="1">
            <a:spLocks noChangeArrowheads="1"/>
          </p:cNvSpPr>
          <p:nvPr/>
        </p:nvSpPr>
        <p:spPr bwMode="auto">
          <a:xfrm>
            <a:off x="4451350" y="2924175"/>
            <a:ext cx="276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b="1" i="1">
                <a:latin typeface="Garamond" pitchFamily="-72" charset="0"/>
              </a:rPr>
              <a:t>I</a:t>
            </a:r>
          </a:p>
        </p:txBody>
      </p:sp>
      <p:pic>
        <p:nvPicPr>
          <p:cNvPr id="1946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7388" y="2652713"/>
            <a:ext cx="29083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2349500"/>
            <a:ext cx="4016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7"/>
          <p:cNvSpPr txBox="1">
            <a:spLocks noChangeArrowheads="1"/>
          </p:cNvSpPr>
          <p:nvPr/>
        </p:nvSpPr>
        <p:spPr bwMode="auto">
          <a:xfrm>
            <a:off x="5364163" y="4797425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sp>
        <p:nvSpPr>
          <p:cNvPr id="19467" name="TextBox 8"/>
          <p:cNvSpPr txBox="1">
            <a:spLocks noChangeArrowheads="1"/>
          </p:cNvSpPr>
          <p:nvPr/>
        </p:nvSpPr>
        <p:spPr bwMode="auto">
          <a:xfrm>
            <a:off x="8675688" y="4797425"/>
            <a:ext cx="3032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r>
              <a:rPr lang="en-GB" sz="3300" b="1" i="1" smtClean="0">
                <a:solidFill>
                  <a:srgbClr val="0066FF"/>
                </a:solidFill>
                <a:latin typeface="Garamond" pitchFamily="-72" charset="0"/>
              </a:rPr>
              <a:t>R</a:t>
            </a:r>
            <a:r>
              <a:rPr lang="en-GB" sz="3300" smtClean="0">
                <a:solidFill>
                  <a:srgbClr val="0066FF"/>
                </a:solidFill>
                <a:latin typeface="Garamond" pitchFamily="-72" charset="0"/>
              </a:rPr>
              <a:t> is the transformation rotate by 120° anticlockwise</a:t>
            </a:r>
          </a:p>
        </p:txBody>
      </p:sp>
      <p:pic>
        <p:nvPicPr>
          <p:cNvPr id="20482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16238" y="1484313"/>
            <a:ext cx="2909887" cy="2432050"/>
          </a:xfrm>
        </p:spPr>
      </p:pic>
      <p:pic>
        <p:nvPicPr>
          <p:cNvPr id="20483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" y="4173538"/>
            <a:ext cx="2971800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4173538"/>
            <a:ext cx="2971800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822450" y="38608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179388" y="637222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3492500" y="630872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643313" y="5157788"/>
            <a:ext cx="1576387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20489" name="TextBox 10"/>
          <p:cNvSpPr txBox="1">
            <a:spLocks noChangeArrowheads="1"/>
          </p:cNvSpPr>
          <p:nvPr/>
        </p:nvSpPr>
        <p:spPr bwMode="auto">
          <a:xfrm>
            <a:off x="4284663" y="4941888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b="1" i="1"/>
              <a:t>R</a:t>
            </a:r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6588125" y="3789363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sp>
        <p:nvSpPr>
          <p:cNvPr id="20491" name="TextBox 12"/>
          <p:cNvSpPr txBox="1">
            <a:spLocks noChangeArrowheads="1"/>
          </p:cNvSpPr>
          <p:nvPr/>
        </p:nvSpPr>
        <p:spPr bwMode="auto">
          <a:xfrm>
            <a:off x="8243888" y="630872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sp>
        <p:nvSpPr>
          <p:cNvPr id="20492" name="TextBox 13"/>
          <p:cNvSpPr txBox="1">
            <a:spLocks noChangeArrowheads="1"/>
          </p:cNvSpPr>
          <p:nvPr/>
        </p:nvSpPr>
        <p:spPr bwMode="auto">
          <a:xfrm>
            <a:off x="5003800" y="6381750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r>
              <a:rPr lang="en-GB" sz="3300" b="1" i="1" smtClean="0">
                <a:solidFill>
                  <a:srgbClr val="0066FF"/>
                </a:solidFill>
                <a:latin typeface="Garamond" pitchFamily="-72" charset="0"/>
              </a:rPr>
              <a:t>R</a:t>
            </a:r>
            <a:r>
              <a:rPr lang="en-GB" sz="3300" b="1" i="1" baseline="30000" smtClean="0">
                <a:solidFill>
                  <a:srgbClr val="0066FF"/>
                </a:solidFill>
                <a:latin typeface="Garamond" pitchFamily="-72" charset="0"/>
              </a:rPr>
              <a:t>2</a:t>
            </a:r>
            <a:r>
              <a:rPr lang="en-GB" sz="3300" baseline="30000" smtClean="0">
                <a:solidFill>
                  <a:srgbClr val="0066FF"/>
                </a:solidFill>
                <a:latin typeface="Garamond" pitchFamily="-72" charset="0"/>
              </a:rPr>
              <a:t> </a:t>
            </a:r>
            <a:r>
              <a:rPr lang="en-GB" sz="3300" smtClean="0">
                <a:solidFill>
                  <a:srgbClr val="0066FF"/>
                </a:solidFill>
                <a:latin typeface="Garamond" pitchFamily="-72" charset="0"/>
              </a:rPr>
              <a:t>is the transformation rotate by 240° anticlockwise</a:t>
            </a:r>
          </a:p>
        </p:txBody>
      </p:sp>
      <p:pic>
        <p:nvPicPr>
          <p:cNvPr id="21506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16238" y="1484313"/>
            <a:ext cx="2909887" cy="2432050"/>
          </a:xfrm>
        </p:spPr>
      </p:pic>
      <p:pic>
        <p:nvPicPr>
          <p:cNvPr id="21507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" y="4581525"/>
            <a:ext cx="1804988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1246188" y="421163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179388" y="58054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2268538" y="58054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339975" y="5157788"/>
            <a:ext cx="928688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21512" name="TextBox 10"/>
          <p:cNvSpPr txBox="1">
            <a:spLocks noChangeArrowheads="1"/>
          </p:cNvSpPr>
          <p:nvPr/>
        </p:nvSpPr>
        <p:spPr bwMode="auto">
          <a:xfrm>
            <a:off x="2555875" y="4941888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b="1" i="1"/>
              <a:t>R</a:t>
            </a:r>
          </a:p>
        </p:txBody>
      </p:sp>
      <p:sp>
        <p:nvSpPr>
          <p:cNvPr id="21513" name="TextBox 11"/>
          <p:cNvSpPr txBox="1">
            <a:spLocks noChangeArrowheads="1"/>
          </p:cNvSpPr>
          <p:nvPr/>
        </p:nvSpPr>
        <p:spPr bwMode="auto">
          <a:xfrm>
            <a:off x="4198938" y="42211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sp>
        <p:nvSpPr>
          <p:cNvPr id="21514" name="TextBox 12"/>
          <p:cNvSpPr txBox="1">
            <a:spLocks noChangeArrowheads="1"/>
          </p:cNvSpPr>
          <p:nvPr/>
        </p:nvSpPr>
        <p:spPr bwMode="auto">
          <a:xfrm>
            <a:off x="5219700" y="57324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sp>
        <p:nvSpPr>
          <p:cNvPr id="21515" name="TextBox 13"/>
          <p:cNvSpPr txBox="1">
            <a:spLocks noChangeArrowheads="1"/>
          </p:cNvSpPr>
          <p:nvPr/>
        </p:nvSpPr>
        <p:spPr bwMode="auto">
          <a:xfrm>
            <a:off x="3132138" y="58054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  <p:pic>
        <p:nvPicPr>
          <p:cNvPr id="2151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4546600"/>
            <a:ext cx="181133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4600" y="5094288"/>
            <a:ext cx="9572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TextBox 15"/>
          <p:cNvSpPr txBox="1">
            <a:spLocks noChangeArrowheads="1"/>
          </p:cNvSpPr>
          <p:nvPr/>
        </p:nvSpPr>
        <p:spPr bwMode="auto">
          <a:xfrm>
            <a:off x="5265738" y="4932363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b="1" i="1"/>
              <a:t>R</a:t>
            </a:r>
          </a:p>
        </p:txBody>
      </p:sp>
      <p:pic>
        <p:nvPicPr>
          <p:cNvPr id="2151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4546600"/>
            <a:ext cx="1811337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Box 2"/>
          <p:cNvSpPr txBox="1">
            <a:spLocks noChangeArrowheads="1"/>
          </p:cNvSpPr>
          <p:nvPr/>
        </p:nvSpPr>
        <p:spPr bwMode="auto">
          <a:xfrm>
            <a:off x="6804025" y="4149725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>
            <a:off x="7812088" y="57324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  <p:sp>
        <p:nvSpPr>
          <p:cNvPr id="21522" name="TextBox 16"/>
          <p:cNvSpPr txBox="1">
            <a:spLocks noChangeArrowheads="1"/>
          </p:cNvSpPr>
          <p:nvPr/>
        </p:nvSpPr>
        <p:spPr bwMode="auto">
          <a:xfrm>
            <a:off x="5854700" y="57959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r>
              <a:rPr lang="en-GB" sz="3300" b="1" i="1">
                <a:solidFill>
                  <a:srgbClr val="0066FF"/>
                </a:solidFill>
                <a:latin typeface="Garamond" pitchFamily="-72" charset="0"/>
              </a:rPr>
              <a:t>R</a:t>
            </a:r>
            <a:r>
              <a:rPr lang="en-GB" sz="3300" b="1" i="1" baseline="30000">
                <a:solidFill>
                  <a:srgbClr val="0066FF"/>
                </a:solidFill>
                <a:latin typeface="Garamond" pitchFamily="-72" charset="0"/>
              </a:rPr>
              <a:t>3</a:t>
            </a:r>
            <a:r>
              <a:rPr lang="en-GB" sz="3300">
                <a:solidFill>
                  <a:srgbClr val="0066FF"/>
                </a:solidFill>
                <a:latin typeface="Garamond" pitchFamily="-72" charset="0"/>
              </a:rPr>
              <a:t> is the transformation rotate by 360° anticlockwise</a:t>
            </a:r>
            <a:br>
              <a:rPr lang="en-GB" sz="3300">
                <a:solidFill>
                  <a:srgbClr val="0066FF"/>
                </a:solidFill>
                <a:latin typeface="Garamond" pitchFamily="-72" charset="0"/>
              </a:rPr>
            </a:br>
            <a:r>
              <a:rPr lang="en-GB" sz="3300">
                <a:solidFill>
                  <a:srgbClr val="0066FF"/>
                </a:solidFill>
                <a:latin typeface="Garamond" pitchFamily="-72" charset="0"/>
              </a:rPr>
              <a:t>It is the same as the identity </a:t>
            </a:r>
            <a:r>
              <a:rPr lang="en-GB" sz="3300" b="1" i="1">
                <a:solidFill>
                  <a:srgbClr val="0066FF"/>
                </a:solidFill>
                <a:latin typeface="Garamond" pitchFamily="-72" charset="0"/>
              </a:rPr>
              <a:t>I</a:t>
            </a:r>
            <a:endParaRPr lang="en-GB" sz="3300">
              <a:solidFill>
                <a:srgbClr val="0066FF"/>
              </a:solidFill>
              <a:latin typeface="Garamond" pitchFamily="-72" charset="0"/>
            </a:endParaRPr>
          </a:p>
        </p:txBody>
      </p:sp>
      <p:pic>
        <p:nvPicPr>
          <p:cNvPr id="22530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16238" y="1484313"/>
            <a:ext cx="2909887" cy="2432050"/>
          </a:xfrm>
        </p:spPr>
      </p:pic>
      <p:pic>
        <p:nvPicPr>
          <p:cNvPr id="22531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" y="4581525"/>
            <a:ext cx="1804988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1246188" y="421163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179388" y="58054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2268538" y="58054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339975" y="5157788"/>
            <a:ext cx="928688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22536" name="TextBox 10"/>
          <p:cNvSpPr txBox="1">
            <a:spLocks noChangeArrowheads="1"/>
          </p:cNvSpPr>
          <p:nvPr/>
        </p:nvSpPr>
        <p:spPr bwMode="auto">
          <a:xfrm>
            <a:off x="2555875" y="4941888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b="1" i="1"/>
              <a:t>R</a:t>
            </a:r>
          </a:p>
        </p:txBody>
      </p:sp>
      <p:sp>
        <p:nvSpPr>
          <p:cNvPr id="22537" name="TextBox 11"/>
          <p:cNvSpPr txBox="1">
            <a:spLocks noChangeArrowheads="1"/>
          </p:cNvSpPr>
          <p:nvPr/>
        </p:nvSpPr>
        <p:spPr bwMode="auto">
          <a:xfrm>
            <a:off x="4198938" y="42211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sp>
        <p:nvSpPr>
          <p:cNvPr id="22538" name="TextBox 12"/>
          <p:cNvSpPr txBox="1">
            <a:spLocks noChangeArrowheads="1"/>
          </p:cNvSpPr>
          <p:nvPr/>
        </p:nvSpPr>
        <p:spPr bwMode="auto">
          <a:xfrm>
            <a:off x="5219700" y="57324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sp>
        <p:nvSpPr>
          <p:cNvPr id="22539" name="TextBox 13"/>
          <p:cNvSpPr txBox="1">
            <a:spLocks noChangeArrowheads="1"/>
          </p:cNvSpPr>
          <p:nvPr/>
        </p:nvSpPr>
        <p:spPr bwMode="auto">
          <a:xfrm>
            <a:off x="3132138" y="580548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  <p:pic>
        <p:nvPicPr>
          <p:cNvPr id="2254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475" y="4546600"/>
            <a:ext cx="181133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4600" y="5094288"/>
            <a:ext cx="9572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2" name="TextBox 15"/>
          <p:cNvSpPr txBox="1">
            <a:spLocks noChangeArrowheads="1"/>
          </p:cNvSpPr>
          <p:nvPr/>
        </p:nvSpPr>
        <p:spPr bwMode="auto">
          <a:xfrm>
            <a:off x="5265738" y="4932363"/>
            <a:ext cx="31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b="1" i="1"/>
              <a:t>R</a:t>
            </a:r>
          </a:p>
        </p:txBody>
      </p:sp>
      <p:pic>
        <p:nvPicPr>
          <p:cNvPr id="2254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4546600"/>
            <a:ext cx="1811337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TextBox 2"/>
          <p:cNvSpPr txBox="1">
            <a:spLocks noChangeArrowheads="1"/>
          </p:cNvSpPr>
          <p:nvPr/>
        </p:nvSpPr>
        <p:spPr bwMode="auto">
          <a:xfrm>
            <a:off x="6804025" y="4149725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sp>
        <p:nvSpPr>
          <p:cNvPr id="22545" name="TextBox 14"/>
          <p:cNvSpPr txBox="1">
            <a:spLocks noChangeArrowheads="1"/>
          </p:cNvSpPr>
          <p:nvPr/>
        </p:nvSpPr>
        <p:spPr bwMode="auto">
          <a:xfrm>
            <a:off x="7812088" y="57324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  <p:sp>
        <p:nvSpPr>
          <p:cNvPr id="22546" name="TextBox 16"/>
          <p:cNvSpPr txBox="1">
            <a:spLocks noChangeArrowheads="1"/>
          </p:cNvSpPr>
          <p:nvPr/>
        </p:nvSpPr>
        <p:spPr bwMode="auto">
          <a:xfrm>
            <a:off x="5854700" y="579596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732240" y="3356992"/>
            <a:ext cx="957263" cy="5667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4800000"/>
            </a:camera>
            <a:lightRig rig="threePt" dir="t"/>
          </a:scene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2548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80288" y="3582988"/>
            <a:ext cx="4143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7013" y="1628775"/>
            <a:ext cx="1811337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50" name="TextBox 5"/>
          <p:cNvSpPr txBox="1">
            <a:spLocks noChangeArrowheads="1"/>
          </p:cNvSpPr>
          <p:nvPr/>
        </p:nvSpPr>
        <p:spPr bwMode="auto">
          <a:xfrm>
            <a:off x="7366000" y="1268413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  <p:sp>
        <p:nvSpPr>
          <p:cNvPr id="22551" name="TextBox 17"/>
          <p:cNvSpPr txBox="1">
            <a:spLocks noChangeArrowheads="1"/>
          </p:cNvSpPr>
          <p:nvPr/>
        </p:nvSpPr>
        <p:spPr bwMode="auto">
          <a:xfrm>
            <a:off x="8388350" y="2852738"/>
            <a:ext cx="30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sp>
        <p:nvSpPr>
          <p:cNvPr id="22552" name="TextBox 18"/>
          <p:cNvSpPr txBox="1">
            <a:spLocks noChangeArrowheads="1"/>
          </p:cNvSpPr>
          <p:nvPr/>
        </p:nvSpPr>
        <p:spPr bwMode="auto">
          <a:xfrm>
            <a:off x="6357938" y="2916238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9263" cy="3514725"/>
          </a:xfrm>
        </p:spPr>
        <p:txBody>
          <a:bodyPr/>
          <a:lstStyle/>
          <a:p>
            <a:r>
              <a:rPr lang="en-GB" sz="3600" b="1" i="1" smtClean="0">
                <a:latin typeface="Garamond" pitchFamily="-72" charset="0"/>
              </a:rPr>
              <a:t>T </a:t>
            </a:r>
            <a:r>
              <a:rPr lang="en-GB" sz="3600" smtClean="0">
                <a:latin typeface="Garamond" pitchFamily="-72" charset="0"/>
              </a:rPr>
              <a:t>is the transformation that turns the triangle over, keeping the top vertex fixed.</a:t>
            </a:r>
          </a:p>
        </p:txBody>
      </p:sp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1893888" y="3860800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179388" y="637222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3492500" y="630872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643313" y="5157788"/>
            <a:ext cx="1576387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4284663" y="4941888"/>
            <a:ext cx="298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 b="1" i="1"/>
              <a:t>T</a:t>
            </a:r>
          </a:p>
        </p:txBody>
      </p: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6646863" y="3789363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1</a:t>
            </a:r>
          </a:p>
        </p:txBody>
      </p:sp>
      <p:sp>
        <p:nvSpPr>
          <p:cNvPr id="23560" name="TextBox 12"/>
          <p:cNvSpPr txBox="1">
            <a:spLocks noChangeArrowheads="1"/>
          </p:cNvSpPr>
          <p:nvPr/>
        </p:nvSpPr>
        <p:spPr bwMode="auto">
          <a:xfrm>
            <a:off x="8243888" y="6308725"/>
            <a:ext cx="301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2</a:t>
            </a:r>
          </a:p>
        </p:txBody>
      </p:sp>
      <p:sp>
        <p:nvSpPr>
          <p:cNvPr id="23561" name="TextBox 13"/>
          <p:cNvSpPr txBox="1">
            <a:spLocks noChangeArrowheads="1"/>
          </p:cNvSpPr>
          <p:nvPr/>
        </p:nvSpPr>
        <p:spPr bwMode="auto">
          <a:xfrm>
            <a:off x="5003800" y="6381750"/>
            <a:ext cx="301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/>
              <a:t>3</a:t>
            </a:r>
          </a:p>
        </p:txBody>
      </p:sp>
      <p:pic>
        <p:nvPicPr>
          <p:cNvPr id="23562" name="Content Placeholder 18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260350"/>
            <a:ext cx="3048000" cy="3194050"/>
          </a:xfrm>
        </p:spPr>
      </p:pic>
      <p:pic>
        <p:nvPicPr>
          <p:cNvPr id="23563" name="Picture 2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222750"/>
            <a:ext cx="2963863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4222750"/>
            <a:ext cx="2963863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30101</TotalTime>
  <Words>1907</Words>
  <Application>Microsoft Office PowerPoint</Application>
  <PresentationFormat>On-screen Show (4:3)</PresentationFormat>
  <Paragraphs>594</Paragraphs>
  <Slides>37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Calibri</vt:lpstr>
      <vt:lpstr>ＭＳ Ｐゴシック</vt:lpstr>
      <vt:lpstr>Arial</vt:lpstr>
      <vt:lpstr>Garamond</vt:lpstr>
      <vt:lpstr>Symbol</vt:lpstr>
      <vt:lpstr>Office Theme</vt:lpstr>
      <vt:lpstr>Microsoft Word Document</vt:lpstr>
      <vt:lpstr>Symmetries and Groups</vt:lpstr>
      <vt:lpstr>Overview</vt:lpstr>
      <vt:lpstr>Equilateral triangle</vt:lpstr>
      <vt:lpstr>Equilateral triangle with labels</vt:lpstr>
      <vt:lpstr>The Identity symmetry, I, of the equilateral triangle</vt:lpstr>
      <vt:lpstr>R is the transformation rotate by 120° anticlockwise</vt:lpstr>
      <vt:lpstr>R2 is the transformation rotate by 240° anticlockwise</vt:lpstr>
      <vt:lpstr>R3 is the transformation rotate by 360° anticlockwise It is the same as the identity I</vt:lpstr>
      <vt:lpstr>T is the transformation that turns the triangle over, keeping the top vertex fixed.</vt:lpstr>
      <vt:lpstr>One symmetry transformation followed by another symmetry transformation is a symmetry transformation, Example of TR</vt:lpstr>
      <vt:lpstr>One symmetry transformation followed by another symmetry transformation is a symmetry transformation, example of RT</vt:lpstr>
      <vt:lpstr>TR is not equal to RT</vt:lpstr>
      <vt:lpstr>Six symmetries of the equilateral triangle</vt:lpstr>
      <vt:lpstr>Composition table for the symmetries of the equilateral triangle.</vt:lpstr>
      <vt:lpstr>Arthur Cayley 1821– 95</vt:lpstr>
      <vt:lpstr>Composition table for the symmetries of the equilateral triangle</vt:lpstr>
      <vt:lpstr>The Symmetries of an equilateral triangle form a group</vt:lpstr>
      <vt:lpstr>A group is a set G together with an operation * that combines any two elements g and h of G to give an element written g*h of G.</vt:lpstr>
      <vt:lpstr>r is rotating 60° anticlockwise about the centre</vt:lpstr>
      <vt:lpstr>r is rotating 60° anticlockwise about the centre</vt:lpstr>
      <vt:lpstr>Abelian groups are groups in which the order of combining elements does not matter. Named after Niels Henrik Abel 1802–1829</vt:lpstr>
      <vt:lpstr>ABEL PRIZEWINNERS</vt:lpstr>
      <vt:lpstr>Symmetries of a square</vt:lpstr>
      <vt:lpstr>Symmetries of a rectangle</vt:lpstr>
      <vt:lpstr>Symmetries of a rectangle</vt:lpstr>
      <vt:lpstr>The Five regular or Platonic Solids</vt:lpstr>
      <vt:lpstr>Symmetries of the Five regular or Platonic Solids</vt:lpstr>
      <vt:lpstr>Subgroup – a little group inside the big group</vt:lpstr>
      <vt:lpstr>Subgroup – a little group inside the big group</vt:lpstr>
      <vt:lpstr>Lagrange’s theorem</vt:lpstr>
      <vt:lpstr>The order of an element divides the order of the group.</vt:lpstr>
      <vt:lpstr>The order of an element divides the order of the group.</vt:lpstr>
      <vt:lpstr>Remainders form a group under addition </vt:lpstr>
      <vt:lpstr>Non-zero remainders of a prime form a group under multiplication</vt:lpstr>
      <vt:lpstr>Fermat’s Little Theorem</vt:lpstr>
      <vt:lpstr>Non-zero remainders relatively prime to n under multiplication</vt:lpstr>
      <vt:lpstr>1 pm on Tuesdays at the Museum of London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Ghosts of Departed Quantities: Calculus and its Limits</dc:title>
  <dc:creator>Raymond</dc:creator>
  <cp:lastModifiedBy>Barbara Anderson</cp:lastModifiedBy>
  <cp:revision>843</cp:revision>
  <cp:lastPrinted>2013-10-15T14:21:14Z</cp:lastPrinted>
  <dcterms:created xsi:type="dcterms:W3CDTF">2012-07-24T09:09:03Z</dcterms:created>
  <dcterms:modified xsi:type="dcterms:W3CDTF">2013-11-21T09:43:21Z</dcterms:modified>
</cp:coreProperties>
</file>